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49"/>
  </p:notesMasterIdLst>
  <p:handoutMasterIdLst>
    <p:handoutMasterId r:id="rId50"/>
  </p:handoutMasterIdLst>
  <p:sldIdLst>
    <p:sldId id="623" r:id="rId2"/>
    <p:sldId id="646" r:id="rId3"/>
    <p:sldId id="686" r:id="rId4"/>
    <p:sldId id="612" r:id="rId5"/>
    <p:sldId id="657" r:id="rId6"/>
    <p:sldId id="658" r:id="rId7"/>
    <p:sldId id="668" r:id="rId8"/>
    <p:sldId id="647" r:id="rId9"/>
    <p:sldId id="648" r:id="rId10"/>
    <p:sldId id="613" r:id="rId11"/>
    <p:sldId id="649" r:id="rId12"/>
    <p:sldId id="684" r:id="rId13"/>
    <p:sldId id="685" r:id="rId14"/>
    <p:sldId id="614" r:id="rId15"/>
    <p:sldId id="650" r:id="rId16"/>
    <p:sldId id="624" r:id="rId17"/>
    <p:sldId id="669" r:id="rId18"/>
    <p:sldId id="670" r:id="rId19"/>
    <p:sldId id="672" r:id="rId20"/>
    <p:sldId id="652" r:id="rId21"/>
    <p:sldId id="671" r:id="rId22"/>
    <p:sldId id="653" r:id="rId23"/>
    <p:sldId id="654" r:id="rId24"/>
    <p:sldId id="615" r:id="rId25"/>
    <p:sldId id="660" r:id="rId26"/>
    <p:sldId id="616" r:id="rId27"/>
    <p:sldId id="666" r:id="rId28"/>
    <p:sldId id="683" r:id="rId29"/>
    <p:sldId id="675" r:id="rId30"/>
    <p:sldId id="667" r:id="rId31"/>
    <p:sldId id="618" r:id="rId32"/>
    <p:sldId id="678" r:id="rId33"/>
    <p:sldId id="679" r:id="rId34"/>
    <p:sldId id="680" r:id="rId35"/>
    <p:sldId id="681" r:id="rId36"/>
    <p:sldId id="682" r:id="rId37"/>
    <p:sldId id="619" r:id="rId38"/>
    <p:sldId id="673" r:id="rId39"/>
    <p:sldId id="620" r:id="rId40"/>
    <p:sldId id="674" r:id="rId41"/>
    <p:sldId id="621" r:id="rId42"/>
    <p:sldId id="622" r:id="rId43"/>
    <p:sldId id="664" r:id="rId44"/>
    <p:sldId id="626" r:id="rId45"/>
    <p:sldId id="661" r:id="rId46"/>
    <p:sldId id="665" r:id="rId47"/>
    <p:sldId id="676" r:id="rId48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8F6F8"/>
    <a:srgbClr val="2A8487"/>
    <a:srgbClr val="1C5A61"/>
    <a:srgbClr val="0C6D9C"/>
    <a:srgbClr val="FF0000"/>
    <a:srgbClr val="CC3300"/>
    <a:srgbClr val="F5F5F5"/>
    <a:srgbClr val="F4F4F4"/>
    <a:srgbClr val="F2F2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3" autoAdjust="0"/>
    <p:restoredTop sz="94541" autoAdjust="0"/>
  </p:normalViewPr>
  <p:slideViewPr>
    <p:cSldViewPr>
      <p:cViewPr>
        <p:scale>
          <a:sx n="100" d="100"/>
          <a:sy n="100" d="100"/>
        </p:scale>
        <p:origin x="-654" y="-600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12" y="9118784"/>
            <a:ext cx="3170248" cy="480791"/>
          </a:xfrm>
          <a:prstGeom prst="rect">
            <a:avLst/>
          </a:prstGeom>
        </p:spPr>
        <p:txBody>
          <a:bodyPr lIns="93964" tIns="46982" rIns="93964" bIns="46982"/>
          <a:lstStyle/>
          <a:p>
            <a:fld id="{7AC3DD17-EB38-498D-A4B4-C30B3A24F50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728663"/>
            <a:ext cx="477837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12" y="9118784"/>
            <a:ext cx="3170248" cy="480791"/>
          </a:xfrm>
          <a:prstGeom prst="rect">
            <a:avLst/>
          </a:prstGeom>
        </p:spPr>
        <p:txBody>
          <a:bodyPr lIns="93964" tIns="46982" rIns="93964" bIns="46982"/>
          <a:lstStyle/>
          <a:p>
            <a:fld id="{7AC3DD17-EB38-498D-A4B4-C30B3A24F50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185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 Third Level</a:t>
            </a:r>
          </a:p>
        </p:txBody>
      </p:sp>
      <p:grpSp>
        <p:nvGrpSpPr>
          <p:cNvPr id="8196" name="Group 22"/>
          <p:cNvGrpSpPr>
            <a:grpSpLocks/>
          </p:cNvGrpSpPr>
          <p:nvPr userDrawn="1"/>
        </p:nvGrpSpPr>
        <p:grpSpPr bwMode="auto">
          <a:xfrm>
            <a:off x="381000" y="6400800"/>
            <a:ext cx="8382000" cy="304800"/>
            <a:chOff x="288" y="3408"/>
            <a:chExt cx="5280" cy="192"/>
          </a:xfrm>
        </p:grpSpPr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288" y="3408"/>
              <a:ext cx="5280" cy="1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288" y="3408"/>
              <a:ext cx="5269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lang="en-US" sz="1200" b="0" dirty="0"/>
                <a:t>  Jeff Howbert    		       Introduction to Machine Learning       	      Winter </a:t>
              </a:r>
              <a:r>
                <a:rPr lang="en-US" sz="1200" b="0" dirty="0" smtClean="0"/>
                <a:t>2014              </a:t>
              </a:r>
              <a:fld id="{631FD619-C4DC-4D6F-90E4-57AA181FB40D}" type="slidenum">
                <a:rPr lang="en-US" sz="1200" b="0"/>
                <a:pPr>
                  <a:lnSpc>
                    <a:spcPts val="2000"/>
                  </a:lnSpc>
                  <a:defRPr/>
                </a:pPr>
                <a:t>‹#›</a:t>
              </a:fld>
              <a:r>
                <a:rPr lang="en-US" sz="1200" b="0" dirty="0"/>
                <a:t> </a:t>
              </a:r>
            </a:p>
          </p:txBody>
        </p:sp>
      </p:grpSp>
      <p:pic>
        <p:nvPicPr>
          <p:cNvPr id="8197" name="Picture 27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" y="825500"/>
            <a:ext cx="830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80400" cy="1676400"/>
          </a:xfrm>
        </p:spPr>
        <p:txBody>
          <a:bodyPr/>
          <a:lstStyle/>
          <a:p>
            <a:r>
              <a:rPr lang="en-US" smtClean="0"/>
              <a:t>Classification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Ensemble Methods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1254125" y="1143000"/>
          <a:ext cx="6570663" cy="5181600"/>
        </p:xfrm>
        <a:graphic>
          <a:graphicData uri="http://schemas.openxmlformats.org/presentationml/2006/ole">
            <p:oleObj spid="_x0000_s1026" name="Visio" r:id="rId3" imgW="9864445" imgH="7781587" progId="Visio.Drawing.11">
              <p:embed/>
            </p:oleObj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sz="2800" dirty="0" smtClean="0"/>
              <a:t>Building and using a committee ensemble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edefined Process 12"/>
          <p:cNvSpPr/>
          <p:nvPr/>
        </p:nvSpPr>
        <p:spPr>
          <a:xfrm>
            <a:off x="533400" y="3505200"/>
            <a:ext cx="990600" cy="533400"/>
          </a:xfrm>
          <a:prstGeom prst="flowChartPredefined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380999" y="4495800"/>
            <a:ext cx="685800" cy="76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0" y="4343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training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sample 1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owchart: Predefined Process 23"/>
          <p:cNvSpPr/>
          <p:nvPr/>
        </p:nvSpPr>
        <p:spPr>
          <a:xfrm>
            <a:off x="1752600" y="3505200"/>
            <a:ext cx="990600" cy="533400"/>
          </a:xfrm>
          <a:prstGeom prst="flowChartPredefined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533400" y="5105400"/>
            <a:ext cx="3429000" cy="533400"/>
            <a:chOff x="533400" y="5486400"/>
            <a:chExt cx="3429000" cy="533400"/>
          </a:xfrm>
        </p:grpSpPr>
        <p:sp>
          <p:nvSpPr>
            <p:cNvPr id="6" name="Flowchart: Predefined Process 5"/>
            <p:cNvSpPr/>
            <p:nvPr/>
          </p:nvSpPr>
          <p:spPr>
            <a:xfrm>
              <a:off x="533400" y="5486400"/>
              <a:ext cx="990600" cy="533400"/>
            </a:xfrm>
            <a:prstGeom prst="flowChartPredefined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4" descr="C:\Users\James Jeffry Howbert\AppData\Local\Microsoft\Windows\Temporary Internet Files\Content.IE5\4KN04WIS\MCj0417518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4193" y="5521960"/>
              <a:ext cx="246732" cy="213360"/>
            </a:xfrm>
            <a:prstGeom prst="rect">
              <a:avLst/>
            </a:prstGeom>
            <a:noFill/>
          </p:spPr>
        </p:pic>
        <p:pic>
          <p:nvPicPr>
            <p:cNvPr id="8" name="Picture 4" descr="C:\Users\James Jeffry Howbert\AppData\Local\Microsoft\Windows\Temporary Internet Files\Content.IE5\4KN04WIS\MCj0417518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114097" y="5735320"/>
              <a:ext cx="239110" cy="206769"/>
            </a:xfrm>
            <a:prstGeom prst="rect">
              <a:avLst/>
            </a:prstGeom>
            <a:noFill/>
          </p:spPr>
        </p:pic>
        <p:cxnSp>
          <p:nvCxnSpPr>
            <p:cNvPr id="9" name="Elbow Connector 8"/>
            <p:cNvCxnSpPr/>
            <p:nvPr/>
          </p:nvCxnSpPr>
          <p:spPr>
            <a:xfrm>
              <a:off x="840828" y="5806440"/>
              <a:ext cx="204952" cy="71861"/>
            </a:xfrm>
            <a:prstGeom prst="bentConnector3">
              <a:avLst>
                <a:gd name="adj1" fmla="val -820"/>
              </a:avLst>
            </a:prstGeom>
            <a:ln w="31750" cmpd="dbl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Predefined Process 19"/>
            <p:cNvSpPr/>
            <p:nvPr/>
          </p:nvSpPr>
          <p:spPr>
            <a:xfrm>
              <a:off x="1752600" y="5486400"/>
              <a:ext cx="990600" cy="533400"/>
            </a:xfrm>
            <a:prstGeom prst="flowChartPredefined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 descr="C:\Users\James Jeffry Howbert\AppData\Local\Microsoft\Windows\Temporary Internet Files\Content.IE5\4KN04WIS\MCj0417518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3393" y="5521960"/>
              <a:ext cx="246732" cy="213360"/>
            </a:xfrm>
            <a:prstGeom prst="rect">
              <a:avLst/>
            </a:prstGeom>
            <a:noFill/>
          </p:spPr>
        </p:pic>
        <p:pic>
          <p:nvPicPr>
            <p:cNvPr id="22" name="Picture 4" descr="C:\Users\James Jeffry Howbert\AppData\Local\Microsoft\Windows\Temporary Internet Files\Content.IE5\4KN04WIS\MCj0417518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333297" y="5735320"/>
              <a:ext cx="239110" cy="206769"/>
            </a:xfrm>
            <a:prstGeom prst="rect">
              <a:avLst/>
            </a:prstGeom>
            <a:noFill/>
          </p:spPr>
        </p:pic>
        <p:cxnSp>
          <p:nvCxnSpPr>
            <p:cNvPr id="23" name="Elbow Connector 22"/>
            <p:cNvCxnSpPr/>
            <p:nvPr/>
          </p:nvCxnSpPr>
          <p:spPr>
            <a:xfrm>
              <a:off x="2060028" y="5806440"/>
              <a:ext cx="204952" cy="71861"/>
            </a:xfrm>
            <a:prstGeom prst="bentConnector3">
              <a:avLst>
                <a:gd name="adj1" fmla="val -820"/>
              </a:avLst>
            </a:prstGeom>
            <a:ln w="31750" cmpd="dbl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owchart: Predefined Process 27"/>
            <p:cNvSpPr/>
            <p:nvPr/>
          </p:nvSpPr>
          <p:spPr>
            <a:xfrm>
              <a:off x="2971800" y="5486400"/>
              <a:ext cx="990600" cy="533400"/>
            </a:xfrm>
            <a:prstGeom prst="flowChartPredefined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4" descr="C:\Users\James Jeffry Howbert\AppData\Local\Microsoft\Windows\Temporary Internet Files\Content.IE5\4KN04WIS\MCj0417518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42593" y="5521960"/>
              <a:ext cx="246732" cy="213360"/>
            </a:xfrm>
            <a:prstGeom prst="rect">
              <a:avLst/>
            </a:prstGeom>
            <a:noFill/>
          </p:spPr>
        </p:pic>
        <p:pic>
          <p:nvPicPr>
            <p:cNvPr id="30" name="Picture 4" descr="C:\Users\James Jeffry Howbert\AppData\Local\Microsoft\Windows\Temporary Internet Files\Content.IE5\4KN04WIS\MCj0417518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552497" y="5735320"/>
              <a:ext cx="239110" cy="206769"/>
            </a:xfrm>
            <a:prstGeom prst="rect">
              <a:avLst/>
            </a:prstGeom>
            <a:noFill/>
          </p:spPr>
        </p:pic>
        <p:cxnSp>
          <p:nvCxnSpPr>
            <p:cNvPr id="31" name="Elbow Connector 30"/>
            <p:cNvCxnSpPr/>
            <p:nvPr/>
          </p:nvCxnSpPr>
          <p:spPr>
            <a:xfrm>
              <a:off x="3279228" y="5806440"/>
              <a:ext cx="204952" cy="71861"/>
            </a:xfrm>
            <a:prstGeom prst="bentConnector3">
              <a:avLst>
                <a:gd name="adj1" fmla="val -820"/>
              </a:avLst>
            </a:prstGeom>
            <a:ln w="31750" cmpd="dbl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lowchart: Predefined Process 31"/>
          <p:cNvSpPr/>
          <p:nvPr/>
        </p:nvSpPr>
        <p:spPr>
          <a:xfrm>
            <a:off x="2971800" y="3505200"/>
            <a:ext cx="990600" cy="533400"/>
          </a:xfrm>
          <a:prstGeom prst="flowChartPredefined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7200" y="12192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TRAINING</a:t>
            </a:r>
          </a:p>
          <a:p>
            <a:pPr algn="ctr"/>
            <a:endParaRPr lang="en-US" sz="1800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Create samples of training data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Train one base classifier on each sample</a:t>
            </a:r>
          </a:p>
        </p:txBody>
      </p:sp>
      <p:sp>
        <p:nvSpPr>
          <p:cNvPr id="53" name="Right Arrow 52"/>
          <p:cNvSpPr/>
          <p:nvPr/>
        </p:nvSpPr>
        <p:spPr>
          <a:xfrm rot="5400000">
            <a:off x="1600199" y="4495800"/>
            <a:ext cx="685800" cy="76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981200" y="4343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training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sample 2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ight Arrow 54"/>
          <p:cNvSpPr/>
          <p:nvPr/>
        </p:nvSpPr>
        <p:spPr>
          <a:xfrm rot="5400000">
            <a:off x="2819399" y="4495800"/>
            <a:ext cx="685800" cy="76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200400" y="4343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training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sample 3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05400" y="12192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USING</a:t>
            </a:r>
          </a:p>
          <a:p>
            <a:pPr algn="ctr"/>
            <a:endParaRPr lang="en-US" sz="1800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Make predictions with each base classifier separately</a:t>
            </a:r>
          </a:p>
          <a:p>
            <a:pPr marL="342900" indent="-342900">
              <a:buAutoNum type="arabicParenR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Combine predictions by voting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867400" y="3124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Arial" pitchFamily="34" charset="0"/>
                <a:cs typeface="Arial" pitchFamily="34" charset="0"/>
              </a:rPr>
              <a:t>Test or new data</a:t>
            </a:r>
            <a:endParaRPr lang="en-US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Down Arrow 73"/>
          <p:cNvSpPr/>
          <p:nvPr/>
        </p:nvSpPr>
        <p:spPr>
          <a:xfrm>
            <a:off x="5486400" y="3722132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>
            <a:off x="6705600" y="3722132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>
            <a:off x="7848600" y="3722132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>
            <a:off x="5410200" y="4788932"/>
            <a:ext cx="76200" cy="457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own Arrow 79"/>
          <p:cNvSpPr/>
          <p:nvPr/>
        </p:nvSpPr>
        <p:spPr>
          <a:xfrm>
            <a:off x="5562600" y="4788932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Down Arrow 80"/>
          <p:cNvSpPr/>
          <p:nvPr/>
        </p:nvSpPr>
        <p:spPr>
          <a:xfrm>
            <a:off x="5715000" y="4788932"/>
            <a:ext cx="76200" cy="457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Down Arrow 81"/>
          <p:cNvSpPr/>
          <p:nvPr/>
        </p:nvSpPr>
        <p:spPr>
          <a:xfrm>
            <a:off x="5867400" y="4788932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own Arrow 82"/>
          <p:cNvSpPr/>
          <p:nvPr/>
        </p:nvSpPr>
        <p:spPr>
          <a:xfrm>
            <a:off x="6629400" y="4788932"/>
            <a:ext cx="76200" cy="457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Down Arrow 83"/>
          <p:cNvSpPr/>
          <p:nvPr/>
        </p:nvSpPr>
        <p:spPr>
          <a:xfrm>
            <a:off x="6781800" y="4788932"/>
            <a:ext cx="76200" cy="457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own Arrow 84"/>
          <p:cNvSpPr/>
          <p:nvPr/>
        </p:nvSpPr>
        <p:spPr>
          <a:xfrm>
            <a:off x="6934200" y="4788932"/>
            <a:ext cx="76200" cy="457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Down Arrow 85"/>
          <p:cNvSpPr/>
          <p:nvPr/>
        </p:nvSpPr>
        <p:spPr>
          <a:xfrm>
            <a:off x="7086600" y="4788932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own Arrow 86"/>
          <p:cNvSpPr/>
          <p:nvPr/>
        </p:nvSpPr>
        <p:spPr>
          <a:xfrm>
            <a:off x="7848600" y="4788932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own Arrow 87"/>
          <p:cNvSpPr/>
          <p:nvPr/>
        </p:nvSpPr>
        <p:spPr>
          <a:xfrm>
            <a:off x="8001000" y="4788932"/>
            <a:ext cx="76200" cy="457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own Arrow 88"/>
          <p:cNvSpPr/>
          <p:nvPr/>
        </p:nvSpPr>
        <p:spPr>
          <a:xfrm>
            <a:off x="8153400" y="4788932"/>
            <a:ext cx="76200" cy="457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wn Arrow 89"/>
          <p:cNvSpPr/>
          <p:nvPr/>
        </p:nvSpPr>
        <p:spPr>
          <a:xfrm>
            <a:off x="8305800" y="4788932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334000" y="3445133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1  2  3  4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553200" y="3445133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1  2  3  4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696200" y="3445133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1  2  3  4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311811" y="5273933"/>
            <a:ext cx="786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A  B A  B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29151" y="5273933"/>
            <a:ext cx="769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A 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  B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748351" y="5273933"/>
            <a:ext cx="77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  A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B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Left Brace 97"/>
          <p:cNvSpPr/>
          <p:nvPr/>
        </p:nvSpPr>
        <p:spPr>
          <a:xfrm rot="16200000">
            <a:off x="6724650" y="3931682"/>
            <a:ext cx="342900" cy="3429000"/>
          </a:xfrm>
          <a:prstGeom prst="leftBrace">
            <a:avLst>
              <a:gd name="adj1" fmla="val 8333"/>
              <a:gd name="adj2" fmla="val 49795"/>
            </a:avLst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105400" y="58674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	2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	3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	4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and using a committee ensemble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181600" y="4166175"/>
            <a:ext cx="3429000" cy="533400"/>
            <a:chOff x="533400" y="5486400"/>
            <a:chExt cx="3429000" cy="533400"/>
          </a:xfrm>
        </p:grpSpPr>
        <p:sp>
          <p:nvSpPr>
            <p:cNvPr id="100" name="Flowchart: Predefined Process 99"/>
            <p:cNvSpPr/>
            <p:nvPr/>
          </p:nvSpPr>
          <p:spPr>
            <a:xfrm>
              <a:off x="533400" y="5486400"/>
              <a:ext cx="990600" cy="533400"/>
            </a:xfrm>
            <a:prstGeom prst="flowChartPredefined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Picture 4" descr="C:\Users\James Jeffry Howbert\AppData\Local\Microsoft\Windows\Temporary Internet Files\Content.IE5\4KN04WIS\MCj0417518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4193" y="5521960"/>
              <a:ext cx="246732" cy="213360"/>
            </a:xfrm>
            <a:prstGeom prst="rect">
              <a:avLst/>
            </a:prstGeom>
            <a:noFill/>
          </p:spPr>
        </p:pic>
        <p:pic>
          <p:nvPicPr>
            <p:cNvPr id="102" name="Picture 4" descr="C:\Users\James Jeffry Howbert\AppData\Local\Microsoft\Windows\Temporary Internet Files\Content.IE5\4KN04WIS\MCj0417518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114097" y="5735320"/>
              <a:ext cx="239110" cy="206769"/>
            </a:xfrm>
            <a:prstGeom prst="rect">
              <a:avLst/>
            </a:prstGeom>
            <a:noFill/>
          </p:spPr>
        </p:pic>
        <p:cxnSp>
          <p:nvCxnSpPr>
            <p:cNvPr id="103" name="Elbow Connector 102"/>
            <p:cNvCxnSpPr/>
            <p:nvPr/>
          </p:nvCxnSpPr>
          <p:spPr>
            <a:xfrm>
              <a:off x="840828" y="5806440"/>
              <a:ext cx="204952" cy="71861"/>
            </a:xfrm>
            <a:prstGeom prst="bentConnector3">
              <a:avLst>
                <a:gd name="adj1" fmla="val -820"/>
              </a:avLst>
            </a:prstGeom>
            <a:ln w="31750" cmpd="dbl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lowchart: Predefined Process 103"/>
            <p:cNvSpPr/>
            <p:nvPr/>
          </p:nvSpPr>
          <p:spPr>
            <a:xfrm>
              <a:off x="1752600" y="5486400"/>
              <a:ext cx="990600" cy="533400"/>
            </a:xfrm>
            <a:prstGeom prst="flowChartPredefined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4" descr="C:\Users\James Jeffry Howbert\AppData\Local\Microsoft\Windows\Temporary Internet Files\Content.IE5\4KN04WIS\MCj0417518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3393" y="5521960"/>
              <a:ext cx="246732" cy="213360"/>
            </a:xfrm>
            <a:prstGeom prst="rect">
              <a:avLst/>
            </a:prstGeom>
            <a:noFill/>
          </p:spPr>
        </p:pic>
        <p:pic>
          <p:nvPicPr>
            <p:cNvPr id="106" name="Picture 4" descr="C:\Users\James Jeffry Howbert\AppData\Local\Microsoft\Windows\Temporary Internet Files\Content.IE5\4KN04WIS\MCj0417518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333297" y="5735320"/>
              <a:ext cx="239110" cy="206769"/>
            </a:xfrm>
            <a:prstGeom prst="rect">
              <a:avLst/>
            </a:prstGeom>
            <a:noFill/>
          </p:spPr>
        </p:pic>
        <p:cxnSp>
          <p:nvCxnSpPr>
            <p:cNvPr id="107" name="Elbow Connector 106"/>
            <p:cNvCxnSpPr/>
            <p:nvPr/>
          </p:nvCxnSpPr>
          <p:spPr>
            <a:xfrm>
              <a:off x="2060028" y="5806440"/>
              <a:ext cx="204952" cy="71861"/>
            </a:xfrm>
            <a:prstGeom prst="bentConnector3">
              <a:avLst>
                <a:gd name="adj1" fmla="val -820"/>
              </a:avLst>
            </a:prstGeom>
            <a:ln w="31750" cmpd="dbl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Flowchart: Predefined Process 107"/>
            <p:cNvSpPr/>
            <p:nvPr/>
          </p:nvSpPr>
          <p:spPr>
            <a:xfrm>
              <a:off x="2971800" y="5486400"/>
              <a:ext cx="990600" cy="533400"/>
            </a:xfrm>
            <a:prstGeom prst="flowChartPredefinedProces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Picture 4" descr="C:\Users\James Jeffry Howbert\AppData\Local\Microsoft\Windows\Temporary Internet Files\Content.IE5\4KN04WIS\MCj0417518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42593" y="5521960"/>
              <a:ext cx="246732" cy="213360"/>
            </a:xfrm>
            <a:prstGeom prst="rect">
              <a:avLst/>
            </a:prstGeom>
            <a:noFill/>
          </p:spPr>
        </p:pic>
        <p:pic>
          <p:nvPicPr>
            <p:cNvPr id="110" name="Picture 4" descr="C:\Users\James Jeffry Howbert\AppData\Local\Microsoft\Windows\Temporary Internet Files\Content.IE5\4KN04WIS\MCj0417518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552497" y="5735320"/>
              <a:ext cx="239110" cy="206769"/>
            </a:xfrm>
            <a:prstGeom prst="rect">
              <a:avLst/>
            </a:prstGeom>
            <a:noFill/>
          </p:spPr>
        </p:pic>
        <p:cxnSp>
          <p:nvCxnSpPr>
            <p:cNvPr id="111" name="Elbow Connector 110"/>
            <p:cNvCxnSpPr/>
            <p:nvPr/>
          </p:nvCxnSpPr>
          <p:spPr>
            <a:xfrm>
              <a:off x="3279228" y="5806440"/>
              <a:ext cx="204952" cy="71861"/>
            </a:xfrm>
            <a:prstGeom prst="bentConnector3">
              <a:avLst>
                <a:gd name="adj1" fmla="val -820"/>
              </a:avLst>
            </a:prstGeom>
            <a:ln w="31750" cmpd="dbl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318500" cy="5181600"/>
          </a:xfrm>
        </p:spPr>
        <p:txBody>
          <a:bodyPr/>
          <a:lstStyle/>
          <a:p>
            <a:r>
              <a:rPr lang="en-US" dirty="0" smtClean="0"/>
              <a:t>The most commonly used discrete probability distribution.</a:t>
            </a:r>
          </a:p>
          <a:p>
            <a:r>
              <a:rPr lang="en-US" dirty="0" smtClean="0"/>
              <a:t>Givens:</a:t>
            </a:r>
          </a:p>
          <a:p>
            <a:pPr lvl="1"/>
            <a:r>
              <a:rPr lang="en-US" dirty="0" smtClean="0"/>
              <a:t>a random process with two outcomes, referred to as </a:t>
            </a:r>
            <a:r>
              <a:rPr lang="en-US" i="1" dirty="0" smtClean="0"/>
              <a:t>success</a:t>
            </a:r>
            <a:r>
              <a:rPr lang="en-US" dirty="0" smtClean="0"/>
              <a:t> and </a:t>
            </a:r>
            <a:r>
              <a:rPr lang="en-US" i="1" dirty="0" smtClean="0"/>
              <a:t>failure </a:t>
            </a:r>
            <a:r>
              <a:rPr lang="en-US" dirty="0" smtClean="0"/>
              <a:t>(just a convention)</a:t>
            </a:r>
          </a:p>
          <a:p>
            <a:pPr lvl="1"/>
            <a:r>
              <a:rPr lang="en-US" dirty="0" smtClean="0"/>
              <a:t>the probability </a:t>
            </a:r>
            <a:r>
              <a:rPr lang="en-US" i="1" dirty="0" smtClean="0"/>
              <a:t>p</a:t>
            </a:r>
            <a:r>
              <a:rPr lang="en-US" dirty="0" smtClean="0"/>
              <a:t> that outcome is success</a:t>
            </a:r>
          </a:p>
          <a:p>
            <a:pPr lvl="2"/>
            <a:r>
              <a:rPr lang="en-US" dirty="0" smtClean="0"/>
              <a:t> probability of failure = 1 - </a:t>
            </a:r>
            <a:r>
              <a:rPr lang="en-US" i="1" dirty="0" smtClean="0"/>
              <a:t>p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 trials of the process</a:t>
            </a:r>
          </a:p>
          <a:p>
            <a:r>
              <a:rPr lang="en-US" dirty="0" smtClean="0"/>
              <a:t>Binomial distribution describes probabilities that </a:t>
            </a:r>
            <a:r>
              <a:rPr lang="en-US" i="1" dirty="0" smtClean="0"/>
              <a:t>m</a:t>
            </a:r>
            <a:r>
              <a:rPr lang="en-US" dirty="0" smtClean="0"/>
              <a:t> of the </a:t>
            </a:r>
            <a:r>
              <a:rPr lang="en-US" i="1" dirty="0" smtClean="0"/>
              <a:t>n</a:t>
            </a:r>
            <a:r>
              <a:rPr lang="en-US" dirty="0" smtClean="0"/>
              <a:t> trials are successes, over values of </a:t>
            </a:r>
            <a:r>
              <a:rPr lang="en-US" i="1" dirty="0" smtClean="0"/>
              <a:t>m</a:t>
            </a:r>
            <a:r>
              <a:rPr lang="en-US" dirty="0" smtClean="0"/>
              <a:t> in range 0 </a:t>
            </a:r>
            <a:r>
              <a:rPr lang="en-US" dirty="0" smtClean="0">
                <a:sym typeface="Symbol"/>
              </a:rPr>
              <a:t> </a:t>
            </a:r>
            <a:r>
              <a:rPr lang="en-US" i="1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  </a:t>
            </a:r>
            <a:r>
              <a:rPr lang="en-US" i="1" dirty="0" smtClean="0">
                <a:sym typeface="Symbol"/>
              </a:rPr>
              <a:t>n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 </a:t>
            </a:r>
            <a:r>
              <a:rPr lang="en-US" b="0" dirty="0" smtClean="0"/>
              <a:t>(a digression)</a:t>
            </a:r>
            <a:endParaRPr lang="en-US" b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838200" y="1219200"/>
            <a:ext cx="2819400" cy="1676400"/>
          </a:xfrm>
          <a:prstGeom prst="roundRect">
            <a:avLst/>
          </a:prstGeom>
          <a:solidFill>
            <a:srgbClr val="C8F6F8"/>
          </a:solidFill>
          <a:ln w="50800" cap="flat" cmpd="thickThin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Binomial distribution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1000" y="3276600"/>
            <a:ext cx="4038600" cy="3048000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en-US" sz="2400" dirty="0" smtClean="0"/>
              <a:t>Example: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= 0.9, 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= 5, 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= 4</a:t>
            </a:r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16" name="Content Placeholder 13"/>
          <p:cNvGraphicFramePr>
            <a:graphicFrameLocks noChangeAspect="1"/>
          </p:cNvGraphicFramePr>
          <p:nvPr/>
        </p:nvGraphicFramePr>
        <p:xfrm>
          <a:off x="990600" y="1295400"/>
          <a:ext cx="2439978" cy="1532079"/>
        </p:xfrm>
        <a:graphic>
          <a:graphicData uri="http://schemas.openxmlformats.org/presentationml/2006/ole">
            <p:oleObj spid="_x0000_s76803" name="Equation" r:id="rId3" imgW="1091880" imgH="685800" progId="Equation.3">
              <p:embed/>
            </p:oleObj>
          </a:graphicData>
        </a:graphic>
      </p:graphicFrame>
      <p:pic>
        <p:nvPicPr>
          <p:cNvPr id="17" name="Content Placeholder 8" descr="binomial-distribution_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00600" y="1051560"/>
            <a:ext cx="4000500" cy="527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 bwMode="auto">
          <a:xfrm>
            <a:off x="5638800" y="1752600"/>
            <a:ext cx="76200" cy="838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6804" name="Content Placeholder 13"/>
          <p:cNvGraphicFramePr>
            <a:graphicFrameLocks noChangeAspect="1"/>
          </p:cNvGraphicFramePr>
          <p:nvPr/>
        </p:nvGraphicFramePr>
        <p:xfrm>
          <a:off x="762000" y="4410911"/>
          <a:ext cx="2751137" cy="1532689"/>
        </p:xfrm>
        <a:graphic>
          <a:graphicData uri="http://schemas.openxmlformats.org/presentationml/2006/ole">
            <p:oleObj spid="_x0000_s76804" name="Equation" r:id="rId5" imgW="1231560" imgH="685800" progId="Equation.3">
              <p:embed/>
            </p:oleObj>
          </a:graphicData>
        </a:graphic>
      </p:graphicFrame>
      <p:cxnSp>
        <p:nvCxnSpPr>
          <p:cNvPr id="22" name="Straight Arrow Connector 21"/>
          <p:cNvCxnSpPr/>
          <p:nvPr/>
        </p:nvCxnSpPr>
        <p:spPr bwMode="auto">
          <a:xfrm flipV="1">
            <a:off x="3581400" y="2133600"/>
            <a:ext cx="1981200" cy="1600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0700" y="1143000"/>
            <a:ext cx="8318500" cy="5181600"/>
          </a:xfrm>
        </p:spPr>
        <p:txBody>
          <a:bodyPr/>
          <a:lstStyle/>
          <a:p>
            <a:r>
              <a:rPr lang="en-US" dirty="0" smtClean="0"/>
              <a:t>A highly simplified example …</a:t>
            </a:r>
          </a:p>
          <a:p>
            <a:pPr lvl="1"/>
            <a:r>
              <a:rPr lang="en-US" dirty="0" smtClean="0"/>
              <a:t>Suppose there are 21 base classifiers</a:t>
            </a:r>
          </a:p>
          <a:p>
            <a:pPr lvl="1"/>
            <a:r>
              <a:rPr lang="en-US" dirty="0" smtClean="0"/>
              <a:t>Each classifier is correct with probability</a:t>
            </a:r>
            <a:br>
              <a:rPr lang="en-US" dirty="0" smtClean="0"/>
            </a:br>
            <a:r>
              <a:rPr lang="en-US" i="1" dirty="0" smtClean="0">
                <a:sym typeface="Symbol" pitchFamily="18" charset="2"/>
              </a:rPr>
              <a:t>p</a:t>
            </a:r>
            <a:r>
              <a:rPr lang="en-US" dirty="0" smtClean="0"/>
              <a:t> = 0.70</a:t>
            </a:r>
          </a:p>
          <a:p>
            <a:pPr lvl="1"/>
            <a:r>
              <a:rPr lang="en-US" dirty="0" smtClean="0"/>
              <a:t>Assume classifiers are independent</a:t>
            </a:r>
          </a:p>
          <a:p>
            <a:pPr lvl="1"/>
            <a:r>
              <a:rPr lang="en-US" dirty="0" smtClean="0"/>
              <a:t>Probability that the </a:t>
            </a:r>
            <a:r>
              <a:rPr lang="en-US" i="1" dirty="0" smtClean="0"/>
              <a:t>ensemble</a:t>
            </a:r>
            <a:r>
              <a:rPr lang="en-US" dirty="0" smtClean="0"/>
              <a:t> classifier makes a correct prediction: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2590800" y="4697413"/>
          <a:ext cx="3657600" cy="1004887"/>
        </p:xfrm>
        <a:graphic>
          <a:graphicData uri="http://schemas.openxmlformats.org/presentationml/2006/ole">
            <p:oleObj spid="_x0000_s2050" name="Equation" r:id="rId3" imgW="1663560" imgH="457200" progId="Equation.3">
              <p:embed/>
            </p:oleObj>
          </a:graphicData>
        </a:graphic>
      </p:graphicFrame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ensembles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+mn-lt"/>
              </a:rPr>
              <a:t>Voting by 21 independent classifiers, each correct with p = 0.7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7912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Probability that exactly k of 21 classifiers will make be correct, assuming each classifier is correct with p = 0.7 and makes predictions independently of other classifiers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990600" y="1447800"/>
            <a:ext cx="7391400" cy="4533900"/>
            <a:chOff x="624" y="1080"/>
            <a:chExt cx="4656" cy="2856"/>
          </a:xfrm>
        </p:grpSpPr>
        <p:sp>
          <p:nvSpPr>
            <p:cNvPr id="132100" name="AutoShape 4"/>
            <p:cNvSpPr>
              <a:spLocks noChangeAspect="1" noChangeArrowheads="1" noTextEdit="1"/>
            </p:cNvSpPr>
            <p:nvPr/>
          </p:nvSpPr>
          <p:spPr bwMode="auto">
            <a:xfrm>
              <a:off x="624" y="1080"/>
              <a:ext cx="4656" cy="2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2" name="Rectangle 6"/>
            <p:cNvSpPr>
              <a:spLocks noChangeArrowheads="1"/>
            </p:cNvSpPr>
            <p:nvPr/>
          </p:nvSpPr>
          <p:spPr bwMode="auto">
            <a:xfrm>
              <a:off x="1231" y="1294"/>
              <a:ext cx="3609" cy="23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103" name="Rectangle 7"/>
            <p:cNvSpPr>
              <a:spLocks noChangeArrowheads="1"/>
            </p:cNvSpPr>
            <p:nvPr/>
          </p:nvSpPr>
          <p:spPr bwMode="auto">
            <a:xfrm>
              <a:off x="1231" y="1294"/>
              <a:ext cx="3609" cy="23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4" name="Line 8"/>
            <p:cNvSpPr>
              <a:spLocks noChangeShapeType="1"/>
            </p:cNvSpPr>
            <p:nvPr/>
          </p:nvSpPr>
          <p:spPr bwMode="auto">
            <a:xfrm>
              <a:off x="1231" y="1294"/>
              <a:ext cx="360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5" name="Line 9"/>
            <p:cNvSpPr>
              <a:spLocks noChangeShapeType="1"/>
            </p:cNvSpPr>
            <p:nvPr/>
          </p:nvSpPr>
          <p:spPr bwMode="auto">
            <a:xfrm>
              <a:off x="1231" y="3624"/>
              <a:ext cx="360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6" name="Line 10"/>
            <p:cNvSpPr>
              <a:spLocks noChangeShapeType="1"/>
            </p:cNvSpPr>
            <p:nvPr/>
          </p:nvSpPr>
          <p:spPr bwMode="auto">
            <a:xfrm flipV="1">
              <a:off x="4840" y="1294"/>
              <a:ext cx="1" cy="2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7" name="Line 11"/>
            <p:cNvSpPr>
              <a:spLocks noChangeShapeType="1"/>
            </p:cNvSpPr>
            <p:nvPr/>
          </p:nvSpPr>
          <p:spPr bwMode="auto">
            <a:xfrm flipV="1">
              <a:off x="1231" y="1294"/>
              <a:ext cx="1" cy="2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8" name="Line 12"/>
            <p:cNvSpPr>
              <a:spLocks noChangeShapeType="1"/>
            </p:cNvSpPr>
            <p:nvPr/>
          </p:nvSpPr>
          <p:spPr bwMode="auto">
            <a:xfrm>
              <a:off x="1231" y="3624"/>
              <a:ext cx="360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9" name="Line 13"/>
            <p:cNvSpPr>
              <a:spLocks noChangeShapeType="1"/>
            </p:cNvSpPr>
            <p:nvPr/>
          </p:nvSpPr>
          <p:spPr bwMode="auto">
            <a:xfrm flipV="1">
              <a:off x="1231" y="1294"/>
              <a:ext cx="1" cy="2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10" name="Line 14"/>
            <p:cNvSpPr>
              <a:spLocks noChangeShapeType="1"/>
            </p:cNvSpPr>
            <p:nvPr/>
          </p:nvSpPr>
          <p:spPr bwMode="auto">
            <a:xfrm flipV="1">
              <a:off x="1312" y="35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11" name="Line 15"/>
            <p:cNvSpPr>
              <a:spLocks noChangeShapeType="1"/>
            </p:cNvSpPr>
            <p:nvPr/>
          </p:nvSpPr>
          <p:spPr bwMode="auto">
            <a:xfrm>
              <a:off x="1312" y="129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12" name="Rectangle 16"/>
            <p:cNvSpPr>
              <a:spLocks noChangeArrowheads="1"/>
            </p:cNvSpPr>
            <p:nvPr/>
          </p:nvSpPr>
          <p:spPr bwMode="auto">
            <a:xfrm>
              <a:off x="1282" y="3637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13" name="Line 17"/>
            <p:cNvSpPr>
              <a:spLocks noChangeShapeType="1"/>
            </p:cNvSpPr>
            <p:nvPr/>
          </p:nvSpPr>
          <p:spPr bwMode="auto">
            <a:xfrm flipV="1">
              <a:off x="1637" y="35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14" name="Line 18"/>
            <p:cNvSpPr>
              <a:spLocks noChangeShapeType="1"/>
            </p:cNvSpPr>
            <p:nvPr/>
          </p:nvSpPr>
          <p:spPr bwMode="auto">
            <a:xfrm>
              <a:off x="1637" y="129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15" name="Rectangle 19"/>
            <p:cNvSpPr>
              <a:spLocks noChangeArrowheads="1"/>
            </p:cNvSpPr>
            <p:nvPr/>
          </p:nvSpPr>
          <p:spPr bwMode="auto">
            <a:xfrm>
              <a:off x="1607" y="3637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16" name="Line 20"/>
            <p:cNvSpPr>
              <a:spLocks noChangeShapeType="1"/>
            </p:cNvSpPr>
            <p:nvPr/>
          </p:nvSpPr>
          <p:spPr bwMode="auto">
            <a:xfrm flipV="1">
              <a:off x="1966" y="35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17" name="Line 21"/>
            <p:cNvSpPr>
              <a:spLocks noChangeShapeType="1"/>
            </p:cNvSpPr>
            <p:nvPr/>
          </p:nvSpPr>
          <p:spPr bwMode="auto">
            <a:xfrm>
              <a:off x="1966" y="129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18" name="Rectangle 22"/>
            <p:cNvSpPr>
              <a:spLocks noChangeArrowheads="1"/>
            </p:cNvSpPr>
            <p:nvPr/>
          </p:nvSpPr>
          <p:spPr bwMode="auto">
            <a:xfrm>
              <a:off x="1937" y="3637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19" name="Line 23"/>
            <p:cNvSpPr>
              <a:spLocks noChangeShapeType="1"/>
            </p:cNvSpPr>
            <p:nvPr/>
          </p:nvSpPr>
          <p:spPr bwMode="auto">
            <a:xfrm flipV="1">
              <a:off x="2296" y="35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20" name="Line 24"/>
            <p:cNvSpPr>
              <a:spLocks noChangeShapeType="1"/>
            </p:cNvSpPr>
            <p:nvPr/>
          </p:nvSpPr>
          <p:spPr bwMode="auto">
            <a:xfrm>
              <a:off x="2296" y="129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21" name="Rectangle 25"/>
            <p:cNvSpPr>
              <a:spLocks noChangeArrowheads="1"/>
            </p:cNvSpPr>
            <p:nvPr/>
          </p:nvSpPr>
          <p:spPr bwMode="auto">
            <a:xfrm>
              <a:off x="2266" y="3637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22" name="Line 26"/>
            <p:cNvSpPr>
              <a:spLocks noChangeShapeType="1"/>
            </p:cNvSpPr>
            <p:nvPr/>
          </p:nvSpPr>
          <p:spPr bwMode="auto">
            <a:xfrm flipV="1">
              <a:off x="2625" y="35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23" name="Line 27"/>
            <p:cNvSpPr>
              <a:spLocks noChangeShapeType="1"/>
            </p:cNvSpPr>
            <p:nvPr/>
          </p:nvSpPr>
          <p:spPr bwMode="auto">
            <a:xfrm>
              <a:off x="2625" y="129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24" name="Rectangle 28"/>
            <p:cNvSpPr>
              <a:spLocks noChangeArrowheads="1"/>
            </p:cNvSpPr>
            <p:nvPr/>
          </p:nvSpPr>
          <p:spPr bwMode="auto">
            <a:xfrm>
              <a:off x="2595" y="3637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25" name="Line 29"/>
            <p:cNvSpPr>
              <a:spLocks noChangeShapeType="1"/>
            </p:cNvSpPr>
            <p:nvPr/>
          </p:nvSpPr>
          <p:spPr bwMode="auto">
            <a:xfrm flipV="1">
              <a:off x="2950" y="35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26" name="Line 30"/>
            <p:cNvSpPr>
              <a:spLocks noChangeShapeType="1"/>
            </p:cNvSpPr>
            <p:nvPr/>
          </p:nvSpPr>
          <p:spPr bwMode="auto">
            <a:xfrm>
              <a:off x="2950" y="129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27" name="Rectangle 31"/>
            <p:cNvSpPr>
              <a:spLocks noChangeArrowheads="1"/>
            </p:cNvSpPr>
            <p:nvPr/>
          </p:nvSpPr>
          <p:spPr bwMode="auto">
            <a:xfrm>
              <a:off x="2890" y="3637"/>
              <a:ext cx="1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28" name="Line 32"/>
            <p:cNvSpPr>
              <a:spLocks noChangeShapeType="1"/>
            </p:cNvSpPr>
            <p:nvPr/>
          </p:nvSpPr>
          <p:spPr bwMode="auto">
            <a:xfrm flipV="1">
              <a:off x="3279" y="35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29" name="Line 33"/>
            <p:cNvSpPr>
              <a:spLocks noChangeShapeType="1"/>
            </p:cNvSpPr>
            <p:nvPr/>
          </p:nvSpPr>
          <p:spPr bwMode="auto">
            <a:xfrm>
              <a:off x="3279" y="129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30" name="Rectangle 34"/>
            <p:cNvSpPr>
              <a:spLocks noChangeArrowheads="1"/>
            </p:cNvSpPr>
            <p:nvPr/>
          </p:nvSpPr>
          <p:spPr bwMode="auto">
            <a:xfrm>
              <a:off x="3219" y="3637"/>
              <a:ext cx="1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31" name="Line 35"/>
            <p:cNvSpPr>
              <a:spLocks noChangeShapeType="1"/>
            </p:cNvSpPr>
            <p:nvPr/>
          </p:nvSpPr>
          <p:spPr bwMode="auto">
            <a:xfrm flipV="1">
              <a:off x="3608" y="35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32" name="Line 36"/>
            <p:cNvSpPr>
              <a:spLocks noChangeShapeType="1"/>
            </p:cNvSpPr>
            <p:nvPr/>
          </p:nvSpPr>
          <p:spPr bwMode="auto">
            <a:xfrm>
              <a:off x="3608" y="129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33" name="Rectangle 37"/>
            <p:cNvSpPr>
              <a:spLocks noChangeArrowheads="1"/>
            </p:cNvSpPr>
            <p:nvPr/>
          </p:nvSpPr>
          <p:spPr bwMode="auto">
            <a:xfrm>
              <a:off x="3548" y="3637"/>
              <a:ext cx="1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34" name="Line 38"/>
            <p:cNvSpPr>
              <a:spLocks noChangeShapeType="1"/>
            </p:cNvSpPr>
            <p:nvPr/>
          </p:nvSpPr>
          <p:spPr bwMode="auto">
            <a:xfrm flipV="1">
              <a:off x="3937" y="35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35" name="Line 39"/>
            <p:cNvSpPr>
              <a:spLocks noChangeShapeType="1"/>
            </p:cNvSpPr>
            <p:nvPr/>
          </p:nvSpPr>
          <p:spPr bwMode="auto">
            <a:xfrm>
              <a:off x="3937" y="129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36" name="Rectangle 40"/>
            <p:cNvSpPr>
              <a:spLocks noChangeArrowheads="1"/>
            </p:cNvSpPr>
            <p:nvPr/>
          </p:nvSpPr>
          <p:spPr bwMode="auto">
            <a:xfrm>
              <a:off x="3878" y="3637"/>
              <a:ext cx="1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37" name="Line 41"/>
            <p:cNvSpPr>
              <a:spLocks noChangeShapeType="1"/>
            </p:cNvSpPr>
            <p:nvPr/>
          </p:nvSpPr>
          <p:spPr bwMode="auto">
            <a:xfrm flipV="1">
              <a:off x="4262" y="35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38" name="Line 42"/>
            <p:cNvSpPr>
              <a:spLocks noChangeShapeType="1"/>
            </p:cNvSpPr>
            <p:nvPr/>
          </p:nvSpPr>
          <p:spPr bwMode="auto">
            <a:xfrm>
              <a:off x="4262" y="129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39" name="Rectangle 43"/>
            <p:cNvSpPr>
              <a:spLocks noChangeArrowheads="1"/>
            </p:cNvSpPr>
            <p:nvPr/>
          </p:nvSpPr>
          <p:spPr bwMode="auto">
            <a:xfrm>
              <a:off x="4203" y="3637"/>
              <a:ext cx="1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40" name="Line 44"/>
            <p:cNvSpPr>
              <a:spLocks noChangeShapeType="1"/>
            </p:cNvSpPr>
            <p:nvPr/>
          </p:nvSpPr>
          <p:spPr bwMode="auto">
            <a:xfrm flipV="1">
              <a:off x="4592" y="3585"/>
              <a:ext cx="1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41" name="Line 45"/>
            <p:cNvSpPr>
              <a:spLocks noChangeShapeType="1"/>
            </p:cNvSpPr>
            <p:nvPr/>
          </p:nvSpPr>
          <p:spPr bwMode="auto">
            <a:xfrm>
              <a:off x="4592" y="1294"/>
              <a:ext cx="1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42" name="Rectangle 46"/>
            <p:cNvSpPr>
              <a:spLocks noChangeArrowheads="1"/>
            </p:cNvSpPr>
            <p:nvPr/>
          </p:nvSpPr>
          <p:spPr bwMode="auto">
            <a:xfrm>
              <a:off x="4532" y="3637"/>
              <a:ext cx="1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43" name="Line 47"/>
            <p:cNvSpPr>
              <a:spLocks noChangeShapeType="1"/>
            </p:cNvSpPr>
            <p:nvPr/>
          </p:nvSpPr>
          <p:spPr bwMode="auto">
            <a:xfrm>
              <a:off x="1231" y="3624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44" name="Line 48"/>
            <p:cNvSpPr>
              <a:spLocks noChangeShapeType="1"/>
            </p:cNvSpPr>
            <p:nvPr/>
          </p:nvSpPr>
          <p:spPr bwMode="auto">
            <a:xfrm flipH="1">
              <a:off x="4801" y="3624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45" name="Rectangle 49"/>
            <p:cNvSpPr>
              <a:spLocks noChangeArrowheads="1"/>
            </p:cNvSpPr>
            <p:nvPr/>
          </p:nvSpPr>
          <p:spPr bwMode="auto">
            <a:xfrm>
              <a:off x="1154" y="3560"/>
              <a:ext cx="1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46" name="Line 50"/>
            <p:cNvSpPr>
              <a:spLocks noChangeShapeType="1"/>
            </p:cNvSpPr>
            <p:nvPr/>
          </p:nvSpPr>
          <p:spPr bwMode="auto">
            <a:xfrm>
              <a:off x="1231" y="3389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47" name="Line 51"/>
            <p:cNvSpPr>
              <a:spLocks noChangeShapeType="1"/>
            </p:cNvSpPr>
            <p:nvPr/>
          </p:nvSpPr>
          <p:spPr bwMode="auto">
            <a:xfrm flipH="1">
              <a:off x="4801" y="3389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48" name="Rectangle 52"/>
            <p:cNvSpPr>
              <a:spLocks noChangeArrowheads="1"/>
            </p:cNvSpPr>
            <p:nvPr/>
          </p:nvSpPr>
          <p:spPr bwMode="auto">
            <a:xfrm>
              <a:off x="1005" y="3325"/>
              <a:ext cx="2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49" name="Line 53"/>
            <p:cNvSpPr>
              <a:spLocks noChangeShapeType="1"/>
            </p:cNvSpPr>
            <p:nvPr/>
          </p:nvSpPr>
          <p:spPr bwMode="auto">
            <a:xfrm>
              <a:off x="1231" y="3158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50" name="Line 54"/>
            <p:cNvSpPr>
              <a:spLocks noChangeShapeType="1"/>
            </p:cNvSpPr>
            <p:nvPr/>
          </p:nvSpPr>
          <p:spPr bwMode="auto">
            <a:xfrm flipH="1">
              <a:off x="4801" y="3158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51" name="Rectangle 55"/>
            <p:cNvSpPr>
              <a:spLocks noChangeArrowheads="1"/>
            </p:cNvSpPr>
            <p:nvPr/>
          </p:nvSpPr>
          <p:spPr bwMode="auto">
            <a:xfrm>
              <a:off x="1005" y="3094"/>
              <a:ext cx="2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52" name="Line 56"/>
            <p:cNvSpPr>
              <a:spLocks noChangeShapeType="1"/>
            </p:cNvSpPr>
            <p:nvPr/>
          </p:nvSpPr>
          <p:spPr bwMode="auto">
            <a:xfrm>
              <a:off x="1231" y="2923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53" name="Line 57"/>
            <p:cNvSpPr>
              <a:spLocks noChangeShapeType="1"/>
            </p:cNvSpPr>
            <p:nvPr/>
          </p:nvSpPr>
          <p:spPr bwMode="auto">
            <a:xfrm flipH="1">
              <a:off x="4801" y="2923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54" name="Rectangle 58"/>
            <p:cNvSpPr>
              <a:spLocks noChangeArrowheads="1"/>
            </p:cNvSpPr>
            <p:nvPr/>
          </p:nvSpPr>
          <p:spPr bwMode="auto">
            <a:xfrm>
              <a:off x="1005" y="2859"/>
              <a:ext cx="2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55" name="Line 59"/>
            <p:cNvSpPr>
              <a:spLocks noChangeShapeType="1"/>
            </p:cNvSpPr>
            <p:nvPr/>
          </p:nvSpPr>
          <p:spPr bwMode="auto">
            <a:xfrm>
              <a:off x="1231" y="2692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56" name="Line 60"/>
            <p:cNvSpPr>
              <a:spLocks noChangeShapeType="1"/>
            </p:cNvSpPr>
            <p:nvPr/>
          </p:nvSpPr>
          <p:spPr bwMode="auto">
            <a:xfrm flipH="1">
              <a:off x="4801" y="2692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57" name="Rectangle 61"/>
            <p:cNvSpPr>
              <a:spLocks noChangeArrowheads="1"/>
            </p:cNvSpPr>
            <p:nvPr/>
          </p:nvSpPr>
          <p:spPr bwMode="auto">
            <a:xfrm>
              <a:off x="1005" y="2628"/>
              <a:ext cx="2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58" name="Line 62"/>
            <p:cNvSpPr>
              <a:spLocks noChangeShapeType="1"/>
            </p:cNvSpPr>
            <p:nvPr/>
          </p:nvSpPr>
          <p:spPr bwMode="auto">
            <a:xfrm>
              <a:off x="1231" y="2457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59" name="Line 63"/>
            <p:cNvSpPr>
              <a:spLocks noChangeShapeType="1"/>
            </p:cNvSpPr>
            <p:nvPr/>
          </p:nvSpPr>
          <p:spPr bwMode="auto">
            <a:xfrm flipH="1">
              <a:off x="4801" y="2457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60" name="Rectangle 64"/>
            <p:cNvSpPr>
              <a:spLocks noChangeArrowheads="1"/>
            </p:cNvSpPr>
            <p:nvPr/>
          </p:nvSpPr>
          <p:spPr bwMode="auto">
            <a:xfrm>
              <a:off x="1064" y="2393"/>
              <a:ext cx="2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61" name="Line 65"/>
            <p:cNvSpPr>
              <a:spLocks noChangeShapeType="1"/>
            </p:cNvSpPr>
            <p:nvPr/>
          </p:nvSpPr>
          <p:spPr bwMode="auto">
            <a:xfrm>
              <a:off x="1231" y="2226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62" name="Line 66"/>
            <p:cNvSpPr>
              <a:spLocks noChangeShapeType="1"/>
            </p:cNvSpPr>
            <p:nvPr/>
          </p:nvSpPr>
          <p:spPr bwMode="auto">
            <a:xfrm flipH="1">
              <a:off x="4801" y="2226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63" name="Rectangle 67"/>
            <p:cNvSpPr>
              <a:spLocks noChangeArrowheads="1"/>
            </p:cNvSpPr>
            <p:nvPr/>
          </p:nvSpPr>
          <p:spPr bwMode="auto">
            <a:xfrm>
              <a:off x="1005" y="2162"/>
              <a:ext cx="2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64" name="Line 68"/>
            <p:cNvSpPr>
              <a:spLocks noChangeShapeType="1"/>
            </p:cNvSpPr>
            <p:nvPr/>
          </p:nvSpPr>
          <p:spPr bwMode="auto">
            <a:xfrm>
              <a:off x="1231" y="1991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65" name="Line 69"/>
            <p:cNvSpPr>
              <a:spLocks noChangeShapeType="1"/>
            </p:cNvSpPr>
            <p:nvPr/>
          </p:nvSpPr>
          <p:spPr bwMode="auto">
            <a:xfrm flipH="1">
              <a:off x="4801" y="1991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66" name="Rectangle 70"/>
            <p:cNvSpPr>
              <a:spLocks noChangeArrowheads="1"/>
            </p:cNvSpPr>
            <p:nvPr/>
          </p:nvSpPr>
          <p:spPr bwMode="auto">
            <a:xfrm>
              <a:off x="1005" y="1927"/>
              <a:ext cx="2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67" name="Line 71"/>
            <p:cNvSpPr>
              <a:spLocks noChangeShapeType="1"/>
            </p:cNvSpPr>
            <p:nvPr/>
          </p:nvSpPr>
          <p:spPr bwMode="auto">
            <a:xfrm>
              <a:off x="1231" y="1760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68" name="Line 72"/>
            <p:cNvSpPr>
              <a:spLocks noChangeShapeType="1"/>
            </p:cNvSpPr>
            <p:nvPr/>
          </p:nvSpPr>
          <p:spPr bwMode="auto">
            <a:xfrm flipH="1">
              <a:off x="4801" y="1760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69" name="Rectangle 73"/>
            <p:cNvSpPr>
              <a:spLocks noChangeArrowheads="1"/>
            </p:cNvSpPr>
            <p:nvPr/>
          </p:nvSpPr>
          <p:spPr bwMode="auto">
            <a:xfrm>
              <a:off x="1005" y="1696"/>
              <a:ext cx="2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70" name="Line 74"/>
            <p:cNvSpPr>
              <a:spLocks noChangeShapeType="1"/>
            </p:cNvSpPr>
            <p:nvPr/>
          </p:nvSpPr>
          <p:spPr bwMode="auto">
            <a:xfrm>
              <a:off x="1231" y="1525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71" name="Line 75"/>
            <p:cNvSpPr>
              <a:spLocks noChangeShapeType="1"/>
            </p:cNvSpPr>
            <p:nvPr/>
          </p:nvSpPr>
          <p:spPr bwMode="auto">
            <a:xfrm flipH="1">
              <a:off x="4801" y="1525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72" name="Rectangle 76"/>
            <p:cNvSpPr>
              <a:spLocks noChangeArrowheads="1"/>
            </p:cNvSpPr>
            <p:nvPr/>
          </p:nvSpPr>
          <p:spPr bwMode="auto">
            <a:xfrm>
              <a:off x="1005" y="1461"/>
              <a:ext cx="2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0.18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73" name="Line 77"/>
            <p:cNvSpPr>
              <a:spLocks noChangeShapeType="1"/>
            </p:cNvSpPr>
            <p:nvPr/>
          </p:nvSpPr>
          <p:spPr bwMode="auto">
            <a:xfrm>
              <a:off x="1231" y="1294"/>
              <a:ext cx="3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74" name="Line 78"/>
            <p:cNvSpPr>
              <a:spLocks noChangeShapeType="1"/>
            </p:cNvSpPr>
            <p:nvPr/>
          </p:nvSpPr>
          <p:spPr bwMode="auto">
            <a:xfrm flipH="1">
              <a:off x="4801" y="1294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75" name="Rectangle 79"/>
            <p:cNvSpPr>
              <a:spLocks noChangeArrowheads="1"/>
            </p:cNvSpPr>
            <p:nvPr/>
          </p:nvSpPr>
          <p:spPr bwMode="auto">
            <a:xfrm>
              <a:off x="1064" y="1230"/>
              <a:ext cx="2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76" name="Line 80"/>
            <p:cNvSpPr>
              <a:spLocks noChangeShapeType="1"/>
            </p:cNvSpPr>
            <p:nvPr/>
          </p:nvSpPr>
          <p:spPr bwMode="auto">
            <a:xfrm>
              <a:off x="1231" y="1294"/>
              <a:ext cx="360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77" name="Line 81"/>
            <p:cNvSpPr>
              <a:spLocks noChangeShapeType="1"/>
            </p:cNvSpPr>
            <p:nvPr/>
          </p:nvSpPr>
          <p:spPr bwMode="auto">
            <a:xfrm>
              <a:off x="1231" y="3624"/>
              <a:ext cx="360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78" name="Line 82"/>
            <p:cNvSpPr>
              <a:spLocks noChangeShapeType="1"/>
            </p:cNvSpPr>
            <p:nvPr/>
          </p:nvSpPr>
          <p:spPr bwMode="auto">
            <a:xfrm flipV="1">
              <a:off x="4840" y="1294"/>
              <a:ext cx="1" cy="2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79" name="Line 83"/>
            <p:cNvSpPr>
              <a:spLocks noChangeShapeType="1"/>
            </p:cNvSpPr>
            <p:nvPr/>
          </p:nvSpPr>
          <p:spPr bwMode="auto">
            <a:xfrm flipV="1">
              <a:off x="1231" y="1294"/>
              <a:ext cx="1" cy="23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0" name="Rectangle 84"/>
            <p:cNvSpPr>
              <a:spLocks noChangeArrowheads="1"/>
            </p:cNvSpPr>
            <p:nvPr/>
          </p:nvSpPr>
          <p:spPr bwMode="auto">
            <a:xfrm>
              <a:off x="1231" y="3620"/>
              <a:ext cx="163" cy="4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1" name="Rectangle 85"/>
            <p:cNvSpPr>
              <a:spLocks noChangeArrowheads="1"/>
            </p:cNvSpPr>
            <p:nvPr/>
          </p:nvSpPr>
          <p:spPr bwMode="auto">
            <a:xfrm>
              <a:off x="1231" y="3620"/>
              <a:ext cx="163" cy="4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2" name="Rectangle 86"/>
            <p:cNvSpPr>
              <a:spLocks noChangeArrowheads="1"/>
            </p:cNvSpPr>
            <p:nvPr/>
          </p:nvSpPr>
          <p:spPr bwMode="auto">
            <a:xfrm>
              <a:off x="1394" y="3620"/>
              <a:ext cx="162" cy="4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3" name="Rectangle 87"/>
            <p:cNvSpPr>
              <a:spLocks noChangeArrowheads="1"/>
            </p:cNvSpPr>
            <p:nvPr/>
          </p:nvSpPr>
          <p:spPr bwMode="auto">
            <a:xfrm>
              <a:off x="1394" y="3620"/>
              <a:ext cx="162" cy="4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4" name="Rectangle 88"/>
            <p:cNvSpPr>
              <a:spLocks noChangeArrowheads="1"/>
            </p:cNvSpPr>
            <p:nvPr/>
          </p:nvSpPr>
          <p:spPr bwMode="auto">
            <a:xfrm>
              <a:off x="1556" y="3620"/>
              <a:ext cx="167" cy="4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5" name="Rectangle 89"/>
            <p:cNvSpPr>
              <a:spLocks noChangeArrowheads="1"/>
            </p:cNvSpPr>
            <p:nvPr/>
          </p:nvSpPr>
          <p:spPr bwMode="auto">
            <a:xfrm>
              <a:off x="1556" y="3620"/>
              <a:ext cx="167" cy="4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6" name="Rectangle 90"/>
            <p:cNvSpPr>
              <a:spLocks noChangeArrowheads="1"/>
            </p:cNvSpPr>
            <p:nvPr/>
          </p:nvSpPr>
          <p:spPr bwMode="auto">
            <a:xfrm>
              <a:off x="1723" y="3620"/>
              <a:ext cx="162" cy="4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7" name="Rectangle 91"/>
            <p:cNvSpPr>
              <a:spLocks noChangeArrowheads="1"/>
            </p:cNvSpPr>
            <p:nvPr/>
          </p:nvSpPr>
          <p:spPr bwMode="auto">
            <a:xfrm>
              <a:off x="1723" y="3620"/>
              <a:ext cx="162" cy="4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8" name="Rectangle 92"/>
            <p:cNvSpPr>
              <a:spLocks noChangeArrowheads="1"/>
            </p:cNvSpPr>
            <p:nvPr/>
          </p:nvSpPr>
          <p:spPr bwMode="auto">
            <a:xfrm>
              <a:off x="1885" y="3620"/>
              <a:ext cx="163" cy="4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89" name="Rectangle 93"/>
            <p:cNvSpPr>
              <a:spLocks noChangeArrowheads="1"/>
            </p:cNvSpPr>
            <p:nvPr/>
          </p:nvSpPr>
          <p:spPr bwMode="auto">
            <a:xfrm>
              <a:off x="1885" y="3620"/>
              <a:ext cx="163" cy="4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0" name="Rectangle 94"/>
            <p:cNvSpPr>
              <a:spLocks noChangeArrowheads="1"/>
            </p:cNvSpPr>
            <p:nvPr/>
          </p:nvSpPr>
          <p:spPr bwMode="auto">
            <a:xfrm>
              <a:off x="2048" y="3620"/>
              <a:ext cx="166" cy="4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1" name="Rectangle 95"/>
            <p:cNvSpPr>
              <a:spLocks noChangeArrowheads="1"/>
            </p:cNvSpPr>
            <p:nvPr/>
          </p:nvSpPr>
          <p:spPr bwMode="auto">
            <a:xfrm>
              <a:off x="2048" y="3620"/>
              <a:ext cx="166" cy="4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2" name="Rectangle 96"/>
            <p:cNvSpPr>
              <a:spLocks noChangeArrowheads="1"/>
            </p:cNvSpPr>
            <p:nvPr/>
          </p:nvSpPr>
          <p:spPr bwMode="auto">
            <a:xfrm>
              <a:off x="2214" y="3620"/>
              <a:ext cx="163" cy="4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3" name="Rectangle 97"/>
            <p:cNvSpPr>
              <a:spLocks noChangeArrowheads="1"/>
            </p:cNvSpPr>
            <p:nvPr/>
          </p:nvSpPr>
          <p:spPr bwMode="auto">
            <a:xfrm>
              <a:off x="2214" y="3620"/>
              <a:ext cx="163" cy="4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4" name="Rectangle 98"/>
            <p:cNvSpPr>
              <a:spLocks noChangeArrowheads="1"/>
            </p:cNvSpPr>
            <p:nvPr/>
          </p:nvSpPr>
          <p:spPr bwMode="auto">
            <a:xfrm>
              <a:off x="2377" y="3615"/>
              <a:ext cx="162" cy="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5" name="Rectangle 99"/>
            <p:cNvSpPr>
              <a:spLocks noChangeArrowheads="1"/>
            </p:cNvSpPr>
            <p:nvPr/>
          </p:nvSpPr>
          <p:spPr bwMode="auto">
            <a:xfrm>
              <a:off x="2377" y="3615"/>
              <a:ext cx="162" cy="9"/>
            </a:xfrm>
            <a:prstGeom prst="rect">
              <a:avLst/>
            </a:prstGeom>
            <a:solidFill>
              <a:srgbClr val="C00000"/>
            </a:solidFill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6" name="Rectangle 100"/>
            <p:cNvSpPr>
              <a:spLocks noChangeArrowheads="1"/>
            </p:cNvSpPr>
            <p:nvPr/>
          </p:nvSpPr>
          <p:spPr bwMode="auto">
            <a:xfrm>
              <a:off x="2539" y="3598"/>
              <a:ext cx="167" cy="26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7" name="Rectangle 101"/>
            <p:cNvSpPr>
              <a:spLocks noChangeArrowheads="1"/>
            </p:cNvSpPr>
            <p:nvPr/>
          </p:nvSpPr>
          <p:spPr bwMode="auto">
            <a:xfrm>
              <a:off x="2539" y="3598"/>
              <a:ext cx="167" cy="26"/>
            </a:xfrm>
            <a:prstGeom prst="rect">
              <a:avLst/>
            </a:prstGeom>
            <a:solidFill>
              <a:srgbClr val="C00000"/>
            </a:solidFill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8" name="Rectangle 102"/>
            <p:cNvSpPr>
              <a:spLocks noChangeArrowheads="1"/>
            </p:cNvSpPr>
            <p:nvPr/>
          </p:nvSpPr>
          <p:spPr bwMode="auto">
            <a:xfrm>
              <a:off x="2706" y="3547"/>
              <a:ext cx="163" cy="7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99" name="Rectangle 103"/>
            <p:cNvSpPr>
              <a:spLocks noChangeArrowheads="1"/>
            </p:cNvSpPr>
            <p:nvPr/>
          </p:nvSpPr>
          <p:spPr bwMode="auto">
            <a:xfrm>
              <a:off x="2706" y="3547"/>
              <a:ext cx="163" cy="77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0" name="Rectangle 104"/>
            <p:cNvSpPr>
              <a:spLocks noChangeArrowheads="1"/>
            </p:cNvSpPr>
            <p:nvPr/>
          </p:nvSpPr>
          <p:spPr bwMode="auto">
            <a:xfrm>
              <a:off x="2869" y="3414"/>
              <a:ext cx="166" cy="21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1" name="Rectangle 105"/>
            <p:cNvSpPr>
              <a:spLocks noChangeArrowheads="1"/>
            </p:cNvSpPr>
            <p:nvPr/>
          </p:nvSpPr>
          <p:spPr bwMode="auto">
            <a:xfrm>
              <a:off x="2869" y="3414"/>
              <a:ext cx="166" cy="210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2" name="Rectangle 106"/>
            <p:cNvSpPr>
              <a:spLocks noChangeArrowheads="1"/>
            </p:cNvSpPr>
            <p:nvPr/>
          </p:nvSpPr>
          <p:spPr bwMode="auto">
            <a:xfrm>
              <a:off x="3035" y="3141"/>
              <a:ext cx="163" cy="483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3" name="Rectangle 107"/>
            <p:cNvSpPr>
              <a:spLocks noChangeArrowheads="1"/>
            </p:cNvSpPr>
            <p:nvPr/>
          </p:nvSpPr>
          <p:spPr bwMode="auto">
            <a:xfrm>
              <a:off x="3035" y="3141"/>
              <a:ext cx="163" cy="483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4" name="Rectangle 108"/>
            <p:cNvSpPr>
              <a:spLocks noChangeArrowheads="1"/>
            </p:cNvSpPr>
            <p:nvPr/>
          </p:nvSpPr>
          <p:spPr bwMode="auto">
            <a:xfrm>
              <a:off x="3198" y="2688"/>
              <a:ext cx="162" cy="936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5" name="Rectangle 109"/>
            <p:cNvSpPr>
              <a:spLocks noChangeArrowheads="1"/>
            </p:cNvSpPr>
            <p:nvPr/>
          </p:nvSpPr>
          <p:spPr bwMode="auto">
            <a:xfrm>
              <a:off x="3198" y="2688"/>
              <a:ext cx="162" cy="936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6" name="Rectangle 110"/>
            <p:cNvSpPr>
              <a:spLocks noChangeArrowheads="1"/>
            </p:cNvSpPr>
            <p:nvPr/>
          </p:nvSpPr>
          <p:spPr bwMode="auto">
            <a:xfrm>
              <a:off x="3360" y="2115"/>
              <a:ext cx="167" cy="150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7" name="Rectangle 111"/>
            <p:cNvSpPr>
              <a:spLocks noChangeArrowheads="1"/>
            </p:cNvSpPr>
            <p:nvPr/>
          </p:nvSpPr>
          <p:spPr bwMode="auto">
            <a:xfrm>
              <a:off x="3360" y="2115"/>
              <a:ext cx="167" cy="1509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8" name="Rectangle 112"/>
            <p:cNvSpPr>
              <a:spLocks noChangeArrowheads="1"/>
            </p:cNvSpPr>
            <p:nvPr/>
          </p:nvSpPr>
          <p:spPr bwMode="auto">
            <a:xfrm>
              <a:off x="3527" y="1614"/>
              <a:ext cx="162" cy="201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09" name="Rectangle 113"/>
            <p:cNvSpPr>
              <a:spLocks noChangeArrowheads="1"/>
            </p:cNvSpPr>
            <p:nvPr/>
          </p:nvSpPr>
          <p:spPr bwMode="auto">
            <a:xfrm>
              <a:off x="3527" y="1614"/>
              <a:ext cx="162" cy="2010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0" name="Rectangle 114"/>
            <p:cNvSpPr>
              <a:spLocks noChangeArrowheads="1"/>
            </p:cNvSpPr>
            <p:nvPr/>
          </p:nvSpPr>
          <p:spPr bwMode="auto">
            <a:xfrm>
              <a:off x="3689" y="1435"/>
              <a:ext cx="163" cy="218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1" name="Rectangle 115"/>
            <p:cNvSpPr>
              <a:spLocks noChangeArrowheads="1"/>
            </p:cNvSpPr>
            <p:nvPr/>
          </p:nvSpPr>
          <p:spPr bwMode="auto">
            <a:xfrm>
              <a:off x="3689" y="1435"/>
              <a:ext cx="163" cy="2189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2" name="Rectangle 116"/>
            <p:cNvSpPr>
              <a:spLocks noChangeArrowheads="1"/>
            </p:cNvSpPr>
            <p:nvPr/>
          </p:nvSpPr>
          <p:spPr bwMode="auto">
            <a:xfrm>
              <a:off x="3852" y="1708"/>
              <a:ext cx="167" cy="1916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3" name="Rectangle 117"/>
            <p:cNvSpPr>
              <a:spLocks noChangeArrowheads="1"/>
            </p:cNvSpPr>
            <p:nvPr/>
          </p:nvSpPr>
          <p:spPr bwMode="auto">
            <a:xfrm>
              <a:off x="3852" y="1708"/>
              <a:ext cx="167" cy="1916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4" name="Rectangle 118"/>
            <p:cNvSpPr>
              <a:spLocks noChangeArrowheads="1"/>
            </p:cNvSpPr>
            <p:nvPr/>
          </p:nvSpPr>
          <p:spPr bwMode="auto">
            <a:xfrm>
              <a:off x="4019" y="2307"/>
              <a:ext cx="162" cy="1317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5" name="Rectangle 119"/>
            <p:cNvSpPr>
              <a:spLocks noChangeArrowheads="1"/>
            </p:cNvSpPr>
            <p:nvPr/>
          </p:nvSpPr>
          <p:spPr bwMode="auto">
            <a:xfrm>
              <a:off x="4019" y="2307"/>
              <a:ext cx="162" cy="1317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6" name="Rectangle 120"/>
            <p:cNvSpPr>
              <a:spLocks noChangeArrowheads="1"/>
            </p:cNvSpPr>
            <p:nvPr/>
          </p:nvSpPr>
          <p:spPr bwMode="auto">
            <a:xfrm>
              <a:off x="4181" y="2940"/>
              <a:ext cx="163" cy="684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7" name="Rectangle 121"/>
            <p:cNvSpPr>
              <a:spLocks noChangeArrowheads="1"/>
            </p:cNvSpPr>
            <p:nvPr/>
          </p:nvSpPr>
          <p:spPr bwMode="auto">
            <a:xfrm>
              <a:off x="4181" y="2940"/>
              <a:ext cx="163" cy="684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8" name="Rectangle 122"/>
            <p:cNvSpPr>
              <a:spLocks noChangeArrowheads="1"/>
            </p:cNvSpPr>
            <p:nvPr/>
          </p:nvSpPr>
          <p:spPr bwMode="auto">
            <a:xfrm>
              <a:off x="4344" y="3372"/>
              <a:ext cx="166" cy="252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19" name="Rectangle 123"/>
            <p:cNvSpPr>
              <a:spLocks noChangeArrowheads="1"/>
            </p:cNvSpPr>
            <p:nvPr/>
          </p:nvSpPr>
          <p:spPr bwMode="auto">
            <a:xfrm>
              <a:off x="4344" y="3372"/>
              <a:ext cx="166" cy="252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20" name="Rectangle 124"/>
            <p:cNvSpPr>
              <a:spLocks noChangeArrowheads="1"/>
            </p:cNvSpPr>
            <p:nvPr/>
          </p:nvSpPr>
          <p:spPr bwMode="auto">
            <a:xfrm>
              <a:off x="4510" y="3564"/>
              <a:ext cx="163" cy="6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21" name="Rectangle 125"/>
            <p:cNvSpPr>
              <a:spLocks noChangeArrowheads="1"/>
            </p:cNvSpPr>
            <p:nvPr/>
          </p:nvSpPr>
          <p:spPr bwMode="auto">
            <a:xfrm>
              <a:off x="4510" y="3564"/>
              <a:ext cx="163" cy="60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22" name="Rectangle 126"/>
            <p:cNvSpPr>
              <a:spLocks noChangeArrowheads="1"/>
            </p:cNvSpPr>
            <p:nvPr/>
          </p:nvSpPr>
          <p:spPr bwMode="auto">
            <a:xfrm>
              <a:off x="4673" y="3615"/>
              <a:ext cx="167" cy="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23" name="Rectangle 127"/>
            <p:cNvSpPr>
              <a:spLocks noChangeArrowheads="1"/>
            </p:cNvSpPr>
            <p:nvPr/>
          </p:nvSpPr>
          <p:spPr bwMode="auto">
            <a:xfrm>
              <a:off x="4673" y="3615"/>
              <a:ext cx="167" cy="9"/>
            </a:xfrm>
            <a:prstGeom prst="rect">
              <a:avLst/>
            </a:prstGeom>
            <a:noFill/>
            <a:ln w="17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55" name="Straight Arrow Connector 254"/>
          <p:cNvCxnSpPr/>
          <p:nvPr/>
        </p:nvCxnSpPr>
        <p:spPr>
          <a:xfrm rot="16200000" flipH="1">
            <a:off x="3810000" y="4800600"/>
            <a:ext cx="6858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/>
          <p:cNvSpPr txBox="1"/>
          <p:nvPr/>
        </p:nvSpPr>
        <p:spPr>
          <a:xfrm>
            <a:off x="2438400" y="4038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ensemble vote makes wrong prediction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do ensembles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b="14818"/>
          <a:stretch>
            <a:fillRect/>
          </a:stretch>
        </p:blipFill>
        <p:spPr bwMode="auto">
          <a:xfrm>
            <a:off x="0" y="1143000"/>
            <a:ext cx="8975611" cy="4219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j-lt"/>
                <a:ea typeface="+mj-ea"/>
                <a:cs typeface="+mj-cs"/>
              </a:rPr>
              <a:t>Ensemble vs. base classifier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error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486400"/>
            <a:ext cx="6833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As long as base classifier is better than random (error &lt; 0.5),</a:t>
            </a:r>
          </a:p>
          <a:p>
            <a:pPr algn="ctr"/>
            <a:r>
              <a:rPr lang="en-US" sz="1800" dirty="0" smtClean="0"/>
              <a:t>ensemble will be superior to base classifier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0700" y="1066800"/>
            <a:ext cx="8318500" cy="5181600"/>
          </a:xfrm>
        </p:spPr>
        <p:txBody>
          <a:bodyPr/>
          <a:lstStyle/>
          <a:p>
            <a:r>
              <a:rPr lang="en-US" dirty="0" smtClean="0"/>
              <a:t>In real applications …</a:t>
            </a:r>
          </a:p>
          <a:p>
            <a:pPr lvl="1"/>
            <a:r>
              <a:rPr lang="en-US" dirty="0" smtClean="0"/>
              <a:t>“Suppose there are 21 base classifiers …”</a:t>
            </a:r>
          </a:p>
          <a:p>
            <a:pPr lvl="2"/>
            <a:r>
              <a:rPr lang="en-US" dirty="0" smtClean="0"/>
              <a:t> You do have direct control over the number of base classifiers.</a:t>
            </a:r>
          </a:p>
          <a:p>
            <a:pPr lvl="1"/>
            <a:r>
              <a:rPr lang="en-US" dirty="0" smtClean="0"/>
              <a:t>“Each classifier is correct with probability</a:t>
            </a:r>
            <a:br>
              <a:rPr lang="en-US" dirty="0" smtClean="0"/>
            </a:br>
            <a:r>
              <a:rPr lang="en-US" i="1" dirty="0" smtClean="0"/>
              <a:t>p</a:t>
            </a:r>
            <a:r>
              <a:rPr lang="en-US" dirty="0" smtClean="0"/>
              <a:t> = 0.70 …”</a:t>
            </a:r>
          </a:p>
          <a:p>
            <a:pPr lvl="2"/>
            <a:r>
              <a:rPr lang="en-US" dirty="0" smtClean="0"/>
              <a:t> Base classifiers will have variable accuracy, but you can establish </a:t>
            </a:r>
            <a:r>
              <a:rPr lang="en-US" i="1" dirty="0" smtClean="0"/>
              <a:t>post hoc</a:t>
            </a:r>
            <a:r>
              <a:rPr lang="en-US" dirty="0" smtClean="0"/>
              <a:t> the mean and variability of the accuracy.</a:t>
            </a:r>
          </a:p>
          <a:p>
            <a:pPr lvl="1"/>
            <a:r>
              <a:rPr lang="en-US" dirty="0" smtClean="0"/>
              <a:t>“Assume classifiers are independent …”</a:t>
            </a:r>
          </a:p>
          <a:p>
            <a:pPr lvl="2"/>
            <a:r>
              <a:rPr lang="en-US" dirty="0" smtClean="0"/>
              <a:t> Base classifiers always have some significant degree of correlation in their predictions.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ensembles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0700" y="1066800"/>
            <a:ext cx="8318500" cy="5181600"/>
          </a:xfrm>
        </p:spPr>
        <p:txBody>
          <a:bodyPr/>
          <a:lstStyle/>
          <a:p>
            <a:r>
              <a:rPr lang="en-US" dirty="0" smtClean="0"/>
              <a:t>In real applications …</a:t>
            </a:r>
          </a:p>
          <a:p>
            <a:pPr lvl="1"/>
            <a:r>
              <a:rPr lang="en-US" dirty="0" smtClean="0"/>
              <a:t>“Assume classifiers are independent …”</a:t>
            </a:r>
          </a:p>
          <a:p>
            <a:pPr lvl="2"/>
            <a:r>
              <a:rPr lang="en-US" dirty="0" smtClean="0"/>
              <a:t> Base classifiers always have some significant degree of correlation in their predictions.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But the expected performance of the ensemble is guaranteed to be no worse than the average of the individual classifiers:</a:t>
            </a:r>
          </a:p>
          <a:p>
            <a:pPr lvl="1">
              <a:buNone/>
            </a:pPr>
            <a:r>
              <a:rPr lang="en-US" sz="2400" dirty="0" smtClean="0"/>
              <a:t>		E[ error ]</a:t>
            </a:r>
            <a:r>
              <a:rPr lang="en-US" sz="2400" baseline="-25000" dirty="0" err="1" smtClean="0"/>
              <a:t>ave</a:t>
            </a:r>
            <a:r>
              <a:rPr lang="en-US" sz="2400" dirty="0" smtClean="0"/>
              <a:t> / </a:t>
            </a:r>
            <a:r>
              <a:rPr lang="en-US" sz="2400" i="1" dirty="0" smtClean="0"/>
              <a:t>m  </a:t>
            </a:r>
            <a:r>
              <a:rPr lang="en-US" sz="2400" dirty="0" smtClean="0"/>
              <a:t> </a:t>
            </a:r>
            <a:r>
              <a:rPr lang="en-US" sz="2400" u="sng" dirty="0" smtClean="0"/>
              <a:t>&lt;</a:t>
            </a:r>
            <a:r>
              <a:rPr lang="en-US" sz="2400" dirty="0" smtClean="0"/>
              <a:t>   E[ error ]</a:t>
            </a:r>
            <a:r>
              <a:rPr lang="en-US" sz="2400" baseline="-25000" dirty="0" smtClean="0"/>
              <a:t>committee</a:t>
            </a:r>
            <a:r>
              <a:rPr lang="en-US" sz="2400" dirty="0" smtClean="0"/>
              <a:t>   </a:t>
            </a:r>
            <a:r>
              <a:rPr lang="en-US" sz="2400" u="sng" dirty="0" smtClean="0"/>
              <a:t>&lt;</a:t>
            </a:r>
            <a:r>
              <a:rPr lang="en-US" sz="2400" dirty="0" smtClean="0"/>
              <a:t>   E[ error ]</a:t>
            </a:r>
            <a:r>
              <a:rPr lang="en-US" sz="2400" baseline="-25000" dirty="0" err="1" smtClean="0"/>
              <a:t>ave</a:t>
            </a:r>
            <a:endParaRPr lang="en-US" sz="2400" baseline="-25000" dirty="0" smtClean="0"/>
          </a:p>
          <a:p>
            <a:pPr lvl="1"/>
            <a:endParaRPr lang="en-US" sz="2400" dirty="0" smtClean="0"/>
          </a:p>
          <a:p>
            <a:pPr lvl="1">
              <a:buNone/>
            </a:pPr>
            <a:r>
              <a:rPr lang="en-US" b="1" dirty="0" smtClean="0">
                <a:solidFill>
                  <a:srgbClr val="FF0000"/>
                </a:solidFill>
                <a:sym typeface="Symbol"/>
              </a:rPr>
              <a:t>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/>
              <a:t>The more uncorrelated the individual classifiers are, the better the ensemble.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ensembles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Base classifiers: important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524000"/>
            <a:ext cx="51816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Diversity (lack of correlation)</a:t>
            </a:r>
          </a:p>
          <a:p>
            <a:endParaRPr lang="en-US" dirty="0" smtClean="0"/>
          </a:p>
          <a:p>
            <a:r>
              <a:rPr lang="en-US" dirty="0" smtClean="0"/>
              <a:t>Accuracy</a:t>
            </a:r>
          </a:p>
          <a:p>
            <a:endParaRPr lang="en-US" dirty="0" smtClean="0"/>
          </a:p>
          <a:p>
            <a:r>
              <a:rPr lang="en-US" dirty="0" smtClean="0"/>
              <a:t>Computationally fast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 of ensemble methods:</a:t>
            </a:r>
          </a:p>
          <a:p>
            <a:pPr lvl="1"/>
            <a:r>
              <a:rPr lang="en-US" dirty="0" smtClean="0"/>
              <a:t>Combining predictions from competing models often gives better predictive accuracy than individual models.</a:t>
            </a:r>
          </a:p>
          <a:p>
            <a:endParaRPr lang="en-US" dirty="0" smtClean="0"/>
          </a:p>
          <a:p>
            <a:r>
              <a:rPr lang="en-US" dirty="0" smtClean="0"/>
              <a:t>Shown to be empirically successful in wide variety of applications.</a:t>
            </a:r>
          </a:p>
          <a:p>
            <a:pPr lvl="1"/>
            <a:r>
              <a:rPr lang="en-US" sz="2400" dirty="0" smtClean="0"/>
              <a:t>See table on p. 294 of textbook.</a:t>
            </a:r>
          </a:p>
          <a:p>
            <a:endParaRPr lang="en-US" dirty="0" smtClean="0"/>
          </a:p>
          <a:p>
            <a:r>
              <a:rPr lang="en-US" dirty="0" smtClean="0"/>
              <a:t>Also now some theory to explain why it works.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Ensemble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Base classifiers: important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u="sng" dirty="0" smtClean="0"/>
              <a:t>Diversity</a:t>
            </a:r>
          </a:p>
          <a:p>
            <a:pPr lvl="1"/>
            <a:r>
              <a:rPr lang="en-US" sz="2400" dirty="0" smtClean="0"/>
              <a:t>Predictions vary significantly between classifiers</a:t>
            </a:r>
          </a:p>
          <a:p>
            <a:pPr lvl="1"/>
            <a:r>
              <a:rPr lang="en-US" sz="2400" dirty="0" smtClean="0"/>
              <a:t>Usually attained by using </a:t>
            </a:r>
            <a:r>
              <a:rPr lang="en-US" sz="2400" u="sng" dirty="0" smtClean="0"/>
              <a:t>unstable</a:t>
            </a:r>
            <a:r>
              <a:rPr lang="en-US" sz="2400" dirty="0" smtClean="0"/>
              <a:t> classifier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sz="2000" dirty="0" smtClean="0"/>
              <a:t>small change in training data (or initial model weights) produces large change in model structure</a:t>
            </a:r>
            <a:endParaRPr lang="en-US" dirty="0" smtClean="0"/>
          </a:p>
          <a:p>
            <a:pPr lvl="1"/>
            <a:r>
              <a:rPr lang="en-US" sz="2400" dirty="0" smtClean="0"/>
              <a:t>Examples of unstable classifiers:</a:t>
            </a:r>
          </a:p>
          <a:p>
            <a:pPr lvl="2"/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/>
              <a:t>d</a:t>
            </a:r>
            <a:r>
              <a:rPr lang="en-US" sz="2000" dirty="0" smtClean="0">
                <a:latin typeface="+mn-lt"/>
              </a:rPr>
              <a:t>ecision trees</a:t>
            </a:r>
          </a:p>
          <a:p>
            <a:pPr lvl="2"/>
            <a:r>
              <a:rPr lang="en-US" sz="2000" dirty="0" smtClean="0"/>
              <a:t> n</a:t>
            </a:r>
            <a:r>
              <a:rPr lang="en-US" sz="2000" dirty="0" smtClean="0">
                <a:latin typeface="+mn-lt"/>
              </a:rPr>
              <a:t>eural nets</a:t>
            </a:r>
          </a:p>
          <a:p>
            <a:pPr lvl="2"/>
            <a:r>
              <a:rPr lang="en-US" sz="2000" dirty="0" smtClean="0"/>
              <a:t> r</a:t>
            </a:r>
            <a:r>
              <a:rPr lang="en-US" sz="2000" dirty="0" smtClean="0">
                <a:latin typeface="+mn-lt"/>
              </a:rPr>
              <a:t>ule-based</a:t>
            </a:r>
          </a:p>
          <a:p>
            <a:pPr lvl="1"/>
            <a:r>
              <a:rPr lang="en-US" sz="2400" dirty="0" smtClean="0"/>
              <a:t>Examples of stable classifiers:</a:t>
            </a:r>
          </a:p>
          <a:p>
            <a:pPr lvl="2"/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/>
              <a:t>l</a:t>
            </a:r>
            <a:r>
              <a:rPr lang="en-US" sz="2000" dirty="0" smtClean="0">
                <a:latin typeface="+mn-lt"/>
              </a:rPr>
              <a:t>inear models: logistic regression, linear </a:t>
            </a:r>
            <a:r>
              <a:rPr lang="en-US" sz="2000" dirty="0" err="1" smtClean="0">
                <a:latin typeface="+mn-lt"/>
              </a:rPr>
              <a:t>discriminant</a:t>
            </a:r>
            <a:r>
              <a:rPr lang="en-US" sz="2000" dirty="0" smtClean="0">
                <a:latin typeface="+mn-lt"/>
              </a:rPr>
              <a:t>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7800" y="2209800"/>
            <a:ext cx="3657600" cy="3276600"/>
          </a:xfrm>
        </p:spPr>
        <p:txBody>
          <a:bodyPr/>
          <a:lstStyle/>
          <a:p>
            <a:r>
              <a:rPr lang="en-US" sz="2400" dirty="0" smtClean="0"/>
              <a:t>Bagging trees on simulated dataset.</a:t>
            </a:r>
          </a:p>
          <a:p>
            <a:pPr lvl="1"/>
            <a:r>
              <a:rPr lang="en-US" sz="2000" dirty="0" smtClean="0"/>
              <a:t>Top left panel shows original tree.</a:t>
            </a:r>
          </a:p>
          <a:p>
            <a:pPr lvl="1"/>
            <a:r>
              <a:rPr lang="en-US" sz="2000" dirty="0" smtClean="0"/>
              <a:t>Eight of trees grown on bootstrap samples are shown.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in decision trees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6326" t="5993" r="4745" b="20375"/>
          <a:stretch>
            <a:fillRect/>
          </a:stretch>
        </p:blipFill>
        <p:spPr bwMode="auto">
          <a:xfrm>
            <a:off x="457200" y="1043894"/>
            <a:ext cx="4833091" cy="528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11125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i="1" u="sng" dirty="0" smtClean="0"/>
              <a:t>Accurate</a:t>
            </a:r>
          </a:p>
          <a:p>
            <a:pPr lvl="1"/>
            <a:r>
              <a:rPr lang="en-US" dirty="0" smtClean="0"/>
              <a:t>Error rate of each base classifier better than random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95400" y="3200400"/>
            <a:ext cx="6574685" cy="49244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600" i="1" dirty="0" smtClean="0">
                <a:latin typeface="Arial" pitchFamily="34" charset="0"/>
                <a:cs typeface="Arial" pitchFamily="34" charset="0"/>
              </a:rPr>
              <a:t>Tension between diversity and accuracy</a:t>
            </a:r>
            <a:endParaRPr lang="en-US" sz="2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 classifiers: important properties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800600"/>
            <a:ext cx="8229600" cy="1112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292100" marR="0" lvl="0" indent="-29210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lang="en-US" sz="2800" b="0" i="1" u="sng" kern="0" noProof="0" dirty="0" smtClean="0">
                <a:latin typeface="+mn-lt"/>
              </a:rPr>
              <a:t>Computationally fast</a:t>
            </a:r>
            <a:endParaRPr kumimoji="0" lang="en-US" sz="2800" b="0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Usually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need to compute large numbers of classifiers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atin typeface="+mj-lt"/>
                <a:ea typeface="+mj-ea"/>
                <a:cs typeface="+mj-cs"/>
              </a:rPr>
              <a:t>How to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create diverse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ase classifiers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7724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Random initialization of model parameters</a:t>
            </a:r>
          </a:p>
          <a:p>
            <a:pPr lvl="1"/>
            <a:r>
              <a:rPr lang="en-US" dirty="0" smtClean="0"/>
              <a:t>Network weights</a:t>
            </a:r>
          </a:p>
          <a:p>
            <a:r>
              <a:rPr lang="en-US" dirty="0" smtClean="0"/>
              <a:t>Resample / subsample training data</a:t>
            </a:r>
          </a:p>
          <a:p>
            <a:pPr lvl="1"/>
            <a:r>
              <a:rPr lang="en-US" dirty="0" smtClean="0"/>
              <a:t>Sample instances</a:t>
            </a:r>
          </a:p>
          <a:p>
            <a:pPr lvl="2"/>
            <a:r>
              <a:rPr lang="en-US" dirty="0" smtClean="0"/>
              <a:t> Randomly with replacement (e.g. bagging)</a:t>
            </a:r>
          </a:p>
          <a:p>
            <a:pPr lvl="2"/>
            <a:r>
              <a:rPr lang="en-US" dirty="0" smtClean="0"/>
              <a:t> Randomly without replacement</a:t>
            </a:r>
          </a:p>
          <a:p>
            <a:pPr lvl="2"/>
            <a:r>
              <a:rPr lang="en-US" dirty="0" smtClean="0"/>
              <a:t> Disjoint partitions</a:t>
            </a:r>
          </a:p>
          <a:p>
            <a:pPr lvl="1"/>
            <a:r>
              <a:rPr lang="en-US" dirty="0" smtClean="0"/>
              <a:t>Sample features (random subspace approach)</a:t>
            </a:r>
          </a:p>
          <a:p>
            <a:pPr lvl="2"/>
            <a:r>
              <a:rPr lang="en-US" dirty="0" smtClean="0"/>
              <a:t> Randomly prior to training</a:t>
            </a:r>
          </a:p>
          <a:p>
            <a:pPr lvl="2"/>
            <a:r>
              <a:rPr lang="en-US" dirty="0" smtClean="0"/>
              <a:t> Randomly during training (e.g. random forest)</a:t>
            </a:r>
          </a:p>
          <a:p>
            <a:pPr lvl="1"/>
            <a:r>
              <a:rPr lang="en-US" dirty="0" smtClean="0"/>
              <a:t>Sample both instances and features</a:t>
            </a:r>
          </a:p>
          <a:p>
            <a:r>
              <a:rPr lang="en-US" dirty="0" smtClean="0"/>
              <a:t>Random projection to lower-dimensional space</a:t>
            </a:r>
          </a:p>
          <a:p>
            <a:r>
              <a:rPr lang="en-US" dirty="0" smtClean="0"/>
              <a:t>Iterative reweighting of training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7"/>
          <p:cNvSpPr>
            <a:spLocks noGrp="1" noChangeArrowheads="1"/>
          </p:cNvSpPr>
          <p:nvPr>
            <p:ph idx="1"/>
          </p:nvPr>
        </p:nvSpPr>
        <p:spPr>
          <a:xfrm>
            <a:off x="2514600" y="1524000"/>
            <a:ext cx="4419600" cy="4191000"/>
          </a:xfrm>
        </p:spPr>
        <p:txBody>
          <a:bodyPr/>
          <a:lstStyle/>
          <a:p>
            <a:r>
              <a:rPr lang="en-US" dirty="0" smtClean="0"/>
              <a:t>Bagging</a:t>
            </a:r>
          </a:p>
          <a:p>
            <a:endParaRPr lang="en-US" dirty="0" smtClean="0"/>
          </a:p>
          <a:p>
            <a:r>
              <a:rPr lang="en-US" dirty="0" smtClean="0"/>
              <a:t>Boosting</a:t>
            </a:r>
          </a:p>
          <a:p>
            <a:pPr>
              <a:buFont typeface="Monotype Sorts" pitchFamily="2" charset="2"/>
              <a:buNone/>
            </a:pPr>
            <a:endParaRPr lang="en-US" dirty="0" smtClean="0"/>
          </a:p>
        </p:txBody>
      </p:sp>
      <p:sp>
        <p:nvSpPr>
          <p:cNvPr id="1229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ensemble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81600"/>
          </a:xfrm>
        </p:spPr>
        <p:txBody>
          <a:bodyPr/>
          <a:lstStyle/>
          <a:p>
            <a:r>
              <a:rPr lang="en-US" dirty="0" smtClean="0"/>
              <a:t>Given: a set </a:t>
            </a:r>
            <a:r>
              <a:rPr lang="en-US" i="1" dirty="0" smtClean="0"/>
              <a:t>S</a:t>
            </a:r>
            <a:r>
              <a:rPr lang="en-US" dirty="0" smtClean="0"/>
              <a:t> containing </a:t>
            </a:r>
            <a:r>
              <a:rPr lang="en-US" i="1" dirty="0" smtClean="0"/>
              <a:t>N</a:t>
            </a:r>
            <a:r>
              <a:rPr lang="en-US" dirty="0" smtClean="0"/>
              <a:t> samples</a:t>
            </a:r>
          </a:p>
          <a:p>
            <a:r>
              <a:rPr lang="en-US" dirty="0" smtClean="0"/>
              <a:t>Goal: a sampled set </a:t>
            </a:r>
            <a:r>
              <a:rPr lang="en-US" i="1" dirty="0" smtClean="0"/>
              <a:t>T</a:t>
            </a:r>
            <a:r>
              <a:rPr lang="en-US" dirty="0" smtClean="0"/>
              <a:t> containing </a:t>
            </a:r>
            <a:r>
              <a:rPr lang="en-US" i="1" dirty="0" smtClean="0"/>
              <a:t>N</a:t>
            </a:r>
            <a:r>
              <a:rPr lang="en-US" dirty="0" smtClean="0"/>
              <a:t> samples</a:t>
            </a:r>
          </a:p>
          <a:p>
            <a:r>
              <a:rPr lang="en-US" dirty="0" smtClean="0"/>
              <a:t>Bootstrap sampling process:</a:t>
            </a:r>
          </a:p>
          <a:p>
            <a:pPr lvl="1">
              <a:buNone/>
            </a:pPr>
            <a:r>
              <a:rPr lang="en-US" dirty="0" smtClean="0"/>
              <a:t>for </a:t>
            </a:r>
            <a:r>
              <a:rPr lang="en-US" i="1" dirty="0" err="1" smtClean="0"/>
              <a:t>i</a:t>
            </a:r>
            <a:r>
              <a:rPr lang="en-US" dirty="0" smtClean="0"/>
              <a:t> = 1 to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randomly select from </a:t>
            </a:r>
            <a:r>
              <a:rPr lang="en-US" i="1" dirty="0" smtClean="0"/>
              <a:t>S</a:t>
            </a:r>
            <a:r>
              <a:rPr lang="en-US" dirty="0" smtClean="0"/>
              <a:t> one sample </a:t>
            </a:r>
            <a:r>
              <a:rPr lang="en-US" i="1" dirty="0" smtClean="0"/>
              <a:t>with replacement</a:t>
            </a:r>
            <a:endParaRPr lang="en-US" dirty="0" smtClean="0"/>
          </a:p>
          <a:p>
            <a:pPr lvl="1"/>
            <a:r>
              <a:rPr lang="en-US" dirty="0" smtClean="0"/>
              <a:t>place sample in </a:t>
            </a:r>
            <a:r>
              <a:rPr lang="en-US" i="1" dirty="0" smtClean="0"/>
              <a:t>T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i="1" dirty="0" smtClean="0"/>
              <a:t>S</a:t>
            </a:r>
            <a:r>
              <a:rPr lang="en-US" dirty="0" smtClean="0"/>
              <a:t> is large, </a:t>
            </a:r>
            <a:r>
              <a:rPr lang="en-US" i="1" dirty="0" smtClean="0"/>
              <a:t>T</a:t>
            </a:r>
            <a:r>
              <a:rPr lang="en-US" dirty="0" smtClean="0"/>
              <a:t> will contain ~ ( 1 - 1 / e ) = 63.2% </a:t>
            </a:r>
            <a:r>
              <a:rPr lang="en-US" i="1" dirty="0" smtClean="0"/>
              <a:t>unique</a:t>
            </a:r>
            <a:r>
              <a:rPr lang="en-US" dirty="0" smtClean="0"/>
              <a:t> samples.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 sampling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318500" cy="5181600"/>
          </a:xfrm>
        </p:spPr>
        <p:txBody>
          <a:bodyPr/>
          <a:lstStyle/>
          <a:p>
            <a:r>
              <a:rPr lang="en-US" dirty="0" smtClean="0"/>
              <a:t>Bagging = bootstrap + aggregation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</a:t>
            </a:r>
            <a:r>
              <a:rPr lang="en-US" i="1" dirty="0" smtClean="0"/>
              <a:t>k</a:t>
            </a:r>
            <a:r>
              <a:rPr lang="en-US" dirty="0" smtClean="0"/>
              <a:t> bootstrap samples.</a:t>
            </a:r>
          </a:p>
          <a:p>
            <a:pPr marL="914400" lvl="1" indent="-457200">
              <a:buNone/>
            </a:pPr>
            <a:r>
              <a:rPr lang="en-US" sz="2400" dirty="0" smtClean="0"/>
              <a:t>Example: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Train a classifier on each bootstrap sample.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Vote (or average) the predictions of the </a:t>
            </a:r>
            <a:r>
              <a:rPr lang="en-US" i="1" dirty="0" smtClean="0"/>
              <a:t>k</a:t>
            </a:r>
            <a:r>
              <a:rPr lang="en-US" dirty="0" smtClean="0"/>
              <a:t> models.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Bagging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3168748"/>
          <a:ext cx="6096000" cy="147945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71600"/>
                <a:gridCol w="472440"/>
                <a:gridCol w="472440"/>
                <a:gridCol w="472440"/>
                <a:gridCol w="472440"/>
                <a:gridCol w="472440"/>
                <a:gridCol w="472440"/>
                <a:gridCol w="472440"/>
                <a:gridCol w="472440"/>
                <a:gridCol w="472440"/>
                <a:gridCol w="472440"/>
              </a:tblGrid>
              <a:tr h="3516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original data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123"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bootstrap 1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bootstrap 2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bootstrap 3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t="13695" b="6847"/>
          <a:stretch>
            <a:fillRect/>
          </a:stretch>
        </p:blipFill>
        <p:spPr bwMode="auto">
          <a:xfrm>
            <a:off x="352425" y="1066800"/>
            <a:ext cx="8639175" cy="530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Bagging with decision trees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90488"/>
            <a:ext cx="863917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Bagging with decision trees</a:t>
            </a:r>
            <a:endParaRPr lang="en-US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 t="4539" b="4539"/>
          <a:stretch>
            <a:fillRect/>
          </a:stretch>
        </p:blipFill>
        <p:spPr bwMode="auto">
          <a:xfrm>
            <a:off x="1444197" y="1094117"/>
            <a:ext cx="6252003" cy="512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weather forecasting</a:t>
            </a:r>
            <a:endParaRPr lang="en-US" dirty="0"/>
          </a:p>
        </p:txBody>
      </p:sp>
      <p:pic>
        <p:nvPicPr>
          <p:cNvPr id="8" name="Content Placeholder 7" descr="gefs-mnsprd_namer_048_msl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69088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difference:</a:t>
            </a:r>
          </a:p>
          <a:p>
            <a:pPr lvl="1"/>
            <a:r>
              <a:rPr lang="en-US" sz="2400" dirty="0" smtClean="0"/>
              <a:t>Bagging: individual classifiers trained independently.</a:t>
            </a:r>
          </a:p>
          <a:p>
            <a:pPr lvl="1"/>
            <a:r>
              <a:rPr lang="en-US" sz="2400" dirty="0" smtClean="0"/>
              <a:t>Boosting: training process is </a:t>
            </a:r>
            <a:r>
              <a:rPr lang="en-US" sz="2400" u="sng" dirty="0" smtClean="0"/>
              <a:t>sequential</a:t>
            </a:r>
            <a:r>
              <a:rPr lang="en-US" sz="2400" dirty="0" smtClean="0"/>
              <a:t> and </a:t>
            </a:r>
            <a:r>
              <a:rPr lang="en-US" sz="2400" u="sng" dirty="0" smtClean="0"/>
              <a:t>iterative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Look at errors from previous classifiers to decide what to focus on in the next training iteration.</a:t>
            </a:r>
          </a:p>
          <a:p>
            <a:pPr lvl="1"/>
            <a:r>
              <a:rPr lang="en-US" sz="2400" dirty="0" smtClean="0"/>
              <a:t>Each new classifier depends on its predecessors.</a:t>
            </a:r>
          </a:p>
          <a:p>
            <a:r>
              <a:rPr lang="en-US" dirty="0" smtClean="0"/>
              <a:t>Result: more weight on ‘hard’ samples (the ones where we committed mistakes in the previous iterations).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4659868"/>
            <a:ext cx="8077200" cy="952500"/>
          </a:xfrm>
          <a:noFill/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143000"/>
            <a:ext cx="8318500" cy="5181600"/>
          </a:xfrm>
        </p:spPr>
        <p:txBody>
          <a:bodyPr/>
          <a:lstStyle/>
          <a:p>
            <a:r>
              <a:rPr lang="en-US" sz="2400" dirty="0" smtClean="0"/>
              <a:t>Initially, all samples have equal weights.</a:t>
            </a:r>
          </a:p>
          <a:p>
            <a:r>
              <a:rPr lang="en-US" sz="2400" dirty="0" smtClean="0"/>
              <a:t>Samples that are wrongly classified have their weights increased.</a:t>
            </a:r>
          </a:p>
          <a:p>
            <a:r>
              <a:rPr lang="en-US" sz="2400" dirty="0" smtClean="0"/>
              <a:t>Samples that are classified correctly have their weights decreased.</a:t>
            </a:r>
          </a:p>
          <a:p>
            <a:r>
              <a:rPr lang="en-US" sz="2400" dirty="0" smtClean="0"/>
              <a:t>Samples with higher weights have more influence in subsequent training iterations.</a:t>
            </a:r>
          </a:p>
          <a:p>
            <a:pPr lvl="1"/>
            <a:r>
              <a:rPr lang="en-US" sz="2000" dirty="0" smtClean="0"/>
              <a:t>Adaptively changes training data distribution.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743200" y="5345668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3352800" y="5345668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5105400" y="5345668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324600" y="5345668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8153400" y="5345668"/>
            <a:ext cx="304800" cy="3048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828800" y="5802868"/>
            <a:ext cx="57150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 smtClean="0"/>
              <a:t>sample </a:t>
            </a:r>
            <a:r>
              <a:rPr lang="en-US" sz="1800" b="0" dirty="0"/>
              <a:t>4 is hard to </a:t>
            </a:r>
            <a:r>
              <a:rPr lang="en-US" sz="1800" b="0" dirty="0" smtClean="0"/>
              <a:t>classify </a:t>
            </a:r>
            <a:r>
              <a:rPr lang="en-US" sz="1800" b="0" dirty="0" smtClean="0">
                <a:sym typeface="Symbol"/>
              </a:rPr>
              <a:t> i</a:t>
            </a:r>
            <a:r>
              <a:rPr lang="en-US" sz="1800" b="0" dirty="0" smtClean="0"/>
              <a:t>ts </a:t>
            </a:r>
            <a:r>
              <a:rPr lang="en-US" sz="1800" b="0" dirty="0"/>
              <a:t>weight is </a:t>
            </a:r>
            <a:r>
              <a:rPr lang="en-US" sz="1800" b="0" dirty="0" smtClean="0"/>
              <a:t>increased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90488"/>
            <a:ext cx="863917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90488"/>
            <a:ext cx="863917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90488"/>
            <a:ext cx="863917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90488"/>
            <a:ext cx="863917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90488"/>
            <a:ext cx="863917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endParaRPr lang="en-US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8047037" cy="5181600"/>
          </a:xfrm>
        </p:spPr>
        <p:txBody>
          <a:bodyPr/>
          <a:lstStyle/>
          <a:p>
            <a:r>
              <a:rPr lang="en-US" dirty="0" smtClean="0"/>
              <a:t>Training data has </a:t>
            </a:r>
            <a:r>
              <a:rPr lang="en-US" i="1" dirty="0" smtClean="0"/>
              <a:t>N</a:t>
            </a:r>
            <a:r>
              <a:rPr lang="en-US" dirty="0" smtClean="0"/>
              <a:t> samples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 base classifiers: 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smtClean="0"/>
              <a:t>C</a:t>
            </a:r>
            <a:r>
              <a:rPr lang="en-US" i="1" baseline="-25000" dirty="0" smtClean="0"/>
              <a:t>K</a:t>
            </a:r>
            <a:endParaRPr lang="en-US" sz="2800" dirty="0" smtClean="0">
              <a:latin typeface="+mn-lt"/>
            </a:endParaRPr>
          </a:p>
          <a:p>
            <a:r>
              <a:rPr lang="en-US" dirty="0" smtClean="0"/>
              <a:t>Error rate </a:t>
            </a:r>
            <a:r>
              <a:rPr lang="en-US" i="1" dirty="0" smtClean="0">
                <a:sym typeface="Symbol"/>
              </a:rPr>
              <a:t></a:t>
            </a:r>
            <a:r>
              <a:rPr lang="en-US" i="1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on </a:t>
            </a:r>
            <a:r>
              <a:rPr lang="en-US" i="1" dirty="0" err="1" smtClean="0"/>
              <a:t>i</a:t>
            </a:r>
            <a:r>
              <a:rPr lang="en-US" baseline="30000" dirty="0" smtClean="0"/>
              <a:t> </a:t>
            </a:r>
            <a:r>
              <a:rPr lang="en-US" baseline="30000" dirty="0" err="1" smtClean="0"/>
              <a:t>th</a:t>
            </a:r>
            <a:r>
              <a:rPr lang="en-US" dirty="0" smtClean="0"/>
              <a:t> classifier: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where</a:t>
            </a:r>
          </a:p>
          <a:p>
            <a:pPr marL="971550" lvl="1" indent="-514350"/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is the weight on the </a:t>
            </a:r>
            <a:r>
              <a:rPr lang="en-US" sz="2400" i="1" dirty="0" smtClean="0"/>
              <a:t>j</a:t>
            </a:r>
            <a:r>
              <a:rPr lang="en-US" sz="2400" baseline="30000" dirty="0" smtClean="0"/>
              <a:t> 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sample</a:t>
            </a:r>
          </a:p>
          <a:p>
            <a:pPr marL="971550" lvl="1" indent="-514350"/>
            <a:r>
              <a:rPr lang="en-US" sz="2400" i="1" dirty="0" smtClean="0">
                <a:sym typeface="Symbol"/>
              </a:rPr>
              <a:t></a:t>
            </a:r>
            <a:r>
              <a:rPr lang="en-US" sz="2400" dirty="0" smtClean="0">
                <a:sym typeface="Symbol"/>
              </a:rPr>
              <a:t>  is the indicator function for the 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i="1" baseline="30000" dirty="0" smtClean="0">
                <a:sym typeface="Symbol"/>
              </a:rPr>
              <a:t> </a:t>
            </a:r>
            <a:r>
              <a:rPr lang="en-US" sz="2400" baseline="30000" dirty="0" err="1" smtClean="0">
                <a:sym typeface="Symbol"/>
              </a:rPr>
              <a:t>th</a:t>
            </a:r>
            <a:r>
              <a:rPr lang="en-US" sz="2400" dirty="0" smtClean="0">
                <a:sym typeface="Symbol"/>
              </a:rPr>
              <a:t> sample</a:t>
            </a:r>
          </a:p>
          <a:p>
            <a:pPr marL="1085850" lvl="2" indent="-514350"/>
            <a:r>
              <a:rPr lang="en-US" sz="2000" i="1" dirty="0" smtClean="0">
                <a:sym typeface="Symbol"/>
              </a:rPr>
              <a:t> </a:t>
            </a:r>
            <a:r>
              <a:rPr lang="en-US" sz="2000" dirty="0" smtClean="0">
                <a:sym typeface="Symbol"/>
              </a:rPr>
              <a:t>( </a:t>
            </a:r>
            <a:r>
              <a:rPr lang="en-US" sz="2000" i="1" dirty="0" err="1" smtClean="0">
                <a:sym typeface="Symbol"/>
              </a:rPr>
              <a:t>C</a:t>
            </a:r>
            <a:r>
              <a:rPr lang="en-US" sz="2000" i="1" baseline="-25000" dirty="0" err="1" smtClean="0">
                <a:sym typeface="Symbol"/>
              </a:rPr>
              <a:t>i</a:t>
            </a:r>
            <a:r>
              <a:rPr lang="en-US" sz="2000" dirty="0" smtClean="0">
                <a:sym typeface="Symbol"/>
              </a:rPr>
              <a:t>( </a:t>
            </a:r>
            <a:r>
              <a:rPr lang="en-US" sz="2000" i="1" dirty="0" err="1" smtClean="0">
                <a:sym typeface="Symbol"/>
              </a:rPr>
              <a:t>x</a:t>
            </a:r>
            <a:r>
              <a:rPr lang="en-US" sz="2000" i="1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) = </a:t>
            </a:r>
            <a:r>
              <a:rPr lang="en-US" sz="2000" i="1" dirty="0" err="1" smtClean="0">
                <a:sym typeface="Symbol"/>
              </a:rPr>
              <a:t>y</a:t>
            </a:r>
            <a:r>
              <a:rPr lang="en-US" sz="2000" i="1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) = 0  (no error for correct prediction)</a:t>
            </a:r>
          </a:p>
          <a:p>
            <a:pPr marL="1085850" lvl="2" indent="-514350"/>
            <a:r>
              <a:rPr lang="en-US" sz="2000" i="1" dirty="0" smtClean="0">
                <a:sym typeface="Symbol"/>
              </a:rPr>
              <a:t> </a:t>
            </a:r>
            <a:r>
              <a:rPr lang="en-US" sz="2000" dirty="0" smtClean="0">
                <a:sym typeface="Symbol"/>
              </a:rPr>
              <a:t>( </a:t>
            </a:r>
            <a:r>
              <a:rPr lang="en-US" sz="2000" i="1" dirty="0" err="1" smtClean="0">
                <a:sym typeface="Symbol"/>
              </a:rPr>
              <a:t>C</a:t>
            </a:r>
            <a:r>
              <a:rPr lang="en-US" sz="2000" i="1" baseline="-25000" dirty="0" err="1" smtClean="0">
                <a:sym typeface="Symbol"/>
              </a:rPr>
              <a:t>i</a:t>
            </a:r>
            <a:r>
              <a:rPr lang="en-US" sz="2000" dirty="0" smtClean="0">
                <a:sym typeface="Symbol"/>
              </a:rPr>
              <a:t>( </a:t>
            </a:r>
            <a:r>
              <a:rPr lang="en-US" sz="2000" i="1" dirty="0" err="1" smtClean="0">
                <a:sym typeface="Symbol"/>
              </a:rPr>
              <a:t>x</a:t>
            </a:r>
            <a:r>
              <a:rPr lang="en-US" sz="2000" i="1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)  </a:t>
            </a:r>
            <a:r>
              <a:rPr lang="en-US" sz="2000" i="1" dirty="0" err="1" smtClean="0">
                <a:sym typeface="Symbol"/>
              </a:rPr>
              <a:t>y</a:t>
            </a:r>
            <a:r>
              <a:rPr lang="en-US" sz="2000" i="1" baseline="-25000" dirty="0" err="1" smtClean="0">
                <a:sym typeface="Symbol"/>
              </a:rPr>
              <a:t>j</a:t>
            </a:r>
            <a:r>
              <a:rPr lang="en-US" sz="2000" dirty="0" smtClean="0">
                <a:sym typeface="Symbol"/>
              </a:rPr>
              <a:t> ) = 1  (error = 1 for incorrect prediction)</a:t>
            </a:r>
          </a:p>
          <a:p>
            <a:pPr marL="1085850" lvl="2" indent="-514350"/>
            <a:endParaRPr lang="en-US" sz="2000" dirty="0" smtClean="0">
              <a:sym typeface="Symbol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057400" y="2895600"/>
          <a:ext cx="3886200" cy="1030715"/>
        </p:xfrm>
        <a:graphic>
          <a:graphicData uri="http://schemas.openxmlformats.org/presentationml/2006/ole">
            <p:oleObj spid="_x0000_s3074" name="Equation" r:id="rId3" imgW="16761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endParaRPr lang="en-US" dirty="0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4237037" cy="5181600"/>
          </a:xfrm>
        </p:spPr>
        <p:txBody>
          <a:bodyPr/>
          <a:lstStyle/>
          <a:p>
            <a:r>
              <a:rPr lang="en-US" sz="2400" dirty="0" smtClean="0"/>
              <a:t>Importance of classifier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 is: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i="1" dirty="0" smtClean="0">
                <a:sym typeface="Symbol"/>
              </a:rPr>
              <a:t></a:t>
            </a:r>
            <a:r>
              <a:rPr lang="en-US" sz="2400" i="1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is used in:</a:t>
            </a:r>
          </a:p>
          <a:p>
            <a:pPr lvl="1"/>
            <a:r>
              <a:rPr lang="en-US" sz="2000" dirty="0" smtClean="0">
                <a:sym typeface="Symbol"/>
              </a:rPr>
              <a:t>formula for updating sample weights</a:t>
            </a:r>
          </a:p>
          <a:p>
            <a:pPr lvl="1"/>
            <a:r>
              <a:rPr lang="en-US" sz="2000" dirty="0" smtClean="0">
                <a:sym typeface="Symbol"/>
              </a:rPr>
              <a:t>final weighting of classifiers in voting of ensemble </a:t>
            </a:r>
            <a:endParaRPr lang="en-US" sz="2000" dirty="0" smtClean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6613" y="2057400"/>
            <a:ext cx="4083050" cy="3311525"/>
          </a:xfrm>
          <a:noFill/>
        </p:spPr>
      </p:pic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1295400" y="1677988"/>
          <a:ext cx="2286000" cy="1046902"/>
        </p:xfrm>
        <a:graphic>
          <a:graphicData uri="http://schemas.openxmlformats.org/presentationml/2006/ole">
            <p:oleObj spid="_x0000_s71683" name="Equation" r:id="rId4" imgW="1054080" imgH="4824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55563" y="5486400"/>
            <a:ext cx="3478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Relationship of classifier importance </a:t>
            </a:r>
            <a:r>
              <a:rPr lang="en-US" dirty="0" smtClean="0">
                <a:sym typeface="Symbol"/>
              </a:rPr>
              <a:t></a:t>
            </a:r>
          </a:p>
          <a:p>
            <a:pPr algn="ctr"/>
            <a:r>
              <a:rPr lang="en-US" dirty="0" smtClean="0">
                <a:sym typeface="Symbol"/>
              </a:rPr>
              <a:t>to training error 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8458200" cy="4648200"/>
          </a:xfrm>
        </p:spPr>
        <p:txBody>
          <a:bodyPr/>
          <a:lstStyle/>
          <a:p>
            <a:r>
              <a:rPr lang="en-US" dirty="0" smtClean="0"/>
              <a:t>Weight updates: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4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any intermediate iteration produces error rate greater than 50%, the weights are reverted back to 1 / n and the reweighting procedure is restarted.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1"/>
          </p:nvPr>
        </p:nvGraphicFramePr>
        <p:xfrm>
          <a:off x="1323975" y="1800225"/>
          <a:ext cx="5199063" cy="1703388"/>
        </p:xfrm>
        <a:graphic>
          <a:graphicData uri="http://schemas.openxmlformats.org/presentationml/2006/ole">
            <p:oleObj spid="_x0000_s4098" name="Equation" r:id="rId3" imgW="2247840" imgH="736560" progId="Equation.3">
              <p:embed/>
            </p:oleObj>
          </a:graphicData>
        </a:graphic>
      </p:graphicFrame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534400" cy="31242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Train multiple, separate models using the training data.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Predict outcome for a previously unseen sample by aggregating predictions made by the multiple models.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and using an ensemble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458200" cy="3505200"/>
          </a:xfrm>
        </p:spPr>
        <p:txBody>
          <a:bodyPr/>
          <a:lstStyle/>
          <a:p>
            <a:r>
              <a:rPr lang="en-US" dirty="0" smtClean="0"/>
              <a:t>Final classification model: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	i.e. for test sample </a:t>
            </a:r>
            <a:r>
              <a:rPr lang="en-US" i="1" dirty="0" smtClean="0"/>
              <a:t>x</a:t>
            </a:r>
            <a:r>
              <a:rPr lang="en-US" dirty="0" smtClean="0"/>
              <a:t>, choose the class label </a:t>
            </a:r>
            <a:r>
              <a:rPr lang="en-US" i="1" dirty="0" smtClean="0"/>
              <a:t>y</a:t>
            </a:r>
            <a:r>
              <a:rPr lang="en-US" dirty="0" smtClean="0"/>
              <a:t> which maximizes the importance-weighted vote across all classifiers.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AdaBoost</a:t>
            </a:r>
            <a:endParaRPr lang="en-US" dirty="0" smtClean="0"/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1447800" y="2041525"/>
          <a:ext cx="5029200" cy="1006475"/>
        </p:xfrm>
        <a:graphic>
          <a:graphicData uri="http://schemas.openxmlformats.org/presentationml/2006/ole">
            <p:oleObj spid="_x0000_s72707" name="Equation" r:id="rId3" imgW="21589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22" name="Object 2"/>
          <p:cNvGraphicFramePr>
            <a:graphicFrameLocks noChangeAspect="1"/>
          </p:cNvGraphicFramePr>
          <p:nvPr/>
        </p:nvGraphicFramePr>
        <p:xfrm>
          <a:off x="228600" y="3657600"/>
          <a:ext cx="8763000" cy="1644650"/>
        </p:xfrm>
        <a:graphic>
          <a:graphicData uri="http://schemas.openxmlformats.org/presentationml/2006/ole">
            <p:oleObj spid="_x0000_s5122" name="Visio" r:id="rId3" imgW="6986829" imgH="1311120" progId="Visio.Drawing.11">
              <p:embed/>
            </p:oleObj>
          </a:graphicData>
        </a:graphic>
      </p:graphicFrame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Illustrating AdaBoost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1295400"/>
            <a:ext cx="6781800" cy="1752600"/>
            <a:chOff x="1152" y="816"/>
            <a:chExt cx="4272" cy="1104"/>
          </a:xfrm>
        </p:grpSpPr>
        <p:grpSp>
          <p:nvGrpSpPr>
            <p:cNvPr id="5138" name="Group 5"/>
            <p:cNvGrpSpPr>
              <a:grpSpLocks/>
            </p:cNvGrpSpPr>
            <p:nvPr/>
          </p:nvGrpSpPr>
          <p:grpSpPr bwMode="auto">
            <a:xfrm>
              <a:off x="1152" y="1584"/>
              <a:ext cx="2784" cy="336"/>
              <a:chOff x="1152" y="1584"/>
              <a:chExt cx="2784" cy="336"/>
            </a:xfrm>
          </p:grpSpPr>
          <p:sp>
            <p:nvSpPr>
              <p:cNvPr id="5141" name="Rectangle 6"/>
              <p:cNvSpPr>
                <a:spLocks noChangeArrowheads="1"/>
              </p:cNvSpPr>
              <p:nvPr/>
            </p:nvSpPr>
            <p:spPr bwMode="auto">
              <a:xfrm>
                <a:off x="1152" y="1584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Rectangle 7"/>
              <p:cNvSpPr>
                <a:spLocks noChangeArrowheads="1"/>
              </p:cNvSpPr>
              <p:nvPr/>
            </p:nvSpPr>
            <p:spPr bwMode="auto">
              <a:xfrm>
                <a:off x="1632" y="1584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Rectangle 8"/>
              <p:cNvSpPr>
                <a:spLocks noChangeArrowheads="1"/>
              </p:cNvSpPr>
              <p:nvPr/>
            </p:nvSpPr>
            <p:spPr bwMode="auto">
              <a:xfrm>
                <a:off x="2352" y="1584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Rectangle 9"/>
              <p:cNvSpPr>
                <a:spLocks noChangeArrowheads="1"/>
              </p:cNvSpPr>
              <p:nvPr/>
            </p:nvSpPr>
            <p:spPr bwMode="auto">
              <a:xfrm>
                <a:off x="2592" y="1584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Rectangle 10"/>
              <p:cNvSpPr>
                <a:spLocks noChangeArrowheads="1"/>
              </p:cNvSpPr>
              <p:nvPr/>
            </p:nvSpPr>
            <p:spPr bwMode="auto">
              <a:xfrm>
                <a:off x="3072" y="1584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Rectangle 11"/>
              <p:cNvSpPr>
                <a:spLocks noChangeArrowheads="1"/>
              </p:cNvSpPr>
              <p:nvPr/>
            </p:nvSpPr>
            <p:spPr bwMode="auto">
              <a:xfrm>
                <a:off x="3696" y="1584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9" name="Line 12"/>
            <p:cNvSpPr>
              <a:spLocks noChangeShapeType="1"/>
            </p:cNvSpPr>
            <p:nvPr/>
          </p:nvSpPr>
          <p:spPr bwMode="auto">
            <a:xfrm flipV="1">
              <a:off x="3936" y="1152"/>
              <a:ext cx="48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Text Box 13"/>
            <p:cNvSpPr txBox="1">
              <a:spLocks noChangeArrowheads="1"/>
            </p:cNvSpPr>
            <p:nvPr/>
          </p:nvSpPr>
          <p:spPr bwMode="auto">
            <a:xfrm>
              <a:off x="4464" y="816"/>
              <a:ext cx="960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/>
                <a:t>Data points for training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04800" y="1295400"/>
            <a:ext cx="6781800" cy="1752600"/>
            <a:chOff x="192" y="816"/>
            <a:chExt cx="4272" cy="1104"/>
          </a:xfrm>
        </p:grpSpPr>
        <p:sp>
          <p:nvSpPr>
            <p:cNvPr id="5136" name="AutoShape 15"/>
            <p:cNvSpPr>
              <a:spLocks/>
            </p:cNvSpPr>
            <p:nvPr/>
          </p:nvSpPr>
          <p:spPr bwMode="auto">
            <a:xfrm rot="-5400000">
              <a:off x="2520" y="-15"/>
              <a:ext cx="240" cy="2496"/>
            </a:xfrm>
            <a:prstGeom prst="rightBrace">
              <a:avLst>
                <a:gd name="adj1" fmla="val 86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16"/>
            <p:cNvSpPr txBox="1">
              <a:spLocks noChangeArrowheads="1"/>
            </p:cNvSpPr>
            <p:nvPr/>
          </p:nvSpPr>
          <p:spPr bwMode="auto">
            <a:xfrm>
              <a:off x="1488" y="816"/>
              <a:ext cx="240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/>
                <a:t>Initial weights for each data point</a:t>
              </a:r>
            </a:p>
          </p:txBody>
        </p:sp>
        <p:graphicFrame>
          <p:nvGraphicFramePr>
            <p:cNvPr id="5123" name="Object 17"/>
            <p:cNvGraphicFramePr>
              <a:graphicFrameLocks noChangeAspect="1"/>
            </p:cNvGraphicFramePr>
            <p:nvPr/>
          </p:nvGraphicFramePr>
          <p:xfrm>
            <a:off x="192" y="1373"/>
            <a:ext cx="4272" cy="547"/>
          </p:xfrm>
          <a:graphic>
            <a:graphicData uri="http://schemas.openxmlformats.org/presentationml/2006/ole">
              <p:oleObj spid="_x0000_s5123" name="Visio" r:id="rId4" imgW="5441391" imgH="704436" progId="Visio.Drawing.11">
                <p:embed/>
              </p:oleObj>
            </a:graphicData>
          </a:graphic>
        </p:graphicFrame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209800" y="2057400"/>
            <a:ext cx="5486400" cy="2895600"/>
            <a:chOff x="1392" y="1296"/>
            <a:chExt cx="3456" cy="1824"/>
          </a:xfrm>
        </p:grpSpPr>
        <p:grpSp>
          <p:nvGrpSpPr>
            <p:cNvPr id="5128" name="Group 19"/>
            <p:cNvGrpSpPr>
              <a:grpSpLocks/>
            </p:cNvGrpSpPr>
            <p:nvPr/>
          </p:nvGrpSpPr>
          <p:grpSpPr bwMode="auto">
            <a:xfrm>
              <a:off x="1392" y="2784"/>
              <a:ext cx="2544" cy="336"/>
              <a:chOff x="1392" y="2496"/>
              <a:chExt cx="2544" cy="336"/>
            </a:xfrm>
          </p:grpSpPr>
          <p:sp>
            <p:nvSpPr>
              <p:cNvPr id="5130" name="Rectangle 20"/>
              <p:cNvSpPr>
                <a:spLocks noChangeArrowheads="1"/>
              </p:cNvSpPr>
              <p:nvPr/>
            </p:nvSpPr>
            <p:spPr bwMode="auto">
              <a:xfrm>
                <a:off x="3456" y="2496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" name="Rectangle 21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" name="Rectangle 22"/>
              <p:cNvSpPr>
                <a:spLocks noChangeArrowheads="1"/>
              </p:cNvSpPr>
              <p:nvPr/>
            </p:nvSpPr>
            <p:spPr bwMode="auto">
              <a:xfrm>
                <a:off x="2592" y="2496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Rectangle 23"/>
              <p:cNvSpPr>
                <a:spLocks noChangeArrowheads="1"/>
              </p:cNvSpPr>
              <p:nvPr/>
            </p:nvSpPr>
            <p:spPr bwMode="auto">
              <a:xfrm>
                <a:off x="3072" y="2496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" name="Rectangle 24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" name="Rectangle 25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rect">
                <a:avLst/>
              </a:prstGeom>
              <a:noFill/>
              <a:ln w="31750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9" name="Line 26"/>
            <p:cNvSpPr>
              <a:spLocks noChangeShapeType="1"/>
            </p:cNvSpPr>
            <p:nvPr/>
          </p:nvSpPr>
          <p:spPr bwMode="auto">
            <a:xfrm flipV="1">
              <a:off x="3936" y="1296"/>
              <a:ext cx="912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ChangeAspect="1"/>
          </p:cNvGraphicFramePr>
          <p:nvPr>
            <p:ph idx="1"/>
          </p:nvPr>
        </p:nvGraphicFramePr>
        <p:xfrm>
          <a:off x="1066800" y="1066800"/>
          <a:ext cx="6961188" cy="5181600"/>
        </p:xfrm>
        <a:graphic>
          <a:graphicData uri="http://schemas.openxmlformats.org/presentationml/2006/ole">
            <p:oleObj spid="_x0000_s6146" name="Visio" r:id="rId3" imgW="7014921" imgH="5220826" progId="Visio.Drawing.11">
              <p:embed/>
            </p:oleObj>
          </a:graphicData>
        </a:graphic>
      </p:graphicFrame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Illustrating AdaBoost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90800" y="16002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114800" y="16002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181600" y="16002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724400" y="16002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486400" y="16002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505200" y="16002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286000" y="29718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590800" y="29718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895600" y="29718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5181600" y="29718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486400" y="29718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4114800" y="2971800"/>
            <a:ext cx="304800" cy="381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bagging and boosting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36550" y="1143000"/>
            <a:ext cx="4083050" cy="5181600"/>
          </a:xfrm>
        </p:spPr>
        <p:txBody>
          <a:bodyPr/>
          <a:lstStyle/>
          <a:p>
            <a:r>
              <a:rPr lang="en-US" dirty="0" smtClean="0"/>
              <a:t>Bagging</a:t>
            </a:r>
          </a:p>
          <a:p>
            <a:pPr lvl="1"/>
            <a:r>
              <a:rPr lang="en-US" dirty="0" smtClean="0"/>
              <a:t>Resample data points</a:t>
            </a:r>
          </a:p>
          <a:p>
            <a:pPr lvl="1"/>
            <a:r>
              <a:rPr lang="en-US" dirty="0" smtClean="0"/>
              <a:t>Weight of each classifier is same</a:t>
            </a:r>
          </a:p>
          <a:p>
            <a:pPr lvl="1"/>
            <a:r>
              <a:rPr lang="en-US" dirty="0" smtClean="0"/>
              <a:t>Only reduces variance</a:t>
            </a:r>
          </a:p>
          <a:p>
            <a:pPr lvl="1"/>
            <a:r>
              <a:rPr lang="en-US" dirty="0" smtClean="0"/>
              <a:t>Robust to noise and outliers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Easily </a:t>
            </a:r>
            <a:r>
              <a:rPr lang="en-US" dirty="0" smtClean="0">
                <a:solidFill>
                  <a:srgbClr val="FF0000"/>
                </a:solidFill>
              </a:rPr>
              <a:t>parallelized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4419600" cy="5181600"/>
          </a:xfrm>
        </p:spPr>
        <p:txBody>
          <a:bodyPr/>
          <a:lstStyle/>
          <a:p>
            <a:r>
              <a:rPr lang="en-US" dirty="0" smtClean="0"/>
              <a:t>Boosting</a:t>
            </a:r>
          </a:p>
          <a:p>
            <a:pPr lvl="1"/>
            <a:r>
              <a:rPr lang="en-US" dirty="0" smtClean="0"/>
              <a:t>Reweight data points (modify data distribution)</a:t>
            </a:r>
          </a:p>
          <a:p>
            <a:pPr lvl="1"/>
            <a:r>
              <a:rPr lang="en-US" dirty="0" smtClean="0"/>
              <a:t>Weight of a classifier depends on its accuracy</a:t>
            </a:r>
          </a:p>
          <a:p>
            <a:pPr lvl="1"/>
            <a:r>
              <a:rPr lang="en-US" dirty="0" smtClean="0"/>
              <a:t>Reduces both bias and variance</a:t>
            </a:r>
          </a:p>
          <a:p>
            <a:pPr lvl="1"/>
            <a:r>
              <a:rPr lang="en-US" dirty="0" smtClean="0"/>
              <a:t>Noise and outliers can hurt 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b="18709"/>
          <a:stretch>
            <a:fillRect/>
          </a:stretch>
        </p:blipFill>
        <p:spPr bwMode="auto">
          <a:xfrm>
            <a:off x="727068" y="2478087"/>
            <a:ext cx="7689857" cy="23835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Bias-variance decomposition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analogy from the Society for Creative Anachronism 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Ideally, want to have low bias </a:t>
            </a:r>
            <a:r>
              <a:rPr lang="en-US" i="1" dirty="0" smtClean="0"/>
              <a:t>and</a:t>
            </a:r>
            <a:r>
              <a:rPr lang="en-US" dirty="0" smtClean="0"/>
              <a:t> low variance.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t="32867" b="21912"/>
          <a:stretch>
            <a:fillRect/>
          </a:stretch>
        </p:blipFill>
        <p:spPr bwMode="auto">
          <a:xfrm>
            <a:off x="228600" y="3352800"/>
            <a:ext cx="8639175" cy="301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Bias-variance decomposition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295400"/>
            <a:ext cx="6400800" cy="457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sz="2400" b="1" dirty="0" smtClean="0"/>
              <a:t>expected error = bias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+ variance + noise</a:t>
            </a:r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r>
              <a:rPr lang="en-US" sz="1800" dirty="0" smtClean="0"/>
              <a:t>where “expected” means the average behavior of</a:t>
            </a:r>
            <a:br>
              <a:rPr lang="en-US" sz="1800" dirty="0" smtClean="0"/>
            </a:br>
            <a:r>
              <a:rPr lang="en-US" sz="1800" dirty="0" smtClean="0"/>
              <a:t>the models trained on all possible samples of</a:t>
            </a:r>
            <a:br>
              <a:rPr lang="en-US" sz="1800" dirty="0" smtClean="0"/>
            </a:br>
            <a:r>
              <a:rPr lang="en-US" sz="1800" dirty="0" smtClean="0"/>
              <a:t>underlying distribution of data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utility for understanding classifiers</a:t>
            </a:r>
          </a:p>
          <a:p>
            <a:pPr lvl="1"/>
            <a:r>
              <a:rPr lang="en-US" dirty="0" smtClean="0"/>
              <a:t>Decision trees generally have low bias but high variance.</a:t>
            </a:r>
          </a:p>
          <a:p>
            <a:pPr lvl="1"/>
            <a:r>
              <a:rPr lang="en-US" dirty="0" smtClean="0"/>
              <a:t>Bagging reduces the variance but not the bias of a classifier.</a:t>
            </a:r>
          </a:p>
          <a:p>
            <a:pPr lvl="1">
              <a:buNone/>
            </a:pP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</a:t>
            </a:r>
            <a:r>
              <a:rPr lang="en-US" dirty="0" smtClean="0">
                <a:sym typeface="Symbol"/>
              </a:rPr>
              <a:t> Therefore expect decision trees to perform well in bagging ensembles.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Bias-variance decomposition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b="4604"/>
          <a:stretch>
            <a:fillRect/>
          </a:stretch>
        </p:blipFill>
        <p:spPr bwMode="auto">
          <a:xfrm>
            <a:off x="1066800" y="1671638"/>
            <a:ext cx="6994855" cy="458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Bias-variance decomposition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relationship to model complexity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90488"/>
            <a:ext cx="863917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90488"/>
            <a:ext cx="863917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480060"/>
            <a:ext cx="8641080" cy="592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surfaces of five model types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534400" cy="5181600"/>
          </a:xfrm>
        </p:spPr>
        <p:txBody>
          <a:bodyPr/>
          <a:lstStyle/>
          <a:p>
            <a:pPr marL="514350" indent="-514350"/>
            <a:r>
              <a:rPr lang="en-US" dirty="0" smtClean="0"/>
              <a:t>Useful for classification or regression.</a:t>
            </a:r>
          </a:p>
          <a:p>
            <a:pPr marL="1022350" lvl="1" indent="-514350"/>
            <a:r>
              <a:rPr lang="en-US" sz="2400" dirty="0" smtClean="0"/>
              <a:t>For classification, aggregate predictions by </a:t>
            </a:r>
            <a:r>
              <a:rPr lang="en-US" sz="2400" i="1" dirty="0" smtClean="0"/>
              <a:t>voting</a:t>
            </a:r>
            <a:r>
              <a:rPr lang="en-US" sz="2400" dirty="0" smtClean="0"/>
              <a:t>.</a:t>
            </a:r>
          </a:p>
          <a:p>
            <a:pPr marL="1022350" lvl="1" indent="-514350"/>
            <a:r>
              <a:rPr lang="en-US" sz="2400" dirty="0" smtClean="0"/>
              <a:t>For regression, aggregate predictions by </a:t>
            </a:r>
            <a:r>
              <a:rPr lang="en-US" sz="2400" i="1" dirty="0" smtClean="0"/>
              <a:t>averaging</a:t>
            </a:r>
            <a:r>
              <a:rPr lang="en-US" sz="2400" dirty="0" smtClean="0"/>
              <a:t>.</a:t>
            </a:r>
          </a:p>
          <a:p>
            <a:pPr marL="514350" indent="-514350"/>
            <a:r>
              <a:rPr lang="en-US" dirty="0" smtClean="0"/>
              <a:t>Model types can be:</a:t>
            </a:r>
          </a:p>
          <a:p>
            <a:pPr marL="1022350" lvl="1" indent="-514350"/>
            <a:r>
              <a:rPr lang="en-US" dirty="0" smtClean="0"/>
              <a:t>Heterogeneous</a:t>
            </a:r>
          </a:p>
          <a:p>
            <a:pPr marL="1136650" lvl="2" indent="-514350"/>
            <a:r>
              <a:rPr lang="en-US" dirty="0" smtClean="0"/>
              <a:t>Example: neural net combined with SVM combined decision tree combined with …</a:t>
            </a:r>
          </a:p>
          <a:p>
            <a:pPr marL="1022350" lvl="1" indent="-514350"/>
            <a:r>
              <a:rPr lang="en-US" dirty="0" smtClean="0"/>
              <a:t>Homogeneous – most common in practice</a:t>
            </a:r>
          </a:p>
          <a:p>
            <a:pPr marL="1136650" lvl="2" indent="-514350"/>
            <a:r>
              <a:rPr lang="en-US" dirty="0" smtClean="0"/>
              <a:t>Individual models referred to as </a:t>
            </a:r>
            <a:r>
              <a:rPr lang="en-US" dirty="0" smtClean="0">
                <a:solidFill>
                  <a:srgbClr val="FF0000"/>
                </a:solidFill>
              </a:rPr>
              <a:t>base classifiers</a:t>
            </a:r>
            <a:r>
              <a:rPr lang="en-US" dirty="0" smtClean="0"/>
              <a:t> (or </a:t>
            </a:r>
            <a:r>
              <a:rPr lang="en-US" dirty="0" err="1" smtClean="0"/>
              <a:t>regressors</a:t>
            </a:r>
            <a:r>
              <a:rPr lang="en-US" dirty="0" smtClean="0"/>
              <a:t>)</a:t>
            </a:r>
          </a:p>
          <a:p>
            <a:pPr marL="1136650" lvl="2" indent="-514350"/>
            <a:r>
              <a:rPr lang="en-US" dirty="0" smtClean="0"/>
              <a:t>Example: ensemble of 1000 decision trees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Committee methods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 base classifiers trained independently on different samples of training data</a:t>
            </a:r>
          </a:p>
          <a:p>
            <a:pPr lvl="1"/>
            <a:r>
              <a:rPr lang="en-US" dirty="0" smtClean="0"/>
              <a:t>Predictions combined by </a:t>
            </a:r>
            <a:r>
              <a:rPr lang="en-US" dirty="0" err="1" smtClean="0"/>
              <a:t>unweighted</a:t>
            </a:r>
            <a:r>
              <a:rPr lang="en-US" dirty="0" smtClean="0"/>
              <a:t> voting</a:t>
            </a:r>
          </a:p>
          <a:p>
            <a:pPr lvl="1"/>
            <a:r>
              <a:rPr lang="en-US" dirty="0" smtClean="0"/>
              <a:t>Performance:</a:t>
            </a:r>
          </a:p>
          <a:p>
            <a:pPr lvl="1">
              <a:buNone/>
            </a:pPr>
            <a:r>
              <a:rPr lang="en-US" sz="2800" dirty="0" smtClean="0"/>
              <a:t>		E[ error ]</a:t>
            </a:r>
            <a:r>
              <a:rPr lang="en-US" baseline="-25000" dirty="0" err="1" smtClean="0"/>
              <a:t>ave</a:t>
            </a:r>
            <a:r>
              <a:rPr lang="en-US" sz="2800" dirty="0" smtClean="0"/>
              <a:t> / </a:t>
            </a:r>
            <a:r>
              <a:rPr lang="en-US" sz="2800" i="1" dirty="0" smtClean="0"/>
              <a:t>m  </a:t>
            </a:r>
            <a:r>
              <a:rPr lang="en-US" sz="2800" dirty="0" smtClean="0"/>
              <a:t> </a:t>
            </a:r>
            <a:r>
              <a:rPr lang="en-US" sz="2800" u="sng" dirty="0" smtClean="0"/>
              <a:t>&lt;</a:t>
            </a:r>
            <a:r>
              <a:rPr lang="en-US" sz="2800" dirty="0" smtClean="0"/>
              <a:t>   E[ error ]</a:t>
            </a:r>
            <a:r>
              <a:rPr lang="en-US" baseline="-25000" dirty="0" smtClean="0"/>
              <a:t>committee</a:t>
            </a:r>
            <a:r>
              <a:rPr lang="en-US" sz="2800" dirty="0" smtClean="0"/>
              <a:t>   </a:t>
            </a:r>
            <a:r>
              <a:rPr lang="en-US" sz="2800" u="sng" dirty="0" smtClean="0"/>
              <a:t>&lt;</a:t>
            </a:r>
            <a:r>
              <a:rPr lang="en-US" sz="2800" dirty="0" smtClean="0"/>
              <a:t>   E[ error ]</a:t>
            </a:r>
            <a:r>
              <a:rPr lang="en-US" baseline="-25000" dirty="0" err="1" smtClean="0"/>
              <a:t>ave</a:t>
            </a:r>
            <a:endParaRPr lang="en-US" sz="2800" baseline="-25000" dirty="0" smtClean="0"/>
          </a:p>
          <a:p>
            <a:pPr lvl="1"/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</a:rPr>
              <a:t>bagging</a:t>
            </a:r>
          </a:p>
          <a:p>
            <a:pPr lvl="1"/>
            <a:endParaRPr lang="en-US" dirty="0" smtClean="0"/>
          </a:p>
          <a:p>
            <a:r>
              <a:rPr lang="en-US" sz="3300" dirty="0" smtClean="0"/>
              <a:t>Adaptive methods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 base classifiers trained sequentially, with reweighting of instances in training data</a:t>
            </a:r>
          </a:p>
          <a:p>
            <a:pPr lvl="1"/>
            <a:r>
              <a:rPr lang="en-US" dirty="0" smtClean="0"/>
              <a:t>Predictions combined by weighted voting</a:t>
            </a:r>
          </a:p>
          <a:p>
            <a:pPr lvl="1"/>
            <a:r>
              <a:rPr lang="en-US" dirty="0" smtClean="0"/>
              <a:t>Performance: E[ error ]</a:t>
            </a:r>
            <a:r>
              <a:rPr lang="en-US" baseline="-25000" dirty="0" smtClean="0"/>
              <a:t>train</a:t>
            </a:r>
            <a:r>
              <a:rPr lang="en-US" dirty="0" smtClean="0"/>
              <a:t> + O( [ </a:t>
            </a:r>
            <a:r>
              <a:rPr lang="en-US" dirty="0" err="1" smtClean="0"/>
              <a:t>md</a:t>
            </a:r>
            <a:r>
              <a:rPr lang="en-US" dirty="0" smtClean="0"/>
              <a:t> / n ]</a:t>
            </a:r>
            <a:r>
              <a:rPr lang="en-US" baseline="30000" dirty="0" smtClean="0"/>
              <a:t>1/2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</a:rPr>
              <a:t>boosting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Classifier ensembles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146477701</TotalTime>
  <Pages>3</Pages>
  <Words>1354</Words>
  <Application>Microsoft Office PowerPoint</Application>
  <PresentationFormat>On-screen Show (4:3)</PresentationFormat>
  <Paragraphs>324</Paragraphs>
  <Slides>47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1_LC.BRev.FY97</vt:lpstr>
      <vt:lpstr>Visio</vt:lpstr>
      <vt:lpstr>Equation</vt:lpstr>
      <vt:lpstr>Classification  Ensemble Methods 1</vt:lpstr>
      <vt:lpstr>Ensemble methods</vt:lpstr>
      <vt:lpstr>Ensemble weather forecasting</vt:lpstr>
      <vt:lpstr>Build and using an ensemble</vt:lpstr>
      <vt:lpstr>Slide 5</vt:lpstr>
      <vt:lpstr>Slide 6</vt:lpstr>
      <vt:lpstr>Estimation surfaces of five model types</vt:lpstr>
      <vt:lpstr>Ensemble methods</vt:lpstr>
      <vt:lpstr>Classifier ensembles</vt:lpstr>
      <vt:lpstr>Building and using a committee ensemble</vt:lpstr>
      <vt:lpstr>Slide 11</vt:lpstr>
      <vt:lpstr>Binomial distribution (a digression)</vt:lpstr>
      <vt:lpstr>Binomial distribution</vt:lpstr>
      <vt:lpstr>Why do ensembles work?</vt:lpstr>
      <vt:lpstr>Voting by 21 independent classifiers, each correct with p = 0.7</vt:lpstr>
      <vt:lpstr>Slide 16</vt:lpstr>
      <vt:lpstr>Why do ensembles work?</vt:lpstr>
      <vt:lpstr>Why do ensembles work?</vt:lpstr>
      <vt:lpstr>Base classifiers: important properties</vt:lpstr>
      <vt:lpstr>Base classifiers: important properties</vt:lpstr>
      <vt:lpstr>Diversity in decision trees</vt:lpstr>
      <vt:lpstr>Slide 22</vt:lpstr>
      <vt:lpstr>Slide 23</vt:lpstr>
      <vt:lpstr>Common ensemble methods</vt:lpstr>
      <vt:lpstr>Bootstrap sampling</vt:lpstr>
      <vt:lpstr>Bagging</vt:lpstr>
      <vt:lpstr>Bagging with decision trees</vt:lpstr>
      <vt:lpstr>Slide 28</vt:lpstr>
      <vt:lpstr>Bagging with decision trees</vt:lpstr>
      <vt:lpstr>Boosting</vt:lpstr>
      <vt:lpstr>Boosting</vt:lpstr>
      <vt:lpstr>Boosting example</vt:lpstr>
      <vt:lpstr>Slide 33</vt:lpstr>
      <vt:lpstr>Slide 34</vt:lpstr>
      <vt:lpstr>Slide 35</vt:lpstr>
      <vt:lpstr>Slide 36</vt:lpstr>
      <vt:lpstr>AdaBoost</vt:lpstr>
      <vt:lpstr>AdaBoost</vt:lpstr>
      <vt:lpstr>AdaBoost</vt:lpstr>
      <vt:lpstr>AdaBoost</vt:lpstr>
      <vt:lpstr>Illustrating AdaBoost</vt:lpstr>
      <vt:lpstr>Illustrating AdaBoost</vt:lpstr>
      <vt:lpstr>Summary: bagging and boosting</vt:lpstr>
      <vt:lpstr>Bias-variance decomposition</vt:lpstr>
      <vt:lpstr>Bias-variance decomposition</vt:lpstr>
      <vt:lpstr>Bias-variance decomposition</vt:lpstr>
      <vt:lpstr>Bias-variance decomposition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James Jeffry Howbert</cp:lastModifiedBy>
  <cp:revision>430</cp:revision>
  <cp:lastPrinted>2001-08-28T17:59:37Z</cp:lastPrinted>
  <dcterms:created xsi:type="dcterms:W3CDTF">1998-03-18T13:44:31Z</dcterms:created>
  <dcterms:modified xsi:type="dcterms:W3CDTF">2014-02-18T22:12:11Z</dcterms:modified>
</cp:coreProperties>
</file>