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6"/>
  </p:notesMasterIdLst>
  <p:handoutMasterIdLst>
    <p:handoutMasterId r:id="rId27"/>
  </p:handoutMasterIdLst>
  <p:sldIdLst>
    <p:sldId id="623" r:id="rId2"/>
    <p:sldId id="699" r:id="rId3"/>
    <p:sldId id="700" r:id="rId4"/>
    <p:sldId id="701" r:id="rId5"/>
    <p:sldId id="702" r:id="rId6"/>
    <p:sldId id="703" r:id="rId7"/>
    <p:sldId id="687" r:id="rId8"/>
    <p:sldId id="685" r:id="rId9"/>
    <p:sldId id="686" r:id="rId10"/>
    <p:sldId id="692" r:id="rId11"/>
    <p:sldId id="693" r:id="rId12"/>
    <p:sldId id="743" r:id="rId13"/>
    <p:sldId id="741" r:id="rId14"/>
    <p:sldId id="706" r:id="rId15"/>
    <p:sldId id="744" r:id="rId16"/>
    <p:sldId id="747" r:id="rId17"/>
    <p:sldId id="746" r:id="rId18"/>
    <p:sldId id="697" r:id="rId19"/>
    <p:sldId id="710" r:id="rId20"/>
    <p:sldId id="711" r:id="rId21"/>
    <p:sldId id="748" r:id="rId22"/>
    <p:sldId id="714" r:id="rId23"/>
    <p:sldId id="713" r:id="rId24"/>
    <p:sldId id="749" r:id="rId25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4" autoAdjust="0"/>
    <p:restoredTop sz="94541" autoAdjust="0"/>
  </p:normalViewPr>
  <p:slideViewPr>
    <p:cSldViewPr>
      <p:cViewPr>
        <p:scale>
          <a:sx n="100" d="100"/>
          <a:sy n="100" d="100"/>
        </p:scale>
        <p:origin x="-396" y="-25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grpSp>
        <p:nvGrpSpPr>
          <p:cNvPr id="8196" name="Group 22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69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n-US" sz="1200" b="0" dirty="0"/>
                <a:t>  Jeff Howbert    		       Introduction to Machine Learning       	      Winter </a:t>
              </a:r>
              <a:r>
                <a:rPr lang="en-US" sz="1200" b="0" dirty="0" smtClean="0"/>
                <a:t>2014               </a:t>
              </a:r>
              <a:fld id="{631FD619-C4DC-4D6F-90E4-57AA181FB40D}" type="slidenum">
                <a:rPr lang="en-US" sz="1200" b="0"/>
                <a:pPr>
                  <a:lnSpc>
                    <a:spcPts val="2000"/>
                  </a:lnSpc>
                  <a:defRPr/>
                </a:pPr>
                <a:t>‹#›</a:t>
              </a:fld>
              <a:r>
                <a:rPr lang="en-US" sz="1200" b="0" dirty="0"/>
                <a:t> </a:t>
              </a:r>
            </a:p>
          </p:txBody>
        </p:sp>
      </p:grpSp>
      <p:pic>
        <p:nvPicPr>
          <p:cNvPr id="8197" name="Picture 2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825500"/>
            <a:ext cx="830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80400" cy="1676400"/>
          </a:xfrm>
        </p:spPr>
        <p:txBody>
          <a:bodyPr/>
          <a:lstStyle/>
          <a:p>
            <a:r>
              <a:rPr lang="en-US" dirty="0" smtClean="0"/>
              <a:t>Classification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Neural Networks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4500" y="5867400"/>
            <a:ext cx="8318500" cy="53340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Example: decision surface for Boolean function on preceding slides</a:t>
            </a:r>
            <a:endParaRPr lang="en-US" sz="2000" dirty="0"/>
          </a:p>
        </p:txBody>
      </p:sp>
      <p:pic>
        <p:nvPicPr>
          <p:cNvPr id="874498" name="Picture 2"/>
          <p:cNvPicPr>
            <a:picLocks noChangeAspect="1" noChangeArrowheads="1"/>
          </p:cNvPicPr>
          <p:nvPr/>
        </p:nvPicPr>
        <p:blipFill>
          <a:blip r:embed="rId2" cstate="print"/>
          <a:srcRect b="14301"/>
          <a:stretch>
            <a:fillRect/>
          </a:stretch>
        </p:blipFill>
        <p:spPr bwMode="auto">
          <a:xfrm>
            <a:off x="1433513" y="2514600"/>
            <a:ext cx="6275387" cy="32991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decision boundary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7846" y="1143000"/>
            <a:ext cx="5889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err="1" smtClean="0"/>
              <a:t>Perceptron</a:t>
            </a:r>
            <a:r>
              <a:rPr lang="en-US" sz="2400" b="0" dirty="0" smtClean="0"/>
              <a:t> decision boundaries are </a:t>
            </a:r>
            <a:r>
              <a:rPr lang="en-US" sz="2400" b="0" dirty="0" smtClean="0">
                <a:solidFill>
                  <a:srgbClr val="FF0000"/>
                </a:solidFill>
              </a:rPr>
              <a:t>linear</a:t>
            </a:r>
          </a:p>
          <a:p>
            <a:pPr algn="ctr"/>
            <a:r>
              <a:rPr lang="en-US" sz="2400" b="0" dirty="0" smtClean="0"/>
              <a:t>(</a:t>
            </a:r>
            <a:r>
              <a:rPr lang="en-US" sz="2400" b="0" dirty="0" err="1" smtClean="0"/>
              <a:t>hyperplanes</a:t>
            </a:r>
            <a:r>
              <a:rPr lang="en-US" sz="2400" b="0" dirty="0" smtClean="0"/>
              <a:t> in higher dimensions)</a:t>
            </a:r>
            <a:endParaRPr lang="en-US" sz="2400"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522" name="Picture 2"/>
          <p:cNvPicPr>
            <a:picLocks noChangeAspect="1" noChangeArrowheads="1"/>
          </p:cNvPicPr>
          <p:nvPr/>
        </p:nvPicPr>
        <p:blipFill>
          <a:blip r:embed="rId2" cstate="print"/>
          <a:srcRect t="4807" b="14420"/>
          <a:stretch>
            <a:fillRect/>
          </a:stretch>
        </p:blipFill>
        <p:spPr bwMode="auto">
          <a:xfrm>
            <a:off x="1398587" y="3240701"/>
            <a:ext cx="7440613" cy="3083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Can model any function where positive and negative examples are linearly separable</a:t>
            </a:r>
          </a:p>
          <a:p>
            <a:pPr lvl="1"/>
            <a:r>
              <a:rPr lang="en-US" sz="2000" dirty="0" smtClean="0"/>
              <a:t>Examples: Boolean AND, OR, NAND, NOR</a:t>
            </a:r>
          </a:p>
          <a:p>
            <a:r>
              <a:rPr lang="en-US" sz="2400" dirty="0" smtClean="0"/>
              <a:t>Cannot (fully) model functions which are not linearly separable.</a:t>
            </a:r>
          </a:p>
          <a:p>
            <a:pPr lvl="1"/>
            <a:r>
              <a:rPr lang="en-US" sz="2000" dirty="0" smtClean="0"/>
              <a:t>Example: Boolean XOR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Expressiveness of </a:t>
            </a:r>
            <a:r>
              <a:rPr lang="en-US" dirty="0" err="1" smtClean="0"/>
              <a:t>perceptrons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4343400" y="3733800"/>
            <a:ext cx="3810000" cy="1676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500" y="1371600"/>
            <a:ext cx="8318500" cy="3733800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smtClean="0"/>
              <a:t>Initialize weights with random values.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smtClean="0"/>
              <a:t>Do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Apply </a:t>
            </a:r>
            <a:r>
              <a:rPr lang="en-US" dirty="0" err="1" smtClean="0"/>
              <a:t>perceptron</a:t>
            </a:r>
            <a:r>
              <a:rPr lang="en-US" dirty="0" smtClean="0"/>
              <a:t> to each training example.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If example is misclassified, modify weights.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smtClean="0"/>
              <a:t>Until all examples are correctly classified, or process has converged.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training process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18500" cy="5181600"/>
          </a:xfrm>
        </p:spPr>
        <p:txBody>
          <a:bodyPr/>
          <a:lstStyle/>
          <a:p>
            <a:r>
              <a:rPr lang="en-US" dirty="0" smtClean="0"/>
              <a:t>Two rules for modifying weights during training:</a:t>
            </a:r>
          </a:p>
          <a:p>
            <a:pPr lvl="1"/>
            <a:r>
              <a:rPr lang="en-US" dirty="0" err="1" smtClean="0"/>
              <a:t>Perceptron</a:t>
            </a:r>
            <a:r>
              <a:rPr lang="en-US" dirty="0" smtClean="0"/>
              <a:t> training rule</a:t>
            </a:r>
          </a:p>
          <a:p>
            <a:pPr lvl="2"/>
            <a:r>
              <a:rPr lang="en-US" dirty="0" smtClean="0"/>
              <a:t> train on </a:t>
            </a:r>
            <a:r>
              <a:rPr lang="en-US" dirty="0" err="1" smtClean="0"/>
              <a:t>thresholded</a:t>
            </a:r>
            <a:r>
              <a:rPr lang="en-US" dirty="0" smtClean="0"/>
              <a:t> outputs</a:t>
            </a:r>
          </a:p>
          <a:p>
            <a:pPr lvl="2"/>
            <a:r>
              <a:rPr lang="en-US" dirty="0" smtClean="0"/>
              <a:t> driven by </a:t>
            </a:r>
            <a:r>
              <a:rPr lang="en-US" i="1" dirty="0" smtClean="0"/>
              <a:t>binary</a:t>
            </a:r>
            <a:r>
              <a:rPr lang="en-US" dirty="0" smtClean="0"/>
              <a:t> differences between correct and predicted outputs</a:t>
            </a:r>
          </a:p>
          <a:p>
            <a:pPr lvl="2"/>
            <a:r>
              <a:rPr lang="en-US" dirty="0" smtClean="0"/>
              <a:t> modify weights with incremental updates</a:t>
            </a:r>
          </a:p>
          <a:p>
            <a:pPr lvl="1"/>
            <a:r>
              <a:rPr lang="en-US" dirty="0" smtClean="0"/>
              <a:t>Delta rule</a:t>
            </a:r>
          </a:p>
          <a:p>
            <a:pPr lvl="2"/>
            <a:r>
              <a:rPr lang="en-US" dirty="0" smtClean="0"/>
              <a:t> train on </a:t>
            </a:r>
            <a:r>
              <a:rPr lang="en-US" dirty="0" err="1" smtClean="0"/>
              <a:t>unthresholded</a:t>
            </a:r>
            <a:r>
              <a:rPr lang="en-US" dirty="0" smtClean="0"/>
              <a:t> outputs</a:t>
            </a:r>
          </a:p>
          <a:p>
            <a:pPr lvl="2"/>
            <a:r>
              <a:rPr lang="en-US" dirty="0" smtClean="0"/>
              <a:t> driven by </a:t>
            </a:r>
            <a:r>
              <a:rPr lang="en-US" i="1" dirty="0" smtClean="0"/>
              <a:t>continuous</a:t>
            </a:r>
            <a:r>
              <a:rPr lang="en-US" dirty="0" smtClean="0"/>
              <a:t> differences between correct and predicted outputs</a:t>
            </a:r>
          </a:p>
          <a:p>
            <a:pPr lvl="2"/>
            <a:r>
              <a:rPr lang="en-US" dirty="0" smtClean="0"/>
              <a:t> modify weights via gradient descent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training process</a:t>
            </a:r>
            <a:endParaRPr lang="en-US" dirty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181850" y="1276351"/>
            <a:ext cx="457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181850" y="3486151"/>
            <a:ext cx="457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 bwMode="auto">
          <a:xfrm>
            <a:off x="7315200" y="1905000"/>
            <a:ext cx="1066800" cy="609600"/>
          </a:xfrm>
          <a:prstGeom prst="roundRect">
            <a:avLst/>
          </a:prstGeom>
          <a:solidFill>
            <a:schemeClr val="accent1">
              <a:alpha val="2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324600" y="4114800"/>
            <a:ext cx="990600" cy="609600"/>
          </a:xfrm>
          <a:prstGeom prst="roundRect">
            <a:avLst/>
          </a:prstGeom>
          <a:solidFill>
            <a:schemeClr val="accent1">
              <a:alpha val="2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Initialize weights with random values.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Do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Apply </a:t>
            </a:r>
            <a:r>
              <a:rPr lang="en-US" sz="2400" dirty="0" err="1" smtClean="0"/>
              <a:t>perceptron</a:t>
            </a:r>
            <a:r>
              <a:rPr lang="en-US" sz="2400" dirty="0" smtClean="0"/>
              <a:t> to each training sample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If sample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is misclassified, modify all weights </a:t>
            </a:r>
            <a:r>
              <a:rPr lang="en-US" sz="2400" i="1" dirty="0" err="1" smtClean="0">
                <a:solidFill>
                  <a:srgbClr val="FF0000"/>
                </a:solidFill>
              </a:rPr>
              <a:t>w</a:t>
            </a:r>
            <a:r>
              <a:rPr lang="en-US" sz="2400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Until all samples are correctly classified.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training rule</a:t>
            </a:r>
            <a:endParaRPr lang="en-US" dirty="0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524000" y="3124200"/>
          <a:ext cx="6172200" cy="2362200"/>
        </p:xfrm>
        <a:graphic>
          <a:graphicData uri="http://schemas.openxmlformats.org/presentationml/2006/ole">
            <p:oleObj spid="_x0000_s122882" name="Equation" r:id="rId3" imgW="3149280" imgH="1180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lphaLcPeriod" startAt="2"/>
            </a:pPr>
            <a:r>
              <a:rPr lang="en-US" sz="2400" dirty="0" smtClean="0">
                <a:solidFill>
                  <a:srgbClr val="FF0000"/>
                </a:solidFill>
              </a:rPr>
              <a:t>If sample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is misclassified, modify all weights </a:t>
            </a:r>
            <a:r>
              <a:rPr lang="en-US" sz="2400" i="1" dirty="0" err="1" smtClean="0">
                <a:solidFill>
                  <a:srgbClr val="FF0000"/>
                </a:solidFill>
              </a:rPr>
              <a:t>w</a:t>
            </a:r>
            <a:r>
              <a:rPr lang="en-US" sz="2400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None/>
            </a:pPr>
            <a:r>
              <a:rPr lang="en-US" sz="2400" dirty="0" smtClean="0"/>
              <a:t>Examples:</a:t>
            </a:r>
          </a:p>
          <a:p>
            <a:pPr marL="965200" lvl="1" indent="-457200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training rule</a:t>
            </a:r>
            <a:endParaRPr lang="en-US" dirty="0"/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866775" y="4291013"/>
          <a:ext cx="7834313" cy="2011362"/>
        </p:xfrm>
        <a:graphic>
          <a:graphicData uri="http://schemas.openxmlformats.org/presentationml/2006/ole">
            <p:oleObj spid="_x0000_s137219" name="Equation" r:id="rId3" imgW="3759120" imgH="965160" progId="Equation.3">
              <p:embed/>
            </p:oleObj>
          </a:graphicData>
        </a:graphic>
      </p:graphicFrame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1524000" y="1600200"/>
          <a:ext cx="6172200" cy="2362200"/>
        </p:xfrm>
        <a:graphic>
          <a:graphicData uri="http://schemas.openxmlformats.org/presentationml/2006/ole">
            <p:oleObj spid="_x0000_s137223" name="Equation" r:id="rId4" imgW="3149280" imgH="1180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5" name="Object 3"/>
          <p:cNvGraphicFramePr>
            <a:graphicFrameLocks noChangeAspect="1"/>
          </p:cNvGraphicFramePr>
          <p:nvPr/>
        </p:nvGraphicFramePr>
        <p:xfrm>
          <a:off x="3505200" y="2514600"/>
          <a:ext cx="6019800" cy="2668587"/>
        </p:xfrm>
        <a:graphic>
          <a:graphicData uri="http://schemas.openxmlformats.org/presentationml/2006/ole">
            <p:oleObj spid="_x0000_s143365" name="Visio" r:id="rId3" imgW="9049994" imgH="4012389" progId="Visio.Drawing.11">
              <p:embed/>
            </p:oleObj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processing one sample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training rule</a:t>
            </a:r>
            <a:endParaRPr lang="en-US" dirty="0"/>
          </a:p>
        </p:txBody>
      </p:sp>
      <p:graphicFrame>
        <p:nvGraphicFramePr>
          <p:cNvPr id="143361" name="Object 3"/>
          <p:cNvGraphicFramePr>
            <a:graphicFrameLocks noChangeAspect="1"/>
          </p:cNvGraphicFramePr>
          <p:nvPr/>
        </p:nvGraphicFramePr>
        <p:xfrm>
          <a:off x="-2133600" y="2512580"/>
          <a:ext cx="6019800" cy="2669020"/>
        </p:xfrm>
        <a:graphic>
          <a:graphicData uri="http://schemas.openxmlformats.org/presentationml/2006/ole">
            <p:oleObj spid="_x0000_s143361" name="Visio" r:id="rId4" imgW="9049994" imgH="4012389" progId="Visio.Drawing.11">
              <p:embed/>
            </p:oleObj>
          </a:graphicData>
        </a:graphic>
      </p:graphicFrame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5" cstate="print"/>
          <a:srcRect b="57030"/>
          <a:stretch>
            <a:fillRect/>
          </a:stretch>
        </p:blipFill>
        <p:spPr bwMode="auto">
          <a:xfrm>
            <a:off x="6553200" y="1082481"/>
            <a:ext cx="2209800" cy="7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25838" y="2133600"/>
          <a:ext cx="2112962" cy="2535237"/>
        </p:xfrm>
        <a:graphic>
          <a:graphicData uri="http://schemas.openxmlformats.org/presentationml/2006/ole">
            <p:oleObj spid="_x0000_s143363" name="Equation" r:id="rId6" imgW="1143000" imgH="1371600" progId="Equation.3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3429000" y="2438400"/>
            <a:ext cx="2438400" cy="3276600"/>
          </a:xfrm>
          <a:prstGeom prst="rightArrow">
            <a:avLst>
              <a:gd name="adj1" fmla="val 50000"/>
              <a:gd name="adj2" fmla="val 28113"/>
            </a:avLst>
          </a:prstGeom>
          <a:solidFill>
            <a:schemeClr val="accent2">
              <a:lumMod val="40000"/>
              <a:lumOff val="60000"/>
              <a:alpha val="32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5181600"/>
          </a:xfrm>
        </p:spPr>
        <p:txBody>
          <a:bodyPr/>
          <a:lstStyle/>
          <a:p>
            <a:r>
              <a:rPr lang="en-US" dirty="0" smtClean="0"/>
              <a:t>Based on squared error function for weight vector: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	Note that error is difference between correct output and </a:t>
            </a:r>
            <a:r>
              <a:rPr lang="en-US" sz="2400" u="sng" dirty="0" err="1" smtClean="0"/>
              <a:t>unthresholded</a:t>
            </a:r>
            <a:r>
              <a:rPr lang="en-US" sz="2400" dirty="0" smtClean="0"/>
              <a:t> sum of inputs, a continuous quantity (rather than </a:t>
            </a:r>
            <a:r>
              <a:rPr lang="en-US" sz="2400" i="1" dirty="0" smtClean="0"/>
              <a:t>binary</a:t>
            </a:r>
            <a:r>
              <a:rPr lang="en-US" sz="2400" dirty="0" smtClean="0"/>
              <a:t> difference between correct output and </a:t>
            </a:r>
            <a:r>
              <a:rPr lang="en-US" sz="2400" dirty="0" err="1" smtClean="0"/>
              <a:t>thresholded</a:t>
            </a:r>
            <a:r>
              <a:rPr lang="en-US" sz="2400" dirty="0" smtClean="0"/>
              <a:t> output). </a:t>
            </a:r>
          </a:p>
          <a:p>
            <a:endParaRPr lang="en-US" dirty="0" smtClean="0"/>
          </a:p>
          <a:p>
            <a:r>
              <a:rPr lang="en-US" dirty="0" smtClean="0"/>
              <a:t>Weights are modified by descending gradient of error function.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training rule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85937" y="2057400"/>
          <a:ext cx="5681663" cy="914400"/>
        </p:xfrm>
        <a:graphic>
          <a:graphicData uri="http://schemas.openxmlformats.org/presentationml/2006/ole">
            <p:oleObj spid="_x0000_s139266" name="Equation" r:id="rId3" imgW="26031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0" y="1279525"/>
            <a:ext cx="5649913" cy="458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Squared error function for weight vector w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of error function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1143000"/>
          <a:ext cx="4648200" cy="4890014"/>
        </p:xfrm>
        <a:graphic>
          <a:graphicData uri="http://schemas.openxmlformats.org/presentationml/2006/ole">
            <p:oleObj spid="_x0000_s141314" name="Equation" r:id="rId3" imgW="2197080" imgH="231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</a:p>
          <a:p>
            <a:pPr lvl="1"/>
            <a:r>
              <a:rPr lang="en-US" dirty="0" err="1" smtClean="0"/>
              <a:t>Perceptrons</a:t>
            </a:r>
            <a:endParaRPr lang="en-US" dirty="0" smtClean="0"/>
          </a:p>
          <a:p>
            <a:pPr lvl="2"/>
            <a:r>
              <a:rPr lang="en-US" dirty="0" smtClean="0"/>
              <a:t> structure</a:t>
            </a:r>
          </a:p>
          <a:p>
            <a:pPr lvl="2"/>
            <a:r>
              <a:rPr lang="en-US" dirty="0" smtClean="0"/>
              <a:t> training</a:t>
            </a:r>
          </a:p>
          <a:p>
            <a:pPr lvl="2"/>
            <a:r>
              <a:rPr lang="en-US" dirty="0" smtClean="0"/>
              <a:t> expressiveness</a:t>
            </a:r>
          </a:p>
          <a:p>
            <a:pPr lvl="1"/>
            <a:r>
              <a:rPr lang="en-US" dirty="0" smtClean="0"/>
              <a:t>Multilayer networks</a:t>
            </a:r>
          </a:p>
          <a:p>
            <a:pPr lvl="2"/>
            <a:r>
              <a:rPr lang="en-US" dirty="0" smtClean="0"/>
              <a:t> possible structures</a:t>
            </a:r>
          </a:p>
          <a:p>
            <a:pPr lvl="3"/>
            <a:r>
              <a:rPr lang="en-US" dirty="0" smtClean="0">
                <a:latin typeface="+mn-lt"/>
              </a:rPr>
              <a:t>activation functions</a:t>
            </a:r>
          </a:p>
          <a:p>
            <a:pPr lvl="2"/>
            <a:r>
              <a:rPr lang="en-US" dirty="0" smtClean="0"/>
              <a:t> training with gradient descent and </a:t>
            </a:r>
            <a:r>
              <a:rPr lang="en-US" dirty="0" err="1" smtClean="0"/>
              <a:t>backpropagation</a:t>
            </a:r>
            <a:endParaRPr lang="en-US" dirty="0" smtClean="0"/>
          </a:p>
          <a:p>
            <a:pPr lvl="2"/>
            <a:r>
              <a:rPr lang="en-US" dirty="0" smtClean="0"/>
              <a:t> expressiveness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2281238" y="1177924"/>
          <a:ext cx="4625975" cy="5070476"/>
        </p:xfrm>
        <a:graphic>
          <a:graphicData uri="http://schemas.openxmlformats.org/presentationml/2006/ole">
            <p:oleObj spid="_x0000_s140290" name="Equation" r:id="rId3" imgW="2120760" imgH="2323800" progId="Equation.3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of squared error function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1725613" y="2971800"/>
          <a:ext cx="6684962" cy="2462213"/>
        </p:xfrm>
        <a:graphic>
          <a:graphicData uri="http://schemas.openxmlformats.org/presentationml/2006/ole">
            <p:oleObj spid="_x0000_s142339" name="Equation" r:id="rId3" imgW="3288960" imgH="1180800" progId="Equation.3">
              <p:embed/>
            </p:oleObj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318500" cy="5181600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Initialize weights with random values.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Do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Apply </a:t>
            </a:r>
            <a:r>
              <a:rPr lang="en-US" sz="2400" dirty="0" err="1" smtClean="0"/>
              <a:t>perceptron</a:t>
            </a:r>
            <a:r>
              <a:rPr lang="en-US" sz="2400" dirty="0" smtClean="0"/>
              <a:t> to each training sample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If sample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is misclassified, modify all weights </a:t>
            </a:r>
            <a:r>
              <a:rPr lang="en-US" sz="2400" i="1" dirty="0" err="1" smtClean="0">
                <a:solidFill>
                  <a:srgbClr val="FF0000"/>
                </a:solidFill>
              </a:rPr>
              <a:t>w</a:t>
            </a:r>
            <a:r>
              <a:rPr lang="en-US" sz="2400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 smtClean="0"/>
              <a:t>Until all samples are correctly classified, or process converges.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training rule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05100" y="4562475"/>
            <a:ext cx="1800225" cy="304800"/>
          </a:xfrm>
          <a:prstGeom prst="rect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77050" y="4572000"/>
            <a:ext cx="1371599" cy="304800"/>
          </a:xfrm>
          <a:prstGeom prst="rect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Gradient descent: batch vs. incremental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r>
              <a:rPr lang="en-US" dirty="0" smtClean="0"/>
              <a:t>Incremental mode </a:t>
            </a:r>
            <a:r>
              <a:rPr lang="en-US" sz="2400" dirty="0" smtClean="0"/>
              <a:t>(illustrated on preceding slides)</a:t>
            </a:r>
            <a:endParaRPr lang="en-US" dirty="0" smtClean="0"/>
          </a:p>
          <a:p>
            <a:pPr lvl="1"/>
            <a:r>
              <a:rPr lang="en-US" sz="2400" dirty="0" smtClean="0"/>
              <a:t>Compute error and weight updates for a single sample.</a:t>
            </a:r>
          </a:p>
          <a:p>
            <a:pPr lvl="1"/>
            <a:r>
              <a:rPr lang="en-US" sz="2400" dirty="0" smtClean="0"/>
              <a:t>Apply updates to weights before processing next sample.</a:t>
            </a:r>
          </a:p>
          <a:p>
            <a:endParaRPr lang="en-US" dirty="0" smtClean="0"/>
          </a:p>
          <a:p>
            <a:r>
              <a:rPr lang="en-US" dirty="0" smtClean="0"/>
              <a:t>Batch mode</a:t>
            </a:r>
          </a:p>
          <a:p>
            <a:pPr lvl="1"/>
            <a:r>
              <a:rPr lang="en-US" sz="2400" dirty="0" smtClean="0"/>
              <a:t>Compute errors and weight updates for a block of samples (maybe all samples).</a:t>
            </a:r>
          </a:p>
          <a:p>
            <a:pPr lvl="1"/>
            <a:r>
              <a:rPr lang="en-US" sz="2400" dirty="0" smtClean="0"/>
              <a:t>Apply all updates simultaneously to weights.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training rule vs. delta rule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Perceptron</a:t>
            </a:r>
            <a:r>
              <a:rPr lang="en-US" sz="2400" dirty="0" smtClean="0"/>
              <a:t> training rule guaranteed to correctly classify all training samples if:</a:t>
            </a:r>
          </a:p>
          <a:p>
            <a:pPr lvl="1"/>
            <a:r>
              <a:rPr lang="en-US" sz="2400" dirty="0" smtClean="0"/>
              <a:t>Samples are linearly separable.</a:t>
            </a:r>
          </a:p>
          <a:p>
            <a:pPr lvl="1"/>
            <a:r>
              <a:rPr lang="en-US" sz="2400" dirty="0" smtClean="0"/>
              <a:t>Learning rate </a:t>
            </a:r>
            <a:r>
              <a:rPr lang="en-US" sz="2400" i="1" dirty="0" smtClean="0">
                <a:sym typeface="Symbol"/>
              </a:rPr>
              <a:t></a:t>
            </a:r>
            <a:r>
              <a:rPr lang="en-US" sz="2400" dirty="0" smtClean="0">
                <a:sym typeface="Symbol"/>
              </a:rPr>
              <a:t> is sufficiently small.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Delta rule uses gradient descent.  Guaranteed to converge to hypothesis with minimum squared error if:</a:t>
            </a:r>
          </a:p>
          <a:p>
            <a:pPr lvl="1"/>
            <a:r>
              <a:rPr lang="en-US" sz="2400" dirty="0" smtClean="0"/>
              <a:t>Learning rate </a:t>
            </a:r>
            <a:r>
              <a:rPr lang="en-US" sz="2400" i="1" dirty="0" smtClean="0">
                <a:sym typeface="Symbol"/>
              </a:rPr>
              <a:t></a:t>
            </a:r>
            <a:r>
              <a:rPr lang="en-US" sz="2400" dirty="0" smtClean="0">
                <a:sym typeface="Symbol"/>
              </a:rPr>
              <a:t> is sufficiently small.</a:t>
            </a:r>
          </a:p>
          <a:p>
            <a:pPr lvl="1">
              <a:buNone/>
            </a:pPr>
            <a:r>
              <a:rPr lang="en-US" sz="2400" dirty="0" smtClean="0"/>
              <a:t>Even when:</a:t>
            </a:r>
          </a:p>
          <a:p>
            <a:pPr lvl="1"/>
            <a:r>
              <a:rPr lang="en-US" sz="2400" dirty="0" smtClean="0"/>
              <a:t>Training data contains noise.</a:t>
            </a:r>
          </a:p>
          <a:p>
            <a:pPr lvl="1"/>
            <a:r>
              <a:rPr lang="en-US" sz="2400" dirty="0" smtClean="0"/>
              <a:t>Training data not linearly separable.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Equivalence of </a:t>
            </a:r>
            <a:r>
              <a:rPr lang="en-US" sz="2800" dirty="0" err="1" smtClean="0"/>
              <a:t>perceptron</a:t>
            </a:r>
            <a:r>
              <a:rPr lang="en-US" sz="2800" dirty="0" smtClean="0"/>
              <a:t> and linear models</a:t>
            </a:r>
            <a:endParaRPr lang="en-US" sz="2800" dirty="0"/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-1600200" y="1270710"/>
          <a:ext cx="6019800" cy="3532206"/>
        </p:xfrm>
        <a:graphic>
          <a:graphicData uri="http://schemas.openxmlformats.org/presentationml/2006/ole">
            <p:oleObj spid="_x0000_s150531" name="Visio" r:id="rId3" imgW="9311753" imgH="5201055" progId="Visio.Drawing.11">
              <p:embed/>
            </p:oleObj>
          </a:graphicData>
        </a:graphic>
      </p:graphicFrame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1016224" y="4343400"/>
          <a:ext cx="2260376" cy="720016"/>
        </p:xfrm>
        <a:graphic>
          <a:graphicData uri="http://schemas.openxmlformats.org/presentationml/2006/ole">
            <p:oleObj spid="_x0000_s150532" name="Equation" r:id="rId4" imgW="1117440" imgH="355320" progId="Equation.3">
              <p:embed/>
            </p:oleObj>
          </a:graphicData>
        </a:graphic>
      </p:graphicFrame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066800"/>
            <a:ext cx="42481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029200"/>
            <a:ext cx="3657600" cy="13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83622" y="2667000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ym typeface="Symbol"/>
              </a:rPr>
              <a:t></a:t>
            </a:r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Connectionist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humans:</a:t>
            </a:r>
          </a:p>
          <a:p>
            <a:pPr lvl="1"/>
            <a:r>
              <a:rPr lang="en-US" dirty="0" smtClean="0"/>
              <a:t>Neuron switching time ~ 0.001 second</a:t>
            </a:r>
          </a:p>
          <a:p>
            <a:pPr lvl="1"/>
            <a:r>
              <a:rPr lang="en-US" dirty="0" smtClean="0"/>
              <a:t>Number of neurons ~ 10</a:t>
            </a:r>
            <a:r>
              <a:rPr lang="en-US" baseline="30000" dirty="0" smtClean="0"/>
              <a:t>10</a:t>
            </a:r>
          </a:p>
          <a:p>
            <a:pPr lvl="1"/>
            <a:r>
              <a:rPr lang="en-US" dirty="0" smtClean="0"/>
              <a:t>Connections per neuron ~ 10</a:t>
            </a:r>
            <a:r>
              <a:rPr lang="en-US" baseline="30000" dirty="0" smtClean="0"/>
              <a:t>4-5</a:t>
            </a:r>
          </a:p>
          <a:p>
            <a:pPr lvl="1"/>
            <a:r>
              <a:rPr lang="en-US" dirty="0" smtClean="0"/>
              <a:t>Scene recognition time ~ 0.1 second</a:t>
            </a:r>
          </a:p>
          <a:p>
            <a:pPr lvl="1"/>
            <a:r>
              <a:rPr lang="en-US" dirty="0" smtClean="0"/>
              <a:t>100 inference steps doesn’t seem like enough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b="1" dirty="0" smtClean="0">
                <a:sym typeface="Symbol"/>
              </a:rPr>
              <a:t>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Massively parallel computation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318500" cy="3581400"/>
          </a:xfrm>
        </p:spPr>
        <p:txBody>
          <a:bodyPr/>
          <a:lstStyle/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Many neuron-like threshold switching units</a:t>
            </a:r>
          </a:p>
          <a:p>
            <a:pPr lvl="1"/>
            <a:r>
              <a:rPr lang="en-US" dirty="0" smtClean="0"/>
              <a:t>Many weighted interconnections among units</a:t>
            </a:r>
          </a:p>
          <a:p>
            <a:pPr lvl="1"/>
            <a:r>
              <a:rPr lang="en-US" dirty="0" smtClean="0"/>
              <a:t>Highly parallel, distributed process</a:t>
            </a:r>
          </a:p>
          <a:p>
            <a:pPr lvl="1"/>
            <a:r>
              <a:rPr lang="en-US" dirty="0" smtClean="0"/>
              <a:t>Emphasis on tuning weights automatically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:\unix\homes\gws\pedrod\ppt\image5.jpg"/>
          <p:cNvPicPr>
            <a:picLocks noChangeAspect="1" noChangeArrowheads="1"/>
          </p:cNvPicPr>
          <p:nvPr/>
        </p:nvPicPr>
        <p:blipFill>
          <a:blip r:embed="rId2" cstate="print"/>
          <a:srcRect r="7273" b="9412"/>
          <a:stretch>
            <a:fillRect/>
          </a:stretch>
        </p:blipFill>
        <p:spPr bwMode="auto">
          <a:xfrm>
            <a:off x="4267200" y="2423255"/>
            <a:ext cx="4663357" cy="352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ALVINN: An Autonomous Land Vehicle In a Neural Network</a:t>
            </a:r>
          </a:p>
          <a:p>
            <a:pPr>
              <a:buNone/>
            </a:pPr>
            <a:r>
              <a:rPr lang="en-US" sz="2000" b="1" dirty="0" smtClean="0"/>
              <a:t>(Carnegie Mellon University Robotics Institute, 1989-1997)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38948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ALVINN is a perception system which learns to control the NAVLAB vehicles by watching a person drive. ALVINN's architecture consists of a single hidden layer back-propagation network. The input layer of the network is a 30x32 unit two dimensional "retina" which receives input from the vehicles video camera. Each input unit is fully connected to a layer of five hidden units which are in turn fully connected to a layer of 30 output units. The output layer is a linear representation of the direction the vehicle should travel in order to keep the vehicle on the road.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:\unix\homes\gws\pedrod\ppt\image6.jpg"/>
          <p:cNvPicPr>
            <a:picLocks noChangeAspect="1" noChangeArrowheads="1"/>
          </p:cNvPicPr>
          <p:nvPr/>
        </p:nvPicPr>
        <p:blipFill>
          <a:blip r:embed="rId2" cstate="print"/>
          <a:srcRect t="10588" b="11765"/>
          <a:stretch>
            <a:fillRect/>
          </a:stretch>
        </p:blipFill>
        <p:spPr bwMode="auto">
          <a:xfrm>
            <a:off x="0" y="990600"/>
            <a:ext cx="9144000" cy="53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dirty="0" smtClean="0"/>
              <a:t>Neural network application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17158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ALVINN drives 70 mph on highways!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3" name="Object 3"/>
          <p:cNvGraphicFramePr>
            <a:graphicFrameLocks noChangeAspect="1"/>
          </p:cNvGraphicFramePr>
          <p:nvPr/>
        </p:nvGraphicFramePr>
        <p:xfrm>
          <a:off x="2590800" y="1000125"/>
          <a:ext cx="6477000" cy="3800475"/>
        </p:xfrm>
        <a:graphic>
          <a:graphicData uri="http://schemas.openxmlformats.org/presentationml/2006/ole">
            <p:oleObj spid="_x0000_s99333" name="Visio" r:id="rId3" imgW="9311753" imgH="5201055" progId="Visio.Drawing.11">
              <p:embed/>
            </p:oleObj>
          </a:graphicData>
        </a:graphic>
      </p:graphicFrame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structure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Model is an assembly of nodes connected by weighted links</a:t>
            </a:r>
          </a:p>
          <a:p>
            <a:endParaRPr lang="en-US" sz="2400" dirty="0" smtClean="0"/>
          </a:p>
          <a:p>
            <a:r>
              <a:rPr lang="en-US" sz="2400" dirty="0" smtClean="0"/>
              <a:t>Output node sums up its input values according to the weights of their links</a:t>
            </a:r>
          </a:p>
          <a:p>
            <a:endParaRPr lang="en-US" sz="2400" dirty="0" smtClean="0"/>
          </a:p>
          <a:p>
            <a:r>
              <a:rPr lang="en-US" sz="2400" dirty="0" smtClean="0"/>
              <a:t>Output node sum then compared against some threshold </a:t>
            </a:r>
            <a:r>
              <a:rPr lang="en-US" sz="2400" i="1" dirty="0" smtClean="0"/>
              <a:t>t</a:t>
            </a:r>
          </a:p>
        </p:txBody>
      </p:sp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4953000" y="5321300"/>
          <a:ext cx="2846387" cy="774700"/>
        </p:xfrm>
        <a:graphic>
          <a:graphicData uri="http://schemas.openxmlformats.org/presentationml/2006/ole">
            <p:oleObj spid="_x0000_s99332" name="Equation" r:id="rId4" imgW="1307880" imgH="355320" progId="Equation.3">
              <p:embed/>
            </p:oleObj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646987" y="4572000"/>
            <a:ext cx="609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or</a:t>
            </a:r>
          </a:p>
        </p:txBody>
      </p:sp>
      <p:graphicFrame>
        <p:nvGraphicFramePr>
          <p:cNvPr id="99334" name="Object 7"/>
          <p:cNvGraphicFramePr>
            <a:graphicFrameLocks noChangeAspect="1"/>
          </p:cNvGraphicFramePr>
          <p:nvPr/>
        </p:nvGraphicFramePr>
        <p:xfrm>
          <a:off x="4953000" y="4495800"/>
          <a:ext cx="2432050" cy="774700"/>
        </p:xfrm>
        <a:graphic>
          <a:graphicData uri="http://schemas.openxmlformats.org/presentationml/2006/ole">
            <p:oleObj spid="_x0000_s99334" name="Equation" r:id="rId5" imgW="1117440" imgH="35532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3"/>
          <p:cNvGraphicFramePr>
            <a:graphicFrameLocks noChangeAspect="1"/>
          </p:cNvGraphicFramePr>
          <p:nvPr>
            <p:ph idx="1"/>
          </p:nvPr>
        </p:nvGraphicFramePr>
        <p:xfrm>
          <a:off x="620713" y="1295400"/>
          <a:ext cx="7904162" cy="3503613"/>
        </p:xfrm>
        <a:graphic>
          <a:graphicData uri="http://schemas.openxmlformats.org/presentationml/2006/ole">
            <p:oleObj spid="_x0000_s97282" name="Visio" r:id="rId3" imgW="9049994" imgH="4012389" progId="Visio.Drawing.11">
              <p:embed/>
            </p:oleObj>
          </a:graphicData>
        </a:graphic>
      </p:graphicFrame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modeling a Boolean function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43000" y="5334000"/>
            <a:ext cx="6781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Output Y is 1 if at least two of the three inputs are equal to 1.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ChangeAspect="1"/>
          </p:cNvGraphicFramePr>
          <p:nvPr>
            <p:ph idx="1"/>
          </p:nvPr>
        </p:nvGraphicFramePr>
        <p:xfrm>
          <a:off x="609600" y="1066800"/>
          <a:ext cx="7904162" cy="3503613"/>
        </p:xfrm>
        <a:graphic>
          <a:graphicData uri="http://schemas.openxmlformats.org/presentationml/2006/ole">
            <p:oleObj spid="_x0000_s98306" name="Visio" r:id="rId3" imgW="9049994" imgH="4012389" progId="Visio.Drawing.11">
              <p:embed/>
            </p:oleObj>
          </a:graphicData>
        </a:graphic>
      </p:graphicFrame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model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2543175" y="4759325"/>
          <a:ext cx="4598988" cy="1412875"/>
        </p:xfrm>
        <a:graphic>
          <a:graphicData uri="http://schemas.openxmlformats.org/presentationml/2006/ole">
            <p:oleObj spid="_x0000_s98307" name="Equation" r:id="rId4" imgW="2031840" imgH="7110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146478238</TotalTime>
  <Pages>3</Pages>
  <Words>708</Words>
  <Application>Microsoft Office PowerPoint</Application>
  <PresentationFormat>On-screen Show (4:3)</PresentationFormat>
  <Paragraphs>132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1_LC.BRev.FY97</vt:lpstr>
      <vt:lpstr>Visio</vt:lpstr>
      <vt:lpstr>Equation</vt:lpstr>
      <vt:lpstr>Microsoft Equation 3.0</vt:lpstr>
      <vt:lpstr>Classification  Neural Networks 1</vt:lpstr>
      <vt:lpstr>Neural networks</vt:lpstr>
      <vt:lpstr>Connectionist models</vt:lpstr>
      <vt:lpstr>Neural networks</vt:lpstr>
      <vt:lpstr>Neural network application</vt:lpstr>
      <vt:lpstr>Neural network application</vt:lpstr>
      <vt:lpstr>Perceptron structure</vt:lpstr>
      <vt:lpstr>Example: modeling a Boolean function</vt:lpstr>
      <vt:lpstr>Perceptron model</vt:lpstr>
      <vt:lpstr>Perceptron decision boundary</vt:lpstr>
      <vt:lpstr>Expressiveness of perceptrons</vt:lpstr>
      <vt:lpstr>Perceptron training process</vt:lpstr>
      <vt:lpstr>Perceptron training process</vt:lpstr>
      <vt:lpstr>Perceptron training rule</vt:lpstr>
      <vt:lpstr>Perceptron training rule</vt:lpstr>
      <vt:lpstr>Perceptron training rule</vt:lpstr>
      <vt:lpstr>Delta training rule</vt:lpstr>
      <vt:lpstr>Squared error function for weight vector w</vt:lpstr>
      <vt:lpstr>Gradient of error function</vt:lpstr>
      <vt:lpstr>Gradient of squared error function</vt:lpstr>
      <vt:lpstr>Delta training rule</vt:lpstr>
      <vt:lpstr>Gradient descent: batch vs. incremental</vt:lpstr>
      <vt:lpstr>Perceptron training rule vs. delta rule</vt:lpstr>
      <vt:lpstr>Equivalence of perceptron and linear models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James Jeffry Howbert</cp:lastModifiedBy>
  <cp:revision>499</cp:revision>
  <cp:lastPrinted>2001-08-28T17:59:37Z</cp:lastPrinted>
  <dcterms:created xsi:type="dcterms:W3CDTF">1998-03-18T13:44:31Z</dcterms:created>
  <dcterms:modified xsi:type="dcterms:W3CDTF">2014-02-20T21:31:15Z</dcterms:modified>
</cp:coreProperties>
</file>