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34"/>
  </p:notesMasterIdLst>
  <p:handoutMasterIdLst>
    <p:handoutMasterId r:id="rId35"/>
  </p:handoutMasterIdLst>
  <p:sldIdLst>
    <p:sldId id="623" r:id="rId2"/>
    <p:sldId id="771" r:id="rId3"/>
    <p:sldId id="757" r:id="rId4"/>
    <p:sldId id="758" r:id="rId5"/>
    <p:sldId id="759" r:id="rId6"/>
    <p:sldId id="760" r:id="rId7"/>
    <p:sldId id="761" r:id="rId8"/>
    <p:sldId id="762" r:id="rId9"/>
    <p:sldId id="772" r:id="rId10"/>
    <p:sldId id="773" r:id="rId11"/>
    <p:sldId id="763" r:id="rId12"/>
    <p:sldId id="764" r:id="rId13"/>
    <p:sldId id="783" r:id="rId14"/>
    <p:sldId id="784" r:id="rId15"/>
    <p:sldId id="785" r:id="rId16"/>
    <p:sldId id="777" r:id="rId17"/>
    <p:sldId id="765" r:id="rId18"/>
    <p:sldId id="778" r:id="rId19"/>
    <p:sldId id="766" r:id="rId20"/>
    <p:sldId id="779" r:id="rId21"/>
    <p:sldId id="767" r:id="rId22"/>
    <p:sldId id="768" r:id="rId23"/>
    <p:sldId id="781" r:id="rId24"/>
    <p:sldId id="786" r:id="rId25"/>
    <p:sldId id="787" r:id="rId26"/>
    <p:sldId id="793" r:id="rId27"/>
    <p:sldId id="788" r:id="rId28"/>
    <p:sldId id="791" r:id="rId29"/>
    <p:sldId id="782" r:id="rId30"/>
    <p:sldId id="790" r:id="rId31"/>
    <p:sldId id="789" r:id="rId32"/>
    <p:sldId id="792" r:id="rId33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2A8487"/>
    <a:srgbClr val="1C5A61"/>
    <a:srgbClr val="0C6D9C"/>
    <a:srgbClr val="FF0000"/>
    <a:srgbClr val="CC3300"/>
    <a:srgbClr val="F5F5F5"/>
    <a:srgbClr val="F4F4F4"/>
    <a:srgbClr val="F2F2F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4" autoAdjust="0"/>
    <p:restoredTop sz="94541" autoAdjust="0"/>
  </p:normalViewPr>
  <p:slideViewPr>
    <p:cSldViewPr>
      <p:cViewPr>
        <p:scale>
          <a:sx n="100" d="100"/>
          <a:sy n="100" d="100"/>
        </p:scale>
        <p:origin x="-768" y="-390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90"/>
    </p:cViewPr>
  </p:sorterViewPr>
  <p:notesViewPr>
    <p:cSldViewPr>
      <p:cViewPr varScale="1">
        <p:scale>
          <a:sx n="83" d="100"/>
          <a:sy n="83" d="100"/>
        </p:scale>
        <p:origin x="-840" y="-66"/>
      </p:cViewPr>
      <p:guideLst>
        <p:guide orient="horz" pos="3025"/>
        <p:guide pos="230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e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60888"/>
            <a:ext cx="5367337" cy="431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100437" tIns="50221" rIns="100437" bIns="50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28663"/>
            <a:ext cx="4781550" cy="3584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83185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163" y="3810000"/>
            <a:ext cx="83185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143000"/>
            <a:ext cx="408305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810000"/>
            <a:ext cx="408305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11163" y="1143000"/>
            <a:ext cx="8318500" cy="51816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18500" cy="5181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 Third Level</a:t>
            </a:r>
          </a:p>
        </p:txBody>
      </p:sp>
      <p:grpSp>
        <p:nvGrpSpPr>
          <p:cNvPr id="8196" name="Group 22"/>
          <p:cNvGrpSpPr>
            <a:grpSpLocks/>
          </p:cNvGrpSpPr>
          <p:nvPr userDrawn="1"/>
        </p:nvGrpSpPr>
        <p:grpSpPr bwMode="auto">
          <a:xfrm>
            <a:off x="381000" y="6400800"/>
            <a:ext cx="8382000" cy="304800"/>
            <a:chOff x="288" y="3408"/>
            <a:chExt cx="5280" cy="192"/>
          </a:xfrm>
        </p:grpSpPr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288" y="3408"/>
              <a:ext cx="5280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288" y="3408"/>
              <a:ext cx="5269" cy="1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>
                <a:lnSpc>
                  <a:spcPts val="2000"/>
                </a:lnSpc>
                <a:defRPr/>
              </a:pPr>
              <a:r>
                <a:rPr lang="en-US" sz="1200" b="0" dirty="0"/>
                <a:t>  Jeff Howbert    		       Introduction to Machine Learning       	      Winter </a:t>
              </a:r>
              <a:r>
                <a:rPr lang="en-US" sz="1200" b="0" dirty="0" smtClean="0"/>
                <a:t>2014               </a:t>
              </a:r>
              <a:fld id="{631FD619-C4DC-4D6F-90E4-57AA181FB40D}" type="slidenum">
                <a:rPr lang="en-US" sz="1200" b="0"/>
                <a:pPr>
                  <a:lnSpc>
                    <a:spcPts val="2000"/>
                  </a:lnSpc>
                  <a:defRPr/>
                </a:pPr>
                <a:t>‹#›</a:t>
              </a:fld>
              <a:r>
                <a:rPr lang="en-US" sz="1200" b="0" dirty="0"/>
                <a:t> </a:t>
              </a:r>
            </a:p>
          </p:txBody>
        </p:sp>
      </p:grpSp>
      <p:pic>
        <p:nvPicPr>
          <p:cNvPr id="8197" name="Picture 27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81000" y="825500"/>
            <a:ext cx="8305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ctr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25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ie.ntu.edu.tw/~cjlin/libsvm/" TargetMode="External"/><Relationship Id="rId2" Type="http://schemas.openxmlformats.org/officeDocument/2006/relationships/hyperlink" Target="http://svmlight.joachims.org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cs.stanford.edu/people/karpathy/svmjs/dem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80400" cy="1676400"/>
          </a:xfrm>
        </p:spPr>
        <p:txBody>
          <a:bodyPr/>
          <a:lstStyle/>
          <a:p>
            <a:r>
              <a:rPr lang="en-US" dirty="0" smtClean="0"/>
              <a:t>Classification / Regression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Support Vector Machines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vector machines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5715000"/>
            <a:ext cx="8839200" cy="609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sz="2000" dirty="0" err="1" smtClean="0"/>
              <a:t>Hyperplane</a:t>
            </a:r>
            <a:r>
              <a:rPr lang="en-US" sz="2000" dirty="0" smtClean="0"/>
              <a:t> that </a:t>
            </a:r>
            <a:r>
              <a:rPr lang="en-US" sz="2000" dirty="0" smtClean="0">
                <a:solidFill>
                  <a:srgbClr val="FF0000"/>
                </a:solidFill>
              </a:rPr>
              <a:t>maximizes</a:t>
            </a:r>
            <a:r>
              <a:rPr lang="en-US" sz="2000" dirty="0" smtClean="0"/>
              <a:t> the </a:t>
            </a:r>
            <a:r>
              <a:rPr lang="en-US" sz="2000" dirty="0" smtClean="0">
                <a:solidFill>
                  <a:srgbClr val="FF0000"/>
                </a:solidFill>
              </a:rPr>
              <a:t>margin</a:t>
            </a:r>
            <a:r>
              <a:rPr lang="en-US" sz="2000" dirty="0" smtClean="0"/>
              <a:t> will have better generalization</a:t>
            </a:r>
            <a:br>
              <a:rPr lang="en-US" sz="2000" dirty="0" smtClean="0"/>
            </a:br>
            <a:r>
              <a:rPr lang="en-US" sz="2000" dirty="0" smtClean="0"/>
              <a:t>=&gt; B1 is better than B2</a:t>
            </a:r>
          </a:p>
        </p:txBody>
      </p:sp>
      <p:graphicFrame>
        <p:nvGraphicFramePr>
          <p:cNvPr id="26626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857250" y="1057275"/>
          <a:ext cx="6305550" cy="4876800"/>
        </p:xfrm>
        <a:graphic>
          <a:graphicData uri="http://schemas.openxmlformats.org/presentationml/2006/ole">
            <p:oleObj spid="_x0000_s171010" name="Visio" r:id="rId3" imgW="9963043" imgH="7704847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5"/>
          <p:cNvGraphicFramePr>
            <a:graphicFrameLocks noChangeAspect="1"/>
          </p:cNvGraphicFramePr>
          <p:nvPr>
            <p:ph idx="1"/>
          </p:nvPr>
        </p:nvGraphicFramePr>
        <p:xfrm>
          <a:off x="444500" y="2514600"/>
          <a:ext cx="1344613" cy="319088"/>
        </p:xfrm>
        <a:graphic>
          <a:graphicData uri="http://schemas.openxmlformats.org/presentationml/2006/ole">
            <p:oleObj spid="_x0000_s147458" name="Equation" r:id="rId3" imgW="749160" imgH="177480" progId="Equation.3">
              <p:embed/>
            </p:oleObj>
          </a:graphicData>
        </a:graphic>
      </p:graphicFrame>
      <p:sp>
        <p:nvSpPr>
          <p:cNvPr id="276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vector machines</a:t>
            </a:r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>
            <p:ph sz="half" idx="4294967295"/>
          </p:nvPr>
        </p:nvGraphicFramePr>
        <p:xfrm>
          <a:off x="2417763" y="1195388"/>
          <a:ext cx="4765675" cy="4602162"/>
        </p:xfrm>
        <a:graphic>
          <a:graphicData uri="http://schemas.openxmlformats.org/presentationml/2006/ole">
            <p:oleObj spid="_x0000_s147459" name="Visio" r:id="rId4" imgW="7524013" imgH="7261968" progId="Visio.Drawing.11">
              <p:embed/>
            </p:oleObj>
          </a:graphicData>
        </a:graphic>
      </p:graphicFrame>
      <p:sp>
        <p:nvSpPr>
          <p:cNvPr id="27657" name="Line 4"/>
          <p:cNvSpPr>
            <a:spLocks noChangeShapeType="1"/>
          </p:cNvSpPr>
          <p:nvPr/>
        </p:nvSpPr>
        <p:spPr bwMode="auto">
          <a:xfrm flipH="1">
            <a:off x="1905000" y="1847850"/>
            <a:ext cx="1219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8" name="Line 6"/>
          <p:cNvSpPr>
            <a:spLocks noChangeShapeType="1"/>
          </p:cNvSpPr>
          <p:nvPr/>
        </p:nvSpPr>
        <p:spPr bwMode="auto">
          <a:xfrm flipH="1">
            <a:off x="1905000" y="2409825"/>
            <a:ext cx="1295400" cy="823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7652" name="Object 7"/>
          <p:cNvGraphicFramePr>
            <a:graphicFrameLocks noChangeAspect="1"/>
          </p:cNvGraphicFramePr>
          <p:nvPr/>
        </p:nvGraphicFramePr>
        <p:xfrm>
          <a:off x="347663" y="3109913"/>
          <a:ext cx="1481137" cy="319087"/>
        </p:xfrm>
        <a:graphic>
          <a:graphicData uri="http://schemas.openxmlformats.org/presentationml/2006/ole">
            <p:oleObj spid="_x0000_s147460" name="Equation" r:id="rId5" imgW="825480" imgH="177480" progId="Equation.3">
              <p:embed/>
            </p:oleObj>
          </a:graphicData>
        </a:graphic>
      </p:graphicFrame>
      <p:sp>
        <p:nvSpPr>
          <p:cNvPr id="27659" name="Line 8"/>
          <p:cNvSpPr>
            <a:spLocks noChangeShapeType="1"/>
          </p:cNvSpPr>
          <p:nvPr/>
        </p:nvSpPr>
        <p:spPr bwMode="auto">
          <a:xfrm flipV="1">
            <a:off x="6229350" y="3567112"/>
            <a:ext cx="1219200" cy="776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7654" name="Object 10"/>
          <p:cNvGraphicFramePr>
            <a:graphicFrameLocks noChangeAspect="1"/>
          </p:cNvGraphicFramePr>
          <p:nvPr/>
        </p:nvGraphicFramePr>
        <p:xfrm>
          <a:off x="381000" y="5562600"/>
          <a:ext cx="4338638" cy="839788"/>
        </p:xfrm>
        <a:graphic>
          <a:graphicData uri="http://schemas.openxmlformats.org/presentationml/2006/ole">
            <p:oleObj spid="_x0000_s147462" name="Equation" r:id="rId6" imgW="2070000" imgH="457200" progId="Equation.3">
              <p:embed/>
            </p:oleObj>
          </a:graphicData>
        </a:graphic>
      </p:graphicFrame>
      <p:graphicFrame>
        <p:nvGraphicFramePr>
          <p:cNvPr id="27655" name="Object 11"/>
          <p:cNvGraphicFramePr>
            <a:graphicFrameLocks noChangeAspect="1"/>
          </p:cNvGraphicFramePr>
          <p:nvPr/>
        </p:nvGraphicFramePr>
        <p:xfrm>
          <a:off x="7107238" y="5575300"/>
          <a:ext cx="1685925" cy="752475"/>
        </p:xfrm>
        <a:graphic>
          <a:graphicData uri="http://schemas.openxmlformats.org/presentationml/2006/ole">
            <p:oleObj spid="_x0000_s147463" name="Equation" r:id="rId7" imgW="939600" imgH="419040" progId="Equation.3">
              <p:embed/>
            </p:oleObj>
          </a:graphicData>
        </a:graphic>
      </p:graphicFrame>
      <p:graphicFrame>
        <p:nvGraphicFramePr>
          <p:cNvPr id="147464" name="Object 7"/>
          <p:cNvGraphicFramePr>
            <a:graphicFrameLocks noChangeAspect="1"/>
          </p:cNvGraphicFramePr>
          <p:nvPr/>
        </p:nvGraphicFramePr>
        <p:xfrm>
          <a:off x="7281863" y="3109913"/>
          <a:ext cx="1481137" cy="319087"/>
        </p:xfrm>
        <a:graphic>
          <a:graphicData uri="http://schemas.openxmlformats.org/presentationml/2006/ole">
            <p:oleObj spid="_x0000_s147464" name="Equation" r:id="rId8" imgW="8254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143000"/>
            <a:ext cx="8839200" cy="5181600"/>
          </a:xfrm>
        </p:spPr>
        <p:txBody>
          <a:bodyPr/>
          <a:lstStyle/>
          <a:p>
            <a:r>
              <a:rPr lang="en-US" dirty="0" smtClean="0"/>
              <a:t>We want to maximize:</a:t>
            </a:r>
          </a:p>
          <a:p>
            <a:endParaRPr lang="en-US" dirty="0" smtClean="0"/>
          </a:p>
          <a:p>
            <a:r>
              <a:rPr lang="en-US" dirty="0" smtClean="0"/>
              <a:t>Which is equivalent to minimizing:</a:t>
            </a:r>
          </a:p>
          <a:p>
            <a:endParaRPr lang="en-US" dirty="0" smtClean="0"/>
          </a:p>
          <a:p>
            <a:r>
              <a:rPr lang="en-US" dirty="0" smtClean="0"/>
              <a:t>But subject to the following constraints: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lvl="1"/>
            <a:r>
              <a:rPr lang="en-US" sz="2400" dirty="0" smtClean="0"/>
              <a:t>This is a constrained convex optimization problem</a:t>
            </a:r>
          </a:p>
          <a:p>
            <a:pPr lvl="1"/>
            <a:r>
              <a:rPr lang="en-US" sz="2400" dirty="0" smtClean="0">
                <a:latin typeface="+mn-lt"/>
              </a:rPr>
              <a:t>Solve with numerical approaches, e.g. quadratic programming</a:t>
            </a:r>
          </a:p>
        </p:txBody>
      </p:sp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vector machines</a:t>
            </a:r>
          </a:p>
        </p:txBody>
      </p:sp>
      <p:graphicFrame>
        <p:nvGraphicFramePr>
          <p:cNvPr id="28674" name="Object 4"/>
          <p:cNvGraphicFramePr>
            <a:graphicFrameLocks noChangeAspect="1"/>
          </p:cNvGraphicFramePr>
          <p:nvPr/>
        </p:nvGraphicFramePr>
        <p:xfrm>
          <a:off x="4643438" y="990600"/>
          <a:ext cx="2141537" cy="955675"/>
        </p:xfrm>
        <a:graphic>
          <a:graphicData uri="http://schemas.openxmlformats.org/presentationml/2006/ole">
            <p:oleObj spid="_x0000_s148482" name="Equation" r:id="rId3" imgW="939600" imgH="419040" progId="Equation.3">
              <p:embed/>
            </p:oleObj>
          </a:graphicData>
        </a:graphic>
      </p:graphicFrame>
      <p:graphicFrame>
        <p:nvGraphicFramePr>
          <p:cNvPr id="28676" name="Object 6"/>
          <p:cNvGraphicFramePr>
            <a:graphicFrameLocks noChangeAspect="1"/>
          </p:cNvGraphicFramePr>
          <p:nvPr/>
        </p:nvGraphicFramePr>
        <p:xfrm>
          <a:off x="6477000" y="1981200"/>
          <a:ext cx="2025650" cy="955675"/>
        </p:xfrm>
        <a:graphic>
          <a:graphicData uri="http://schemas.openxmlformats.org/presentationml/2006/ole">
            <p:oleObj spid="_x0000_s148484" name="Equation" r:id="rId4" imgW="888840" imgH="419040" progId="Equation.3">
              <p:embed/>
            </p:oleObj>
          </a:graphicData>
        </a:graphic>
      </p:graphicFrame>
      <p:graphicFrame>
        <p:nvGraphicFramePr>
          <p:cNvPr id="148485" name="Object 10"/>
          <p:cNvGraphicFramePr>
            <a:graphicFrameLocks noChangeAspect="1"/>
          </p:cNvGraphicFramePr>
          <p:nvPr/>
        </p:nvGraphicFramePr>
        <p:xfrm>
          <a:off x="1905000" y="3960813"/>
          <a:ext cx="5340350" cy="1035050"/>
        </p:xfrm>
        <a:graphic>
          <a:graphicData uri="http://schemas.openxmlformats.org/presentationml/2006/ole">
            <p:oleObj spid="_x0000_s148485" name="Equation" r:id="rId5" imgW="20700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Solving for </a:t>
            </a:r>
            <a:r>
              <a:rPr lang="en-US" b="1" dirty="0" smtClean="0"/>
              <a:t>w</a:t>
            </a:r>
            <a:r>
              <a:rPr lang="en-US" dirty="0" smtClean="0"/>
              <a:t> that gives maximum margin: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400" dirty="0" smtClean="0"/>
              <a:t>Combine objective function and constraints into new objective function, using </a:t>
            </a:r>
            <a:r>
              <a:rPr lang="en-US" sz="2400" dirty="0" smtClean="0">
                <a:solidFill>
                  <a:srgbClr val="FF0000"/>
                </a:solidFill>
              </a:rPr>
              <a:t>Lagrange multipliers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</a:t>
            </a:r>
            <a:r>
              <a:rPr lang="en-US" sz="2400" i="1" baseline="-25000" dirty="0" err="1" smtClean="0">
                <a:sym typeface="Symbol"/>
              </a:rPr>
              <a:t>i</a:t>
            </a:r>
            <a:endParaRPr lang="en-US" sz="2400" i="1" baseline="-25000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400" dirty="0" smtClean="0"/>
              <a:t>To minimize this </a:t>
            </a:r>
            <a:r>
              <a:rPr lang="en-US" sz="2400" dirty="0" err="1" smtClean="0">
                <a:solidFill>
                  <a:srgbClr val="FF0000"/>
                </a:solidFill>
              </a:rPr>
              <a:t>Lagrangian</a:t>
            </a:r>
            <a:r>
              <a:rPr lang="en-US" sz="2400" dirty="0" smtClean="0"/>
              <a:t>, we take derivatives of </a:t>
            </a:r>
            <a:r>
              <a:rPr lang="en-US" sz="2400" b="1" dirty="0" smtClean="0"/>
              <a:t>w</a:t>
            </a:r>
            <a:r>
              <a:rPr lang="en-US" sz="2400" dirty="0" smtClean="0"/>
              <a:t> and </a:t>
            </a:r>
            <a:r>
              <a:rPr lang="en-US" sz="2400" i="1" dirty="0" smtClean="0"/>
              <a:t>b</a:t>
            </a:r>
            <a:r>
              <a:rPr lang="en-US" sz="2400" dirty="0" smtClean="0"/>
              <a:t> and set them to 0:</a:t>
            </a:r>
          </a:p>
          <a:p>
            <a:pPr marL="514350" indent="-514350">
              <a:buSzPct val="100000"/>
              <a:buNone/>
            </a:pPr>
            <a:endParaRPr lang="en-US" sz="2400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vector machines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81200" y="2514600"/>
          <a:ext cx="5109883" cy="914400"/>
        </p:xfrm>
        <a:graphic>
          <a:graphicData uri="http://schemas.openxmlformats.org/presentationml/2006/ole">
            <p:oleObj spid="_x0000_s172034" name="Equation" r:id="rId3" imgW="2412720" imgH="431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98387" y="4298950"/>
          <a:ext cx="3397613" cy="1949450"/>
        </p:xfrm>
        <a:graphic>
          <a:graphicData uri="http://schemas.openxmlformats.org/presentationml/2006/ole">
            <p:oleObj spid="_x0000_s172036" name="Equation" r:id="rId4" imgW="1549080" imgH="88884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3185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Solving for </a:t>
            </a:r>
            <a:r>
              <a:rPr lang="en-US" b="1" dirty="0" smtClean="0"/>
              <a:t>w</a:t>
            </a:r>
            <a:r>
              <a:rPr lang="en-US" dirty="0" smtClean="0"/>
              <a:t> that gives maximum margin:</a:t>
            </a:r>
          </a:p>
          <a:p>
            <a:pPr marL="514350" indent="-514350">
              <a:buSzPct val="100000"/>
              <a:buFont typeface="+mj-lt"/>
              <a:buAutoNum type="arabicPeriod" startAt="3"/>
            </a:pPr>
            <a:r>
              <a:rPr lang="en-US" sz="2400" dirty="0" smtClean="0"/>
              <a:t>Substituting and rearranging gives the </a:t>
            </a:r>
            <a:r>
              <a:rPr lang="en-US" sz="2400" dirty="0" smtClean="0">
                <a:solidFill>
                  <a:srgbClr val="FF0000"/>
                </a:solidFill>
              </a:rPr>
              <a:t>dual</a:t>
            </a:r>
            <a:r>
              <a:rPr lang="en-US" sz="2400" dirty="0" smtClean="0"/>
              <a:t> of the </a:t>
            </a:r>
            <a:r>
              <a:rPr lang="en-US" sz="2400" dirty="0" err="1" smtClean="0"/>
              <a:t>Lagrangian</a:t>
            </a:r>
            <a:r>
              <a:rPr lang="en-US" sz="2400" dirty="0" smtClean="0"/>
              <a:t>:</a:t>
            </a:r>
          </a:p>
          <a:p>
            <a:pPr marL="514350" indent="-514350">
              <a:buSzPct val="100000"/>
              <a:buFont typeface="+mj-lt"/>
              <a:buAutoNum type="arabicPeriod" startAt="3"/>
            </a:pPr>
            <a:endParaRPr lang="en-US" sz="2400" dirty="0" smtClean="0"/>
          </a:p>
          <a:p>
            <a:pPr marL="514350" indent="-514350">
              <a:buSzPct val="100000"/>
              <a:buFont typeface="+mj-lt"/>
              <a:buAutoNum type="arabicPeriod" startAt="3"/>
            </a:pPr>
            <a:endParaRPr lang="en-US" sz="2400" dirty="0" smtClean="0"/>
          </a:p>
          <a:p>
            <a:pPr marL="514350" indent="-514350">
              <a:buSzPct val="100000"/>
              <a:buNone/>
            </a:pPr>
            <a:r>
              <a:rPr lang="en-US" sz="2400" dirty="0" smtClean="0"/>
              <a:t>	which we try to maximize (not minimize).</a:t>
            </a:r>
          </a:p>
          <a:p>
            <a:pPr marL="514350" lvl="1" indent="-514350">
              <a:buFont typeface="+mj-lt"/>
              <a:buAutoNum type="arabicPeriod" startAt="4"/>
            </a:pPr>
            <a:r>
              <a:rPr lang="en-US" sz="2400" dirty="0" smtClean="0"/>
              <a:t>Once we have the </a:t>
            </a:r>
            <a:r>
              <a:rPr lang="en-US" sz="2400" i="1" dirty="0" smtClean="0">
                <a:sym typeface="Symbol"/>
              </a:rPr>
              <a:t></a:t>
            </a:r>
            <a:r>
              <a:rPr lang="en-US" sz="2400" i="1" baseline="-25000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, we can substitute into previous equations to get </a:t>
            </a:r>
            <a:r>
              <a:rPr lang="en-US" sz="2400" b="1" dirty="0" smtClean="0">
                <a:sym typeface="Symbol"/>
              </a:rPr>
              <a:t>w</a:t>
            </a:r>
            <a:r>
              <a:rPr lang="en-US" sz="2400" dirty="0" smtClean="0">
                <a:sym typeface="Symbol"/>
              </a:rPr>
              <a:t> and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.</a:t>
            </a:r>
            <a:endParaRPr lang="en-US" sz="2400" b="1" dirty="0" smtClean="0">
              <a:sym typeface="Symbol"/>
            </a:endParaRPr>
          </a:p>
          <a:p>
            <a:pPr marL="514350" lvl="1" indent="-514350">
              <a:buFont typeface="+mj-lt"/>
              <a:buAutoNum type="arabicPeriod" startAt="4"/>
            </a:pPr>
            <a:r>
              <a:rPr lang="en-US" sz="2400" dirty="0" smtClean="0">
                <a:sym typeface="Symbol"/>
              </a:rPr>
              <a:t>This defines </a:t>
            </a:r>
            <a:r>
              <a:rPr lang="en-US" sz="2400" b="1" dirty="0" smtClean="0">
                <a:sym typeface="Symbol"/>
              </a:rPr>
              <a:t>w</a:t>
            </a:r>
            <a:r>
              <a:rPr lang="en-US" sz="2400" dirty="0" smtClean="0">
                <a:sym typeface="Symbol"/>
              </a:rPr>
              <a:t> and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 as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linear combinations of the training data</a:t>
            </a:r>
            <a:r>
              <a:rPr lang="en-US" sz="2400" dirty="0" smtClean="0">
                <a:sym typeface="Symbol"/>
              </a:rPr>
              <a:t>.</a:t>
            </a:r>
          </a:p>
          <a:p>
            <a:pPr marL="514350" lvl="1" indent="-514350">
              <a:buNone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vector machines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09800" y="2438400"/>
          <a:ext cx="4357687" cy="941388"/>
        </p:xfrm>
        <a:graphic>
          <a:graphicData uri="http://schemas.openxmlformats.org/presentationml/2006/ole">
            <p:oleObj spid="_x0000_s173058" name="Equation" r:id="rId3" imgW="205740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318500" cy="5181600"/>
          </a:xfrm>
        </p:spPr>
        <p:txBody>
          <a:bodyPr/>
          <a:lstStyle/>
          <a:p>
            <a:r>
              <a:rPr lang="en-US" dirty="0" smtClean="0"/>
              <a:t>Optimizing the dual is easier.</a:t>
            </a:r>
          </a:p>
          <a:p>
            <a:pPr lvl="1"/>
            <a:r>
              <a:rPr lang="en-US" sz="2400" dirty="0" smtClean="0"/>
              <a:t>Function of </a:t>
            </a:r>
            <a:r>
              <a:rPr lang="en-US" sz="2400" i="1" dirty="0" smtClean="0">
                <a:sym typeface="Symbol"/>
              </a:rPr>
              <a:t></a:t>
            </a:r>
            <a:r>
              <a:rPr lang="en-US" sz="2400" i="1" baseline="-25000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only, not </a:t>
            </a:r>
            <a:r>
              <a:rPr lang="en-US" sz="2400" i="1" dirty="0" smtClean="0">
                <a:sym typeface="Symbol"/>
              </a:rPr>
              <a:t></a:t>
            </a:r>
            <a:r>
              <a:rPr lang="en-US" sz="2400" i="1" baseline="-25000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and </a:t>
            </a:r>
            <a:r>
              <a:rPr lang="en-US" sz="2400" b="1" dirty="0" smtClean="0">
                <a:sym typeface="Symbol"/>
              </a:rPr>
              <a:t>w</a:t>
            </a:r>
            <a:r>
              <a:rPr lang="en-US" sz="2400" dirty="0" smtClean="0"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Convex optimization  guaranteed to find global optimum.</a:t>
            </a:r>
          </a:p>
          <a:p>
            <a:r>
              <a:rPr lang="en-US" dirty="0" smtClean="0">
                <a:sym typeface="Symbol"/>
              </a:rPr>
              <a:t>Most of the </a:t>
            </a:r>
            <a:r>
              <a:rPr lang="en-US" i="1" dirty="0" smtClean="0">
                <a:sym typeface="Symbol"/>
              </a:rPr>
              <a:t>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go to zero.</a:t>
            </a:r>
          </a:p>
          <a:p>
            <a:pPr lvl="1"/>
            <a:r>
              <a:rPr lang="en-US" sz="2400" dirty="0" smtClean="0">
                <a:sym typeface="Symbol"/>
              </a:rPr>
              <a:t>The </a:t>
            </a:r>
            <a:r>
              <a:rPr lang="en-US" sz="2400" b="1" dirty="0" smtClean="0">
                <a:sym typeface="Symbol"/>
              </a:rPr>
              <a:t>x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for which </a:t>
            </a:r>
            <a:r>
              <a:rPr lang="en-US" sz="2400" i="1" dirty="0" smtClean="0">
                <a:sym typeface="Symbol"/>
              </a:rPr>
              <a:t></a:t>
            </a:r>
            <a:r>
              <a:rPr lang="en-US" sz="2400" i="1" baseline="-25000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 0 are called the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support vectors</a:t>
            </a:r>
            <a:r>
              <a:rPr lang="en-US" sz="2400" dirty="0" smtClean="0">
                <a:sym typeface="Symbol"/>
              </a:rPr>
              <a:t>.  These “support” (lie on) the margin boundaries.</a:t>
            </a:r>
          </a:p>
          <a:p>
            <a:pPr lvl="1"/>
            <a:r>
              <a:rPr lang="en-US" sz="2400" dirty="0" smtClean="0">
                <a:sym typeface="Symbol"/>
              </a:rPr>
              <a:t>The </a:t>
            </a:r>
            <a:r>
              <a:rPr lang="en-US" sz="2400" b="1" dirty="0" smtClean="0">
                <a:sym typeface="Symbol"/>
              </a:rPr>
              <a:t>x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for which </a:t>
            </a:r>
            <a:r>
              <a:rPr lang="en-US" sz="2400" i="1" dirty="0" smtClean="0">
                <a:sym typeface="Symbol"/>
              </a:rPr>
              <a:t></a:t>
            </a:r>
            <a:r>
              <a:rPr lang="en-US" sz="2400" i="1" baseline="-25000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= 0 lie away from the margin </a:t>
            </a:r>
            <a:r>
              <a:rPr lang="en-US" sz="2400" dirty="0" smtClean="0">
                <a:sym typeface="Symbol"/>
              </a:rPr>
              <a:t>boundaries </a:t>
            </a:r>
            <a:r>
              <a:rPr lang="en-US" sz="2400" dirty="0" smtClean="0">
                <a:sym typeface="Symbol"/>
              </a:rPr>
              <a:t>are not required for defining the maximum margin </a:t>
            </a:r>
            <a:r>
              <a:rPr lang="en-US" sz="2400" dirty="0" err="1" smtClean="0">
                <a:sym typeface="Symbol"/>
              </a:rPr>
              <a:t>hyperplane</a:t>
            </a:r>
            <a:r>
              <a:rPr lang="en-US" sz="2400" dirty="0" smtClean="0">
                <a:sym typeface="Symbol"/>
              </a:rPr>
              <a:t>.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vector machines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3714" name="Picture 2"/>
          <p:cNvPicPr>
            <a:picLocks noChangeAspect="1" noChangeArrowheads="1"/>
          </p:cNvPicPr>
          <p:nvPr/>
        </p:nvPicPr>
        <p:blipFill>
          <a:blip r:embed="rId2" cstate="print"/>
          <a:srcRect t="35043" b="5652"/>
          <a:stretch>
            <a:fillRect/>
          </a:stretch>
        </p:blipFill>
        <p:spPr bwMode="auto">
          <a:xfrm>
            <a:off x="196850" y="1828800"/>
            <a:ext cx="4984750" cy="40246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12313" r="13852" b="64435"/>
          <a:stretch>
            <a:fillRect/>
          </a:stretch>
        </p:blipFill>
        <p:spPr bwMode="auto">
          <a:xfrm>
            <a:off x="5181600" y="2691959"/>
            <a:ext cx="3680344" cy="2413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vector machines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400" dirty="0" smtClean="0"/>
              <a:t>Example of solving for maximum margin </a:t>
            </a:r>
            <a:r>
              <a:rPr lang="en-US" sz="2400" dirty="0" err="1" smtClean="0"/>
              <a:t>hyperplane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 bwMode="auto">
          <a:xfrm>
            <a:off x="2590800" y="3200400"/>
            <a:ext cx="381000" cy="3810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133600" y="3657600"/>
            <a:ext cx="381000" cy="3810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257800" y="3352800"/>
            <a:ext cx="3505200" cy="381000"/>
          </a:xfrm>
          <a:prstGeom prst="rect">
            <a:avLst/>
          </a:prstGeom>
          <a:solidFill>
            <a:srgbClr val="FF0000">
              <a:alpha val="37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4"/>
          <p:cNvGraphicFramePr>
            <a:graphicFrameLocks noChangeAspect="1"/>
          </p:cNvGraphicFramePr>
          <p:nvPr>
            <p:ph idx="1"/>
          </p:nvPr>
        </p:nvGraphicFramePr>
        <p:xfrm>
          <a:off x="2211388" y="1828800"/>
          <a:ext cx="4721225" cy="4457700"/>
        </p:xfrm>
        <a:graphic>
          <a:graphicData uri="http://schemas.openxmlformats.org/presentationml/2006/ole">
            <p:oleObj spid="_x0000_s149506" name="Visio" r:id="rId3" imgW="7432040" imgH="7017225" progId="Visio.Drawing.11">
              <p:embed/>
            </p:oleObj>
          </a:graphicData>
        </a:graphic>
      </p:graphicFrame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vector machines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143000"/>
            <a:ext cx="8318500" cy="5181600"/>
          </a:xfrm>
        </p:spPr>
        <p:txBody>
          <a:bodyPr/>
          <a:lstStyle/>
          <a:p>
            <a:pPr algn="ctr">
              <a:buNone/>
            </a:pPr>
            <a:r>
              <a:rPr lang="en-US" sz="2400" dirty="0" smtClean="0"/>
              <a:t>What if the classes are not linearly separable?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14600" y="2514600"/>
            <a:ext cx="4038600" cy="3124200"/>
            <a:chOff x="1584" y="1632"/>
            <a:chExt cx="2544" cy="1968"/>
          </a:xfrm>
        </p:grpSpPr>
        <p:sp>
          <p:nvSpPr>
            <p:cNvPr id="29702" name="Oval 6"/>
            <p:cNvSpPr>
              <a:spLocks noChangeArrowheads="1"/>
            </p:cNvSpPr>
            <p:nvPr/>
          </p:nvSpPr>
          <p:spPr bwMode="auto">
            <a:xfrm>
              <a:off x="1584" y="1632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3" name="Oval 7"/>
            <p:cNvSpPr>
              <a:spLocks noChangeArrowheads="1"/>
            </p:cNvSpPr>
            <p:nvPr/>
          </p:nvSpPr>
          <p:spPr bwMode="auto">
            <a:xfrm>
              <a:off x="2304" y="2208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4" name="Oval 8"/>
            <p:cNvSpPr>
              <a:spLocks noChangeArrowheads="1"/>
            </p:cNvSpPr>
            <p:nvPr/>
          </p:nvSpPr>
          <p:spPr bwMode="auto">
            <a:xfrm>
              <a:off x="2208" y="1680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Oval 9"/>
            <p:cNvSpPr>
              <a:spLocks noChangeArrowheads="1"/>
            </p:cNvSpPr>
            <p:nvPr/>
          </p:nvSpPr>
          <p:spPr bwMode="auto">
            <a:xfrm>
              <a:off x="2832" y="3264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6" name="Oval 10"/>
            <p:cNvSpPr>
              <a:spLocks noChangeArrowheads="1"/>
            </p:cNvSpPr>
            <p:nvPr/>
          </p:nvSpPr>
          <p:spPr bwMode="auto">
            <a:xfrm>
              <a:off x="3312" y="2400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7" name="Oval 11"/>
            <p:cNvSpPr>
              <a:spLocks noChangeArrowheads="1"/>
            </p:cNvSpPr>
            <p:nvPr/>
          </p:nvSpPr>
          <p:spPr bwMode="auto">
            <a:xfrm>
              <a:off x="3792" y="2736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4738" name="Picture 2"/>
          <p:cNvPicPr>
            <a:picLocks noChangeAspect="1" noChangeArrowheads="1"/>
          </p:cNvPicPr>
          <p:nvPr/>
        </p:nvPicPr>
        <p:blipFill>
          <a:blip r:embed="rId2" cstate="print"/>
          <a:srcRect t="3204" b="12818"/>
          <a:stretch>
            <a:fillRect/>
          </a:stretch>
        </p:blipFill>
        <p:spPr bwMode="auto">
          <a:xfrm>
            <a:off x="1558925" y="1021712"/>
            <a:ext cx="6024563" cy="4808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81000" y="152400"/>
            <a:ext cx="8280400" cy="533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Support vector machines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5867400"/>
            <a:ext cx="8534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292100" marR="0" lvl="0" indent="-292100" algn="ctr" defTabSz="914400" rtl="0" eaLnBrk="0" fontAlgn="base" latinLnBrk="0" hangingPunct="0">
              <a:lnSpc>
                <a:spcPct val="90000"/>
              </a:lnSpc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Now which one is better? B1 or B2? How do you define better?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532" name="Object 10"/>
          <p:cNvGraphicFramePr>
            <a:graphicFrameLocks noChangeAspect="1"/>
          </p:cNvGraphicFramePr>
          <p:nvPr/>
        </p:nvGraphicFramePr>
        <p:xfrm>
          <a:off x="1577975" y="3505200"/>
          <a:ext cx="5995988" cy="1092200"/>
        </p:xfrm>
        <a:graphic>
          <a:graphicData uri="http://schemas.openxmlformats.org/presentationml/2006/ole">
            <p:oleObj spid="_x0000_s150532" name="Equation" r:id="rId3" imgW="2323800" imgH="482400" progId="Equation.3">
              <p:embed/>
            </p:oleObj>
          </a:graphicData>
        </a:graphic>
      </p:graphicFrame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the problem is not linearly separable?</a:t>
            </a:r>
          </a:p>
          <a:p>
            <a:r>
              <a:rPr lang="en-US" dirty="0" smtClean="0"/>
              <a:t>Solution: introduce slack variables</a:t>
            </a:r>
          </a:p>
          <a:p>
            <a:pPr lvl="1"/>
            <a:r>
              <a:rPr lang="en-US" sz="2400" dirty="0" smtClean="0"/>
              <a:t>Need to minimize: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Subject to: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/>
              <a:t> is an important </a:t>
            </a:r>
            <a:r>
              <a:rPr lang="en-US" sz="2400" dirty="0" err="1" smtClean="0">
                <a:solidFill>
                  <a:srgbClr val="FF0000"/>
                </a:solidFill>
              </a:rPr>
              <a:t>hyperparameter</a:t>
            </a:r>
            <a:r>
              <a:rPr lang="en-US" sz="2400" dirty="0" smtClean="0"/>
              <a:t>, whose value is usually optimized by cross-validation.</a:t>
            </a:r>
          </a:p>
        </p:txBody>
      </p:sp>
      <p:graphicFrame>
        <p:nvGraphicFramePr>
          <p:cNvPr id="30723" name="Object 5"/>
          <p:cNvGraphicFramePr>
            <a:graphicFrameLocks noChangeAspect="1"/>
          </p:cNvGraphicFramePr>
          <p:nvPr/>
        </p:nvGraphicFramePr>
        <p:xfrm>
          <a:off x="3868738" y="2233612"/>
          <a:ext cx="3675062" cy="1042988"/>
        </p:xfrm>
        <a:graphic>
          <a:graphicData uri="http://schemas.openxmlformats.org/presentationml/2006/ole">
            <p:oleObj spid="_x0000_s150531" name="Equation" r:id="rId4" imgW="1612800" imgH="457200" progId="Equation.3">
              <p:embed/>
            </p:oleObj>
          </a:graphicData>
        </a:graphic>
      </p:graphicFrame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6400800" y="3505200"/>
            <a:ext cx="1143000" cy="533400"/>
          </a:xfrm>
          <a:prstGeom prst="ellips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>
            <a:off x="6324600" y="4038600"/>
            <a:ext cx="1295400" cy="533400"/>
          </a:xfrm>
          <a:prstGeom prst="ellips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381000" y="152400"/>
            <a:ext cx="8280400" cy="533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Support vector machines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</a:p>
          <a:p>
            <a:pPr lvl="1"/>
            <a:r>
              <a:rPr lang="en-US" dirty="0" smtClean="0"/>
              <a:t>SVM classifiers for linearly separable classes</a:t>
            </a:r>
          </a:p>
          <a:p>
            <a:pPr lvl="1"/>
            <a:r>
              <a:rPr lang="en-US" dirty="0" smtClean="0"/>
              <a:t>SVM classifiers for non-linearly separable classes</a:t>
            </a:r>
          </a:p>
          <a:p>
            <a:pPr lvl="1"/>
            <a:r>
              <a:rPr lang="en-US" dirty="0" smtClean="0"/>
              <a:t>SVM classifiers for nonlinear decision boundaries</a:t>
            </a:r>
          </a:p>
          <a:p>
            <a:pPr lvl="2"/>
            <a:r>
              <a:rPr lang="en-US" dirty="0" smtClean="0"/>
              <a:t> kernel functions</a:t>
            </a:r>
          </a:p>
          <a:p>
            <a:pPr lvl="1"/>
            <a:r>
              <a:rPr lang="en-US" dirty="0" smtClean="0"/>
              <a:t>Other applications of SVMs</a:t>
            </a:r>
          </a:p>
          <a:p>
            <a:pPr lvl="1"/>
            <a:r>
              <a:rPr lang="en-US" dirty="0" smtClean="0"/>
              <a:t>Software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vector machines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5762" name="Picture 2"/>
          <p:cNvPicPr>
            <a:picLocks noChangeAspect="1" noChangeArrowheads="1"/>
          </p:cNvPicPr>
          <p:nvPr/>
        </p:nvPicPr>
        <p:blipFill>
          <a:blip r:embed="rId2" cstate="print"/>
          <a:srcRect t="1723" b="10337"/>
          <a:stretch>
            <a:fillRect/>
          </a:stretch>
        </p:blipFill>
        <p:spPr bwMode="auto">
          <a:xfrm>
            <a:off x="1704975" y="1082356"/>
            <a:ext cx="5734050" cy="46837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04800" y="5867400"/>
            <a:ext cx="8534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292100" marR="0" lvl="0" indent="-292100" algn="ctr" defTabSz="914400" rtl="0" eaLnBrk="0" fontAlgn="base" latinLnBrk="0" hangingPunct="0">
              <a:lnSpc>
                <a:spcPct val="90000"/>
              </a:lnSpc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Slack variables for </a:t>
            </a:r>
            <a:r>
              <a:rPr lang="en-US" sz="2000" b="0" kern="0" dirty="0" err="1" smtClean="0">
                <a:latin typeface="+mn-lt"/>
              </a:rPr>
              <a:t>nonseparable</a:t>
            </a:r>
            <a:r>
              <a:rPr lang="en-US" sz="2000" b="0" kern="0" dirty="0" smtClean="0">
                <a:latin typeface="+mn-lt"/>
              </a:rPr>
              <a:t> data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81000" y="152400"/>
            <a:ext cx="8280400" cy="533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Support vector machines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1695450"/>
            <a:ext cx="6172200" cy="4629150"/>
          </a:xfrm>
          <a:noFill/>
        </p:spPr>
      </p:pic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vector machines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318500" cy="5181600"/>
          </a:xfrm>
        </p:spPr>
        <p:txBody>
          <a:bodyPr/>
          <a:lstStyle/>
          <a:p>
            <a:pPr algn="ctr">
              <a:buNone/>
            </a:pPr>
            <a:r>
              <a:rPr lang="en-US" sz="2400" dirty="0" smtClean="0"/>
              <a:t>What if decision boundary is not linear?</a:t>
            </a:r>
          </a:p>
        </p:txBody>
      </p:sp>
      <p:sp>
        <p:nvSpPr>
          <p:cNvPr id="1094661" name="Arc 5"/>
          <p:cNvSpPr>
            <a:spLocks/>
          </p:cNvSpPr>
          <p:nvPr/>
        </p:nvSpPr>
        <p:spPr bwMode="auto">
          <a:xfrm rot="-8313467">
            <a:off x="3276600" y="3386138"/>
            <a:ext cx="3962400" cy="2176462"/>
          </a:xfrm>
          <a:custGeom>
            <a:avLst/>
            <a:gdLst>
              <a:gd name="T0" fmla="*/ 2147483647 w 21600"/>
              <a:gd name="T1" fmla="*/ 0 h 42318"/>
              <a:gd name="T2" fmla="*/ 2147483647 w 21600"/>
              <a:gd name="T3" fmla="*/ 2147483647 h 42318"/>
              <a:gd name="T4" fmla="*/ 0 w 21600"/>
              <a:gd name="T5" fmla="*/ 2147483647 h 42318"/>
              <a:gd name="T6" fmla="*/ 0 60000 65536"/>
              <a:gd name="T7" fmla="*/ 0 60000 65536"/>
              <a:gd name="T8" fmla="*/ 0 60000 65536"/>
              <a:gd name="T9" fmla="*/ 0 w 21600"/>
              <a:gd name="T10" fmla="*/ 0 h 42318"/>
              <a:gd name="T11" fmla="*/ 21600 w 21600"/>
              <a:gd name="T12" fmla="*/ 42318 h 423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318" fill="none" extrusionOk="0">
                <a:moveTo>
                  <a:pt x="2219" y="0"/>
                </a:moveTo>
                <a:cubicBezTo>
                  <a:pt x="13231" y="1138"/>
                  <a:pt x="21600" y="10416"/>
                  <a:pt x="21600" y="21486"/>
                </a:cubicBezTo>
                <a:cubicBezTo>
                  <a:pt x="21600" y="31216"/>
                  <a:pt x="15094" y="39745"/>
                  <a:pt x="5709" y="42317"/>
                </a:cubicBezTo>
              </a:path>
              <a:path w="21600" h="42318" stroke="0" extrusionOk="0">
                <a:moveTo>
                  <a:pt x="2219" y="0"/>
                </a:moveTo>
                <a:cubicBezTo>
                  <a:pt x="13231" y="1138"/>
                  <a:pt x="21600" y="10416"/>
                  <a:pt x="21600" y="21486"/>
                </a:cubicBezTo>
                <a:cubicBezTo>
                  <a:pt x="21600" y="31216"/>
                  <a:pt x="15094" y="39745"/>
                  <a:pt x="5709" y="42317"/>
                </a:cubicBezTo>
                <a:lnTo>
                  <a:pt x="0" y="21486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466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24000" y="1771650"/>
            <a:ext cx="6172200" cy="4629150"/>
          </a:xfrm>
          <a:noFill/>
        </p:spPr>
      </p:pic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vector machines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4500" y="990600"/>
            <a:ext cx="8318500" cy="533400"/>
          </a:xfrm>
        </p:spPr>
        <p:txBody>
          <a:bodyPr/>
          <a:lstStyle/>
          <a:p>
            <a:pPr algn="ctr">
              <a:buNone/>
            </a:pPr>
            <a:r>
              <a:rPr lang="en-US" sz="2400" dirty="0" smtClean="0"/>
              <a:t>Solution: nonlinear transform of attributes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24200" y="1447800"/>
          <a:ext cx="3403600" cy="457200"/>
        </p:xfrm>
        <a:graphic>
          <a:graphicData uri="http://schemas.openxmlformats.org/presentationml/2006/ole">
            <p:oleObj spid="_x0000_s181250" name="Equation" r:id="rId4" imgW="17017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78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6438" y="1812925"/>
            <a:ext cx="7731125" cy="4587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81000" y="152400"/>
            <a:ext cx="8280400" cy="533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Support vector machines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44500" y="990600"/>
            <a:ext cx="83185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292100" marR="0" lvl="0" indent="-292100" algn="ctr" defTabSz="914400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Solution: nonlinear transform of attributes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90800" y="1435100"/>
          <a:ext cx="4216400" cy="482600"/>
        </p:xfrm>
        <a:graphic>
          <a:graphicData uri="http://schemas.openxmlformats.org/presentationml/2006/ole">
            <p:oleObj spid="_x0000_s182274" name="Equation" r:id="rId4" imgW="210816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181600"/>
          </a:xfrm>
        </p:spPr>
        <p:txBody>
          <a:bodyPr/>
          <a:lstStyle/>
          <a:p>
            <a:r>
              <a:rPr lang="en-US" dirty="0" smtClean="0"/>
              <a:t>Issues with finding useful nonlinear transforms</a:t>
            </a:r>
          </a:p>
          <a:p>
            <a:pPr lvl="1"/>
            <a:r>
              <a:rPr lang="en-US" sz="2400" dirty="0" smtClean="0"/>
              <a:t>Not feasible to do manually as number of attributes grows (i.e. any real world problem)</a:t>
            </a:r>
          </a:p>
          <a:p>
            <a:pPr lvl="1"/>
            <a:r>
              <a:rPr lang="en-US" sz="2400" dirty="0" smtClean="0"/>
              <a:t>Usually involves transformation to higher dimensional space</a:t>
            </a:r>
          </a:p>
          <a:p>
            <a:pPr lvl="2"/>
            <a:r>
              <a:rPr lang="en-US" sz="2000" dirty="0" smtClean="0"/>
              <a:t> increases computational burden of SVM optimization</a:t>
            </a:r>
          </a:p>
          <a:p>
            <a:pPr lvl="2"/>
            <a:r>
              <a:rPr lang="en-US" sz="2000" dirty="0" smtClean="0"/>
              <a:t> curse of dimensionality</a:t>
            </a:r>
          </a:p>
          <a:p>
            <a:endParaRPr lang="en-US" dirty="0" smtClean="0"/>
          </a:p>
          <a:p>
            <a:r>
              <a:rPr lang="en-US" dirty="0" smtClean="0"/>
              <a:t>With SVMs, can circumvent all the above via the </a:t>
            </a:r>
            <a:r>
              <a:rPr lang="en-US" dirty="0" smtClean="0">
                <a:solidFill>
                  <a:srgbClr val="FF0000"/>
                </a:solidFill>
              </a:rPr>
              <a:t>kernel trick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81000" y="152400"/>
            <a:ext cx="8280400" cy="533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Support vector machines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vector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Kernel trick</a:t>
            </a:r>
          </a:p>
          <a:p>
            <a:pPr lvl="1"/>
            <a:r>
              <a:rPr lang="en-US" sz="2400" dirty="0" smtClean="0"/>
              <a:t>Don’t need to specify the attribute transform </a:t>
            </a:r>
            <a:r>
              <a:rPr lang="en-US" sz="2400" dirty="0" smtClean="0">
                <a:sym typeface="Symbol"/>
              </a:rPr>
              <a:t>( </a:t>
            </a:r>
            <a:r>
              <a:rPr lang="en-US" sz="2400" b="1" dirty="0" smtClean="0">
                <a:sym typeface="Symbol"/>
              </a:rPr>
              <a:t>x </a:t>
            </a:r>
            <a:r>
              <a:rPr lang="en-US" sz="2400" dirty="0" smtClean="0">
                <a:sym typeface="Symbol"/>
              </a:rPr>
              <a:t>)</a:t>
            </a:r>
          </a:p>
          <a:p>
            <a:pPr lvl="1"/>
            <a:r>
              <a:rPr lang="en-US" sz="2400" dirty="0" smtClean="0">
                <a:sym typeface="Symbol"/>
              </a:rPr>
              <a:t>Only need to know how to calculate the dot product of any two transformed samples:</a:t>
            </a:r>
          </a:p>
          <a:p>
            <a:pPr lvl="1">
              <a:buNone/>
            </a:pPr>
            <a:r>
              <a:rPr lang="en-US" sz="2400" i="1" dirty="0" smtClean="0">
                <a:sym typeface="Symbol"/>
              </a:rPr>
              <a:t>			</a:t>
            </a:r>
            <a:r>
              <a:rPr lang="en-US" sz="2400" dirty="0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( </a:t>
            </a:r>
            <a:r>
              <a:rPr lang="en-US" sz="2400" b="1" dirty="0" smtClean="0">
                <a:sym typeface="Symbol"/>
              </a:rPr>
              <a:t>x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b="1" dirty="0" smtClean="0">
                <a:sym typeface="Symbol"/>
              </a:rPr>
              <a:t>x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) = ( </a:t>
            </a:r>
            <a:r>
              <a:rPr lang="en-US" sz="2400" b="1" dirty="0" smtClean="0">
                <a:sym typeface="Symbol"/>
              </a:rPr>
              <a:t>x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 )  ( </a:t>
            </a:r>
            <a:r>
              <a:rPr lang="en-US" sz="2400" b="1" dirty="0" smtClean="0">
                <a:sym typeface="Symbol"/>
              </a:rPr>
              <a:t>x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)</a:t>
            </a:r>
            <a:endParaRPr lang="en-US" sz="2400" dirty="0" smtClean="0">
              <a:sym typeface="Symbo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vector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Kernel </a:t>
            </a:r>
            <a:r>
              <a:rPr lang="en-US" dirty="0" smtClean="0"/>
              <a:t>trick (cont’d.)</a:t>
            </a:r>
            <a:endParaRPr lang="en-US" dirty="0" smtClean="0"/>
          </a:p>
          <a:p>
            <a:pPr lvl="1"/>
            <a:r>
              <a:rPr lang="en-US" sz="2400" dirty="0" smtClean="0">
                <a:sym typeface="Symbol"/>
              </a:rPr>
              <a:t>The kernel function k( ,  ) is substituted into the dual of the </a:t>
            </a:r>
            <a:r>
              <a:rPr lang="en-US" sz="2400" dirty="0" err="1" smtClean="0">
                <a:sym typeface="Symbol"/>
              </a:rPr>
              <a:t>Lagrangian</a:t>
            </a:r>
            <a:r>
              <a:rPr lang="en-US" sz="2400" dirty="0" smtClean="0">
                <a:sym typeface="Symbol"/>
              </a:rPr>
              <a:t>, allowing determination of a maximum margin </a:t>
            </a:r>
            <a:r>
              <a:rPr lang="en-US" sz="2400" dirty="0" err="1" smtClean="0">
                <a:sym typeface="Symbol"/>
              </a:rPr>
              <a:t>hyperplane</a:t>
            </a:r>
            <a:r>
              <a:rPr lang="en-US" sz="2400" dirty="0" smtClean="0">
                <a:sym typeface="Symbol"/>
              </a:rPr>
              <a:t> in the (implicitly) transformed space ( </a:t>
            </a:r>
            <a:r>
              <a:rPr lang="en-US" sz="2400" b="1" smtClean="0">
                <a:sym typeface="Symbol"/>
              </a:rPr>
              <a:t>x</a:t>
            </a:r>
            <a:r>
              <a:rPr lang="en-US" sz="2400" smtClean="0">
                <a:sym typeface="Symbol"/>
              </a:rPr>
              <a:t> ):</a:t>
            </a:r>
            <a:endParaRPr lang="en-US" sz="2400" dirty="0" smtClean="0">
              <a:sym typeface="Symbol"/>
            </a:endParaRPr>
          </a:p>
          <a:p>
            <a:pPr lvl="1"/>
            <a:endParaRPr lang="en-US" sz="2400" dirty="0" smtClean="0">
              <a:sym typeface="Symbol"/>
            </a:endParaRPr>
          </a:p>
          <a:p>
            <a:pPr lvl="1"/>
            <a:endParaRPr lang="en-US" sz="2400" dirty="0" smtClean="0">
              <a:sym typeface="Symbol"/>
            </a:endParaRPr>
          </a:p>
          <a:p>
            <a:pPr lvl="1"/>
            <a:endParaRPr lang="en-US" sz="2400" dirty="0" smtClean="0">
              <a:sym typeface="Symbol"/>
            </a:endParaRPr>
          </a:p>
          <a:p>
            <a:pPr lvl="1"/>
            <a:endParaRPr lang="en-US" sz="2400" dirty="0" smtClean="0">
              <a:sym typeface="Symbol"/>
            </a:endParaRPr>
          </a:p>
          <a:p>
            <a:pPr lvl="1"/>
            <a:r>
              <a:rPr lang="en-US" sz="2400" dirty="0" smtClean="0">
                <a:sym typeface="Symbol"/>
              </a:rPr>
              <a:t>All </a:t>
            </a:r>
            <a:r>
              <a:rPr lang="en-US" sz="2400" dirty="0" smtClean="0">
                <a:sym typeface="Symbol"/>
              </a:rPr>
              <a:t>subsequent calculations, including predictions on test samples, are done using the kernel in place of</a:t>
            </a:r>
            <a:br>
              <a:rPr lang="en-US" sz="2400" dirty="0" smtClean="0">
                <a:sym typeface="Symbol"/>
              </a:rPr>
            </a:br>
            <a:r>
              <a:rPr lang="en-US" sz="2400" dirty="0" smtClean="0">
                <a:sym typeface="Symbol"/>
              </a:rPr>
              <a:t>( </a:t>
            </a:r>
            <a:r>
              <a:rPr lang="en-US" sz="2400" b="1" dirty="0" smtClean="0">
                <a:sym typeface="Symbol"/>
              </a:rPr>
              <a:t>x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 )  ( </a:t>
            </a:r>
            <a:r>
              <a:rPr lang="en-US" sz="2400" b="1" dirty="0" smtClean="0">
                <a:sym typeface="Symbol"/>
              </a:rPr>
              <a:t>x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)</a:t>
            </a:r>
            <a:endParaRPr lang="en-US" sz="2400" dirty="0"/>
          </a:p>
        </p:txBody>
      </p:sp>
      <p:graphicFrame>
        <p:nvGraphicFramePr>
          <p:cNvPr id="185345" name="Object 1"/>
          <p:cNvGraphicFramePr>
            <a:graphicFrameLocks noChangeAspect="1"/>
          </p:cNvGraphicFramePr>
          <p:nvPr/>
        </p:nvGraphicFramePr>
        <p:xfrm>
          <a:off x="1824038" y="3168650"/>
          <a:ext cx="5567362" cy="1936750"/>
        </p:xfrm>
        <a:graphic>
          <a:graphicData uri="http://schemas.openxmlformats.org/presentationml/2006/ole">
            <p:oleObj spid="_x0000_s188418" name="Equation" r:id="rId3" imgW="262872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kernel functions for SVM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linear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polynomial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Gaussian or radial basis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sigmoid</a:t>
            </a:r>
          </a:p>
          <a:p>
            <a:endParaRPr lang="en-US" sz="1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vector machines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014913" y="2133600"/>
          <a:ext cx="3267075" cy="3124200"/>
        </p:xfrm>
        <a:graphic>
          <a:graphicData uri="http://schemas.openxmlformats.org/presentationml/2006/ole">
            <p:oleObj spid="_x0000_s183298" name="Equation" r:id="rId3" imgW="1752480" imgH="1676160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For some kernels (e.g. Gaussian) the implicit transform </a:t>
            </a:r>
            <a:r>
              <a:rPr lang="en-US" dirty="0" smtClean="0">
                <a:sym typeface="Symbol"/>
              </a:rPr>
              <a:t>( </a:t>
            </a:r>
            <a:r>
              <a:rPr lang="en-US" b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) </a:t>
            </a:r>
            <a:r>
              <a:rPr lang="en-US" dirty="0" smtClean="0"/>
              <a:t>is infinite-dimensional!</a:t>
            </a:r>
          </a:p>
          <a:p>
            <a:pPr lvl="1"/>
            <a:r>
              <a:rPr lang="en-US" sz="2400" dirty="0" smtClean="0"/>
              <a:t>But calculations with kernel are done in original space, so computational burden and curse of dimensionality aren’t a problem.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vector machines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88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1725" y="1162050"/>
            <a:ext cx="6940550" cy="501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81000" y="152400"/>
            <a:ext cx="8280400" cy="533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Support vector machines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vector machines</a:t>
            </a:r>
          </a:p>
        </p:txBody>
      </p:sp>
      <p:sp>
        <p:nvSpPr>
          <p:cNvPr id="21508" name="Rectangle 102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371600" y="5638800"/>
            <a:ext cx="6248400" cy="609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sz="2000" dirty="0" smtClean="0"/>
              <a:t>	Goal: find a linear decision boundary (</a:t>
            </a:r>
            <a:r>
              <a:rPr lang="en-US" sz="2000" dirty="0" err="1" smtClean="0"/>
              <a:t>hyperplane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/>
              <a:t>that separates the classes</a:t>
            </a:r>
          </a:p>
        </p:txBody>
      </p:sp>
      <p:graphicFrame>
        <p:nvGraphicFramePr>
          <p:cNvPr id="21506" name="Object 1028"/>
          <p:cNvGraphicFramePr>
            <a:graphicFrameLocks noChangeAspect="1"/>
          </p:cNvGraphicFramePr>
          <p:nvPr>
            <p:ph sz="half" idx="4294967295"/>
          </p:nvPr>
        </p:nvGraphicFramePr>
        <p:xfrm>
          <a:off x="2209800" y="1195388"/>
          <a:ext cx="4876800" cy="4602162"/>
        </p:xfrm>
        <a:graphic>
          <a:graphicData uri="http://schemas.openxmlformats.org/presentationml/2006/ole">
            <p:oleObj spid="_x0000_s141314" name="Visio" r:id="rId3" imgW="7432040" imgH="7017225" progId="Visio.Drawing.11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1524000"/>
            <a:ext cx="15392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/>
              <a:t>Linearly</a:t>
            </a:r>
            <a:br>
              <a:rPr lang="en-US" sz="2400" b="0" dirty="0" smtClean="0"/>
            </a:br>
            <a:r>
              <a:rPr lang="en-US" sz="2400" b="0" dirty="0" smtClean="0"/>
              <a:t>separable</a:t>
            </a:r>
            <a:br>
              <a:rPr lang="en-US" sz="2400" b="0" dirty="0" smtClean="0"/>
            </a:br>
            <a:r>
              <a:rPr lang="en-US" sz="2400" b="0" dirty="0" smtClean="0"/>
              <a:t>classes</a:t>
            </a:r>
            <a:endParaRPr lang="en-US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vector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of SVMs to machine learning</a:t>
            </a:r>
          </a:p>
          <a:p>
            <a:pPr lvl="1"/>
            <a:r>
              <a:rPr lang="en-US" dirty="0" smtClean="0"/>
              <a:t>Classification</a:t>
            </a:r>
          </a:p>
          <a:p>
            <a:pPr lvl="2"/>
            <a:r>
              <a:rPr lang="en-US" dirty="0" smtClean="0"/>
              <a:t> binary</a:t>
            </a:r>
          </a:p>
          <a:p>
            <a:pPr lvl="2"/>
            <a:r>
              <a:rPr lang="en-US" dirty="0" smtClean="0"/>
              <a:t> multiclass</a:t>
            </a:r>
          </a:p>
          <a:p>
            <a:pPr lvl="2"/>
            <a:r>
              <a:rPr lang="en-US" dirty="0" smtClean="0"/>
              <a:t> one-class</a:t>
            </a:r>
          </a:p>
          <a:p>
            <a:pPr lvl="1"/>
            <a:r>
              <a:rPr lang="en-US" dirty="0" smtClean="0"/>
              <a:t>Regression</a:t>
            </a:r>
          </a:p>
          <a:p>
            <a:pPr lvl="1"/>
            <a:r>
              <a:rPr lang="en-US" dirty="0" smtClean="0"/>
              <a:t>Transduction (semi-supervised learning)</a:t>
            </a:r>
          </a:p>
          <a:p>
            <a:pPr lvl="1"/>
            <a:r>
              <a:rPr lang="en-US" dirty="0" smtClean="0"/>
              <a:t>Ranking</a:t>
            </a:r>
          </a:p>
          <a:p>
            <a:pPr lvl="1"/>
            <a:r>
              <a:rPr lang="en-US" dirty="0" smtClean="0"/>
              <a:t>Clustering</a:t>
            </a:r>
          </a:p>
          <a:p>
            <a:pPr lvl="1"/>
            <a:r>
              <a:rPr lang="en-US" dirty="0" smtClean="0"/>
              <a:t>Structured labels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vector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</a:p>
          <a:p>
            <a:pPr lvl="1"/>
            <a:r>
              <a:rPr lang="en-US" dirty="0" err="1" smtClean="0"/>
              <a:t>SVM</a:t>
            </a:r>
            <a:r>
              <a:rPr lang="en-US" i="1" baseline="30000" dirty="0" err="1" smtClean="0"/>
              <a:t>light</a:t>
            </a:r>
            <a:endParaRPr lang="en-US" i="1" baseline="30000" dirty="0" smtClean="0"/>
          </a:p>
          <a:p>
            <a:pPr lvl="2"/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http://svmlight.joachims.org/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libSVM</a:t>
            </a:r>
            <a:endParaRPr lang="en-US" dirty="0" smtClean="0"/>
          </a:p>
          <a:p>
            <a:pPr lvl="2"/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http://www.csie.ntu.edu.tw/~cjlin/libsvm/</a:t>
            </a:r>
            <a:endParaRPr lang="en-US" dirty="0" smtClean="0"/>
          </a:p>
          <a:p>
            <a:pPr lvl="2"/>
            <a:r>
              <a:rPr lang="en-US" dirty="0" smtClean="0"/>
              <a:t> includes MATLAB / Octave interface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MATLAB</a:t>
            </a:r>
            <a:r>
              <a:rPr lang="en-US" dirty="0" smtClean="0"/>
              <a:t> </a:t>
            </a:r>
            <a:r>
              <a:rPr lang="en-US" dirty="0" err="1" smtClean="0"/>
              <a:t>svmtrain</a:t>
            </a:r>
            <a:r>
              <a:rPr lang="en-US" dirty="0" smtClean="0"/>
              <a:t> / </a:t>
            </a:r>
            <a:r>
              <a:rPr lang="en-US" dirty="0" err="1" smtClean="0"/>
              <a:t>svmclassify</a:t>
            </a:r>
            <a:endParaRPr lang="en-US" dirty="0" smtClean="0"/>
          </a:p>
          <a:p>
            <a:pPr lvl="2"/>
            <a:r>
              <a:rPr lang="en-US" dirty="0" smtClean="0"/>
              <a:t> </a:t>
            </a:r>
            <a:r>
              <a:rPr lang="en-US" dirty="0" smtClean="0"/>
              <a:t>only supports binary classification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demos</a:t>
            </a:r>
          </a:p>
          <a:p>
            <a:pPr lvl="1"/>
            <a:endParaRPr lang="en-US" sz="2400" u="sng" dirty="0" smtClean="0">
              <a:hlinkClick r:id="rId2"/>
            </a:endParaRPr>
          </a:p>
          <a:p>
            <a:pPr lvl="1"/>
            <a:r>
              <a:rPr lang="en-US" sz="2400" u="sng" dirty="0" smtClean="0">
                <a:hlinkClick r:id="rId2"/>
              </a:rPr>
              <a:t>http</a:t>
            </a:r>
            <a:r>
              <a:rPr lang="en-US" sz="2400" u="sng" dirty="0" smtClean="0">
                <a:hlinkClick r:id="rId2"/>
              </a:rPr>
              <a:t>://cs.stanford.edu/people/karpathy/svmjs/demo/</a:t>
            </a:r>
            <a:endParaRPr lang="en-US" sz="24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vector machines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vector machines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600200" y="5791200"/>
            <a:ext cx="6324600" cy="3810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sz="2000" dirty="0" smtClean="0"/>
              <a:t>One possible solution</a:t>
            </a:r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2209800" y="1195388"/>
          <a:ext cx="4876800" cy="4602162"/>
        </p:xfrm>
        <a:graphic>
          <a:graphicData uri="http://schemas.openxmlformats.org/presentationml/2006/ole">
            <p:oleObj spid="_x0000_s142338" name="Visio" r:id="rId3" imgW="7432040" imgH="7017225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vector machines</a:t>
            </a:r>
          </a:p>
        </p:txBody>
      </p:sp>
      <p:graphicFrame>
        <p:nvGraphicFramePr>
          <p:cNvPr id="23554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2209800" y="1189038"/>
          <a:ext cx="4876800" cy="4602162"/>
        </p:xfrm>
        <a:graphic>
          <a:graphicData uri="http://schemas.openxmlformats.org/presentationml/2006/ole">
            <p:oleObj spid="_x0000_s143362" name="Visio" r:id="rId3" imgW="7432040" imgH="7017225" progId="Visio.Drawing.11">
              <p:embed/>
            </p:oleObj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00200" y="5791200"/>
            <a:ext cx="63246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292100" marR="0" lvl="0" indent="-292100" algn="ctr" defTabSz="914400" rtl="0" eaLnBrk="0" fontAlgn="base" latinLnBrk="0" hangingPunct="0">
              <a:lnSpc>
                <a:spcPct val="90000"/>
              </a:lnSpc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Another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possible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vector machines</a:t>
            </a:r>
          </a:p>
        </p:txBody>
      </p:sp>
      <p:graphicFrame>
        <p:nvGraphicFramePr>
          <p:cNvPr id="24578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2286000" y="1189038"/>
          <a:ext cx="4876800" cy="4602162"/>
        </p:xfrm>
        <a:graphic>
          <a:graphicData uri="http://schemas.openxmlformats.org/presentationml/2006/ole">
            <p:oleObj spid="_x0000_s144386" name="Visio" r:id="rId3" imgW="7432040" imgH="7017225" progId="Visio.Drawing.11">
              <p:embed/>
            </p:oleObj>
          </a:graphicData>
        </a:graphic>
      </p:graphicFrame>
      <p:sp>
        <p:nvSpPr>
          <p:cNvPr id="1087493" name="Line 5"/>
          <p:cNvSpPr>
            <a:spLocks noChangeShapeType="1"/>
          </p:cNvSpPr>
          <p:nvPr/>
        </p:nvSpPr>
        <p:spPr bwMode="auto">
          <a:xfrm>
            <a:off x="2590800" y="2819400"/>
            <a:ext cx="4191000" cy="137160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7494" name="Line 6"/>
          <p:cNvSpPr>
            <a:spLocks noChangeShapeType="1"/>
          </p:cNvSpPr>
          <p:nvPr/>
        </p:nvSpPr>
        <p:spPr bwMode="auto">
          <a:xfrm>
            <a:off x="2590800" y="2590800"/>
            <a:ext cx="4191000" cy="137160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7495" name="Line 7"/>
          <p:cNvSpPr>
            <a:spLocks noChangeShapeType="1"/>
          </p:cNvSpPr>
          <p:nvPr/>
        </p:nvSpPr>
        <p:spPr bwMode="auto">
          <a:xfrm>
            <a:off x="2590800" y="2209800"/>
            <a:ext cx="4191000" cy="220980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7496" name="Line 8"/>
          <p:cNvSpPr>
            <a:spLocks noChangeShapeType="1"/>
          </p:cNvSpPr>
          <p:nvPr/>
        </p:nvSpPr>
        <p:spPr bwMode="auto">
          <a:xfrm>
            <a:off x="2590800" y="2667000"/>
            <a:ext cx="4191000" cy="190500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7497" name="Line 9"/>
          <p:cNvSpPr>
            <a:spLocks noChangeShapeType="1"/>
          </p:cNvSpPr>
          <p:nvPr/>
        </p:nvSpPr>
        <p:spPr bwMode="auto">
          <a:xfrm>
            <a:off x="2590800" y="2438400"/>
            <a:ext cx="4191000" cy="1600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600200" y="5791200"/>
            <a:ext cx="63246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292100" marR="0" lvl="0" indent="-292100" algn="ctr" defTabSz="914400" rtl="0" eaLnBrk="0" fontAlgn="base" latinLnBrk="0" hangingPunct="0">
              <a:lnSpc>
                <a:spcPct val="90000"/>
              </a:lnSpc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Other possible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7493" grpId="0" animBg="1"/>
      <p:bldP spid="1087494" grpId="0" animBg="1"/>
      <p:bldP spid="1087495" grpId="0" animBg="1"/>
      <p:bldP spid="1087496" grpId="0" animBg="1"/>
      <p:bldP spid="10874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vector machines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5791200"/>
            <a:ext cx="8534400" cy="4572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sz="2000" dirty="0" smtClean="0"/>
              <a:t>Which one is better? B1 or B2? How do you define better?</a:t>
            </a:r>
          </a:p>
        </p:txBody>
      </p:sp>
      <p:graphicFrame>
        <p:nvGraphicFramePr>
          <p:cNvPr id="25602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2286000" y="1195388"/>
          <a:ext cx="4876800" cy="4602162"/>
        </p:xfrm>
        <a:graphic>
          <a:graphicData uri="http://schemas.openxmlformats.org/presentationml/2006/ole">
            <p:oleObj spid="_x0000_s145410" name="Visio" r:id="rId3" imgW="7432040" imgH="7017225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vector machines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5715000"/>
            <a:ext cx="8839200" cy="609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sz="2000" dirty="0" err="1" smtClean="0"/>
              <a:t>Hyperplane</a:t>
            </a:r>
            <a:r>
              <a:rPr lang="en-US" sz="2000" dirty="0" smtClean="0"/>
              <a:t> that </a:t>
            </a:r>
            <a:r>
              <a:rPr lang="en-US" sz="2000" dirty="0" smtClean="0">
                <a:solidFill>
                  <a:srgbClr val="FF0000"/>
                </a:solidFill>
              </a:rPr>
              <a:t>maximizes</a:t>
            </a:r>
            <a:r>
              <a:rPr lang="en-US" sz="2000" dirty="0" smtClean="0"/>
              <a:t> the </a:t>
            </a:r>
            <a:r>
              <a:rPr lang="en-US" sz="2000" dirty="0" smtClean="0">
                <a:solidFill>
                  <a:srgbClr val="FF0000"/>
                </a:solidFill>
              </a:rPr>
              <a:t>margin</a:t>
            </a:r>
            <a:r>
              <a:rPr lang="en-US" sz="2000" dirty="0" smtClean="0"/>
              <a:t> will have better generalization</a:t>
            </a:r>
            <a:br>
              <a:rPr lang="en-US" sz="2000" dirty="0" smtClean="0"/>
            </a:br>
            <a:r>
              <a:rPr lang="en-US" sz="2000" dirty="0" smtClean="0"/>
              <a:t>=&gt; B1 is better than B2</a:t>
            </a:r>
          </a:p>
        </p:txBody>
      </p:sp>
      <p:graphicFrame>
        <p:nvGraphicFramePr>
          <p:cNvPr id="26626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2286000" y="1195388"/>
          <a:ext cx="4876800" cy="4602162"/>
        </p:xfrm>
        <a:graphic>
          <a:graphicData uri="http://schemas.openxmlformats.org/presentationml/2006/ole">
            <p:oleObj spid="_x0000_s146434" name="Visio" r:id="rId3" imgW="7432040" imgH="7017225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vector machines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5715000"/>
            <a:ext cx="8839200" cy="609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sz="2000" dirty="0" err="1" smtClean="0"/>
              <a:t>Hyperplane</a:t>
            </a:r>
            <a:r>
              <a:rPr lang="en-US" sz="2000" dirty="0" smtClean="0"/>
              <a:t> that </a:t>
            </a:r>
            <a:r>
              <a:rPr lang="en-US" sz="2000" dirty="0" smtClean="0">
                <a:solidFill>
                  <a:srgbClr val="FF0000"/>
                </a:solidFill>
              </a:rPr>
              <a:t>maximizes</a:t>
            </a:r>
            <a:r>
              <a:rPr lang="en-US" sz="2000" dirty="0" smtClean="0"/>
              <a:t> the </a:t>
            </a:r>
            <a:r>
              <a:rPr lang="en-US" sz="2000" dirty="0" smtClean="0">
                <a:solidFill>
                  <a:srgbClr val="FF0000"/>
                </a:solidFill>
              </a:rPr>
              <a:t>margin</a:t>
            </a:r>
            <a:r>
              <a:rPr lang="en-US" sz="2000" dirty="0" smtClean="0"/>
              <a:t> will have better generalization</a:t>
            </a:r>
            <a:br>
              <a:rPr lang="en-US" sz="2000" dirty="0" smtClean="0"/>
            </a:br>
            <a:r>
              <a:rPr lang="en-US" sz="2000" dirty="0" smtClean="0"/>
              <a:t>=&gt; B1 is better than B2</a:t>
            </a:r>
          </a:p>
        </p:txBody>
      </p:sp>
      <p:graphicFrame>
        <p:nvGraphicFramePr>
          <p:cNvPr id="26626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857250" y="1057275"/>
          <a:ext cx="6305550" cy="4876800"/>
        </p:xfrm>
        <a:graphic>
          <a:graphicData uri="http://schemas.openxmlformats.org/presentationml/2006/ole">
            <p:oleObj spid="_x0000_s169986" name="Visio" r:id="rId3" imgW="9963043" imgH="7704847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146479109</TotalTime>
  <Pages>3</Pages>
  <Words>698</Words>
  <Application>Microsoft Office PowerPoint</Application>
  <PresentationFormat>On-screen Show (4:3)</PresentationFormat>
  <Paragraphs>145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1_LC.BRev.FY97</vt:lpstr>
      <vt:lpstr>Visio</vt:lpstr>
      <vt:lpstr>Equation</vt:lpstr>
      <vt:lpstr>Microsoft Equation 3.0</vt:lpstr>
      <vt:lpstr>Classification / Regression  Support Vector Machines</vt:lpstr>
      <vt:lpstr>Support vector machines</vt:lpstr>
      <vt:lpstr>Support vector machines</vt:lpstr>
      <vt:lpstr>Support vector machines</vt:lpstr>
      <vt:lpstr>Support vector machines</vt:lpstr>
      <vt:lpstr>Support vector machines</vt:lpstr>
      <vt:lpstr>Support vector machines</vt:lpstr>
      <vt:lpstr>Support vector machines</vt:lpstr>
      <vt:lpstr>Support vector machines</vt:lpstr>
      <vt:lpstr>Support vector machines</vt:lpstr>
      <vt:lpstr>Support vector machines</vt:lpstr>
      <vt:lpstr>Support vector machines</vt:lpstr>
      <vt:lpstr>Support vector machines</vt:lpstr>
      <vt:lpstr>Support vector machines</vt:lpstr>
      <vt:lpstr>Support vector machines</vt:lpstr>
      <vt:lpstr>Support vector machines</vt:lpstr>
      <vt:lpstr>Support vector machines</vt:lpstr>
      <vt:lpstr>Slide 18</vt:lpstr>
      <vt:lpstr>Slide 19</vt:lpstr>
      <vt:lpstr>Slide 20</vt:lpstr>
      <vt:lpstr>Support vector machines</vt:lpstr>
      <vt:lpstr>Support vector machines</vt:lpstr>
      <vt:lpstr>Slide 23</vt:lpstr>
      <vt:lpstr>Slide 24</vt:lpstr>
      <vt:lpstr>Support vector machines</vt:lpstr>
      <vt:lpstr>Support vector machines</vt:lpstr>
      <vt:lpstr>Support vector machines</vt:lpstr>
      <vt:lpstr>Support vector machines</vt:lpstr>
      <vt:lpstr>Slide 29</vt:lpstr>
      <vt:lpstr>Support vector machines</vt:lpstr>
      <vt:lpstr>Support vector machines</vt:lpstr>
      <vt:lpstr>Support vector machines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F. Ashby Center for Applied Scientific Computing  Month DD, 1997</dc:title>
  <dc:creator>Computations</dc:creator>
  <cp:lastModifiedBy>James Jeffry Howbert</cp:lastModifiedBy>
  <cp:revision>591</cp:revision>
  <cp:lastPrinted>2001-08-28T17:59:37Z</cp:lastPrinted>
  <dcterms:created xsi:type="dcterms:W3CDTF">1998-03-18T13:44:31Z</dcterms:created>
  <dcterms:modified xsi:type="dcterms:W3CDTF">2014-02-27T21:40:30Z</dcterms:modified>
</cp:coreProperties>
</file>