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52"/>
  </p:notesMasterIdLst>
  <p:handoutMasterIdLst>
    <p:handoutMasterId r:id="rId53"/>
  </p:handoutMasterIdLst>
  <p:sldIdLst>
    <p:sldId id="623" r:id="rId2"/>
    <p:sldId id="719" r:id="rId3"/>
    <p:sldId id="829" r:id="rId4"/>
    <p:sldId id="836" r:id="rId5"/>
    <p:sldId id="837" r:id="rId6"/>
    <p:sldId id="838" r:id="rId7"/>
    <p:sldId id="839" r:id="rId8"/>
    <p:sldId id="840" r:id="rId9"/>
    <p:sldId id="823" r:id="rId10"/>
    <p:sldId id="824" r:id="rId11"/>
    <p:sldId id="825" r:id="rId12"/>
    <p:sldId id="826" r:id="rId13"/>
    <p:sldId id="827" r:id="rId14"/>
    <p:sldId id="828" r:id="rId15"/>
    <p:sldId id="830" r:id="rId16"/>
    <p:sldId id="835" r:id="rId17"/>
    <p:sldId id="871" r:id="rId18"/>
    <p:sldId id="687" r:id="rId19"/>
    <p:sldId id="689" r:id="rId20"/>
    <p:sldId id="866" r:id="rId21"/>
    <p:sldId id="872" r:id="rId22"/>
    <p:sldId id="873" r:id="rId23"/>
    <p:sldId id="867" r:id="rId24"/>
    <p:sldId id="868" r:id="rId25"/>
    <p:sldId id="869" r:id="rId26"/>
    <p:sldId id="870" r:id="rId27"/>
    <p:sldId id="874" r:id="rId28"/>
    <p:sldId id="880" r:id="rId29"/>
    <p:sldId id="881" r:id="rId30"/>
    <p:sldId id="882" r:id="rId31"/>
    <p:sldId id="883" r:id="rId32"/>
    <p:sldId id="875" r:id="rId33"/>
    <p:sldId id="690" r:id="rId34"/>
    <p:sldId id="691" r:id="rId35"/>
    <p:sldId id="706" r:id="rId36"/>
    <p:sldId id="710" r:id="rId37"/>
    <p:sldId id="709" r:id="rId38"/>
    <p:sldId id="711" r:id="rId39"/>
    <p:sldId id="717" r:id="rId40"/>
    <p:sldId id="718" r:id="rId41"/>
    <p:sldId id="712" r:id="rId42"/>
    <p:sldId id="713" r:id="rId43"/>
    <p:sldId id="884" r:id="rId44"/>
    <p:sldId id="704" r:id="rId45"/>
    <p:sldId id="886" r:id="rId46"/>
    <p:sldId id="887" r:id="rId47"/>
    <p:sldId id="888" r:id="rId48"/>
    <p:sldId id="889" r:id="rId49"/>
    <p:sldId id="703" r:id="rId50"/>
    <p:sldId id="885" r:id="rId51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8F6F8"/>
    <a:srgbClr val="2A8487"/>
    <a:srgbClr val="1C5A61"/>
    <a:srgbClr val="0C6D9C"/>
    <a:srgbClr val="FF0000"/>
    <a:srgbClr val="CC3300"/>
    <a:srgbClr val="F5F5F5"/>
    <a:srgbClr val="F4F4F4"/>
    <a:srgbClr val="F2F2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2" autoAdjust="0"/>
    <p:restoredTop sz="94541" autoAdjust="0"/>
  </p:normalViewPr>
  <p:slideViewPr>
    <p:cSldViewPr>
      <p:cViewPr>
        <p:scale>
          <a:sx n="100" d="100"/>
          <a:sy n="100" d="100"/>
        </p:scale>
        <p:origin x="-462" y="-636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712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03A3E6EB-4FE1-4488-86B0-3E9793405F94}" type="slidenum">
              <a:rPr lang="en-GB"/>
              <a:pPr/>
              <a:t>5</a:t>
            </a:fld>
            <a:endParaRPr lang="en-GB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FED44BEB-DB3F-4A77-97B7-5A3C06E24F09}" type="slidenum">
              <a:rPr lang="en-GB"/>
              <a:pPr/>
              <a:t>11</a:t>
            </a:fld>
            <a:endParaRPr lang="en-GB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D19470F9-9009-4E59-BBCE-7F33BE836C30}" type="slidenum">
              <a:rPr lang="en-GB"/>
              <a:pPr/>
              <a:t>12</a:t>
            </a:fld>
            <a:endParaRPr lang="en-GB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2AD1856-A52A-42A6-A05C-D4053825C3DA}" type="slidenum">
              <a:rPr lang="en-GB"/>
              <a:pPr/>
              <a:t>13</a:t>
            </a:fld>
            <a:endParaRPr lang="en-GB"/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B0CED896-8B78-4A67-A163-012F154B2813}" type="slidenum">
              <a:rPr lang="en-GB"/>
              <a:pPr/>
              <a:t>14</a:t>
            </a:fld>
            <a:endParaRPr lang="en-GB"/>
          </a:p>
        </p:txBody>
      </p: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2334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0570"/>
            <a:ext cx="5850467" cy="432054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349FF48-D6E1-40CF-9141-1773D623C017}" type="slidenum">
              <a:rPr lang="en-GB"/>
              <a:pPr/>
              <a:t>15</a:t>
            </a:fld>
            <a:endParaRPr lang="en-GB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BED1C57-C33E-456E-B58D-3A7DABE42916}" type="slidenum">
              <a:rPr lang="en-GB"/>
              <a:pPr/>
              <a:t>16</a:t>
            </a:fld>
            <a:endParaRPr lang="en-GB"/>
          </a:p>
        </p:txBody>
      </p:sp>
      <p:sp>
        <p:nvSpPr>
          <p:cNvPr id="1208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5213" cy="1065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265613" cy="4646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267200" cy="4646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</p:txBody>
      </p:sp>
      <p:grpSp>
        <p:nvGrpSpPr>
          <p:cNvPr id="8196" name="Group 22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69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n-US" sz="1200" b="0" dirty="0"/>
                <a:t>  Jeff Howbert    		       Introduction to Machine Learning       	      Winter </a:t>
              </a:r>
              <a:r>
                <a:rPr lang="en-US" sz="1200" b="0" dirty="0" smtClean="0"/>
                <a:t>2014              </a:t>
              </a:r>
              <a:fld id="{631FD619-C4DC-4D6F-90E4-57AA181FB40D}" type="slidenum">
                <a:rPr lang="en-US" sz="1200" b="0"/>
                <a:pPr>
                  <a:lnSpc>
                    <a:spcPts val="2000"/>
                  </a:lnSpc>
                  <a:defRPr/>
                </a:pPr>
                <a:t>‹#›</a:t>
              </a:fld>
              <a:r>
                <a:rPr lang="en-US" sz="1200" b="0" dirty="0"/>
                <a:t> </a:t>
              </a:r>
            </a:p>
          </p:txBody>
        </p:sp>
      </p:grpSp>
      <p:pic>
        <p:nvPicPr>
          <p:cNvPr id="8197" name="Picture 2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825500"/>
            <a:ext cx="830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9" r:id="rId15"/>
  </p:sldLayoutIdLst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iomniscient.com/products_iq140.htm" TargetMode="Externa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scikit-learn.org/stable/auto_examples/covariance/plot_outlier_detec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kit-learn.org/stable/modules/outlier_detection.html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ie.ntu.edu.tw/~cjlin/libsv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80400" cy="1676400"/>
          </a:xfrm>
        </p:spPr>
        <p:txBody>
          <a:bodyPr anchor="ctr"/>
          <a:lstStyle/>
          <a:p>
            <a:r>
              <a:rPr lang="en-US" dirty="0" smtClean="0"/>
              <a:t>Anomaly Detection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5334000"/>
            <a:ext cx="73914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1" algn="ctr">
              <a:lnSpc>
                <a:spcPct val="90000"/>
              </a:lnSpc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200" b="0" kern="0" dirty="0" smtClean="0">
                <a:latin typeface="+mn-lt"/>
              </a:rPr>
              <a:t>Some slides taken or adapted from:</a:t>
            </a:r>
          </a:p>
          <a:p>
            <a:pPr lvl="1" algn="ctr">
              <a:lnSpc>
                <a:spcPct val="90000"/>
              </a:lnSpc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200" b="0" kern="0" dirty="0" smtClean="0">
                <a:latin typeface="+mn-lt"/>
              </a:rPr>
              <a:t>“Anomaly Detection: A Tutorial”</a:t>
            </a:r>
          </a:p>
          <a:p>
            <a:pPr marL="457200" marR="0" lvl="1" indent="0" algn="ctr" defTabSz="914400" rtl="0" eaLnBrk="0" fontAlgn="base" latinLnBrk="0" hangingPunct="0">
              <a:lnSpc>
                <a:spcPct val="90000"/>
              </a:lnSpc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Arindam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Banerjee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Varun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Chandola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Vipin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Kumar, Jaideep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Srivastava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University of Minnesota</a:t>
            </a:r>
          </a:p>
          <a:p>
            <a:pPr marL="457200" marR="0" lvl="1" indent="0" algn="ctr" defTabSz="914400" rtl="0" eaLnBrk="0" fontAlgn="base" latinLnBrk="0" hangingPunct="0">
              <a:lnSpc>
                <a:spcPct val="90000"/>
              </a:lnSpc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Aleksandar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Lazarevic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United Technology Research Center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</a:t>
            </a:r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 sz="2400" dirty="0"/>
              <a:t>Intrusion </a:t>
            </a:r>
            <a:r>
              <a:rPr lang="en-US" sz="2400" dirty="0" smtClean="0"/>
              <a:t>detection </a:t>
            </a:r>
            <a:endParaRPr lang="en-US" sz="2400" dirty="0"/>
          </a:p>
          <a:p>
            <a:pPr lvl="1">
              <a:lnSpc>
                <a:spcPct val="94000"/>
              </a:lnSpc>
            </a:pPr>
            <a:r>
              <a:rPr lang="en-US" sz="2000" dirty="0" smtClean="0"/>
              <a:t>Monitor events </a:t>
            </a:r>
            <a:r>
              <a:rPr lang="en-US" sz="2000" dirty="0"/>
              <a:t>occurring in a computer system or network and </a:t>
            </a:r>
            <a:r>
              <a:rPr lang="en-US" sz="2000" dirty="0" smtClean="0"/>
              <a:t>analyze </a:t>
            </a:r>
            <a:r>
              <a:rPr lang="en-US" sz="2000" dirty="0"/>
              <a:t>them for intrusions</a:t>
            </a:r>
          </a:p>
          <a:p>
            <a:pPr lvl="1">
              <a:lnSpc>
                <a:spcPct val="94000"/>
              </a:lnSpc>
            </a:pPr>
            <a:r>
              <a:rPr lang="en-US" sz="2000" dirty="0"/>
              <a:t>Intrusions </a:t>
            </a:r>
            <a:r>
              <a:rPr lang="en-US" sz="2000" dirty="0" smtClean="0"/>
              <a:t>defined </a:t>
            </a:r>
            <a:r>
              <a:rPr lang="en-US" sz="2000" dirty="0"/>
              <a:t>as attempts to bypass the security mechanisms of a computer or network </a:t>
            </a:r>
            <a:r>
              <a:rPr lang="ar-SA" sz="2000" dirty="0">
                <a:cs typeface="Arial" charset="0"/>
              </a:rPr>
              <a:t>‏</a:t>
            </a:r>
            <a:endParaRPr lang="en-US" sz="2000" dirty="0"/>
          </a:p>
          <a:p>
            <a:pPr>
              <a:lnSpc>
                <a:spcPct val="94000"/>
              </a:lnSpc>
            </a:pPr>
            <a:r>
              <a:rPr lang="en-US" sz="2400" dirty="0"/>
              <a:t>Challenges</a:t>
            </a:r>
          </a:p>
          <a:p>
            <a:pPr lvl="1">
              <a:lnSpc>
                <a:spcPct val="94000"/>
              </a:lnSpc>
            </a:pPr>
            <a:r>
              <a:rPr lang="en-US" sz="2000" dirty="0"/>
              <a:t>Traditional </a:t>
            </a:r>
            <a:r>
              <a:rPr lang="en-US" sz="2000" dirty="0" smtClean="0"/>
              <a:t>intrusion detection systems are</a:t>
            </a:r>
            <a:br>
              <a:rPr lang="en-US" sz="2000" dirty="0" smtClean="0"/>
            </a:br>
            <a:r>
              <a:rPr lang="en-US" sz="2000" dirty="0" smtClean="0"/>
              <a:t>based </a:t>
            </a:r>
            <a:r>
              <a:rPr lang="en-US" sz="2000" dirty="0"/>
              <a:t>on signatures of known </a:t>
            </a:r>
            <a:r>
              <a:rPr lang="en-US" sz="2000" dirty="0" smtClean="0"/>
              <a:t>attacks and</a:t>
            </a:r>
            <a:br>
              <a:rPr lang="en-US" sz="2000" dirty="0" smtClean="0"/>
            </a:br>
            <a:r>
              <a:rPr lang="en-US" sz="2000" dirty="0" smtClean="0"/>
              <a:t>cannot </a:t>
            </a:r>
            <a:r>
              <a:rPr lang="en-US" sz="2000" dirty="0"/>
              <a:t>detect emerging </a:t>
            </a:r>
            <a:r>
              <a:rPr lang="en-US" sz="2000" dirty="0" smtClean="0"/>
              <a:t>cyber threats</a:t>
            </a:r>
            <a:endParaRPr lang="en-US" sz="2000" dirty="0"/>
          </a:p>
          <a:p>
            <a:pPr lvl="1">
              <a:lnSpc>
                <a:spcPct val="94000"/>
              </a:lnSpc>
            </a:pPr>
            <a:r>
              <a:rPr lang="en-US" sz="2000" dirty="0"/>
              <a:t>Substantial latency in deployment of newly </a:t>
            </a:r>
            <a:br>
              <a:rPr lang="en-US" sz="2000" dirty="0"/>
            </a:br>
            <a:r>
              <a:rPr lang="en-US" sz="2000" dirty="0"/>
              <a:t>created signatures across the </a:t>
            </a:r>
            <a:r>
              <a:rPr lang="en-US" sz="2000" dirty="0" smtClean="0"/>
              <a:t>computer</a:t>
            </a:r>
            <a:br>
              <a:rPr lang="en-US" sz="2000" dirty="0" smtClean="0"/>
            </a:br>
            <a:r>
              <a:rPr lang="en-US" sz="2000" dirty="0" smtClean="0"/>
              <a:t>system</a:t>
            </a:r>
            <a:endParaRPr lang="en-US" sz="2000" dirty="0"/>
          </a:p>
          <a:p>
            <a:pPr>
              <a:lnSpc>
                <a:spcPct val="94000"/>
              </a:lnSpc>
            </a:pPr>
            <a:r>
              <a:rPr lang="en-US" sz="2400" dirty="0"/>
              <a:t>Anomaly detection can alleviate these </a:t>
            </a:r>
            <a:br>
              <a:rPr lang="en-US" sz="2400" dirty="0"/>
            </a:br>
            <a:r>
              <a:rPr lang="en-US" sz="2400" dirty="0"/>
              <a:t>limitations</a:t>
            </a:r>
          </a:p>
          <a:p>
            <a:pPr>
              <a:lnSpc>
                <a:spcPct val="94000"/>
              </a:lnSpc>
            </a:pP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3049588"/>
            <a:ext cx="2360613" cy="2741612"/>
            <a:chOff x="4129" y="1891"/>
            <a:chExt cx="1630" cy="1756"/>
          </a:xfrm>
        </p:grpSpPr>
        <p:pic>
          <p:nvPicPr>
            <p:cNvPr id="2345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11552" r="41113" b="3853"/>
            <a:stretch>
              <a:fillRect/>
            </a:stretch>
          </p:blipFill>
          <p:spPr bwMode="auto">
            <a:xfrm>
              <a:off x="4129" y="1891"/>
              <a:ext cx="1631" cy="1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345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64340" t="43445" r="15385" b="16998"/>
            <a:stretch>
              <a:fillRect/>
            </a:stretch>
          </p:blipFill>
          <p:spPr bwMode="auto">
            <a:xfrm>
              <a:off x="4635" y="2341"/>
              <a:ext cx="665" cy="9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4503" name="AutoShape 7"/>
            <p:cNvSpPr>
              <a:spLocks noChangeArrowheads="1"/>
            </p:cNvSpPr>
            <p:nvPr/>
          </p:nvSpPr>
          <p:spPr bwMode="auto">
            <a:xfrm rot="16200000">
              <a:off x="4523" y="2795"/>
              <a:ext cx="172" cy="72"/>
            </a:xfrm>
            <a:prstGeom prst="triangle">
              <a:avLst>
                <a:gd name="adj" fmla="val 50000"/>
              </a:avLst>
            </a:prstGeom>
            <a:solidFill>
              <a:srgbClr val="00898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4" name="AutoShape 8"/>
            <p:cNvSpPr>
              <a:spLocks noChangeArrowheads="1"/>
            </p:cNvSpPr>
            <p:nvPr/>
          </p:nvSpPr>
          <p:spPr bwMode="auto">
            <a:xfrm rot="5400000" flipH="1">
              <a:off x="5272" y="2808"/>
              <a:ext cx="177" cy="76"/>
            </a:xfrm>
            <a:prstGeom prst="triangle">
              <a:avLst>
                <a:gd name="adj" fmla="val 50000"/>
              </a:avLst>
            </a:prstGeom>
            <a:solidFill>
              <a:srgbClr val="005A5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550862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Fraud</a:t>
            </a:r>
            <a:r>
              <a:rPr lang="en-GB" sz="4000" dirty="0">
                <a:solidFill>
                  <a:srgbClr val="990000"/>
                </a:solidFill>
              </a:rPr>
              <a:t> </a:t>
            </a:r>
            <a:r>
              <a:rPr lang="en-GB" dirty="0" smtClean="0"/>
              <a:t>detection</a:t>
            </a:r>
            <a:endParaRPr lang="en-GB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8305800" cy="5410200"/>
          </a:xfrm>
          <a:ln/>
        </p:spPr>
        <p:txBody>
          <a:bodyPr numCol="2"/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Detection </a:t>
            </a:r>
            <a:r>
              <a:rPr lang="en-GB" sz="2400" dirty="0"/>
              <a:t>of criminal activities occurring in commercial </a:t>
            </a:r>
            <a:r>
              <a:rPr lang="en-GB" sz="2400" dirty="0" smtClean="0"/>
              <a:t>organizations.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Malicious users might be: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Employees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Actual customers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Someone posing as a customer (identity </a:t>
            </a:r>
            <a:r>
              <a:rPr lang="en-GB" sz="2000" dirty="0"/>
              <a:t>theft</a:t>
            </a:r>
            <a:r>
              <a:rPr lang="en-GB" sz="2000" dirty="0" smtClean="0"/>
              <a:t>)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Types of fraud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Credit card fraud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Insurance claim fraud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Mobile / cell phone fraud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Insider trading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Challenges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Fast and accurate real-time detection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Misclassification cost is very high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257800" y="3429000"/>
          <a:ext cx="3067050" cy="1798637"/>
        </p:xfrm>
        <a:graphic>
          <a:graphicData uri="http://schemas.openxmlformats.org/presentationml/2006/ole">
            <p:oleObj spid="_x0000_s177154" r:id="rId4" imgW="2904480" imgH="1751760" progId="Visio.Drawing.11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457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Healthcare </a:t>
            </a:r>
            <a:r>
              <a:rPr lang="en-GB" dirty="0" smtClean="0"/>
              <a:t>informatics</a:t>
            </a:r>
            <a:endParaRPr lang="en-GB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8686800" cy="4648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Detect anomalous patient records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Indicate disease outbreaks, instrumentation errors, etc.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Key </a:t>
            </a:r>
            <a:r>
              <a:rPr lang="en-GB" dirty="0" smtClean="0"/>
              <a:t>challenges</a:t>
            </a:r>
            <a:endParaRPr lang="en-GB" dirty="0"/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Only normal labels available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Misclassification cost is very high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Data can be complex: </a:t>
            </a:r>
            <a:r>
              <a:rPr lang="en-GB" dirty="0" err="1"/>
              <a:t>spatio</a:t>
            </a:r>
            <a:r>
              <a:rPr lang="en-GB" dirty="0"/>
              <a:t>-temporal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667000"/>
            <a:ext cx="909638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0813"/>
            <a:ext cx="8229600" cy="534987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Industrial</a:t>
            </a:r>
            <a:r>
              <a:rPr lang="en-GB" dirty="0">
                <a:solidFill>
                  <a:srgbClr val="990000"/>
                </a:solidFill>
              </a:rPr>
              <a:t> </a:t>
            </a:r>
            <a:r>
              <a:rPr lang="en-GB" dirty="0" smtClean="0"/>
              <a:t>damage</a:t>
            </a:r>
            <a:r>
              <a:rPr lang="en-GB" dirty="0" smtClean="0">
                <a:solidFill>
                  <a:srgbClr val="990000"/>
                </a:solidFill>
              </a:rPr>
              <a:t> </a:t>
            </a:r>
            <a:r>
              <a:rPr lang="en-GB" dirty="0" smtClean="0"/>
              <a:t>detection</a:t>
            </a:r>
            <a:endParaRPr lang="en-GB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458200" cy="4876800"/>
          </a:xfrm>
          <a:ln/>
        </p:spPr>
        <p:txBody>
          <a:bodyPr/>
          <a:lstStyle/>
          <a:p>
            <a:pPr marL="223838" indent="-223838">
              <a:lnSpc>
                <a:spcPct val="100000"/>
              </a:lnSpc>
              <a:spcBef>
                <a:spcPts val="600"/>
              </a:spcBef>
              <a:tabLst>
                <a:tab pos="793750" algn="l"/>
                <a:tab pos="1708150" algn="l"/>
                <a:tab pos="2622550" algn="l"/>
                <a:tab pos="3536950" algn="l"/>
                <a:tab pos="4451350" algn="l"/>
                <a:tab pos="5365750" algn="l"/>
                <a:tab pos="6280150" algn="l"/>
                <a:tab pos="7194550" algn="l"/>
                <a:tab pos="8108950" algn="l"/>
                <a:tab pos="9023350" algn="l"/>
                <a:tab pos="9937750" algn="l"/>
              </a:tabLst>
            </a:pPr>
            <a:r>
              <a:rPr lang="en-GB" sz="2400" dirty="0" smtClean="0"/>
              <a:t>Detect faults </a:t>
            </a:r>
            <a:r>
              <a:rPr lang="en-GB" sz="2400" dirty="0"/>
              <a:t>and </a:t>
            </a:r>
            <a:r>
              <a:rPr lang="en-GB" sz="2400" dirty="0" smtClean="0"/>
              <a:t>failures </a:t>
            </a:r>
            <a:r>
              <a:rPr lang="en-GB" sz="2400" dirty="0"/>
              <a:t>in complex industrial systems, structural damages, intrusions in electronic security systems, suspicious events in video surveillance, abnormal energy consumption, etc.</a:t>
            </a:r>
          </a:p>
          <a:p>
            <a:pPr marL="568325" lvl="1" indent="-230188">
              <a:lnSpc>
                <a:spcPct val="100000"/>
              </a:lnSpc>
              <a:spcBef>
                <a:spcPts val="500"/>
              </a:spcBef>
              <a:tabLst>
                <a:tab pos="793750" algn="l"/>
                <a:tab pos="1708150" algn="l"/>
                <a:tab pos="2622550" algn="l"/>
                <a:tab pos="3536950" algn="l"/>
                <a:tab pos="4451350" algn="l"/>
                <a:tab pos="5365750" algn="l"/>
                <a:tab pos="6280150" algn="l"/>
                <a:tab pos="7194550" algn="l"/>
                <a:tab pos="8108950" algn="l"/>
                <a:tab pos="9023350" algn="l"/>
                <a:tab pos="9937750" algn="l"/>
              </a:tabLst>
            </a:pPr>
            <a:r>
              <a:rPr lang="en-GB" sz="2000" dirty="0"/>
              <a:t>Example: </a:t>
            </a:r>
            <a:r>
              <a:rPr lang="en-GB" sz="2000" dirty="0" smtClean="0"/>
              <a:t>aircraft </a:t>
            </a:r>
            <a:r>
              <a:rPr lang="en-GB" sz="2000" dirty="0"/>
              <a:t>s</a:t>
            </a:r>
            <a:r>
              <a:rPr lang="en-GB" sz="2000" dirty="0" smtClean="0"/>
              <a:t>afety</a:t>
            </a:r>
            <a:endParaRPr lang="en-GB" sz="2000" dirty="0"/>
          </a:p>
          <a:p>
            <a:pPr marL="852488" lvl="2" indent="-169863">
              <a:lnSpc>
                <a:spcPct val="100000"/>
              </a:lnSpc>
              <a:spcBef>
                <a:spcPts val="450"/>
              </a:spcBef>
              <a:tabLst>
                <a:tab pos="793750" algn="l"/>
                <a:tab pos="1708150" algn="l"/>
                <a:tab pos="2622550" algn="l"/>
                <a:tab pos="3536950" algn="l"/>
                <a:tab pos="4451350" algn="l"/>
                <a:tab pos="5365750" algn="l"/>
                <a:tab pos="6280150" algn="l"/>
                <a:tab pos="7194550" algn="l"/>
                <a:tab pos="8108950" algn="l"/>
                <a:tab pos="9023350" algn="l"/>
                <a:tab pos="9937750" algn="l"/>
              </a:tabLst>
            </a:pPr>
            <a:r>
              <a:rPr lang="en-GB" sz="1800" dirty="0" smtClean="0"/>
              <a:t> anomalous </a:t>
            </a:r>
            <a:r>
              <a:rPr lang="en-GB" sz="1800" dirty="0"/>
              <a:t>a</a:t>
            </a:r>
            <a:r>
              <a:rPr lang="en-GB" sz="1800" dirty="0" smtClean="0"/>
              <a:t>ircraft (engine</a:t>
            </a:r>
            <a:r>
              <a:rPr lang="en-GB" sz="1800" dirty="0"/>
              <a:t>) / </a:t>
            </a:r>
            <a:r>
              <a:rPr lang="en-GB" sz="1800" dirty="0" smtClean="0"/>
              <a:t>fleet  </a:t>
            </a:r>
            <a:r>
              <a:rPr lang="en-GB" sz="1800" dirty="0"/>
              <a:t>u</a:t>
            </a:r>
            <a:r>
              <a:rPr lang="en-GB" sz="1800" dirty="0" smtClean="0"/>
              <a:t>sage</a:t>
            </a:r>
            <a:endParaRPr lang="en-GB" sz="1800" dirty="0"/>
          </a:p>
          <a:p>
            <a:pPr marL="852488" lvl="2" indent="-169863">
              <a:lnSpc>
                <a:spcPct val="100000"/>
              </a:lnSpc>
              <a:spcBef>
                <a:spcPts val="450"/>
              </a:spcBef>
              <a:tabLst>
                <a:tab pos="793750" algn="l"/>
                <a:tab pos="1708150" algn="l"/>
                <a:tab pos="2622550" algn="l"/>
                <a:tab pos="3536950" algn="l"/>
                <a:tab pos="4451350" algn="l"/>
                <a:tab pos="5365750" algn="l"/>
                <a:tab pos="6280150" algn="l"/>
                <a:tab pos="7194550" algn="l"/>
                <a:tab pos="8108950" algn="l"/>
                <a:tab pos="9023350" algn="l"/>
                <a:tab pos="9937750" algn="l"/>
              </a:tabLst>
            </a:pPr>
            <a:r>
              <a:rPr lang="en-GB" sz="1800" dirty="0" smtClean="0"/>
              <a:t> anomalies </a:t>
            </a:r>
            <a:r>
              <a:rPr lang="en-GB" sz="1800" dirty="0"/>
              <a:t>in engine combustion data</a:t>
            </a:r>
          </a:p>
          <a:p>
            <a:pPr marL="852488" lvl="2" indent="-169863">
              <a:lnSpc>
                <a:spcPct val="100000"/>
              </a:lnSpc>
              <a:spcBef>
                <a:spcPts val="450"/>
              </a:spcBef>
              <a:tabLst>
                <a:tab pos="793750" algn="l"/>
                <a:tab pos="1708150" algn="l"/>
                <a:tab pos="2622550" algn="l"/>
                <a:tab pos="3536950" algn="l"/>
                <a:tab pos="4451350" algn="l"/>
                <a:tab pos="5365750" algn="l"/>
                <a:tab pos="6280150" algn="l"/>
                <a:tab pos="7194550" algn="l"/>
                <a:tab pos="8108950" algn="l"/>
                <a:tab pos="9023350" algn="l"/>
                <a:tab pos="99377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total </a:t>
            </a:r>
            <a:r>
              <a:rPr lang="en-GB" sz="1800" dirty="0"/>
              <a:t>aircraft health and usage management</a:t>
            </a:r>
          </a:p>
          <a:p>
            <a:pPr marL="223838" indent="-223838">
              <a:lnSpc>
                <a:spcPct val="100000"/>
              </a:lnSpc>
              <a:spcBef>
                <a:spcPts val="600"/>
              </a:spcBef>
              <a:tabLst>
                <a:tab pos="793750" algn="l"/>
                <a:tab pos="1708150" algn="l"/>
                <a:tab pos="2622550" algn="l"/>
                <a:tab pos="3536950" algn="l"/>
                <a:tab pos="4451350" algn="l"/>
                <a:tab pos="5365750" algn="l"/>
                <a:tab pos="6280150" algn="l"/>
                <a:tab pos="7194550" algn="l"/>
                <a:tab pos="8108950" algn="l"/>
                <a:tab pos="9023350" algn="l"/>
                <a:tab pos="9937750" algn="l"/>
              </a:tabLst>
            </a:pPr>
            <a:r>
              <a:rPr lang="en-GB" sz="2400" dirty="0"/>
              <a:t>Key </a:t>
            </a:r>
            <a:r>
              <a:rPr lang="en-GB" sz="2400" dirty="0" smtClean="0"/>
              <a:t>challenges</a:t>
            </a:r>
            <a:endParaRPr lang="en-GB" sz="2400" dirty="0"/>
          </a:p>
          <a:p>
            <a:pPr marL="568325" lvl="1" indent="-230188">
              <a:lnSpc>
                <a:spcPct val="100000"/>
              </a:lnSpc>
              <a:spcBef>
                <a:spcPts val="500"/>
              </a:spcBef>
              <a:tabLst>
                <a:tab pos="793750" algn="l"/>
                <a:tab pos="1708150" algn="l"/>
                <a:tab pos="2622550" algn="l"/>
                <a:tab pos="3536950" algn="l"/>
                <a:tab pos="4451350" algn="l"/>
                <a:tab pos="5365750" algn="l"/>
                <a:tab pos="6280150" algn="l"/>
                <a:tab pos="7194550" algn="l"/>
                <a:tab pos="8108950" algn="l"/>
                <a:tab pos="9023350" algn="l"/>
                <a:tab pos="9937750" algn="l"/>
              </a:tabLst>
            </a:pPr>
            <a:r>
              <a:rPr lang="en-GB" sz="2000" dirty="0"/>
              <a:t>Data is extremely </a:t>
            </a:r>
            <a:r>
              <a:rPr lang="en-GB" sz="2000" dirty="0" smtClean="0"/>
              <a:t>large, noisy, </a:t>
            </a:r>
            <a:r>
              <a:rPr lang="en-GB" sz="2000" dirty="0"/>
              <a:t>and unlabelled</a:t>
            </a:r>
          </a:p>
          <a:p>
            <a:pPr marL="568325" lvl="1" indent="-230188">
              <a:lnSpc>
                <a:spcPct val="100000"/>
              </a:lnSpc>
              <a:spcBef>
                <a:spcPts val="500"/>
              </a:spcBef>
              <a:tabLst>
                <a:tab pos="793750" algn="l"/>
                <a:tab pos="1708150" algn="l"/>
                <a:tab pos="2622550" algn="l"/>
                <a:tab pos="3536950" algn="l"/>
                <a:tab pos="4451350" algn="l"/>
                <a:tab pos="5365750" algn="l"/>
                <a:tab pos="6280150" algn="l"/>
                <a:tab pos="7194550" algn="l"/>
                <a:tab pos="8108950" algn="l"/>
                <a:tab pos="9023350" algn="l"/>
                <a:tab pos="9937750" algn="l"/>
              </a:tabLst>
            </a:pPr>
            <a:r>
              <a:rPr lang="en-GB" sz="2000" dirty="0"/>
              <a:t>Most of applications exhibit temporal </a:t>
            </a:r>
            <a:r>
              <a:rPr lang="en-GB" sz="2000" dirty="0" err="1"/>
              <a:t>behavior</a:t>
            </a:r>
            <a:endParaRPr lang="en-GB" sz="2000" dirty="0"/>
          </a:p>
          <a:p>
            <a:pPr marL="568325" lvl="1" indent="-230188">
              <a:lnSpc>
                <a:spcPct val="100000"/>
              </a:lnSpc>
              <a:spcBef>
                <a:spcPts val="500"/>
              </a:spcBef>
              <a:tabLst>
                <a:tab pos="793750" algn="l"/>
                <a:tab pos="1708150" algn="l"/>
                <a:tab pos="2622550" algn="l"/>
                <a:tab pos="3536950" algn="l"/>
                <a:tab pos="4451350" algn="l"/>
                <a:tab pos="5365750" algn="l"/>
                <a:tab pos="6280150" algn="l"/>
                <a:tab pos="7194550" algn="l"/>
                <a:tab pos="8108950" algn="l"/>
                <a:tab pos="9023350" algn="l"/>
                <a:tab pos="9937750" algn="l"/>
              </a:tabLst>
            </a:pPr>
            <a:r>
              <a:rPr lang="en-GB" sz="2000" dirty="0" smtClean="0"/>
              <a:t>Detected </a:t>
            </a:r>
            <a:r>
              <a:rPr lang="en-GB" sz="2000" dirty="0"/>
              <a:t>anomalous events typically require immediate intervention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95600"/>
            <a:ext cx="2398713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8388" cy="457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Image </a:t>
            </a:r>
            <a:r>
              <a:rPr lang="en-GB" dirty="0" smtClean="0"/>
              <a:t>processing</a:t>
            </a:r>
            <a:endParaRPr lang="en-GB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497388" cy="4649788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Detecting outliers in a image monitored over time</a:t>
            </a:r>
          </a:p>
          <a:p>
            <a:pPr marL="339725" indent="-339725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Detecting anomalous regions within an image</a:t>
            </a:r>
          </a:p>
          <a:p>
            <a:pPr marL="339725" indent="-339725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Used in </a:t>
            </a:r>
          </a:p>
          <a:p>
            <a:pPr marL="739775" lvl="1" indent="-282575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mammography image analysis</a:t>
            </a:r>
          </a:p>
          <a:p>
            <a:pPr marL="739775" lvl="1" indent="-282575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video surveillance </a:t>
            </a:r>
          </a:p>
          <a:p>
            <a:pPr marL="739775" lvl="1" indent="-282575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satellite image analysis</a:t>
            </a:r>
          </a:p>
          <a:p>
            <a:pPr marL="339725" indent="-339725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Key Challenges</a:t>
            </a:r>
          </a:p>
          <a:p>
            <a:pPr marL="739775" lvl="1" indent="-282575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Detecting collective anomalies</a:t>
            </a:r>
          </a:p>
          <a:p>
            <a:pPr marL="739775" lvl="1" indent="-282575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Data sets are very large</a:t>
            </a:r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0"/>
            <a:ext cx="1982788" cy="252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2453" name="Oval 5"/>
          <p:cNvSpPr>
            <a:spLocks noChangeArrowheads="1"/>
          </p:cNvSpPr>
          <p:nvPr/>
        </p:nvSpPr>
        <p:spPr bwMode="auto">
          <a:xfrm>
            <a:off x="7010400" y="5543550"/>
            <a:ext cx="228600" cy="3048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Line 6"/>
          <p:cNvSpPr>
            <a:spLocks noChangeShapeType="1"/>
          </p:cNvSpPr>
          <p:nvPr/>
        </p:nvSpPr>
        <p:spPr bwMode="auto">
          <a:xfrm>
            <a:off x="7239000" y="5619750"/>
            <a:ext cx="838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8026400" y="5492750"/>
            <a:ext cx="762000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1">
                <a:solidFill>
                  <a:srgbClr val="000000"/>
                </a:solidFill>
              </a:rPr>
              <a:t>Anomaly</a:t>
            </a:r>
          </a:p>
        </p:txBody>
      </p:sp>
      <p:pic>
        <p:nvPicPr>
          <p:cNvPr id="232456" name="Picture 8"/>
          <p:cNvPicPr>
            <a:picLocks noChangeAspect="1" noChangeArrowheads="1"/>
          </p:cNvPicPr>
          <p:nvPr/>
        </p:nvPicPr>
        <p:blipFill>
          <a:blip r:embed="rId4" cstate="print"/>
          <a:srcRect t="6012"/>
          <a:stretch>
            <a:fillRect/>
          </a:stretch>
        </p:blipFill>
        <p:spPr bwMode="auto">
          <a:xfrm>
            <a:off x="4800600" y="975380"/>
            <a:ext cx="2808288" cy="214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7" name="Picture 9" descr="object_detect_menu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2063" y="2514600"/>
            <a:ext cx="2497137" cy="16541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457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 of data labels in anomaly detection</a:t>
            </a:r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86800" cy="51054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Supervised </a:t>
            </a:r>
            <a:r>
              <a:rPr lang="en-GB" dirty="0" smtClean="0"/>
              <a:t>anomaly </a:t>
            </a:r>
            <a:r>
              <a:rPr lang="en-GB" dirty="0"/>
              <a:t>d</a:t>
            </a:r>
            <a:r>
              <a:rPr lang="en-GB" dirty="0" smtClean="0"/>
              <a:t>etection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Labels available for both normal data and anomalies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Similar to </a:t>
            </a:r>
            <a:r>
              <a:rPr lang="en-GB" dirty="0" smtClean="0"/>
              <a:t>classification with high class imbalance</a:t>
            </a:r>
            <a:endParaRPr lang="en-GB" dirty="0"/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Semi-supervised </a:t>
            </a:r>
            <a:r>
              <a:rPr lang="en-GB" dirty="0" smtClean="0"/>
              <a:t>anomaly </a:t>
            </a:r>
            <a:r>
              <a:rPr lang="en-GB" dirty="0"/>
              <a:t>d</a:t>
            </a:r>
            <a:r>
              <a:rPr lang="en-GB" dirty="0" smtClean="0"/>
              <a:t>etection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Labels available only for normal data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Unsupervised </a:t>
            </a:r>
            <a:r>
              <a:rPr lang="en-GB" dirty="0" smtClean="0"/>
              <a:t>anomaly </a:t>
            </a:r>
            <a:r>
              <a:rPr lang="en-GB" dirty="0"/>
              <a:t>d</a:t>
            </a:r>
            <a:r>
              <a:rPr lang="en-GB" dirty="0" smtClean="0"/>
              <a:t>etection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No labels assumed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Based on the assumption that anomalies are very rare compared to normal data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457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Output of </a:t>
            </a:r>
            <a:r>
              <a:rPr lang="en-GB" dirty="0" smtClean="0"/>
              <a:t>anomaly </a:t>
            </a:r>
            <a:r>
              <a:rPr lang="en-GB" dirty="0"/>
              <a:t>d</a:t>
            </a:r>
            <a:r>
              <a:rPr lang="en-GB" dirty="0" smtClean="0"/>
              <a:t>etection</a:t>
            </a:r>
            <a:endParaRPr lang="en-GB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8686800" cy="4648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Label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Each test instance is given a </a:t>
            </a:r>
            <a:r>
              <a:rPr lang="en-GB" i="1" dirty="0"/>
              <a:t>normal</a:t>
            </a:r>
            <a:r>
              <a:rPr lang="en-GB" dirty="0"/>
              <a:t> or </a:t>
            </a:r>
            <a:r>
              <a:rPr lang="en-GB" i="1" dirty="0"/>
              <a:t>anomaly</a:t>
            </a:r>
            <a:r>
              <a:rPr lang="en-GB" dirty="0"/>
              <a:t> label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Typical output of classification-based </a:t>
            </a:r>
            <a:r>
              <a:rPr lang="en-US" dirty="0"/>
              <a:t>approaches</a:t>
            </a: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Score</a:t>
            </a:r>
            <a:endParaRPr lang="en-GB" dirty="0"/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Each test instance is assigned an anomaly score</a:t>
            </a:r>
          </a:p>
          <a:p>
            <a:pPr lvl="2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 allows outputs </a:t>
            </a:r>
            <a:r>
              <a:rPr lang="en-GB" dirty="0"/>
              <a:t>to be ranked</a:t>
            </a:r>
          </a:p>
          <a:p>
            <a:pPr lvl="2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 requires </a:t>
            </a:r>
            <a:r>
              <a:rPr lang="en-GB" dirty="0"/>
              <a:t>an additional threshold parameter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 of anomaly detection problem</a:t>
            </a:r>
            <a:endParaRPr lang="en-US" dirty="0"/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848600" cy="4953000"/>
          </a:xfrm>
        </p:spPr>
        <p:txBody>
          <a:bodyPr/>
          <a:lstStyle/>
          <a:p>
            <a:pPr marL="234950" indent="-285750"/>
            <a:r>
              <a:rPr lang="en-US" dirty="0" smtClean="0"/>
              <a:t>Given </a:t>
            </a:r>
            <a:r>
              <a:rPr lang="en-US" dirty="0"/>
              <a:t>a </a:t>
            </a:r>
            <a:r>
              <a:rPr lang="en-US" dirty="0" smtClean="0"/>
              <a:t>dataset </a:t>
            </a:r>
            <a:r>
              <a:rPr lang="en-US" dirty="0"/>
              <a:t>D, find all the data </a:t>
            </a:r>
            <a:r>
              <a:rPr lang="en-US" dirty="0" smtClean="0"/>
              <a:t>points</a:t>
            </a:r>
            <a:br>
              <a:rPr lang="en-US" dirty="0" smtClean="0"/>
            </a:b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dirty="0">
                <a:sym typeface="Symbol" pitchFamily="18" charset="2"/>
              </a:rPr>
              <a:t> D </a:t>
            </a:r>
            <a:r>
              <a:rPr lang="en-US" dirty="0"/>
              <a:t>with anomaly scores greater than some threshold </a:t>
            </a:r>
            <a:r>
              <a:rPr lang="en-US" dirty="0" smtClean="0"/>
              <a:t>t.</a:t>
            </a:r>
          </a:p>
          <a:p>
            <a:pPr marL="234950" indent="-285750"/>
            <a:endParaRPr lang="en-US" dirty="0"/>
          </a:p>
          <a:p>
            <a:pPr marL="234950" indent="-285750"/>
            <a:r>
              <a:rPr lang="en-US" dirty="0"/>
              <a:t>Given a </a:t>
            </a:r>
            <a:r>
              <a:rPr lang="en-US" dirty="0" smtClean="0"/>
              <a:t>dataset </a:t>
            </a:r>
            <a:r>
              <a:rPr lang="en-US" dirty="0"/>
              <a:t>D, find all the data </a:t>
            </a:r>
            <a:r>
              <a:rPr lang="en-US" dirty="0" smtClean="0"/>
              <a:t>points</a:t>
            </a:r>
            <a:br>
              <a:rPr lang="en-US" dirty="0" smtClean="0"/>
            </a:b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dirty="0">
                <a:sym typeface="Symbol" pitchFamily="18" charset="2"/>
              </a:rPr>
              <a:t> D </a:t>
            </a:r>
            <a:r>
              <a:rPr lang="en-US" dirty="0"/>
              <a:t>having the top-n largest anomaly </a:t>
            </a:r>
            <a:r>
              <a:rPr lang="en-US" dirty="0" smtClean="0"/>
              <a:t>scores.</a:t>
            </a:r>
            <a:endParaRPr lang="en-US" dirty="0"/>
          </a:p>
          <a:p>
            <a:pPr marL="234950" indent="-285750"/>
            <a:endParaRPr lang="en-US" dirty="0" smtClean="0"/>
          </a:p>
          <a:p>
            <a:pPr marL="234950" indent="-285750"/>
            <a:r>
              <a:rPr lang="en-US" dirty="0" smtClean="0"/>
              <a:t>Given </a:t>
            </a:r>
            <a:r>
              <a:rPr lang="en-US" dirty="0"/>
              <a:t>a </a:t>
            </a:r>
            <a:r>
              <a:rPr lang="en-US" dirty="0" smtClean="0"/>
              <a:t>dataset </a:t>
            </a:r>
            <a:r>
              <a:rPr lang="en-US" dirty="0"/>
              <a:t>D, containing mostly </a:t>
            </a:r>
            <a:r>
              <a:rPr lang="en-US" dirty="0" smtClean="0"/>
              <a:t>normal data </a:t>
            </a:r>
            <a:r>
              <a:rPr lang="en-US" dirty="0"/>
              <a:t>points, and a test point </a:t>
            </a:r>
            <a:r>
              <a:rPr lang="en-US" b="1" dirty="0"/>
              <a:t>x</a:t>
            </a:r>
            <a:r>
              <a:rPr lang="en-US" dirty="0"/>
              <a:t>, compute the anomaly score of </a:t>
            </a:r>
            <a:r>
              <a:rPr lang="en-US" b="1" dirty="0"/>
              <a:t>x</a:t>
            </a:r>
            <a:r>
              <a:rPr lang="en-US" dirty="0"/>
              <a:t> with respect to </a:t>
            </a:r>
            <a:r>
              <a:rPr lang="en-US" dirty="0" smtClean="0"/>
              <a:t>D.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No labels available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Based on assumption that anomalies are very rare compared to “normal” data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dirty="0" smtClean="0"/>
              <a:t>General steps</a:t>
            </a:r>
          </a:p>
          <a:p>
            <a:pPr marL="742950" lvl="1" indent="-285750"/>
            <a:r>
              <a:rPr lang="en-US" dirty="0" smtClean="0"/>
              <a:t>Build a profile of “normal” behavior</a:t>
            </a:r>
          </a:p>
          <a:p>
            <a:pPr marL="1143000" lvl="2" indent="-228600"/>
            <a:r>
              <a:rPr lang="en-US" dirty="0" smtClean="0"/>
              <a:t> summary statistics for overall population</a:t>
            </a:r>
          </a:p>
          <a:p>
            <a:pPr marL="1143000" lvl="2" indent="-228600"/>
            <a:r>
              <a:rPr lang="en-US" dirty="0" smtClean="0"/>
              <a:t> model of multivariate data distribution</a:t>
            </a:r>
          </a:p>
          <a:p>
            <a:pPr marL="742950" lvl="1" indent="-285750"/>
            <a:r>
              <a:rPr lang="en-US" dirty="0" smtClean="0"/>
              <a:t>Use the “normal” profile to detect anomalies</a:t>
            </a:r>
          </a:p>
          <a:p>
            <a:pPr marL="1143000" lvl="2" indent="-228600"/>
            <a:r>
              <a:rPr lang="en-US" dirty="0" smtClean="0"/>
              <a:t> anomalies are observations whose characteristics</a:t>
            </a:r>
            <a:br>
              <a:rPr lang="en-US" dirty="0" smtClean="0"/>
            </a:br>
            <a:r>
              <a:rPr lang="en-US" dirty="0" smtClean="0"/>
              <a:t>differ significantly from the normal profile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anomaly detection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143000"/>
            <a:ext cx="7632700" cy="5181600"/>
          </a:xfrm>
        </p:spPr>
        <p:txBody>
          <a:bodyPr/>
          <a:lstStyle/>
          <a:p>
            <a:r>
              <a:rPr lang="en-US" dirty="0" smtClean="0"/>
              <a:t>Statistical</a:t>
            </a:r>
          </a:p>
          <a:p>
            <a:endParaRPr lang="en-US" dirty="0" smtClean="0"/>
          </a:p>
          <a:p>
            <a:r>
              <a:rPr lang="en-US" dirty="0" smtClean="0"/>
              <a:t>Proximity-based</a:t>
            </a:r>
          </a:p>
          <a:p>
            <a:endParaRPr lang="en-US" dirty="0" smtClean="0"/>
          </a:p>
          <a:p>
            <a:r>
              <a:rPr lang="en-US" dirty="0" smtClean="0"/>
              <a:t>Density-based</a:t>
            </a:r>
          </a:p>
          <a:p>
            <a:endParaRPr lang="en-US" dirty="0" smtClean="0"/>
          </a:p>
          <a:p>
            <a:r>
              <a:rPr lang="en-US" dirty="0" smtClean="0"/>
              <a:t>Clustering-based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[ following slides illustrate these techniques for</a:t>
            </a:r>
            <a:br>
              <a:rPr lang="en-US" sz="2400" dirty="0" smtClean="0"/>
            </a:br>
            <a:r>
              <a:rPr lang="en-US" sz="2400" dirty="0" smtClean="0"/>
              <a:t>unsupervised detection of point anomalies ]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anomaly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0" y="1676400"/>
            <a:ext cx="8318500" cy="3505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	Anomalies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outliers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essentially</a:t>
            </a:r>
            <a:br>
              <a:rPr lang="en-US" dirty="0" smtClean="0"/>
            </a:br>
            <a:r>
              <a:rPr lang="en-US" dirty="0" smtClean="0"/>
              <a:t>the same thing:</a:t>
            </a:r>
          </a:p>
          <a:p>
            <a:pPr algn="ctr">
              <a:buNone/>
            </a:pPr>
            <a:r>
              <a:rPr lang="en-US" sz="1400" dirty="0" smtClean="0"/>
              <a:t> </a:t>
            </a: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objects that are different from most other objects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The techniques used for detection are the same.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outlier detection</a:t>
            </a:r>
            <a:endParaRPr lang="en-US" dirty="0"/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181600"/>
          </a:xfrm>
        </p:spPr>
        <p:txBody>
          <a:bodyPr/>
          <a:lstStyle/>
          <a:p>
            <a:pPr marL="342900" indent="-342900" algn="ctr">
              <a:lnSpc>
                <a:spcPct val="90000"/>
              </a:lnSpc>
              <a:buNone/>
            </a:pPr>
            <a:r>
              <a:rPr lang="en-US" b="1" dirty="0" smtClean="0"/>
              <a:t>Outliers are objects that are fit</a:t>
            </a:r>
            <a:br>
              <a:rPr lang="en-US" b="1" dirty="0" smtClean="0"/>
            </a:br>
            <a:r>
              <a:rPr lang="en-US" b="1" dirty="0" smtClean="0"/>
              <a:t>poorly by a statistical model.</a:t>
            </a:r>
          </a:p>
          <a:p>
            <a:pPr marL="342900" indent="-342900">
              <a:lnSpc>
                <a:spcPct val="90000"/>
              </a:lnSpc>
            </a:pPr>
            <a:endParaRPr 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dirty="0" smtClean="0"/>
              <a:t>Estimate a </a:t>
            </a:r>
            <a:r>
              <a:rPr lang="en-US" dirty="0"/>
              <a:t>parametric model describing the distribution of the </a:t>
            </a:r>
            <a:r>
              <a:rPr lang="en-US" dirty="0" smtClean="0"/>
              <a:t>data </a:t>
            </a: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r>
              <a:rPr lang="en-US" dirty="0"/>
              <a:t>Apply a statistical test that depends on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/>
              <a:t>Properties of test instance</a:t>
            </a:r>
            <a:endParaRPr lang="en-US" dirty="0"/>
          </a:p>
          <a:p>
            <a:pPr marL="742950" lvl="1" indent="-285750">
              <a:lnSpc>
                <a:spcPct val="90000"/>
              </a:lnSpc>
            </a:pPr>
            <a:r>
              <a:rPr lang="en-US" dirty="0" smtClean="0"/>
              <a:t>Parameters </a:t>
            </a:r>
            <a:r>
              <a:rPr lang="en-US" dirty="0"/>
              <a:t>of </a:t>
            </a:r>
            <a:r>
              <a:rPr lang="en-US" dirty="0" smtClean="0"/>
              <a:t>model </a:t>
            </a:r>
            <a:r>
              <a:rPr lang="en-US" dirty="0"/>
              <a:t>(e.g., mean, variance)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/>
              <a:t>Confidence limit (related to number </a:t>
            </a:r>
            <a:r>
              <a:rPr lang="en-US" dirty="0"/>
              <a:t>of expected </a:t>
            </a:r>
            <a:r>
              <a:rPr lang="en-US" dirty="0" smtClean="0"/>
              <a:t>outliers)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outlier detection</a:t>
            </a:r>
            <a:endParaRPr lang="en-US" dirty="0"/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err="1" smtClean="0"/>
              <a:t>Univariate</a:t>
            </a:r>
            <a:r>
              <a:rPr lang="en-US" dirty="0" smtClean="0"/>
              <a:t> Gaussian distribution</a:t>
            </a:r>
          </a:p>
          <a:p>
            <a:pPr marL="850900" lvl="1">
              <a:lnSpc>
                <a:spcPct val="90000"/>
              </a:lnSpc>
            </a:pPr>
            <a:r>
              <a:rPr lang="en-US" dirty="0" smtClean="0"/>
              <a:t>Outlier defined by z-score &gt; threshold</a:t>
            </a:r>
            <a:endParaRPr lang="en-US" dirty="0"/>
          </a:p>
        </p:txBody>
      </p:sp>
      <p:pic>
        <p:nvPicPr>
          <p:cNvPr id="1811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209" y="2524486"/>
            <a:ext cx="5076191" cy="28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Multivariate Gaussian distribution</a:t>
            </a:r>
          </a:p>
          <a:p>
            <a:pPr lvl="1"/>
            <a:r>
              <a:rPr lang="en-US" dirty="0" smtClean="0"/>
              <a:t>Outlier defined by </a:t>
            </a:r>
            <a:r>
              <a:rPr lang="en-US" dirty="0" err="1" smtClean="0"/>
              <a:t>Mahalanobis</a:t>
            </a:r>
            <a:r>
              <a:rPr lang="en-US" dirty="0" smtClean="0"/>
              <a:t> distance &gt; threshold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anomaly detection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699" r="17048" b="17160"/>
          <a:stretch>
            <a:fillRect/>
          </a:stretch>
        </p:blipFill>
        <p:spPr bwMode="auto">
          <a:xfrm>
            <a:off x="697882" y="2438400"/>
            <a:ext cx="2502518" cy="17657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4561" t="3346" r="20524" b="13385"/>
          <a:stretch>
            <a:fillRect/>
          </a:stretch>
        </p:blipFill>
        <p:spPr bwMode="auto">
          <a:xfrm>
            <a:off x="3804589" y="2379124"/>
            <a:ext cx="4806011" cy="3640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4648200"/>
          <a:ext cx="3276600" cy="13716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85800"/>
                <a:gridCol w="1219200"/>
                <a:gridCol w="1371600"/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Distance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Euclidean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Mahalanobis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5.7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7.1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Grubbs’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Detect outliers in univariate data</a:t>
            </a:r>
          </a:p>
          <a:p>
            <a:r>
              <a:rPr lang="en-US"/>
              <a:t>Assume data comes from normal distribution</a:t>
            </a:r>
          </a:p>
          <a:p>
            <a:r>
              <a:rPr lang="en-US"/>
              <a:t>Detects one outlier at a time, remove the outlier, and repeat</a:t>
            </a:r>
          </a:p>
          <a:p>
            <a:pPr lvl="1"/>
            <a:r>
              <a:rPr lang="en-US"/>
              <a:t>H</a:t>
            </a:r>
            <a:r>
              <a:rPr lang="en-US" baseline="-25000"/>
              <a:t>0</a:t>
            </a:r>
            <a:r>
              <a:rPr lang="en-US"/>
              <a:t>: There is no outlier in data</a:t>
            </a:r>
          </a:p>
          <a:p>
            <a:pPr lvl="1"/>
            <a:r>
              <a:rPr lang="en-US"/>
              <a:t>H</a:t>
            </a:r>
            <a:r>
              <a:rPr lang="en-US" baseline="-25000"/>
              <a:t>A</a:t>
            </a:r>
            <a:r>
              <a:rPr lang="en-US"/>
              <a:t>: There is at least one outlier</a:t>
            </a:r>
          </a:p>
          <a:p>
            <a:r>
              <a:rPr lang="en-US"/>
              <a:t>Grubbs’ test statistic: </a:t>
            </a:r>
          </a:p>
          <a:p>
            <a:endParaRPr lang="en-US"/>
          </a:p>
          <a:p>
            <a:r>
              <a:rPr lang="en-US"/>
              <a:t>Reject H</a:t>
            </a:r>
            <a:r>
              <a:rPr lang="en-US" baseline="-25000"/>
              <a:t>0</a:t>
            </a:r>
            <a:r>
              <a:rPr lang="en-US"/>
              <a:t> if:</a:t>
            </a:r>
          </a:p>
        </p:txBody>
      </p:sp>
      <p:graphicFrame>
        <p:nvGraphicFramePr>
          <p:cNvPr id="182067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4572000" y="3962400"/>
          <a:ext cx="2286000" cy="1020763"/>
        </p:xfrm>
        <a:graphic>
          <a:graphicData uri="http://schemas.openxmlformats.org/presentationml/2006/ole">
            <p:oleObj spid="_x0000_s392194" name="Equation" r:id="rId3" imgW="1054080" imgH="469800" progId="Equation.3">
              <p:embed/>
            </p:oleObj>
          </a:graphicData>
        </a:graphic>
      </p:graphicFrame>
      <p:graphicFrame>
        <p:nvGraphicFramePr>
          <p:cNvPr id="1820678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2971800" y="5186363"/>
          <a:ext cx="3886200" cy="1214437"/>
        </p:xfrm>
        <a:graphic>
          <a:graphicData uri="http://schemas.openxmlformats.org/presentationml/2006/ole">
            <p:oleObj spid="_x0000_s392195" name="Equation" r:id="rId4" imgW="1828800" imgH="571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approach</a:t>
            </a:r>
            <a:endParaRPr lang="en-US" dirty="0"/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the </a:t>
            </a:r>
            <a:r>
              <a:rPr lang="en-US" dirty="0" smtClean="0"/>
              <a:t>dataset </a:t>
            </a:r>
            <a:r>
              <a:rPr lang="en-US" dirty="0"/>
              <a:t>D contains samples from a mixture of two probability distributions: </a:t>
            </a:r>
          </a:p>
          <a:p>
            <a:pPr lvl="1"/>
            <a:r>
              <a:rPr lang="en-US" dirty="0"/>
              <a:t>M (majority distribution) </a:t>
            </a:r>
          </a:p>
          <a:p>
            <a:pPr lvl="1"/>
            <a:r>
              <a:rPr lang="en-US" dirty="0"/>
              <a:t>A (anomalous distribution)</a:t>
            </a:r>
          </a:p>
          <a:p>
            <a:r>
              <a:rPr lang="en-US" dirty="0"/>
              <a:t>General </a:t>
            </a:r>
            <a:r>
              <a:rPr lang="en-US" dirty="0" smtClean="0"/>
              <a:t>approach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Initially, assume all the data points belong to M</a:t>
            </a:r>
          </a:p>
          <a:p>
            <a:pPr lvl="1"/>
            <a:r>
              <a:rPr lang="en-US" dirty="0"/>
              <a:t>Let L</a:t>
            </a:r>
            <a:r>
              <a:rPr lang="en-US" baseline="-25000" dirty="0"/>
              <a:t>t</a:t>
            </a:r>
            <a:r>
              <a:rPr lang="en-US" dirty="0"/>
              <a:t>(D) be the log likelihood of D at time t</a:t>
            </a:r>
          </a:p>
          <a:p>
            <a:pPr lvl="1"/>
            <a:r>
              <a:rPr lang="en-US" dirty="0"/>
              <a:t>For each point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that belongs to M, move it to A</a:t>
            </a:r>
            <a:endParaRPr lang="en-US" dirty="0"/>
          </a:p>
          <a:p>
            <a:pPr lvl="2"/>
            <a:r>
              <a:rPr lang="en-US" dirty="0"/>
              <a:t> Let L</a:t>
            </a:r>
            <a:r>
              <a:rPr lang="en-US" baseline="-25000" dirty="0"/>
              <a:t>t+1</a:t>
            </a:r>
            <a:r>
              <a:rPr lang="en-US" dirty="0"/>
              <a:t> (D) be the new log likelihood.</a:t>
            </a:r>
          </a:p>
          <a:p>
            <a:pPr lvl="2"/>
            <a:r>
              <a:rPr lang="en-US" dirty="0"/>
              <a:t> Compute the difference, </a:t>
            </a:r>
            <a:r>
              <a:rPr lang="en-US" dirty="0">
                <a:sym typeface="Symbol" pitchFamily="18" charset="2"/>
              </a:rPr>
              <a:t> = </a:t>
            </a:r>
            <a:r>
              <a:rPr lang="en-US" dirty="0"/>
              <a:t>L</a:t>
            </a:r>
            <a:r>
              <a:rPr lang="en-US" baseline="-25000" dirty="0"/>
              <a:t>t</a:t>
            </a:r>
            <a:r>
              <a:rPr lang="en-US" dirty="0"/>
              <a:t>(D) – L</a:t>
            </a:r>
            <a:r>
              <a:rPr lang="en-US" baseline="-25000" dirty="0"/>
              <a:t>t+1</a:t>
            </a:r>
            <a:r>
              <a:rPr lang="en-US" dirty="0"/>
              <a:t> (D)</a:t>
            </a:r>
          </a:p>
          <a:p>
            <a:pPr lvl="2"/>
            <a:r>
              <a:rPr lang="en-US" dirty="0"/>
              <a:t> If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/>
              <a:t> &gt; c  (some threshold), then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 is declared as an anomaly and moved permanently from M to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approach</a:t>
            </a:r>
            <a:endParaRPr lang="en-US" dirty="0"/>
          </a:p>
        </p:txBody>
      </p:sp>
      <p:sp>
        <p:nvSpPr>
          <p:cNvPr id="18124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Symbol" pitchFamily="18" charset="2"/>
              </a:rPr>
              <a:t>Data distribution, D = (1 – ) M +  A</a:t>
            </a:r>
          </a:p>
          <a:p>
            <a:r>
              <a:rPr lang="en-US">
                <a:sym typeface="Symbol" pitchFamily="18" charset="2"/>
              </a:rPr>
              <a:t>M is a probability distribution estimated from data</a:t>
            </a:r>
          </a:p>
          <a:p>
            <a:pPr lvl="1"/>
            <a:r>
              <a:rPr lang="en-US">
                <a:sym typeface="Symbol" pitchFamily="18" charset="2"/>
              </a:rPr>
              <a:t>Can be based on any modeling method (naïve Bayes, maximum entropy, etc)</a:t>
            </a:r>
          </a:p>
          <a:p>
            <a:r>
              <a:rPr lang="en-US">
                <a:sym typeface="Symbol" pitchFamily="18" charset="2"/>
              </a:rPr>
              <a:t>A is initially assumed to be uniform distribution</a:t>
            </a:r>
          </a:p>
          <a:p>
            <a:r>
              <a:rPr lang="en-US">
                <a:sym typeface="Symbol" pitchFamily="18" charset="2"/>
              </a:rPr>
              <a:t>Likelihood at time t:</a:t>
            </a:r>
          </a:p>
        </p:txBody>
      </p:sp>
      <p:graphicFrame>
        <p:nvGraphicFramePr>
          <p:cNvPr id="1812488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685800" y="4191000"/>
          <a:ext cx="8229600" cy="1795463"/>
        </p:xfrm>
        <a:graphic>
          <a:graphicData uri="http://schemas.openxmlformats.org/presentationml/2006/ole">
            <p:oleObj spid="_x0000_s393218" name="Equation" r:id="rId3" imgW="407664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outlier detection</a:t>
            </a:r>
            <a:endParaRPr lang="en-US" dirty="0"/>
          </a:p>
        </p:txBody>
      </p:sp>
      <p:sp>
        <p:nvSpPr>
          <p:cNvPr id="184525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Statistical tests are well-understood and well-validated.</a:t>
            </a:r>
          </a:p>
          <a:p>
            <a:pPr lvl="1"/>
            <a:r>
              <a:rPr lang="en-US" dirty="0" smtClean="0"/>
              <a:t>Quantitative measure of degree to which object is an outlier.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Data may be hard to model parametrically.</a:t>
            </a:r>
          </a:p>
          <a:p>
            <a:pPr lvl="2"/>
            <a:r>
              <a:rPr lang="en-US" dirty="0" smtClean="0"/>
              <a:t> multiple modes</a:t>
            </a:r>
          </a:p>
          <a:p>
            <a:pPr lvl="2"/>
            <a:r>
              <a:rPr lang="en-US" dirty="0" smtClean="0"/>
              <a:t> variable density</a:t>
            </a:r>
          </a:p>
          <a:p>
            <a:pPr lvl="1"/>
            <a:r>
              <a:rPr lang="en-US" dirty="0" smtClean="0"/>
              <a:t>In high dimensions, data may be insufficient </a:t>
            </a:r>
            <a:r>
              <a:rPr lang="en-US" dirty="0"/>
              <a:t>to estimate </a:t>
            </a:r>
            <a:r>
              <a:rPr lang="en-US" dirty="0" smtClean="0"/>
              <a:t>true distribution.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38225"/>
            <a:ext cx="8382000" cy="51816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Outliers are objects far away from other objects.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Common approach:</a:t>
            </a:r>
          </a:p>
          <a:p>
            <a:pPr lvl="1"/>
            <a:r>
              <a:rPr lang="en-US" dirty="0" smtClean="0"/>
              <a:t>Outlier score is distance to </a:t>
            </a:r>
            <a:r>
              <a:rPr lang="en-US" i="1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nearest neighbor.</a:t>
            </a:r>
          </a:p>
          <a:p>
            <a:pPr lvl="1"/>
            <a:r>
              <a:rPr lang="en-US" dirty="0" smtClean="0"/>
              <a:t>Score sensitive to choice of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Proximity-based outlier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38225"/>
            <a:ext cx="8382000" cy="51816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Proximity-based outlier detection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4194175" cy="4672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38225"/>
            <a:ext cx="8382000" cy="51816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Proximity-based outlier detection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84275"/>
            <a:ext cx="4152900" cy="468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Historically, the field of statistics tried to find and remove outliers as a way to improve analyses.</a:t>
            </a:r>
          </a:p>
          <a:p>
            <a:endParaRPr lang="en-US" dirty="0" smtClean="0"/>
          </a:p>
          <a:p>
            <a:r>
              <a:rPr lang="en-US" dirty="0" smtClean="0"/>
              <a:t>There are now many fields where the outliers / anomalies are the objects of greatest interest.</a:t>
            </a:r>
          </a:p>
          <a:p>
            <a:pPr lvl="1"/>
            <a:r>
              <a:rPr lang="en-US" dirty="0" smtClean="0"/>
              <a:t>The rare events may be the ones with the greatest impact, and often in a negative way.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38225"/>
            <a:ext cx="8382000" cy="51816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Proximity-based outlier detection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138" y="1179513"/>
            <a:ext cx="4402137" cy="4840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Proximity-based outlier detection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214" y="1371600"/>
            <a:ext cx="4151586" cy="46981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Proximity-based outlier detection</a:t>
            </a:r>
            <a:endParaRPr lang="en-US" dirty="0"/>
          </a:p>
        </p:txBody>
      </p:sp>
      <p:sp>
        <p:nvSpPr>
          <p:cNvPr id="184525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Easier to define a proximity measure for a dataset than determine its statistical distribution.</a:t>
            </a:r>
          </a:p>
          <a:p>
            <a:pPr lvl="1"/>
            <a:r>
              <a:rPr lang="en-US" dirty="0" smtClean="0"/>
              <a:t>Quantitative measure of degree to which object is an outlier.</a:t>
            </a:r>
          </a:p>
          <a:p>
            <a:pPr lvl="1"/>
            <a:r>
              <a:rPr lang="en-US" dirty="0" smtClean="0"/>
              <a:t>Deals naturally with multiple modes.</a:t>
            </a:r>
          </a:p>
          <a:p>
            <a:endParaRPr lang="en-US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complexity.</a:t>
            </a:r>
          </a:p>
          <a:p>
            <a:pPr lvl="1"/>
            <a:r>
              <a:rPr lang="en-US" dirty="0" smtClean="0"/>
              <a:t>Score sensitive to choice of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Does not work well if data has widely variable density.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38225"/>
            <a:ext cx="8382000" cy="51816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Outliers are objects in regions of </a:t>
            </a:r>
            <a:r>
              <a:rPr lang="en-US" b="1" dirty="0" smtClean="0">
                <a:solidFill>
                  <a:srgbClr val="FF0000"/>
                </a:solidFill>
              </a:rPr>
              <a:t>low density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Outlier score is inverse of density around object.</a:t>
            </a:r>
          </a:p>
          <a:p>
            <a:r>
              <a:rPr lang="en-US" dirty="0" smtClean="0"/>
              <a:t>Scores usually based on proximities.</a:t>
            </a:r>
          </a:p>
          <a:p>
            <a:r>
              <a:rPr lang="en-US" dirty="0" smtClean="0"/>
              <a:t>Example scores:</a:t>
            </a:r>
          </a:p>
          <a:p>
            <a:pPr lvl="1"/>
            <a:r>
              <a:rPr lang="en-US" sz="2400" dirty="0" smtClean="0"/>
              <a:t>Reciprocal of average distance to </a:t>
            </a:r>
            <a:r>
              <a:rPr lang="en-US" sz="2400" i="1" dirty="0" smtClean="0"/>
              <a:t>k</a:t>
            </a:r>
            <a:r>
              <a:rPr lang="en-US" sz="2400" dirty="0" smtClean="0"/>
              <a:t> nearest neighbors: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2400" dirty="0" smtClean="0"/>
              <a:t>Number of objects within fixed radius </a:t>
            </a:r>
            <a:r>
              <a:rPr lang="en-US" sz="2400" i="1" dirty="0" smtClean="0"/>
              <a:t>d</a:t>
            </a:r>
            <a:r>
              <a:rPr lang="en-US" sz="2400" dirty="0" smtClean="0"/>
              <a:t> (DBSCAN).</a:t>
            </a:r>
          </a:p>
          <a:p>
            <a:pPr lvl="1"/>
            <a:r>
              <a:rPr lang="en-US" dirty="0" smtClean="0"/>
              <a:t>These two example scores work poorly if data has variable density.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Density-based outlier detection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04601" y="4029075"/>
          <a:ext cx="5739199" cy="996950"/>
        </p:xfrm>
        <a:graphic>
          <a:graphicData uri="http://schemas.openxmlformats.org/presentationml/2006/ole">
            <p:oleObj spid="_x0000_s109570" name="Equation" r:id="rId3" imgW="27050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density outlier score (Local Outlier Factor, LOF)</a:t>
            </a:r>
          </a:p>
          <a:p>
            <a:pPr lvl="1"/>
            <a:r>
              <a:rPr lang="en-US" sz="2400" dirty="0" smtClean="0"/>
              <a:t>Reciprocal of average distance to </a:t>
            </a:r>
            <a:r>
              <a:rPr lang="en-US" sz="2400" i="1" dirty="0" smtClean="0"/>
              <a:t>k</a:t>
            </a:r>
            <a:r>
              <a:rPr lang="en-US" sz="2400" dirty="0" smtClean="0"/>
              <a:t> nearest neighbors, relative to that of those </a:t>
            </a:r>
            <a:r>
              <a:rPr lang="en-US" sz="2400" i="1" dirty="0" smtClean="0"/>
              <a:t>k</a:t>
            </a:r>
            <a:r>
              <a:rPr lang="en-US" sz="2400" dirty="0" smtClean="0"/>
              <a:t> neighbors.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Density-based outlier detection</a:t>
            </a:r>
            <a:endParaRPr lang="en-US" dirty="0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1295400" y="3027362"/>
          <a:ext cx="6170612" cy="1239838"/>
        </p:xfrm>
        <a:graphic>
          <a:graphicData uri="http://schemas.openxmlformats.org/presentationml/2006/ole">
            <p:oleObj spid="_x0000_s110594" name="Equation" r:id="rId3" imgW="2908080" imgH="583920" progId="Equation.3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Density-based outlier detection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1965"/>
          <a:stretch>
            <a:fillRect/>
          </a:stretch>
        </p:blipFill>
        <p:spPr bwMode="auto">
          <a:xfrm>
            <a:off x="743607" y="1081534"/>
            <a:ext cx="8019393" cy="4709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07015" y="5726668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relative density (LOF) outlier scores</a:t>
            </a:r>
            <a:endParaRPr lang="en-US"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sz="2400" dirty="0" smtClean="0"/>
              <a:t>Quantitative measure of degree to which object is an outlier.</a:t>
            </a:r>
          </a:p>
          <a:p>
            <a:pPr lvl="1"/>
            <a:r>
              <a:rPr lang="en-US" sz="2400" dirty="0" smtClean="0"/>
              <a:t>Can work well even if data has variable density.</a:t>
            </a:r>
          </a:p>
          <a:p>
            <a:endParaRPr lang="en-US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complexity</a:t>
            </a:r>
          </a:p>
          <a:p>
            <a:pPr lvl="1"/>
            <a:r>
              <a:rPr lang="en-US" sz="2400" dirty="0" smtClean="0"/>
              <a:t>Must choose parameters</a:t>
            </a:r>
          </a:p>
          <a:p>
            <a:pPr lvl="2"/>
            <a:r>
              <a:rPr lang="en-US" dirty="0" smtClean="0"/>
              <a:t> </a:t>
            </a:r>
            <a:r>
              <a:rPr lang="en-US" sz="2000" i="1" dirty="0" smtClean="0"/>
              <a:t>k</a:t>
            </a:r>
            <a:r>
              <a:rPr lang="en-US" sz="2000" dirty="0" smtClean="0"/>
              <a:t> for nearest neighbor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i="1" dirty="0" smtClean="0"/>
              <a:t>d</a:t>
            </a:r>
            <a:r>
              <a:rPr lang="en-US" sz="2000" dirty="0" smtClean="0"/>
              <a:t> for distance threshold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Density-based outlier detection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Outliers are objects that do not</a:t>
            </a:r>
            <a:br>
              <a:rPr lang="en-US" b="1" dirty="0" smtClean="0"/>
            </a:br>
            <a:r>
              <a:rPr lang="en-US" b="1" dirty="0" smtClean="0"/>
              <a:t>belong strongly to any cluster.</a:t>
            </a:r>
          </a:p>
          <a:p>
            <a:endParaRPr lang="en-US" dirty="0" smtClean="0"/>
          </a:p>
          <a:p>
            <a:r>
              <a:rPr lang="en-US" dirty="0" smtClean="0"/>
              <a:t>Approaches:</a:t>
            </a:r>
          </a:p>
          <a:p>
            <a:pPr lvl="1"/>
            <a:r>
              <a:rPr lang="en-US" dirty="0" smtClean="0"/>
              <a:t>Assess degree to which object belongs to any cluster.</a:t>
            </a:r>
          </a:p>
          <a:p>
            <a:pPr lvl="1"/>
            <a:r>
              <a:rPr lang="en-US" dirty="0" smtClean="0"/>
              <a:t>Eliminate object(s) to improve objective function.</a:t>
            </a:r>
          </a:p>
          <a:p>
            <a:pPr lvl="1"/>
            <a:r>
              <a:rPr lang="en-US" dirty="0" smtClean="0"/>
              <a:t>Discard small clusters far from other clusters.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Issue:</a:t>
            </a:r>
          </a:p>
          <a:p>
            <a:pPr lvl="1"/>
            <a:r>
              <a:rPr lang="en-US" dirty="0" smtClean="0"/>
              <a:t>Outliers may affect initial formation of clusters.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outlier detection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5181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Assess degree to which object</a:t>
            </a:r>
            <a:br>
              <a:rPr lang="en-US" dirty="0" smtClean="0"/>
            </a:br>
            <a:r>
              <a:rPr lang="en-US" dirty="0" smtClean="0"/>
              <a:t>belongs to any cluster.</a:t>
            </a:r>
          </a:p>
          <a:p>
            <a:endParaRPr lang="en-US" dirty="0" smtClean="0"/>
          </a:p>
          <a:p>
            <a:r>
              <a:rPr lang="en-US" dirty="0" smtClean="0"/>
              <a:t>For prototype-based clustering (e.g. k-means), use distance to cluster centers.</a:t>
            </a:r>
          </a:p>
          <a:p>
            <a:pPr lvl="1"/>
            <a:r>
              <a:rPr lang="en-US" dirty="0" smtClean="0"/>
              <a:t>To deal with variable density clusters, use relative distance: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 concepts for density-based or connectivity-based clusters.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outlier detection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28800" y="4343400"/>
          <a:ext cx="5105400" cy="918432"/>
        </p:xfrm>
        <a:graphic>
          <a:graphicData uri="http://schemas.openxmlformats.org/presentationml/2006/ole">
            <p:oleObj spid="_x0000_s133122" name="Equation" r:id="rId3" imgW="24001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outlier detection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726668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distance of points from nearest </a:t>
            </a:r>
            <a:r>
              <a:rPr lang="en-US" sz="1800" dirty="0" err="1" smtClean="0"/>
              <a:t>centroid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3418" b="11965"/>
          <a:stretch>
            <a:fillRect/>
          </a:stretch>
        </p:blipFill>
        <p:spPr bwMode="auto">
          <a:xfrm>
            <a:off x="1046163" y="1114956"/>
            <a:ext cx="7107237" cy="4542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from different class of object or underlying mechanism</a:t>
            </a:r>
          </a:p>
          <a:p>
            <a:pPr lvl="1"/>
            <a:r>
              <a:rPr lang="en-US" dirty="0" smtClean="0"/>
              <a:t>disease vs. non-disease</a:t>
            </a:r>
          </a:p>
          <a:p>
            <a:pPr lvl="1"/>
            <a:r>
              <a:rPr lang="en-US" dirty="0" smtClean="0"/>
              <a:t>fraud vs. not fraud</a:t>
            </a:r>
          </a:p>
          <a:p>
            <a:endParaRPr lang="en-US" dirty="0" smtClean="0"/>
          </a:p>
          <a:p>
            <a:r>
              <a:rPr lang="en-US" dirty="0" smtClean="0"/>
              <a:t>Natural variation</a:t>
            </a:r>
          </a:p>
          <a:p>
            <a:pPr lvl="1"/>
            <a:r>
              <a:rPr lang="en-US" dirty="0" smtClean="0"/>
              <a:t>tails on a Gaussian distribution</a:t>
            </a:r>
          </a:p>
          <a:p>
            <a:endParaRPr lang="en-US" dirty="0" smtClean="0"/>
          </a:p>
          <a:p>
            <a:r>
              <a:rPr lang="en-US" dirty="0" smtClean="0"/>
              <a:t>Data measurement and collection errors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anomalies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outlier detection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3236" y="5726668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relative distance of points from nearest </a:t>
            </a:r>
            <a:r>
              <a:rPr lang="en-US" sz="1800" dirty="0" err="1" smtClean="0"/>
              <a:t>centroid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4833" b="12889"/>
          <a:stretch>
            <a:fillRect/>
          </a:stretch>
        </p:blipFill>
        <p:spPr bwMode="auto">
          <a:xfrm>
            <a:off x="1066800" y="1066800"/>
            <a:ext cx="7065963" cy="4686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Eliminate object(s) to improve objective function.</a:t>
            </a:r>
          </a:p>
          <a:p>
            <a:endParaRPr lang="en-US" dirty="0" smtClean="0"/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smtClean="0"/>
              <a:t>Form initial set of clusters.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smtClean="0"/>
              <a:t>Remove the object which most improves objective function.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smtClean="0"/>
              <a:t>Repeat step </a:t>
            </a:r>
            <a:r>
              <a:rPr lang="en-US" sz="2000" dirty="0" smtClean="0"/>
              <a:t>2)</a:t>
            </a:r>
            <a:r>
              <a:rPr lang="en-US" dirty="0" smtClean="0"/>
              <a:t> until 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outlier detection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Discard small clusters far from other clusters.</a:t>
            </a:r>
          </a:p>
          <a:p>
            <a:endParaRPr lang="en-US" dirty="0" smtClean="0"/>
          </a:p>
          <a:p>
            <a:r>
              <a:rPr lang="en-US" dirty="0" smtClean="0"/>
              <a:t>Need to define thresholds for “small” and “far”.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outlier detection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Pro:</a:t>
            </a:r>
          </a:p>
          <a:p>
            <a:pPr lvl="1"/>
            <a:r>
              <a:rPr lang="en-US" dirty="0" smtClean="0"/>
              <a:t>Some clustering techniques have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complexity.</a:t>
            </a:r>
          </a:p>
          <a:p>
            <a:pPr lvl="1"/>
            <a:r>
              <a:rPr lang="en-US" dirty="0" smtClean="0"/>
              <a:t>Extends concept of outlier from single objects to groups of objects.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Requires thresholds for minimum size and distance.</a:t>
            </a:r>
          </a:p>
          <a:p>
            <a:pPr lvl="1"/>
            <a:r>
              <a:rPr lang="en-US" dirty="0" smtClean="0"/>
              <a:t>Sensitive to number of clusters chosen.</a:t>
            </a:r>
          </a:p>
          <a:p>
            <a:pPr lvl="1"/>
            <a:r>
              <a:rPr lang="en-US" dirty="0" smtClean="0"/>
              <a:t>Hard to associate outlier score with objects.</a:t>
            </a:r>
          </a:p>
          <a:p>
            <a:pPr lvl="1"/>
            <a:r>
              <a:rPr lang="en-US" dirty="0" smtClean="0"/>
              <a:t>Outliers may affect initial formation of clusters.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outlier detection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unlabelled, unlike usual SVM setting.</a:t>
            </a:r>
          </a:p>
          <a:p>
            <a:endParaRPr lang="en-US" dirty="0" smtClean="0"/>
          </a:p>
          <a:p>
            <a:r>
              <a:rPr lang="en-US" dirty="0" smtClean="0"/>
              <a:t>Goal: find </a:t>
            </a:r>
            <a:r>
              <a:rPr lang="en-US" dirty="0" err="1" smtClean="0"/>
              <a:t>hyperplane</a:t>
            </a:r>
            <a:r>
              <a:rPr lang="en-US" dirty="0" smtClean="0"/>
              <a:t> (in higher-dimensional kernel space) which encloses as much data as possible with minimum volume.</a:t>
            </a:r>
          </a:p>
          <a:p>
            <a:pPr lvl="1"/>
            <a:r>
              <a:rPr lang="en-US" dirty="0" smtClean="0"/>
              <a:t>Tradeoff between amount of data enclosed and tightness of enclosure; controlled by regularization of slack variables.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One-class support vector machines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One-class SVM vs. Gaussian envelope</a:t>
            </a:r>
            <a:endParaRPr lang="en-US" dirty="0"/>
          </a:p>
        </p:txBody>
      </p:sp>
      <p:pic>
        <p:nvPicPr>
          <p:cNvPr id="395266" name="Picture 2" descr="outlier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4114809" cy="2057404"/>
          </a:xfrm>
          <a:prstGeom prst="rect">
            <a:avLst/>
          </a:prstGeom>
          <a:noFill/>
        </p:spPr>
      </p:pic>
      <p:pic>
        <p:nvPicPr>
          <p:cNvPr id="395268" name="Picture 4" descr="outlier2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391" y="1219196"/>
            <a:ext cx="4114809" cy="2057404"/>
          </a:xfrm>
          <a:prstGeom prst="rect">
            <a:avLst/>
          </a:prstGeom>
          <a:noFill/>
        </p:spPr>
      </p:pic>
      <p:pic>
        <p:nvPicPr>
          <p:cNvPr id="395270" name="Picture 6" descr="outlier3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791" y="3581396"/>
            <a:ext cx="4114809" cy="20574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6019800"/>
            <a:ext cx="5040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Images from </a:t>
            </a:r>
            <a:r>
              <a:rPr lang="en-US" sz="1200" b="0" dirty="0" smtClean="0">
                <a:hlinkClick r:id="rId6"/>
              </a:rPr>
              <a:t>http://scikit-learn.org/stable/modules/outlier_detection.html</a:t>
            </a:r>
            <a:endParaRPr lang="en-US" sz="1200" b="0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LIBSVM</a:t>
            </a:r>
          </a:p>
          <a:p>
            <a:pPr lvl="1" algn="ctr">
              <a:buNone/>
            </a:pPr>
            <a:r>
              <a:rPr lang="en-US" dirty="0" smtClean="0">
                <a:hlinkClick r:id="rId2"/>
              </a:rPr>
              <a:t>http://www.csie.ntu.edu.tw/~cjlin/libsvm/</a:t>
            </a:r>
            <a:endParaRPr lang="en-US" dirty="0" smtClean="0"/>
          </a:p>
          <a:p>
            <a:pPr lvl="1"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pt-BR" sz="1600" dirty="0" smtClean="0"/>
              <a:t>-s 2 -t 2 -g 50 -n 0.35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One-class SVM demo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325" y="1039812"/>
            <a:ext cx="8610600" cy="5513388"/>
          </a:xfrm>
        </p:spPr>
        <p:txBody>
          <a:bodyPr/>
          <a:lstStyle/>
          <a:p>
            <a:pPr marL="168275" indent="-168275" defTabSz="171450">
              <a:lnSpc>
                <a:spcPct val="80000"/>
              </a:lnSpc>
            </a:pPr>
            <a:r>
              <a:rPr lang="en-US" sz="2400" dirty="0"/>
              <a:t>Three groups of features</a:t>
            </a:r>
          </a:p>
          <a:p>
            <a:pPr marL="403225" lvl="1" indent="-120650" defTabSz="171450">
              <a:lnSpc>
                <a:spcPct val="80000"/>
              </a:lnSpc>
            </a:pPr>
            <a:r>
              <a:rPr lang="en-US" sz="2000" dirty="0"/>
              <a:t>Basic features of individual TCP connections</a:t>
            </a:r>
          </a:p>
          <a:p>
            <a:pPr marL="688975" lvl="2" indent="-171450" defTabSz="171450">
              <a:lnSpc>
                <a:spcPct val="80000"/>
              </a:lnSpc>
            </a:pPr>
            <a:r>
              <a:rPr lang="en-US" sz="1800" dirty="0"/>
              <a:t>source &amp; destination IP  		</a:t>
            </a:r>
            <a:r>
              <a:rPr lang="en-US" sz="1600" i="1" dirty="0">
                <a:solidFill>
                  <a:srgbClr val="FF0000"/>
                </a:solidFill>
              </a:rPr>
              <a:t>Features 1 &amp; 2</a:t>
            </a:r>
          </a:p>
          <a:p>
            <a:pPr marL="688975" lvl="2" indent="-171450" defTabSz="171450">
              <a:lnSpc>
                <a:spcPct val="80000"/>
              </a:lnSpc>
            </a:pPr>
            <a:r>
              <a:rPr lang="en-US" sz="1800" dirty="0"/>
              <a:t>source &amp; destination port  	</a:t>
            </a:r>
            <a:r>
              <a:rPr lang="en-US" sz="1600" i="1" dirty="0">
                <a:solidFill>
                  <a:srgbClr val="FF0000"/>
                </a:solidFill>
              </a:rPr>
              <a:t>Features 3 &amp; 4</a:t>
            </a:r>
            <a:endParaRPr lang="en-US" sz="1800" dirty="0">
              <a:solidFill>
                <a:srgbClr val="FF0000"/>
              </a:solidFill>
            </a:endParaRPr>
          </a:p>
          <a:p>
            <a:pPr marL="688975" lvl="2" indent="-171450" defTabSz="171450">
              <a:lnSpc>
                <a:spcPct val="80000"/>
              </a:lnSpc>
            </a:pPr>
            <a:r>
              <a:rPr lang="en-US" sz="1800" dirty="0"/>
              <a:t>Protocol 											</a:t>
            </a:r>
            <a:r>
              <a:rPr lang="en-US" sz="1600" i="1" dirty="0">
                <a:solidFill>
                  <a:srgbClr val="FF0000"/>
                </a:solidFill>
              </a:rPr>
              <a:t>Feature 5</a:t>
            </a:r>
            <a:endParaRPr lang="en-US" sz="1800" dirty="0">
              <a:solidFill>
                <a:srgbClr val="FF0000"/>
              </a:solidFill>
            </a:endParaRPr>
          </a:p>
          <a:p>
            <a:pPr marL="688975" lvl="2" indent="-171450" defTabSz="171450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Duration</a:t>
            </a:r>
            <a:r>
              <a:rPr lang="en-US" sz="1800" dirty="0">
                <a:solidFill>
                  <a:srgbClr val="A50021"/>
                </a:solidFill>
              </a:rPr>
              <a:t> 											</a:t>
            </a:r>
            <a:r>
              <a:rPr lang="en-US" sz="1600" i="1" dirty="0">
                <a:solidFill>
                  <a:srgbClr val="FF0000"/>
                </a:solidFill>
              </a:rPr>
              <a:t>Feature 6</a:t>
            </a:r>
            <a:endParaRPr lang="en-US" sz="1800" dirty="0">
              <a:solidFill>
                <a:srgbClr val="FF0000"/>
              </a:solidFill>
            </a:endParaRPr>
          </a:p>
          <a:p>
            <a:pPr marL="688975" lvl="2" indent="-171450" defTabSz="171450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Bytes per packets</a:t>
            </a:r>
            <a:r>
              <a:rPr lang="en-US" sz="1800" dirty="0">
                <a:solidFill>
                  <a:srgbClr val="A50021"/>
                </a:solidFill>
              </a:rPr>
              <a:t>						</a:t>
            </a:r>
            <a:r>
              <a:rPr lang="en-US" sz="1600" i="1" dirty="0">
                <a:solidFill>
                  <a:srgbClr val="FF0000"/>
                </a:solidFill>
              </a:rPr>
              <a:t>Feature 7</a:t>
            </a:r>
            <a:endParaRPr lang="en-US" sz="1800" dirty="0">
              <a:solidFill>
                <a:srgbClr val="FF0000"/>
              </a:solidFill>
            </a:endParaRPr>
          </a:p>
          <a:p>
            <a:pPr marL="688975" lvl="2" indent="-171450" defTabSz="171450">
              <a:lnSpc>
                <a:spcPct val="80000"/>
              </a:lnSpc>
            </a:pPr>
            <a:r>
              <a:rPr lang="en-US" sz="1800" dirty="0"/>
              <a:t>number of bytes							</a:t>
            </a:r>
            <a:r>
              <a:rPr lang="en-US" sz="1600" i="1" dirty="0">
                <a:solidFill>
                  <a:srgbClr val="FF0000"/>
                </a:solidFill>
              </a:rPr>
              <a:t>Feature 8</a:t>
            </a:r>
            <a:endParaRPr lang="en-US" sz="1800" dirty="0">
              <a:solidFill>
                <a:srgbClr val="FF0000"/>
              </a:solidFill>
            </a:endParaRPr>
          </a:p>
          <a:p>
            <a:pPr marL="403225" lvl="1" indent="-120650" defTabSz="171450">
              <a:lnSpc>
                <a:spcPct val="80000"/>
              </a:lnSpc>
              <a:spcBef>
                <a:spcPct val="125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Time based features</a:t>
            </a:r>
          </a:p>
          <a:p>
            <a:pPr marL="688975" lvl="2" indent="-171450" defTabSz="171450">
              <a:lnSpc>
                <a:spcPct val="80000"/>
              </a:lnSpc>
            </a:pPr>
            <a:r>
              <a:rPr lang="en-US" sz="1600" dirty="0"/>
              <a:t>For the same source (</a:t>
            </a:r>
            <a:r>
              <a:rPr lang="en-US" sz="1600" dirty="0">
                <a:solidFill>
                  <a:srgbClr val="660066"/>
                </a:solidFill>
              </a:rPr>
              <a:t>destination</a:t>
            </a:r>
            <a:r>
              <a:rPr lang="en-US" sz="1600" dirty="0"/>
              <a:t>) IP address, number of unique destination (</a:t>
            </a:r>
            <a:r>
              <a:rPr lang="en-US" sz="1600" dirty="0">
                <a:solidFill>
                  <a:srgbClr val="660066"/>
                </a:solidFill>
              </a:rPr>
              <a:t>source</a:t>
            </a:r>
            <a:r>
              <a:rPr lang="en-US" sz="1600" dirty="0"/>
              <a:t>) IP addresses inside the network </a:t>
            </a:r>
            <a:r>
              <a:rPr lang="en-US" sz="1600" i="1" dirty="0">
                <a:solidFill>
                  <a:schemeClr val="accent2"/>
                </a:solidFill>
              </a:rPr>
              <a:t>in last T seconds</a:t>
            </a:r>
            <a:r>
              <a:rPr lang="en-US" sz="1600" i="1" dirty="0">
                <a:solidFill>
                  <a:schemeClr val="folHlink"/>
                </a:solidFill>
              </a:rPr>
              <a:t> – </a:t>
            </a:r>
            <a:r>
              <a:rPr lang="en-US" sz="1600" i="1" dirty="0">
                <a:solidFill>
                  <a:srgbClr val="FF0000"/>
                </a:solidFill>
              </a:rPr>
              <a:t>Features 9 (</a:t>
            </a:r>
            <a:r>
              <a:rPr lang="en-US" sz="1600" i="1" dirty="0">
                <a:solidFill>
                  <a:srgbClr val="660066"/>
                </a:solidFill>
              </a:rPr>
              <a:t>13</a:t>
            </a:r>
            <a:r>
              <a:rPr lang="en-US" sz="1600" i="1" dirty="0">
                <a:solidFill>
                  <a:srgbClr val="FF0000"/>
                </a:solidFill>
              </a:rPr>
              <a:t>)</a:t>
            </a:r>
          </a:p>
          <a:p>
            <a:pPr marL="688975" lvl="2" indent="-171450" defTabSz="171450">
              <a:lnSpc>
                <a:spcPct val="80000"/>
              </a:lnSpc>
            </a:pPr>
            <a:r>
              <a:rPr lang="en-US" sz="1600" dirty="0"/>
              <a:t>Number of connections from source (</a:t>
            </a:r>
            <a:r>
              <a:rPr lang="en-US" sz="1600" dirty="0">
                <a:solidFill>
                  <a:srgbClr val="660066"/>
                </a:solidFill>
              </a:rPr>
              <a:t>destination</a:t>
            </a:r>
            <a:r>
              <a:rPr lang="en-US" sz="1600" dirty="0"/>
              <a:t>) IP to the same destination (</a:t>
            </a:r>
            <a:r>
              <a:rPr lang="en-US" sz="1600" dirty="0">
                <a:solidFill>
                  <a:srgbClr val="660066"/>
                </a:solidFill>
              </a:rPr>
              <a:t>source</a:t>
            </a:r>
            <a:r>
              <a:rPr lang="en-US" sz="1600" dirty="0"/>
              <a:t>) port </a:t>
            </a:r>
            <a:r>
              <a:rPr lang="en-US" sz="1600" i="1" dirty="0">
                <a:solidFill>
                  <a:schemeClr val="accent2"/>
                </a:solidFill>
              </a:rPr>
              <a:t>in last T seconds</a:t>
            </a:r>
            <a:r>
              <a:rPr lang="en-US" sz="1600" i="1" dirty="0">
                <a:solidFill>
                  <a:schemeClr val="folHlink"/>
                </a:solidFill>
              </a:rPr>
              <a:t> </a:t>
            </a:r>
            <a:r>
              <a:rPr lang="en-US" sz="1600" i="1" dirty="0">
                <a:solidFill>
                  <a:schemeClr val="hlink"/>
                </a:solidFill>
              </a:rPr>
              <a:t>– </a:t>
            </a:r>
            <a:r>
              <a:rPr lang="en-US" sz="1600" i="1" dirty="0">
                <a:solidFill>
                  <a:srgbClr val="FF0000"/>
                </a:solidFill>
              </a:rPr>
              <a:t>Features 11 (</a:t>
            </a:r>
            <a:r>
              <a:rPr lang="en-US" sz="1600" i="1" dirty="0">
                <a:solidFill>
                  <a:srgbClr val="660066"/>
                </a:solidFill>
              </a:rPr>
              <a:t>15</a:t>
            </a:r>
            <a:r>
              <a:rPr lang="en-US" sz="1600" i="1" dirty="0">
                <a:solidFill>
                  <a:srgbClr val="FF0000"/>
                </a:solidFill>
              </a:rPr>
              <a:t>)</a:t>
            </a:r>
          </a:p>
          <a:p>
            <a:pPr marL="403225" lvl="1" indent="-120650" defTabSz="171450">
              <a:lnSpc>
                <a:spcPct val="80000"/>
              </a:lnSpc>
            </a:pPr>
            <a:r>
              <a:rPr lang="en-US" sz="2000" dirty="0">
                <a:solidFill>
                  <a:srgbClr val="009900"/>
                </a:solidFill>
              </a:rPr>
              <a:t>Connection based features</a:t>
            </a:r>
          </a:p>
          <a:p>
            <a:pPr marL="688975" lvl="2" indent="-171450" defTabSz="171450">
              <a:lnSpc>
                <a:spcPct val="80000"/>
              </a:lnSpc>
            </a:pPr>
            <a:r>
              <a:rPr lang="en-US" sz="1600" dirty="0"/>
              <a:t>For the same source (</a:t>
            </a:r>
            <a:r>
              <a:rPr lang="en-US" sz="1600" dirty="0">
                <a:solidFill>
                  <a:srgbClr val="660066"/>
                </a:solidFill>
              </a:rPr>
              <a:t>destination</a:t>
            </a:r>
            <a:r>
              <a:rPr lang="en-US" sz="1600" dirty="0"/>
              <a:t>) IP address, number of unique destination (</a:t>
            </a:r>
            <a:r>
              <a:rPr lang="en-US" sz="1600" dirty="0">
                <a:solidFill>
                  <a:srgbClr val="660066"/>
                </a:solidFill>
              </a:rPr>
              <a:t>source</a:t>
            </a:r>
            <a:r>
              <a:rPr lang="en-US" sz="1600" dirty="0"/>
              <a:t>) IP addresses inside the network </a:t>
            </a:r>
            <a:r>
              <a:rPr lang="en-US" sz="1600" i="1" dirty="0">
                <a:solidFill>
                  <a:srgbClr val="009900"/>
                </a:solidFill>
              </a:rPr>
              <a:t>in last N connections - </a:t>
            </a:r>
            <a:r>
              <a:rPr lang="en-US" sz="1600" i="1" dirty="0">
                <a:solidFill>
                  <a:srgbClr val="FF0000"/>
                </a:solidFill>
              </a:rPr>
              <a:t>Features 10 (</a:t>
            </a:r>
            <a:r>
              <a:rPr lang="en-US" sz="1600" i="1" dirty="0">
                <a:solidFill>
                  <a:srgbClr val="660066"/>
                </a:solidFill>
              </a:rPr>
              <a:t>14</a:t>
            </a:r>
            <a:r>
              <a:rPr lang="en-US" sz="1600" i="1" dirty="0">
                <a:solidFill>
                  <a:srgbClr val="FF0000"/>
                </a:solidFill>
              </a:rPr>
              <a:t>)</a:t>
            </a:r>
          </a:p>
          <a:p>
            <a:pPr marL="688975" lvl="2" indent="-171450" defTabSz="171450">
              <a:lnSpc>
                <a:spcPct val="80000"/>
              </a:lnSpc>
            </a:pPr>
            <a:r>
              <a:rPr lang="en-US" sz="1600" dirty="0"/>
              <a:t>Number of connections from source (</a:t>
            </a:r>
            <a:r>
              <a:rPr lang="en-US" sz="1600" dirty="0">
                <a:solidFill>
                  <a:srgbClr val="660066"/>
                </a:solidFill>
              </a:rPr>
              <a:t>destination</a:t>
            </a:r>
            <a:r>
              <a:rPr lang="en-US" sz="1600" dirty="0"/>
              <a:t>) IP to the same destination (</a:t>
            </a:r>
            <a:r>
              <a:rPr lang="en-US" sz="1600" dirty="0">
                <a:solidFill>
                  <a:srgbClr val="660066"/>
                </a:solidFill>
              </a:rPr>
              <a:t>source</a:t>
            </a:r>
            <a:r>
              <a:rPr lang="en-US" sz="1600" dirty="0"/>
              <a:t>) port </a:t>
            </a:r>
            <a:r>
              <a:rPr lang="en-US" sz="1600" i="1" dirty="0">
                <a:solidFill>
                  <a:srgbClr val="009900"/>
                </a:solidFill>
              </a:rPr>
              <a:t>in last N connections - </a:t>
            </a:r>
            <a:r>
              <a:rPr lang="en-US" sz="1600" i="1" dirty="0">
                <a:solidFill>
                  <a:srgbClr val="FF0000"/>
                </a:solidFill>
              </a:rPr>
              <a:t>Features 12 (</a:t>
            </a:r>
            <a:r>
              <a:rPr lang="en-US" sz="1600" i="1" dirty="0">
                <a:solidFill>
                  <a:srgbClr val="660066"/>
                </a:solidFill>
              </a:rPr>
              <a:t>16</a:t>
            </a:r>
            <a:r>
              <a:rPr lang="en-US" sz="1600" i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259080" name="Object 8"/>
          <p:cNvGraphicFramePr>
            <a:graphicFrameLocks noChangeAspect="1"/>
          </p:cNvGraphicFramePr>
          <p:nvPr/>
        </p:nvGraphicFramePr>
        <p:xfrm>
          <a:off x="5103813" y="1828800"/>
          <a:ext cx="4048125" cy="2062163"/>
        </p:xfrm>
        <a:graphic>
          <a:graphicData uri="http://schemas.openxmlformats.org/presentationml/2006/ole">
            <p:oleObj spid="_x0000_s442370" name="VISIO" r:id="rId3" imgW="4121280" imgH="1991520" progId="Visio.Drawing.11">
              <p:embed/>
            </p:oleObj>
          </a:graphicData>
        </a:graphic>
      </p:graphicFrame>
      <p:sp>
        <p:nvSpPr>
          <p:cNvPr id="259082" name="Rectangle 10"/>
          <p:cNvSpPr>
            <a:spLocks noChangeArrowheads="1"/>
          </p:cNvSpPr>
          <p:nvPr/>
        </p:nvSpPr>
        <p:spPr bwMode="auto">
          <a:xfrm>
            <a:off x="228600" y="76200"/>
            <a:ext cx="8685213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0" bIns="46800" anchor="ctr"/>
          <a:lstStyle/>
          <a:p>
            <a:pPr algn="ctr" eaLnBrk="1" hangingPunct="1">
              <a:buClr>
                <a:srgbClr val="7A0019"/>
              </a:buClr>
            </a:pPr>
            <a:r>
              <a:rPr lang="en-US" sz="3200" dirty="0" smtClean="0">
                <a:latin typeface="+mj-lt"/>
              </a:rPr>
              <a:t>Anomaly detection on real network data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12200" cy="609600"/>
          </a:xfrm>
        </p:spPr>
        <p:txBody>
          <a:bodyPr rIns="0"/>
          <a:lstStyle/>
          <a:p>
            <a:r>
              <a:rPr lang="en-US" dirty="0"/>
              <a:t>Typical </a:t>
            </a:r>
            <a:r>
              <a:rPr lang="en-US" dirty="0" smtClean="0"/>
              <a:t>anomaly detection output</a:t>
            </a:r>
            <a:endParaRPr lang="en-US" dirty="0"/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147638" y="3429000"/>
            <a:ext cx="8847137" cy="1841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10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sz="600">
              <a:solidFill>
                <a:schemeClr val="bg2"/>
              </a:solidFill>
              <a:latin typeface="Courier" pitchFamily="49" charset="0"/>
            </a:endParaRPr>
          </a:p>
        </p:txBody>
      </p:sp>
      <p:graphicFrame>
        <p:nvGraphicFramePr>
          <p:cNvPr id="260104" name="Object 8"/>
          <p:cNvGraphicFramePr>
            <a:graphicFrameLocks noChangeAspect="1"/>
          </p:cNvGraphicFramePr>
          <p:nvPr/>
        </p:nvGraphicFramePr>
        <p:xfrm>
          <a:off x="457200" y="1162050"/>
          <a:ext cx="8415338" cy="4570413"/>
        </p:xfrm>
        <a:graphic>
          <a:graphicData uri="http://schemas.openxmlformats.org/presentationml/2006/ole">
            <p:oleObj spid="_x0000_s443394" name="Worksheet" r:id="rId3" imgW="6777000" imgH="3767400" progId="Excel.Sheet.8">
              <p:embed/>
            </p:oleObj>
          </a:graphicData>
        </a:graphic>
      </p:graphicFrame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101600" y="5697538"/>
            <a:ext cx="8936038" cy="703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90488" bIns="44450"/>
          <a:lstStyle/>
          <a:p>
            <a:pPr marL="228600" indent="-228600" defTabSz="914400">
              <a:lnSpc>
                <a:spcPct val="95000"/>
              </a:lnSpc>
              <a:spcBef>
                <a:spcPct val="20000"/>
              </a:spcBef>
              <a:buClr>
                <a:schemeClr val="bg2"/>
              </a:buClr>
              <a:buSzPct val="105000"/>
              <a:buFont typeface="Wingdings" pitchFamily="2" charset="2"/>
              <a:buChar char=""/>
            </a:pPr>
            <a:r>
              <a:rPr lang="en-US" sz="1200" b="1" dirty="0">
                <a:solidFill>
                  <a:srgbClr val="C0C0C0"/>
                </a:solidFill>
              </a:rPr>
              <a:t>Anomalous connections that correspond to the “slammer” worm</a:t>
            </a:r>
          </a:p>
          <a:p>
            <a:pPr marL="228600" indent="-228600" defTabSz="914400">
              <a:lnSpc>
                <a:spcPct val="95000"/>
              </a:lnSpc>
              <a:spcBef>
                <a:spcPct val="20000"/>
              </a:spcBef>
              <a:buClr>
                <a:schemeClr val="bg2"/>
              </a:buClr>
              <a:buSzPct val="105000"/>
              <a:buFont typeface="Wingdings" pitchFamily="2" charset="2"/>
              <a:buChar char=""/>
            </a:pPr>
            <a:r>
              <a:rPr lang="en-US" sz="1200" b="1" dirty="0">
                <a:solidFill>
                  <a:srgbClr val="777777"/>
                </a:solidFill>
              </a:rPr>
              <a:t>Anomalous connections that correspond to the ping scan</a:t>
            </a:r>
          </a:p>
          <a:p>
            <a:pPr marL="228600" indent="-228600" defTabSz="914400">
              <a:lnSpc>
                <a:spcPct val="95000"/>
              </a:lnSpc>
              <a:spcBef>
                <a:spcPct val="20000"/>
              </a:spcBef>
              <a:buClr>
                <a:schemeClr val="bg2"/>
              </a:buClr>
              <a:buSzPct val="105000"/>
              <a:buFont typeface="Wingdings" pitchFamily="2" charset="2"/>
              <a:buChar char=""/>
            </a:pPr>
            <a:r>
              <a:rPr lang="en-US" sz="1200" b="1" dirty="0">
                <a:solidFill>
                  <a:srgbClr val="FF9900"/>
                </a:solidFill>
              </a:rPr>
              <a:t>Connections corresponding to </a:t>
            </a:r>
            <a:r>
              <a:rPr lang="en-US" sz="1200" b="1" dirty="0" smtClean="0">
                <a:solidFill>
                  <a:srgbClr val="FF9900"/>
                </a:solidFill>
              </a:rPr>
              <a:t>Univ. Minnesota </a:t>
            </a:r>
            <a:r>
              <a:rPr lang="en-US" sz="1200" b="1" dirty="0">
                <a:solidFill>
                  <a:srgbClr val="FF9900"/>
                </a:solidFill>
              </a:rPr>
              <a:t>machines connecting to “half-life” game servers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937500" cy="4953000"/>
          </a:xfrm>
        </p:spPr>
        <p:txBody>
          <a:bodyPr/>
          <a:lstStyle/>
          <a:p>
            <a:r>
              <a:rPr lang="en-US" dirty="0" smtClean="0"/>
              <a:t>Data often streaming, not static</a:t>
            </a:r>
          </a:p>
          <a:p>
            <a:pPr lvl="1"/>
            <a:r>
              <a:rPr lang="en-US" dirty="0" smtClean="0"/>
              <a:t>Credit card transactions</a:t>
            </a:r>
          </a:p>
          <a:p>
            <a:endParaRPr lang="en-US" dirty="0" smtClean="0"/>
          </a:p>
          <a:p>
            <a:r>
              <a:rPr lang="en-US" dirty="0" smtClean="0"/>
              <a:t>Anomalies can be </a:t>
            </a:r>
            <a:r>
              <a:rPr lang="en-US" i="1" dirty="0" err="1" smtClean="0"/>
              <a:t>bursty</a:t>
            </a:r>
            <a:endParaRPr lang="en-US" i="1" dirty="0" smtClean="0"/>
          </a:p>
          <a:p>
            <a:pPr lvl="1"/>
            <a:r>
              <a:rPr lang="en-US" dirty="0" smtClean="0"/>
              <a:t>Network intrusions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issues in anomaly detection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457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Structure of anomalies</a:t>
            </a:r>
            <a:endParaRPr lang="en-GB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82000" cy="464820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Point </a:t>
            </a:r>
            <a:r>
              <a:rPr lang="en-GB" dirty="0" smtClean="0"/>
              <a:t>anomalies</a:t>
            </a:r>
            <a:endParaRPr lang="en-GB" dirty="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Contextual </a:t>
            </a:r>
            <a:r>
              <a:rPr lang="en-GB" dirty="0" smtClean="0"/>
              <a:t>anomalies</a:t>
            </a:r>
            <a:endParaRPr lang="en-GB" dirty="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Collective </a:t>
            </a:r>
            <a:r>
              <a:rPr lang="en-GB" dirty="0" smtClean="0"/>
              <a:t>anomalies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An excerpt from advice given by a machine</a:t>
            </a:r>
            <a:br>
              <a:rPr lang="en-US" dirty="0" smtClean="0"/>
            </a:br>
            <a:r>
              <a:rPr lang="en-US" dirty="0" smtClean="0"/>
              <a:t>learning veteran on </a:t>
            </a:r>
            <a:r>
              <a:rPr lang="en-US" dirty="0" err="1" smtClean="0"/>
              <a:t>StackOverflow</a:t>
            </a:r>
            <a:r>
              <a:rPr lang="en-US" dirty="0" smtClean="0"/>
              <a:t>:</a:t>
            </a:r>
          </a:p>
          <a:p>
            <a:pPr algn="ctr">
              <a:buNone/>
            </a:pPr>
            <a:r>
              <a:rPr lang="en-US" dirty="0" smtClean="0"/>
              <a:t> </a:t>
            </a:r>
          </a:p>
          <a:p>
            <a:pPr algn="ctr">
              <a:buNone/>
            </a:pPr>
            <a:r>
              <a:rPr lang="en-US" dirty="0" smtClean="0"/>
              <a:t>“ … you are training and testing on the same data.</a:t>
            </a:r>
            <a:br>
              <a:rPr lang="en-US" dirty="0" smtClean="0"/>
            </a:br>
            <a:r>
              <a:rPr lang="en-US" dirty="0" smtClean="0"/>
              <a:t>A kitten dies every time this happens.”</a:t>
            </a: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of the day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individual data instance is anomalous </a:t>
            </a:r>
            <a:r>
              <a:rPr lang="en-GB" dirty="0" smtClean="0"/>
              <a:t>with respect to the </a:t>
            </a:r>
            <a:r>
              <a:rPr lang="en-GB" dirty="0"/>
              <a:t>data</a:t>
            </a:r>
            <a:endParaRPr lang="en-US" dirty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</a:t>
            </a:r>
            <a:r>
              <a:rPr lang="en-US" dirty="0" smtClean="0"/>
              <a:t>anomalies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4600" y="2362200"/>
            <a:ext cx="4179888" cy="3902075"/>
            <a:chOff x="2584" y="844"/>
            <a:chExt cx="3166" cy="2890"/>
          </a:xfrm>
        </p:grpSpPr>
        <p:sp>
          <p:nvSpPr>
            <p:cNvPr id="207877" name="Line 5"/>
            <p:cNvSpPr>
              <a:spLocks noChangeShapeType="1"/>
            </p:cNvSpPr>
            <p:nvPr/>
          </p:nvSpPr>
          <p:spPr bwMode="auto">
            <a:xfrm flipV="1">
              <a:off x="2832" y="863"/>
              <a:ext cx="1" cy="259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78" name="Line 6"/>
            <p:cNvSpPr>
              <a:spLocks noChangeShapeType="1"/>
            </p:cNvSpPr>
            <p:nvPr/>
          </p:nvSpPr>
          <p:spPr bwMode="auto">
            <a:xfrm>
              <a:off x="2832" y="3456"/>
              <a:ext cx="283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79" name="Text Box 7"/>
            <p:cNvSpPr txBox="1">
              <a:spLocks noChangeArrowheads="1"/>
            </p:cNvSpPr>
            <p:nvPr/>
          </p:nvSpPr>
          <p:spPr bwMode="auto">
            <a:xfrm>
              <a:off x="5511" y="3485"/>
              <a:ext cx="239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07880" name="Text Box 8"/>
            <p:cNvSpPr txBox="1">
              <a:spLocks noChangeArrowheads="1"/>
            </p:cNvSpPr>
            <p:nvPr/>
          </p:nvSpPr>
          <p:spPr bwMode="auto">
            <a:xfrm>
              <a:off x="2584" y="844"/>
              <a:ext cx="239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207881" name="Freeform 9"/>
            <p:cNvSpPr>
              <a:spLocks noChangeArrowheads="1"/>
            </p:cNvSpPr>
            <p:nvPr/>
          </p:nvSpPr>
          <p:spPr bwMode="auto">
            <a:xfrm>
              <a:off x="3072" y="1392"/>
              <a:ext cx="784" cy="1289"/>
            </a:xfrm>
            <a:custGeom>
              <a:avLst/>
              <a:gdLst/>
              <a:ahLst/>
              <a:cxnLst>
                <a:cxn ang="0">
                  <a:pos x="363" y="91"/>
                </a:cxn>
                <a:cxn ang="0">
                  <a:pos x="272" y="258"/>
                </a:cxn>
                <a:cxn ang="0">
                  <a:pos x="212" y="387"/>
                </a:cxn>
                <a:cxn ang="0">
                  <a:pos x="189" y="440"/>
                </a:cxn>
                <a:cxn ang="0">
                  <a:pos x="159" y="523"/>
                </a:cxn>
                <a:cxn ang="0">
                  <a:pos x="106" y="652"/>
                </a:cxn>
                <a:cxn ang="0">
                  <a:pos x="98" y="682"/>
                </a:cxn>
                <a:cxn ang="0">
                  <a:pos x="68" y="728"/>
                </a:cxn>
                <a:cxn ang="0">
                  <a:pos x="22" y="940"/>
                </a:cxn>
                <a:cxn ang="0">
                  <a:pos x="0" y="1228"/>
                </a:cxn>
                <a:cxn ang="0">
                  <a:pos x="53" y="1471"/>
                </a:cxn>
                <a:cxn ang="0">
                  <a:pos x="83" y="1508"/>
                </a:cxn>
                <a:cxn ang="0">
                  <a:pos x="90" y="1531"/>
                </a:cxn>
                <a:cxn ang="0">
                  <a:pos x="227" y="1577"/>
                </a:cxn>
                <a:cxn ang="0">
                  <a:pos x="318" y="1569"/>
                </a:cxn>
                <a:cxn ang="0">
                  <a:pos x="363" y="1539"/>
                </a:cxn>
                <a:cxn ang="0">
                  <a:pos x="416" y="1493"/>
                </a:cxn>
                <a:cxn ang="0">
                  <a:pos x="454" y="1463"/>
                </a:cxn>
                <a:cxn ang="0">
                  <a:pos x="507" y="1410"/>
                </a:cxn>
                <a:cxn ang="0">
                  <a:pos x="576" y="1304"/>
                </a:cxn>
                <a:cxn ang="0">
                  <a:pos x="636" y="1167"/>
                </a:cxn>
                <a:cxn ang="0">
                  <a:pos x="704" y="948"/>
                </a:cxn>
                <a:cxn ang="0">
                  <a:pos x="757" y="773"/>
                </a:cxn>
                <a:cxn ang="0">
                  <a:pos x="810" y="622"/>
                </a:cxn>
                <a:cxn ang="0">
                  <a:pos x="750" y="121"/>
                </a:cxn>
                <a:cxn ang="0">
                  <a:pos x="689" y="61"/>
                </a:cxn>
                <a:cxn ang="0">
                  <a:pos x="606" y="0"/>
                </a:cxn>
                <a:cxn ang="0">
                  <a:pos x="394" y="23"/>
                </a:cxn>
                <a:cxn ang="0">
                  <a:pos x="363" y="91"/>
                </a:cxn>
              </a:cxnLst>
              <a:rect l="0" t="0" r="r" b="b"/>
              <a:pathLst>
                <a:path w="880" h="1577">
                  <a:moveTo>
                    <a:pt x="363" y="91"/>
                  </a:moveTo>
                  <a:cubicBezTo>
                    <a:pt x="328" y="145"/>
                    <a:pt x="302" y="202"/>
                    <a:pt x="272" y="258"/>
                  </a:cubicBezTo>
                  <a:cubicBezTo>
                    <a:pt x="250" y="299"/>
                    <a:pt x="238" y="348"/>
                    <a:pt x="212" y="387"/>
                  </a:cubicBezTo>
                  <a:cubicBezTo>
                    <a:pt x="189" y="473"/>
                    <a:pt x="221" y="367"/>
                    <a:pt x="189" y="440"/>
                  </a:cubicBezTo>
                  <a:cubicBezTo>
                    <a:pt x="176" y="470"/>
                    <a:pt x="177" y="495"/>
                    <a:pt x="159" y="523"/>
                  </a:cubicBezTo>
                  <a:cubicBezTo>
                    <a:pt x="147" y="568"/>
                    <a:pt x="123" y="609"/>
                    <a:pt x="106" y="652"/>
                  </a:cubicBezTo>
                  <a:cubicBezTo>
                    <a:pt x="102" y="662"/>
                    <a:pt x="103" y="673"/>
                    <a:pt x="98" y="682"/>
                  </a:cubicBezTo>
                  <a:cubicBezTo>
                    <a:pt x="90" y="698"/>
                    <a:pt x="68" y="728"/>
                    <a:pt x="68" y="728"/>
                  </a:cubicBezTo>
                  <a:cubicBezTo>
                    <a:pt x="53" y="799"/>
                    <a:pt x="35" y="869"/>
                    <a:pt x="22" y="940"/>
                  </a:cubicBezTo>
                  <a:cubicBezTo>
                    <a:pt x="17" y="1037"/>
                    <a:pt x="13" y="1132"/>
                    <a:pt x="0" y="1228"/>
                  </a:cubicBezTo>
                  <a:cubicBezTo>
                    <a:pt x="4" y="1289"/>
                    <a:pt x="0" y="1418"/>
                    <a:pt x="53" y="1471"/>
                  </a:cubicBezTo>
                  <a:cubicBezTo>
                    <a:pt x="71" y="1527"/>
                    <a:pt x="44" y="1458"/>
                    <a:pt x="83" y="1508"/>
                  </a:cubicBezTo>
                  <a:cubicBezTo>
                    <a:pt x="88" y="1514"/>
                    <a:pt x="84" y="1525"/>
                    <a:pt x="90" y="1531"/>
                  </a:cubicBezTo>
                  <a:cubicBezTo>
                    <a:pt x="130" y="1571"/>
                    <a:pt x="174" y="1571"/>
                    <a:pt x="227" y="1577"/>
                  </a:cubicBezTo>
                  <a:cubicBezTo>
                    <a:pt x="257" y="1574"/>
                    <a:pt x="289" y="1577"/>
                    <a:pt x="318" y="1569"/>
                  </a:cubicBezTo>
                  <a:cubicBezTo>
                    <a:pt x="335" y="1564"/>
                    <a:pt x="363" y="1539"/>
                    <a:pt x="363" y="1539"/>
                  </a:cubicBezTo>
                  <a:cubicBezTo>
                    <a:pt x="380" y="1513"/>
                    <a:pt x="387" y="1503"/>
                    <a:pt x="416" y="1493"/>
                  </a:cubicBezTo>
                  <a:cubicBezTo>
                    <a:pt x="428" y="1482"/>
                    <a:pt x="443" y="1475"/>
                    <a:pt x="454" y="1463"/>
                  </a:cubicBezTo>
                  <a:cubicBezTo>
                    <a:pt x="474" y="1442"/>
                    <a:pt x="482" y="1427"/>
                    <a:pt x="507" y="1410"/>
                  </a:cubicBezTo>
                  <a:cubicBezTo>
                    <a:pt x="519" y="1375"/>
                    <a:pt x="545" y="1324"/>
                    <a:pt x="576" y="1304"/>
                  </a:cubicBezTo>
                  <a:cubicBezTo>
                    <a:pt x="591" y="1256"/>
                    <a:pt x="621" y="1216"/>
                    <a:pt x="636" y="1167"/>
                  </a:cubicBezTo>
                  <a:cubicBezTo>
                    <a:pt x="648" y="1088"/>
                    <a:pt x="672" y="1019"/>
                    <a:pt x="704" y="948"/>
                  </a:cubicBezTo>
                  <a:cubicBezTo>
                    <a:pt x="729" y="892"/>
                    <a:pt x="738" y="830"/>
                    <a:pt x="757" y="773"/>
                  </a:cubicBezTo>
                  <a:cubicBezTo>
                    <a:pt x="775" y="721"/>
                    <a:pt x="800" y="676"/>
                    <a:pt x="810" y="622"/>
                  </a:cubicBezTo>
                  <a:cubicBezTo>
                    <a:pt x="810" y="611"/>
                    <a:pt x="880" y="211"/>
                    <a:pt x="750" y="121"/>
                  </a:cubicBezTo>
                  <a:cubicBezTo>
                    <a:pt x="732" y="95"/>
                    <a:pt x="715" y="78"/>
                    <a:pt x="689" y="61"/>
                  </a:cubicBezTo>
                  <a:cubicBezTo>
                    <a:pt x="667" y="27"/>
                    <a:pt x="639" y="21"/>
                    <a:pt x="606" y="0"/>
                  </a:cubicBezTo>
                  <a:cubicBezTo>
                    <a:pt x="529" y="5"/>
                    <a:pt x="469" y="15"/>
                    <a:pt x="394" y="23"/>
                  </a:cubicBezTo>
                  <a:cubicBezTo>
                    <a:pt x="354" y="37"/>
                    <a:pt x="363" y="53"/>
                    <a:pt x="363" y="91"/>
                  </a:cubicBez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2" name="Freeform 10"/>
            <p:cNvSpPr>
              <a:spLocks noChangeArrowheads="1"/>
            </p:cNvSpPr>
            <p:nvPr/>
          </p:nvSpPr>
          <p:spPr bwMode="auto">
            <a:xfrm rot="4620000">
              <a:off x="4383" y="2291"/>
              <a:ext cx="611" cy="1597"/>
            </a:xfrm>
            <a:custGeom>
              <a:avLst/>
              <a:gdLst/>
              <a:ahLst/>
              <a:cxnLst>
                <a:cxn ang="0">
                  <a:pos x="363" y="91"/>
                </a:cxn>
                <a:cxn ang="0">
                  <a:pos x="272" y="258"/>
                </a:cxn>
                <a:cxn ang="0">
                  <a:pos x="212" y="387"/>
                </a:cxn>
                <a:cxn ang="0">
                  <a:pos x="189" y="440"/>
                </a:cxn>
                <a:cxn ang="0">
                  <a:pos x="159" y="523"/>
                </a:cxn>
                <a:cxn ang="0">
                  <a:pos x="106" y="652"/>
                </a:cxn>
                <a:cxn ang="0">
                  <a:pos x="98" y="682"/>
                </a:cxn>
                <a:cxn ang="0">
                  <a:pos x="68" y="728"/>
                </a:cxn>
                <a:cxn ang="0">
                  <a:pos x="22" y="940"/>
                </a:cxn>
                <a:cxn ang="0">
                  <a:pos x="0" y="1228"/>
                </a:cxn>
                <a:cxn ang="0">
                  <a:pos x="53" y="1471"/>
                </a:cxn>
                <a:cxn ang="0">
                  <a:pos x="83" y="1508"/>
                </a:cxn>
                <a:cxn ang="0">
                  <a:pos x="90" y="1531"/>
                </a:cxn>
                <a:cxn ang="0">
                  <a:pos x="227" y="1577"/>
                </a:cxn>
                <a:cxn ang="0">
                  <a:pos x="318" y="1569"/>
                </a:cxn>
                <a:cxn ang="0">
                  <a:pos x="363" y="1539"/>
                </a:cxn>
                <a:cxn ang="0">
                  <a:pos x="416" y="1493"/>
                </a:cxn>
                <a:cxn ang="0">
                  <a:pos x="454" y="1463"/>
                </a:cxn>
                <a:cxn ang="0">
                  <a:pos x="507" y="1410"/>
                </a:cxn>
                <a:cxn ang="0">
                  <a:pos x="576" y="1304"/>
                </a:cxn>
                <a:cxn ang="0">
                  <a:pos x="636" y="1167"/>
                </a:cxn>
                <a:cxn ang="0">
                  <a:pos x="704" y="948"/>
                </a:cxn>
                <a:cxn ang="0">
                  <a:pos x="757" y="773"/>
                </a:cxn>
                <a:cxn ang="0">
                  <a:pos x="810" y="622"/>
                </a:cxn>
                <a:cxn ang="0">
                  <a:pos x="750" y="121"/>
                </a:cxn>
                <a:cxn ang="0">
                  <a:pos x="689" y="61"/>
                </a:cxn>
                <a:cxn ang="0">
                  <a:pos x="606" y="0"/>
                </a:cxn>
                <a:cxn ang="0">
                  <a:pos x="394" y="23"/>
                </a:cxn>
                <a:cxn ang="0">
                  <a:pos x="363" y="91"/>
                </a:cxn>
              </a:cxnLst>
              <a:rect l="0" t="0" r="r" b="b"/>
              <a:pathLst>
                <a:path w="880" h="1577">
                  <a:moveTo>
                    <a:pt x="363" y="91"/>
                  </a:moveTo>
                  <a:cubicBezTo>
                    <a:pt x="328" y="145"/>
                    <a:pt x="302" y="202"/>
                    <a:pt x="272" y="258"/>
                  </a:cubicBezTo>
                  <a:cubicBezTo>
                    <a:pt x="250" y="299"/>
                    <a:pt x="238" y="348"/>
                    <a:pt x="212" y="387"/>
                  </a:cubicBezTo>
                  <a:cubicBezTo>
                    <a:pt x="189" y="473"/>
                    <a:pt x="221" y="367"/>
                    <a:pt x="189" y="440"/>
                  </a:cubicBezTo>
                  <a:cubicBezTo>
                    <a:pt x="176" y="470"/>
                    <a:pt x="177" y="495"/>
                    <a:pt x="159" y="523"/>
                  </a:cubicBezTo>
                  <a:cubicBezTo>
                    <a:pt x="147" y="568"/>
                    <a:pt x="123" y="609"/>
                    <a:pt x="106" y="652"/>
                  </a:cubicBezTo>
                  <a:cubicBezTo>
                    <a:pt x="102" y="662"/>
                    <a:pt x="103" y="673"/>
                    <a:pt x="98" y="682"/>
                  </a:cubicBezTo>
                  <a:cubicBezTo>
                    <a:pt x="90" y="698"/>
                    <a:pt x="68" y="728"/>
                    <a:pt x="68" y="728"/>
                  </a:cubicBezTo>
                  <a:cubicBezTo>
                    <a:pt x="53" y="799"/>
                    <a:pt x="35" y="869"/>
                    <a:pt x="22" y="940"/>
                  </a:cubicBezTo>
                  <a:cubicBezTo>
                    <a:pt x="17" y="1037"/>
                    <a:pt x="13" y="1132"/>
                    <a:pt x="0" y="1228"/>
                  </a:cubicBezTo>
                  <a:cubicBezTo>
                    <a:pt x="4" y="1289"/>
                    <a:pt x="0" y="1418"/>
                    <a:pt x="53" y="1471"/>
                  </a:cubicBezTo>
                  <a:cubicBezTo>
                    <a:pt x="71" y="1527"/>
                    <a:pt x="44" y="1458"/>
                    <a:pt x="83" y="1508"/>
                  </a:cubicBezTo>
                  <a:cubicBezTo>
                    <a:pt x="88" y="1514"/>
                    <a:pt x="84" y="1525"/>
                    <a:pt x="90" y="1531"/>
                  </a:cubicBezTo>
                  <a:cubicBezTo>
                    <a:pt x="130" y="1571"/>
                    <a:pt x="174" y="1571"/>
                    <a:pt x="227" y="1577"/>
                  </a:cubicBezTo>
                  <a:cubicBezTo>
                    <a:pt x="257" y="1574"/>
                    <a:pt x="289" y="1577"/>
                    <a:pt x="318" y="1569"/>
                  </a:cubicBezTo>
                  <a:cubicBezTo>
                    <a:pt x="335" y="1564"/>
                    <a:pt x="363" y="1539"/>
                    <a:pt x="363" y="1539"/>
                  </a:cubicBezTo>
                  <a:cubicBezTo>
                    <a:pt x="380" y="1513"/>
                    <a:pt x="387" y="1503"/>
                    <a:pt x="416" y="1493"/>
                  </a:cubicBezTo>
                  <a:cubicBezTo>
                    <a:pt x="428" y="1482"/>
                    <a:pt x="443" y="1475"/>
                    <a:pt x="454" y="1463"/>
                  </a:cubicBezTo>
                  <a:cubicBezTo>
                    <a:pt x="474" y="1442"/>
                    <a:pt x="482" y="1427"/>
                    <a:pt x="507" y="1410"/>
                  </a:cubicBezTo>
                  <a:cubicBezTo>
                    <a:pt x="519" y="1375"/>
                    <a:pt x="545" y="1324"/>
                    <a:pt x="576" y="1304"/>
                  </a:cubicBezTo>
                  <a:cubicBezTo>
                    <a:pt x="591" y="1256"/>
                    <a:pt x="621" y="1216"/>
                    <a:pt x="636" y="1167"/>
                  </a:cubicBezTo>
                  <a:cubicBezTo>
                    <a:pt x="648" y="1088"/>
                    <a:pt x="672" y="1019"/>
                    <a:pt x="704" y="948"/>
                  </a:cubicBezTo>
                  <a:cubicBezTo>
                    <a:pt x="729" y="892"/>
                    <a:pt x="738" y="830"/>
                    <a:pt x="757" y="773"/>
                  </a:cubicBezTo>
                  <a:cubicBezTo>
                    <a:pt x="775" y="721"/>
                    <a:pt x="800" y="676"/>
                    <a:pt x="810" y="622"/>
                  </a:cubicBezTo>
                  <a:cubicBezTo>
                    <a:pt x="810" y="611"/>
                    <a:pt x="880" y="211"/>
                    <a:pt x="750" y="121"/>
                  </a:cubicBezTo>
                  <a:cubicBezTo>
                    <a:pt x="732" y="95"/>
                    <a:pt x="715" y="78"/>
                    <a:pt x="689" y="61"/>
                  </a:cubicBezTo>
                  <a:cubicBezTo>
                    <a:pt x="667" y="27"/>
                    <a:pt x="639" y="21"/>
                    <a:pt x="606" y="0"/>
                  </a:cubicBezTo>
                  <a:cubicBezTo>
                    <a:pt x="529" y="5"/>
                    <a:pt x="469" y="15"/>
                    <a:pt x="394" y="23"/>
                  </a:cubicBezTo>
                  <a:cubicBezTo>
                    <a:pt x="354" y="37"/>
                    <a:pt x="363" y="53"/>
                    <a:pt x="363" y="91"/>
                  </a:cubicBez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3" name="Oval 11"/>
            <p:cNvSpPr>
              <a:spLocks noChangeArrowheads="1"/>
            </p:cNvSpPr>
            <p:nvPr/>
          </p:nvSpPr>
          <p:spPr bwMode="auto">
            <a:xfrm>
              <a:off x="3360" y="192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4" name="Oval 12"/>
            <p:cNvSpPr>
              <a:spLocks noChangeArrowheads="1"/>
            </p:cNvSpPr>
            <p:nvPr/>
          </p:nvSpPr>
          <p:spPr bwMode="auto">
            <a:xfrm>
              <a:off x="3456" y="201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5" name="Oval 13"/>
            <p:cNvSpPr>
              <a:spLocks noChangeArrowheads="1"/>
            </p:cNvSpPr>
            <p:nvPr/>
          </p:nvSpPr>
          <p:spPr bwMode="auto">
            <a:xfrm>
              <a:off x="3408" y="144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6" name="Oval 14"/>
            <p:cNvSpPr>
              <a:spLocks noChangeArrowheads="1"/>
            </p:cNvSpPr>
            <p:nvPr/>
          </p:nvSpPr>
          <p:spPr bwMode="auto">
            <a:xfrm>
              <a:off x="3504" y="153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7" name="Oval 15"/>
            <p:cNvSpPr>
              <a:spLocks noChangeArrowheads="1"/>
            </p:cNvSpPr>
            <p:nvPr/>
          </p:nvSpPr>
          <p:spPr bwMode="auto">
            <a:xfrm>
              <a:off x="3600" y="153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8" name="Oval 16"/>
            <p:cNvSpPr>
              <a:spLocks noChangeArrowheads="1"/>
            </p:cNvSpPr>
            <p:nvPr/>
          </p:nvSpPr>
          <p:spPr bwMode="auto">
            <a:xfrm>
              <a:off x="3216" y="206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9" name="Oval 17"/>
            <p:cNvSpPr>
              <a:spLocks noChangeArrowheads="1"/>
            </p:cNvSpPr>
            <p:nvPr/>
          </p:nvSpPr>
          <p:spPr bwMode="auto">
            <a:xfrm>
              <a:off x="3312" y="206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0" name="Oval 18"/>
            <p:cNvSpPr>
              <a:spLocks noChangeArrowheads="1"/>
            </p:cNvSpPr>
            <p:nvPr/>
          </p:nvSpPr>
          <p:spPr bwMode="auto">
            <a:xfrm>
              <a:off x="3264" y="196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1" name="Oval 19"/>
            <p:cNvSpPr>
              <a:spLocks noChangeArrowheads="1"/>
            </p:cNvSpPr>
            <p:nvPr/>
          </p:nvSpPr>
          <p:spPr bwMode="auto">
            <a:xfrm>
              <a:off x="3216" y="187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2" name="Oval 20"/>
            <p:cNvSpPr>
              <a:spLocks noChangeArrowheads="1"/>
            </p:cNvSpPr>
            <p:nvPr/>
          </p:nvSpPr>
          <p:spPr bwMode="auto">
            <a:xfrm>
              <a:off x="3144" y="197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3" name="Oval 21"/>
            <p:cNvSpPr>
              <a:spLocks noChangeArrowheads="1"/>
            </p:cNvSpPr>
            <p:nvPr/>
          </p:nvSpPr>
          <p:spPr bwMode="auto">
            <a:xfrm>
              <a:off x="3120" y="206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4" name="Oval 22"/>
            <p:cNvSpPr>
              <a:spLocks noChangeArrowheads="1"/>
            </p:cNvSpPr>
            <p:nvPr/>
          </p:nvSpPr>
          <p:spPr bwMode="auto">
            <a:xfrm>
              <a:off x="3216" y="216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5" name="Oval 23"/>
            <p:cNvSpPr>
              <a:spLocks noChangeArrowheads="1"/>
            </p:cNvSpPr>
            <p:nvPr/>
          </p:nvSpPr>
          <p:spPr bwMode="auto">
            <a:xfrm>
              <a:off x="3312" y="225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6" name="Oval 24"/>
            <p:cNvSpPr>
              <a:spLocks noChangeArrowheads="1"/>
            </p:cNvSpPr>
            <p:nvPr/>
          </p:nvSpPr>
          <p:spPr bwMode="auto">
            <a:xfrm>
              <a:off x="3168" y="225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7" name="Oval 25"/>
            <p:cNvSpPr>
              <a:spLocks noChangeArrowheads="1"/>
            </p:cNvSpPr>
            <p:nvPr/>
          </p:nvSpPr>
          <p:spPr bwMode="auto">
            <a:xfrm>
              <a:off x="3544" y="164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8" name="Oval 26"/>
            <p:cNvSpPr>
              <a:spLocks noChangeArrowheads="1"/>
            </p:cNvSpPr>
            <p:nvPr/>
          </p:nvSpPr>
          <p:spPr bwMode="auto">
            <a:xfrm>
              <a:off x="3408" y="182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9" name="Oval 27"/>
            <p:cNvSpPr>
              <a:spLocks noChangeArrowheads="1"/>
            </p:cNvSpPr>
            <p:nvPr/>
          </p:nvSpPr>
          <p:spPr bwMode="auto">
            <a:xfrm>
              <a:off x="3638" y="182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0" name="Oval 28"/>
            <p:cNvSpPr>
              <a:spLocks noChangeArrowheads="1"/>
            </p:cNvSpPr>
            <p:nvPr/>
          </p:nvSpPr>
          <p:spPr bwMode="auto">
            <a:xfrm>
              <a:off x="3734" y="182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1" name="Oval 29"/>
            <p:cNvSpPr>
              <a:spLocks noChangeArrowheads="1"/>
            </p:cNvSpPr>
            <p:nvPr/>
          </p:nvSpPr>
          <p:spPr bwMode="auto">
            <a:xfrm>
              <a:off x="3686" y="172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2" name="Oval 30"/>
            <p:cNvSpPr>
              <a:spLocks noChangeArrowheads="1"/>
            </p:cNvSpPr>
            <p:nvPr/>
          </p:nvSpPr>
          <p:spPr bwMode="auto">
            <a:xfrm>
              <a:off x="3638" y="163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3" name="Oval 31"/>
            <p:cNvSpPr>
              <a:spLocks noChangeArrowheads="1"/>
            </p:cNvSpPr>
            <p:nvPr/>
          </p:nvSpPr>
          <p:spPr bwMode="auto">
            <a:xfrm>
              <a:off x="3566" y="173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4" name="Oval 32"/>
            <p:cNvSpPr>
              <a:spLocks noChangeArrowheads="1"/>
            </p:cNvSpPr>
            <p:nvPr/>
          </p:nvSpPr>
          <p:spPr bwMode="auto">
            <a:xfrm>
              <a:off x="3542" y="182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5" name="Oval 33"/>
            <p:cNvSpPr>
              <a:spLocks noChangeArrowheads="1"/>
            </p:cNvSpPr>
            <p:nvPr/>
          </p:nvSpPr>
          <p:spPr bwMode="auto">
            <a:xfrm>
              <a:off x="3638" y="192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6" name="Oval 34"/>
            <p:cNvSpPr>
              <a:spLocks noChangeArrowheads="1"/>
            </p:cNvSpPr>
            <p:nvPr/>
          </p:nvSpPr>
          <p:spPr bwMode="auto">
            <a:xfrm>
              <a:off x="3504" y="192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7" name="Oval 35"/>
            <p:cNvSpPr>
              <a:spLocks noChangeArrowheads="1"/>
            </p:cNvSpPr>
            <p:nvPr/>
          </p:nvSpPr>
          <p:spPr bwMode="auto">
            <a:xfrm>
              <a:off x="3590" y="201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8" name="Oval 36"/>
            <p:cNvSpPr>
              <a:spLocks noChangeArrowheads="1"/>
            </p:cNvSpPr>
            <p:nvPr/>
          </p:nvSpPr>
          <p:spPr bwMode="auto">
            <a:xfrm>
              <a:off x="3542" y="229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9" name="Oval 37"/>
            <p:cNvSpPr>
              <a:spLocks noChangeArrowheads="1"/>
            </p:cNvSpPr>
            <p:nvPr/>
          </p:nvSpPr>
          <p:spPr bwMode="auto">
            <a:xfrm>
              <a:off x="3590" y="219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0" name="Oval 38"/>
            <p:cNvSpPr>
              <a:spLocks noChangeArrowheads="1"/>
            </p:cNvSpPr>
            <p:nvPr/>
          </p:nvSpPr>
          <p:spPr bwMode="auto">
            <a:xfrm>
              <a:off x="3542" y="210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1" name="Oval 39"/>
            <p:cNvSpPr>
              <a:spLocks noChangeArrowheads="1"/>
            </p:cNvSpPr>
            <p:nvPr/>
          </p:nvSpPr>
          <p:spPr bwMode="auto">
            <a:xfrm>
              <a:off x="3470" y="220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2" name="Oval 40"/>
            <p:cNvSpPr>
              <a:spLocks noChangeArrowheads="1"/>
            </p:cNvSpPr>
            <p:nvPr/>
          </p:nvSpPr>
          <p:spPr bwMode="auto">
            <a:xfrm>
              <a:off x="3446" y="229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3" name="Oval 41"/>
            <p:cNvSpPr>
              <a:spLocks noChangeArrowheads="1"/>
            </p:cNvSpPr>
            <p:nvPr/>
          </p:nvSpPr>
          <p:spPr bwMode="auto">
            <a:xfrm>
              <a:off x="3542" y="239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4" name="Oval 42"/>
            <p:cNvSpPr>
              <a:spLocks noChangeArrowheads="1"/>
            </p:cNvSpPr>
            <p:nvPr/>
          </p:nvSpPr>
          <p:spPr bwMode="auto">
            <a:xfrm>
              <a:off x="3360" y="216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5" name="Oval 43"/>
            <p:cNvSpPr>
              <a:spLocks noChangeArrowheads="1"/>
            </p:cNvSpPr>
            <p:nvPr/>
          </p:nvSpPr>
          <p:spPr bwMode="auto">
            <a:xfrm>
              <a:off x="4598" y="303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6" name="Oval 44"/>
            <p:cNvSpPr>
              <a:spLocks noChangeArrowheads="1"/>
            </p:cNvSpPr>
            <p:nvPr/>
          </p:nvSpPr>
          <p:spPr bwMode="auto">
            <a:xfrm>
              <a:off x="4646" y="294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7" name="Oval 45"/>
            <p:cNvSpPr>
              <a:spLocks noChangeArrowheads="1"/>
            </p:cNvSpPr>
            <p:nvPr/>
          </p:nvSpPr>
          <p:spPr bwMode="auto">
            <a:xfrm>
              <a:off x="4598" y="284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8" name="Oval 46"/>
            <p:cNvSpPr>
              <a:spLocks noChangeArrowheads="1"/>
            </p:cNvSpPr>
            <p:nvPr/>
          </p:nvSpPr>
          <p:spPr bwMode="auto">
            <a:xfrm>
              <a:off x="4526" y="295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9" name="Oval 47"/>
            <p:cNvSpPr>
              <a:spLocks noChangeArrowheads="1"/>
            </p:cNvSpPr>
            <p:nvPr/>
          </p:nvSpPr>
          <p:spPr bwMode="auto">
            <a:xfrm>
              <a:off x="4502" y="303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0" name="Oval 48"/>
            <p:cNvSpPr>
              <a:spLocks noChangeArrowheads="1"/>
            </p:cNvSpPr>
            <p:nvPr/>
          </p:nvSpPr>
          <p:spPr bwMode="auto">
            <a:xfrm>
              <a:off x="4598" y="313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1" name="Oval 49"/>
            <p:cNvSpPr>
              <a:spLocks noChangeArrowheads="1"/>
            </p:cNvSpPr>
            <p:nvPr/>
          </p:nvSpPr>
          <p:spPr bwMode="auto">
            <a:xfrm>
              <a:off x="4550" y="323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2" name="Oval 50"/>
            <p:cNvSpPr>
              <a:spLocks noChangeArrowheads="1"/>
            </p:cNvSpPr>
            <p:nvPr/>
          </p:nvSpPr>
          <p:spPr bwMode="auto">
            <a:xfrm>
              <a:off x="3264" y="244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3" name="Oval 51"/>
            <p:cNvSpPr>
              <a:spLocks noChangeArrowheads="1"/>
            </p:cNvSpPr>
            <p:nvPr/>
          </p:nvSpPr>
          <p:spPr bwMode="auto">
            <a:xfrm>
              <a:off x="3312" y="235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4" name="Oval 52"/>
            <p:cNvSpPr>
              <a:spLocks noChangeArrowheads="1"/>
            </p:cNvSpPr>
            <p:nvPr/>
          </p:nvSpPr>
          <p:spPr bwMode="auto">
            <a:xfrm>
              <a:off x="3192" y="236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5" name="Oval 53"/>
            <p:cNvSpPr>
              <a:spLocks noChangeArrowheads="1"/>
            </p:cNvSpPr>
            <p:nvPr/>
          </p:nvSpPr>
          <p:spPr bwMode="auto">
            <a:xfrm>
              <a:off x="3168" y="244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6" name="Oval 54"/>
            <p:cNvSpPr>
              <a:spLocks noChangeArrowheads="1"/>
            </p:cNvSpPr>
            <p:nvPr/>
          </p:nvSpPr>
          <p:spPr bwMode="auto">
            <a:xfrm>
              <a:off x="3264" y="254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7" name="Oval 55"/>
            <p:cNvSpPr>
              <a:spLocks noChangeArrowheads="1"/>
            </p:cNvSpPr>
            <p:nvPr/>
          </p:nvSpPr>
          <p:spPr bwMode="auto">
            <a:xfrm>
              <a:off x="3368" y="168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8" name="Oval 56"/>
            <p:cNvSpPr>
              <a:spLocks noChangeArrowheads="1"/>
            </p:cNvSpPr>
            <p:nvPr/>
          </p:nvSpPr>
          <p:spPr bwMode="auto">
            <a:xfrm>
              <a:off x="3416" y="158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9" name="Oval 57"/>
            <p:cNvSpPr>
              <a:spLocks noChangeArrowheads="1"/>
            </p:cNvSpPr>
            <p:nvPr/>
          </p:nvSpPr>
          <p:spPr bwMode="auto">
            <a:xfrm>
              <a:off x="3296" y="159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0" name="Oval 58"/>
            <p:cNvSpPr>
              <a:spLocks noChangeArrowheads="1"/>
            </p:cNvSpPr>
            <p:nvPr/>
          </p:nvSpPr>
          <p:spPr bwMode="auto">
            <a:xfrm>
              <a:off x="3272" y="168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1" name="Oval 59"/>
            <p:cNvSpPr>
              <a:spLocks noChangeArrowheads="1"/>
            </p:cNvSpPr>
            <p:nvPr/>
          </p:nvSpPr>
          <p:spPr bwMode="auto">
            <a:xfrm>
              <a:off x="3264" y="177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2" name="Oval 60"/>
            <p:cNvSpPr>
              <a:spLocks noChangeArrowheads="1"/>
            </p:cNvSpPr>
            <p:nvPr/>
          </p:nvSpPr>
          <p:spPr bwMode="auto">
            <a:xfrm>
              <a:off x="4296" y="306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3" name="Oval 61"/>
            <p:cNvSpPr>
              <a:spLocks noChangeArrowheads="1"/>
            </p:cNvSpPr>
            <p:nvPr/>
          </p:nvSpPr>
          <p:spPr bwMode="auto">
            <a:xfrm>
              <a:off x="4344" y="296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4" name="Oval 62"/>
            <p:cNvSpPr>
              <a:spLocks noChangeArrowheads="1"/>
            </p:cNvSpPr>
            <p:nvPr/>
          </p:nvSpPr>
          <p:spPr bwMode="auto">
            <a:xfrm>
              <a:off x="4224" y="297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5" name="Oval 63"/>
            <p:cNvSpPr>
              <a:spLocks noChangeArrowheads="1"/>
            </p:cNvSpPr>
            <p:nvPr/>
          </p:nvSpPr>
          <p:spPr bwMode="auto">
            <a:xfrm>
              <a:off x="4200" y="306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6" name="Oval 64"/>
            <p:cNvSpPr>
              <a:spLocks noChangeArrowheads="1"/>
            </p:cNvSpPr>
            <p:nvPr/>
          </p:nvSpPr>
          <p:spPr bwMode="auto">
            <a:xfrm>
              <a:off x="3456" y="172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7" name="Oval 65"/>
            <p:cNvSpPr>
              <a:spLocks noChangeArrowheads="1"/>
            </p:cNvSpPr>
            <p:nvPr/>
          </p:nvSpPr>
          <p:spPr bwMode="auto">
            <a:xfrm>
              <a:off x="3416" y="250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8" name="Oval 66"/>
            <p:cNvSpPr>
              <a:spLocks noChangeArrowheads="1"/>
            </p:cNvSpPr>
            <p:nvPr/>
          </p:nvSpPr>
          <p:spPr bwMode="auto">
            <a:xfrm>
              <a:off x="3464" y="240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9" name="Oval 67"/>
            <p:cNvSpPr>
              <a:spLocks noChangeArrowheads="1"/>
            </p:cNvSpPr>
            <p:nvPr/>
          </p:nvSpPr>
          <p:spPr bwMode="auto">
            <a:xfrm>
              <a:off x="3344" y="241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0" name="Oval 68"/>
            <p:cNvSpPr>
              <a:spLocks noChangeArrowheads="1"/>
            </p:cNvSpPr>
            <p:nvPr/>
          </p:nvSpPr>
          <p:spPr bwMode="auto">
            <a:xfrm>
              <a:off x="3320" y="250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1" name="Oval 69"/>
            <p:cNvSpPr>
              <a:spLocks noChangeArrowheads="1"/>
            </p:cNvSpPr>
            <p:nvPr/>
          </p:nvSpPr>
          <p:spPr bwMode="auto">
            <a:xfrm>
              <a:off x="4392" y="316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2" name="Oval 70"/>
            <p:cNvSpPr>
              <a:spLocks noChangeArrowheads="1"/>
            </p:cNvSpPr>
            <p:nvPr/>
          </p:nvSpPr>
          <p:spPr bwMode="auto">
            <a:xfrm>
              <a:off x="4440" y="306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3" name="Oval 71"/>
            <p:cNvSpPr>
              <a:spLocks noChangeArrowheads="1"/>
            </p:cNvSpPr>
            <p:nvPr/>
          </p:nvSpPr>
          <p:spPr bwMode="auto">
            <a:xfrm>
              <a:off x="4512" y="315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4" name="Oval 72"/>
            <p:cNvSpPr>
              <a:spLocks noChangeArrowheads="1"/>
            </p:cNvSpPr>
            <p:nvPr/>
          </p:nvSpPr>
          <p:spPr bwMode="auto">
            <a:xfrm>
              <a:off x="4296" y="316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5" name="Oval 73"/>
            <p:cNvSpPr>
              <a:spLocks noChangeArrowheads="1"/>
            </p:cNvSpPr>
            <p:nvPr/>
          </p:nvSpPr>
          <p:spPr bwMode="auto">
            <a:xfrm>
              <a:off x="4800" y="302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6" name="Oval 74"/>
            <p:cNvSpPr>
              <a:spLocks noChangeArrowheads="1"/>
            </p:cNvSpPr>
            <p:nvPr/>
          </p:nvSpPr>
          <p:spPr bwMode="auto">
            <a:xfrm>
              <a:off x="4848" y="292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7" name="Oval 75"/>
            <p:cNvSpPr>
              <a:spLocks noChangeArrowheads="1"/>
            </p:cNvSpPr>
            <p:nvPr/>
          </p:nvSpPr>
          <p:spPr bwMode="auto">
            <a:xfrm>
              <a:off x="4728" y="293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8" name="Oval 76"/>
            <p:cNvSpPr>
              <a:spLocks noChangeArrowheads="1"/>
            </p:cNvSpPr>
            <p:nvPr/>
          </p:nvSpPr>
          <p:spPr bwMode="auto">
            <a:xfrm>
              <a:off x="4704" y="302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9" name="Oval 77"/>
            <p:cNvSpPr>
              <a:spLocks noChangeArrowheads="1"/>
            </p:cNvSpPr>
            <p:nvPr/>
          </p:nvSpPr>
          <p:spPr bwMode="auto">
            <a:xfrm>
              <a:off x="3120" y="216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50" name="Oval 78"/>
            <p:cNvSpPr>
              <a:spLocks noChangeArrowheads="1"/>
            </p:cNvSpPr>
            <p:nvPr/>
          </p:nvSpPr>
          <p:spPr bwMode="auto">
            <a:xfrm>
              <a:off x="3408" y="210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51" name="Oval 79"/>
            <p:cNvSpPr>
              <a:spLocks noChangeArrowheads="1"/>
            </p:cNvSpPr>
            <p:nvPr/>
          </p:nvSpPr>
          <p:spPr bwMode="auto">
            <a:xfrm>
              <a:off x="4790" y="303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52" name="Oval 80"/>
            <p:cNvSpPr>
              <a:spLocks noChangeArrowheads="1"/>
            </p:cNvSpPr>
            <p:nvPr/>
          </p:nvSpPr>
          <p:spPr bwMode="auto">
            <a:xfrm>
              <a:off x="4886" y="313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53" name="Oval 81"/>
            <p:cNvSpPr>
              <a:spLocks noChangeArrowheads="1"/>
            </p:cNvSpPr>
            <p:nvPr/>
          </p:nvSpPr>
          <p:spPr bwMode="auto">
            <a:xfrm>
              <a:off x="3344" y="175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54" name="Oval 82"/>
            <p:cNvSpPr>
              <a:spLocks noChangeArrowheads="1"/>
            </p:cNvSpPr>
            <p:nvPr/>
          </p:nvSpPr>
          <p:spPr bwMode="auto">
            <a:xfrm>
              <a:off x="3552" y="144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55" name="Oval 83"/>
            <p:cNvSpPr>
              <a:spLocks noChangeArrowheads="1"/>
            </p:cNvSpPr>
            <p:nvPr/>
          </p:nvSpPr>
          <p:spPr bwMode="auto">
            <a:xfrm>
              <a:off x="3696" y="153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56" name="Oval 84"/>
            <p:cNvSpPr>
              <a:spLocks noChangeArrowheads="1"/>
            </p:cNvSpPr>
            <p:nvPr/>
          </p:nvSpPr>
          <p:spPr bwMode="auto">
            <a:xfrm>
              <a:off x="3744" y="163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57" name="Oval 85"/>
            <p:cNvSpPr>
              <a:spLocks noChangeArrowheads="1"/>
            </p:cNvSpPr>
            <p:nvPr/>
          </p:nvSpPr>
          <p:spPr bwMode="auto">
            <a:xfrm>
              <a:off x="3168" y="254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58" name="Oval 86"/>
            <p:cNvSpPr>
              <a:spLocks noChangeArrowheads="1"/>
            </p:cNvSpPr>
            <p:nvPr/>
          </p:nvSpPr>
          <p:spPr bwMode="auto">
            <a:xfrm>
              <a:off x="3072" y="235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59" name="Oval 87"/>
            <p:cNvSpPr>
              <a:spLocks noChangeArrowheads="1"/>
            </p:cNvSpPr>
            <p:nvPr/>
          </p:nvSpPr>
          <p:spPr bwMode="auto">
            <a:xfrm>
              <a:off x="4992" y="301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60" name="Oval 88"/>
            <p:cNvSpPr>
              <a:spLocks noChangeArrowheads="1"/>
            </p:cNvSpPr>
            <p:nvPr/>
          </p:nvSpPr>
          <p:spPr bwMode="auto">
            <a:xfrm>
              <a:off x="4896" y="301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61" name="Oval 89"/>
            <p:cNvSpPr>
              <a:spLocks noChangeArrowheads="1"/>
            </p:cNvSpPr>
            <p:nvPr/>
          </p:nvSpPr>
          <p:spPr bwMode="auto">
            <a:xfrm>
              <a:off x="5088" y="311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62" name="Oval 90"/>
            <p:cNvSpPr>
              <a:spLocks noChangeArrowheads="1"/>
            </p:cNvSpPr>
            <p:nvPr/>
          </p:nvSpPr>
          <p:spPr bwMode="auto">
            <a:xfrm>
              <a:off x="5136" y="301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63" name="Oval 91"/>
            <p:cNvSpPr>
              <a:spLocks noChangeArrowheads="1"/>
            </p:cNvSpPr>
            <p:nvPr/>
          </p:nvSpPr>
          <p:spPr bwMode="auto">
            <a:xfrm>
              <a:off x="4992" y="311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64" name="Oval 92"/>
            <p:cNvSpPr>
              <a:spLocks noChangeArrowheads="1"/>
            </p:cNvSpPr>
            <p:nvPr/>
          </p:nvSpPr>
          <p:spPr bwMode="auto">
            <a:xfrm>
              <a:off x="4176" y="316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65" name="Oval 93"/>
            <p:cNvSpPr>
              <a:spLocks noChangeArrowheads="1"/>
            </p:cNvSpPr>
            <p:nvPr/>
          </p:nvSpPr>
          <p:spPr bwMode="auto">
            <a:xfrm>
              <a:off x="4104" y="307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66" name="Oval 94"/>
            <p:cNvSpPr>
              <a:spLocks noChangeArrowheads="1"/>
            </p:cNvSpPr>
            <p:nvPr/>
          </p:nvSpPr>
          <p:spPr bwMode="auto">
            <a:xfrm>
              <a:off x="4080" y="316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67" name="Oval 95"/>
            <p:cNvSpPr>
              <a:spLocks noChangeArrowheads="1"/>
            </p:cNvSpPr>
            <p:nvPr/>
          </p:nvSpPr>
          <p:spPr bwMode="auto">
            <a:xfrm>
              <a:off x="3984" y="316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68" name="Oval 96"/>
            <p:cNvSpPr>
              <a:spLocks noChangeArrowheads="1"/>
            </p:cNvSpPr>
            <p:nvPr/>
          </p:nvSpPr>
          <p:spPr bwMode="auto">
            <a:xfrm>
              <a:off x="3928" y="302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69" name="Oval 97"/>
            <p:cNvSpPr>
              <a:spLocks noChangeArrowheads="1"/>
            </p:cNvSpPr>
            <p:nvPr/>
          </p:nvSpPr>
          <p:spPr bwMode="auto">
            <a:xfrm>
              <a:off x="3904" y="312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70" name="Oval 98"/>
            <p:cNvSpPr>
              <a:spLocks noChangeArrowheads="1"/>
            </p:cNvSpPr>
            <p:nvPr/>
          </p:nvSpPr>
          <p:spPr bwMode="auto">
            <a:xfrm>
              <a:off x="4118" y="306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71" name="Oval 99"/>
            <p:cNvSpPr>
              <a:spLocks noChangeArrowheads="1"/>
            </p:cNvSpPr>
            <p:nvPr/>
          </p:nvSpPr>
          <p:spPr bwMode="auto">
            <a:xfrm>
              <a:off x="4046" y="297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72" name="Oval 100"/>
            <p:cNvSpPr>
              <a:spLocks noChangeArrowheads="1"/>
            </p:cNvSpPr>
            <p:nvPr/>
          </p:nvSpPr>
          <p:spPr bwMode="auto">
            <a:xfrm>
              <a:off x="4022" y="306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73" name="Oval 101"/>
            <p:cNvSpPr>
              <a:spLocks noChangeArrowheads="1"/>
            </p:cNvSpPr>
            <p:nvPr/>
          </p:nvSpPr>
          <p:spPr bwMode="auto">
            <a:xfrm>
              <a:off x="4800" y="320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74" name="Oval 102"/>
            <p:cNvSpPr>
              <a:spLocks noChangeArrowheads="1"/>
            </p:cNvSpPr>
            <p:nvPr/>
          </p:nvSpPr>
          <p:spPr bwMode="auto">
            <a:xfrm>
              <a:off x="4728" y="312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75" name="Oval 103"/>
            <p:cNvSpPr>
              <a:spLocks noChangeArrowheads="1"/>
            </p:cNvSpPr>
            <p:nvPr/>
          </p:nvSpPr>
          <p:spPr bwMode="auto">
            <a:xfrm>
              <a:off x="4704" y="320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76" name="Oval 104"/>
            <p:cNvSpPr>
              <a:spLocks noChangeArrowheads="1"/>
            </p:cNvSpPr>
            <p:nvPr/>
          </p:nvSpPr>
          <p:spPr bwMode="auto">
            <a:xfrm>
              <a:off x="5072" y="294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77" name="Oval 105"/>
            <p:cNvSpPr>
              <a:spLocks noChangeArrowheads="1"/>
            </p:cNvSpPr>
            <p:nvPr/>
          </p:nvSpPr>
          <p:spPr bwMode="auto">
            <a:xfrm>
              <a:off x="5000" y="285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78" name="Oval 106"/>
            <p:cNvSpPr>
              <a:spLocks noChangeArrowheads="1"/>
            </p:cNvSpPr>
            <p:nvPr/>
          </p:nvSpPr>
          <p:spPr bwMode="auto">
            <a:xfrm>
              <a:off x="4976" y="294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79" name="Oval 107"/>
            <p:cNvSpPr>
              <a:spLocks noChangeArrowheads="1"/>
            </p:cNvSpPr>
            <p:nvPr/>
          </p:nvSpPr>
          <p:spPr bwMode="auto">
            <a:xfrm>
              <a:off x="4502" y="288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80" name="Oval 108"/>
            <p:cNvSpPr>
              <a:spLocks noChangeArrowheads="1"/>
            </p:cNvSpPr>
            <p:nvPr/>
          </p:nvSpPr>
          <p:spPr bwMode="auto">
            <a:xfrm>
              <a:off x="4430" y="291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81" name="Oval 109"/>
            <p:cNvSpPr>
              <a:spLocks noChangeArrowheads="1"/>
            </p:cNvSpPr>
            <p:nvPr/>
          </p:nvSpPr>
          <p:spPr bwMode="auto">
            <a:xfrm>
              <a:off x="4406" y="300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82" name="Oval 110"/>
            <p:cNvSpPr>
              <a:spLocks noChangeArrowheads="1"/>
            </p:cNvSpPr>
            <p:nvPr/>
          </p:nvSpPr>
          <p:spPr bwMode="auto">
            <a:xfrm>
              <a:off x="4598" y="291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83" name="Oval 111"/>
            <p:cNvSpPr>
              <a:spLocks noChangeArrowheads="1"/>
            </p:cNvSpPr>
            <p:nvPr/>
          </p:nvSpPr>
          <p:spPr bwMode="auto">
            <a:xfrm>
              <a:off x="4142" y="297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84" name="Oval 112"/>
            <p:cNvSpPr>
              <a:spLocks noChangeArrowheads="1"/>
            </p:cNvSpPr>
            <p:nvPr/>
          </p:nvSpPr>
          <p:spPr bwMode="auto">
            <a:xfrm>
              <a:off x="4270" y="290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85" name="Oval 113"/>
            <p:cNvSpPr>
              <a:spLocks noChangeArrowheads="1"/>
            </p:cNvSpPr>
            <p:nvPr/>
          </p:nvSpPr>
          <p:spPr bwMode="auto">
            <a:xfrm>
              <a:off x="4368" y="309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86" name="Oval 114"/>
            <p:cNvSpPr>
              <a:spLocks noChangeArrowheads="1"/>
            </p:cNvSpPr>
            <p:nvPr/>
          </p:nvSpPr>
          <p:spPr bwMode="auto">
            <a:xfrm>
              <a:off x="4224" y="321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87" name="Oval 115"/>
            <p:cNvSpPr>
              <a:spLocks noChangeArrowheads="1"/>
            </p:cNvSpPr>
            <p:nvPr/>
          </p:nvSpPr>
          <p:spPr bwMode="auto">
            <a:xfrm>
              <a:off x="4336" y="323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88" name="Oval 116"/>
            <p:cNvSpPr>
              <a:spLocks noChangeArrowheads="1"/>
            </p:cNvSpPr>
            <p:nvPr/>
          </p:nvSpPr>
          <p:spPr bwMode="auto">
            <a:xfrm>
              <a:off x="4454" y="323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89" name="Oval 117"/>
            <p:cNvSpPr>
              <a:spLocks noChangeArrowheads="1"/>
            </p:cNvSpPr>
            <p:nvPr/>
          </p:nvSpPr>
          <p:spPr bwMode="auto">
            <a:xfrm>
              <a:off x="4704" y="287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90" name="Oval 118"/>
            <p:cNvSpPr>
              <a:spLocks noChangeArrowheads="1"/>
            </p:cNvSpPr>
            <p:nvPr/>
          </p:nvSpPr>
          <p:spPr bwMode="auto">
            <a:xfrm>
              <a:off x="4830" y="285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91" name="Oval 119"/>
            <p:cNvSpPr>
              <a:spLocks noChangeArrowheads="1"/>
            </p:cNvSpPr>
            <p:nvPr/>
          </p:nvSpPr>
          <p:spPr bwMode="auto">
            <a:xfrm>
              <a:off x="4902" y="320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92" name="Oval 120"/>
            <p:cNvSpPr>
              <a:spLocks noChangeArrowheads="1"/>
            </p:cNvSpPr>
            <p:nvPr/>
          </p:nvSpPr>
          <p:spPr bwMode="auto">
            <a:xfrm>
              <a:off x="5104" y="318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93" name="Oval 121"/>
            <p:cNvSpPr>
              <a:spLocks noChangeArrowheads="1"/>
            </p:cNvSpPr>
            <p:nvPr/>
          </p:nvSpPr>
          <p:spPr bwMode="auto">
            <a:xfrm>
              <a:off x="5008" y="318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94" name="Oval 122"/>
            <p:cNvSpPr>
              <a:spLocks noChangeArrowheads="1"/>
            </p:cNvSpPr>
            <p:nvPr/>
          </p:nvSpPr>
          <p:spPr bwMode="auto">
            <a:xfrm>
              <a:off x="5270" y="312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95" name="Oval 123"/>
            <p:cNvSpPr>
              <a:spLocks noChangeArrowheads="1"/>
            </p:cNvSpPr>
            <p:nvPr/>
          </p:nvSpPr>
          <p:spPr bwMode="auto">
            <a:xfrm>
              <a:off x="5174" y="312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96" name="Oval 124"/>
            <p:cNvSpPr>
              <a:spLocks noChangeArrowheads="1"/>
            </p:cNvSpPr>
            <p:nvPr/>
          </p:nvSpPr>
          <p:spPr bwMode="auto">
            <a:xfrm>
              <a:off x="5200" y="287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97" name="Oval 125"/>
            <p:cNvSpPr>
              <a:spLocks noChangeArrowheads="1"/>
            </p:cNvSpPr>
            <p:nvPr/>
          </p:nvSpPr>
          <p:spPr bwMode="auto">
            <a:xfrm>
              <a:off x="5104" y="287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98" name="Oval 126"/>
            <p:cNvSpPr>
              <a:spLocks noChangeArrowheads="1"/>
            </p:cNvSpPr>
            <p:nvPr/>
          </p:nvSpPr>
          <p:spPr bwMode="auto">
            <a:xfrm>
              <a:off x="5270" y="295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99" name="Oval 127"/>
            <p:cNvSpPr>
              <a:spLocks noChangeArrowheads="1"/>
            </p:cNvSpPr>
            <p:nvPr/>
          </p:nvSpPr>
          <p:spPr bwMode="auto">
            <a:xfrm>
              <a:off x="5174" y="295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00" name="Oval 128"/>
            <p:cNvSpPr>
              <a:spLocks noChangeArrowheads="1"/>
            </p:cNvSpPr>
            <p:nvPr/>
          </p:nvSpPr>
          <p:spPr bwMode="auto">
            <a:xfrm>
              <a:off x="5318" y="304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01" name="Oval 129"/>
            <p:cNvSpPr>
              <a:spLocks noChangeArrowheads="1"/>
            </p:cNvSpPr>
            <p:nvPr/>
          </p:nvSpPr>
          <p:spPr bwMode="auto">
            <a:xfrm>
              <a:off x="5222" y="304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02" name="Oval 130"/>
            <p:cNvSpPr>
              <a:spLocks noChangeArrowheads="1"/>
            </p:cNvSpPr>
            <p:nvPr/>
          </p:nvSpPr>
          <p:spPr bwMode="auto">
            <a:xfrm>
              <a:off x="5400" y="300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03" name="Oval 131"/>
            <p:cNvSpPr>
              <a:spLocks noChangeArrowheads="1"/>
            </p:cNvSpPr>
            <p:nvPr/>
          </p:nvSpPr>
          <p:spPr bwMode="auto">
            <a:xfrm>
              <a:off x="5366" y="2918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04" name="Oval 132"/>
            <p:cNvSpPr>
              <a:spLocks noChangeArrowheads="1"/>
            </p:cNvSpPr>
            <p:nvPr/>
          </p:nvSpPr>
          <p:spPr bwMode="auto">
            <a:xfrm>
              <a:off x="3648" y="211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05" name="Oval 133"/>
            <p:cNvSpPr>
              <a:spLocks noChangeArrowheads="1"/>
            </p:cNvSpPr>
            <p:nvPr/>
          </p:nvSpPr>
          <p:spPr bwMode="auto">
            <a:xfrm>
              <a:off x="3672" y="199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06" name="Oval 134"/>
            <p:cNvSpPr>
              <a:spLocks noChangeArrowheads="1"/>
            </p:cNvSpPr>
            <p:nvPr/>
          </p:nvSpPr>
          <p:spPr bwMode="auto">
            <a:xfrm>
              <a:off x="5040" y="264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07" name="Oval 135"/>
            <p:cNvSpPr>
              <a:spLocks noChangeArrowheads="1"/>
            </p:cNvSpPr>
            <p:nvPr/>
          </p:nvSpPr>
          <p:spPr bwMode="auto">
            <a:xfrm>
              <a:off x="4368" y="144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08" name="Oval 136"/>
            <p:cNvSpPr>
              <a:spLocks noChangeArrowheads="1"/>
            </p:cNvSpPr>
            <p:nvPr/>
          </p:nvSpPr>
          <p:spPr bwMode="auto">
            <a:xfrm>
              <a:off x="5088" y="1680"/>
              <a:ext cx="288" cy="192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09" name="Oval 137"/>
            <p:cNvSpPr>
              <a:spLocks noChangeArrowheads="1"/>
            </p:cNvSpPr>
            <p:nvPr/>
          </p:nvSpPr>
          <p:spPr bwMode="auto">
            <a:xfrm>
              <a:off x="5132" y="172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0" name="Oval 138"/>
            <p:cNvSpPr>
              <a:spLocks noChangeArrowheads="1"/>
            </p:cNvSpPr>
            <p:nvPr/>
          </p:nvSpPr>
          <p:spPr bwMode="auto">
            <a:xfrm>
              <a:off x="5302" y="1744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1" name="Oval 139"/>
            <p:cNvSpPr>
              <a:spLocks noChangeArrowheads="1"/>
            </p:cNvSpPr>
            <p:nvPr/>
          </p:nvSpPr>
          <p:spPr bwMode="auto">
            <a:xfrm>
              <a:off x="5206" y="1696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2" name="Oval 140"/>
            <p:cNvSpPr>
              <a:spLocks noChangeArrowheads="1"/>
            </p:cNvSpPr>
            <p:nvPr/>
          </p:nvSpPr>
          <p:spPr bwMode="auto">
            <a:xfrm>
              <a:off x="5116" y="1792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3" name="Oval 141"/>
            <p:cNvSpPr>
              <a:spLocks noChangeArrowheads="1"/>
            </p:cNvSpPr>
            <p:nvPr/>
          </p:nvSpPr>
          <p:spPr bwMode="auto">
            <a:xfrm>
              <a:off x="5222" y="1800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4" name="Text Box 142"/>
            <p:cNvSpPr txBox="1">
              <a:spLocks noChangeArrowheads="1"/>
            </p:cNvSpPr>
            <p:nvPr/>
          </p:nvSpPr>
          <p:spPr bwMode="auto">
            <a:xfrm>
              <a:off x="3597" y="1228"/>
              <a:ext cx="306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N</a:t>
              </a:r>
              <a:r>
                <a:rPr lang="en-GB" sz="16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8015" name="Text Box 143"/>
            <p:cNvSpPr txBox="1">
              <a:spLocks noChangeArrowheads="1"/>
            </p:cNvSpPr>
            <p:nvPr/>
          </p:nvSpPr>
          <p:spPr bwMode="auto">
            <a:xfrm>
              <a:off x="3781" y="2764"/>
              <a:ext cx="306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N</a:t>
              </a:r>
              <a:r>
                <a:rPr lang="en-GB" sz="16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08016" name="Text Box 144"/>
            <p:cNvSpPr txBox="1">
              <a:spLocks noChangeArrowheads="1"/>
            </p:cNvSpPr>
            <p:nvPr/>
          </p:nvSpPr>
          <p:spPr bwMode="auto">
            <a:xfrm>
              <a:off x="4277" y="1240"/>
              <a:ext cx="290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o</a:t>
              </a:r>
              <a:r>
                <a:rPr lang="en-GB" sz="16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8017" name="Text Box 145"/>
            <p:cNvSpPr txBox="1">
              <a:spLocks noChangeArrowheads="1"/>
            </p:cNvSpPr>
            <p:nvPr/>
          </p:nvSpPr>
          <p:spPr bwMode="auto">
            <a:xfrm>
              <a:off x="4898" y="2448"/>
              <a:ext cx="290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o</a:t>
              </a:r>
              <a:r>
                <a:rPr lang="en-GB" sz="16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08018" name="Text Box 146"/>
            <p:cNvSpPr txBox="1">
              <a:spLocks noChangeArrowheads="1"/>
            </p:cNvSpPr>
            <p:nvPr/>
          </p:nvSpPr>
          <p:spPr bwMode="auto">
            <a:xfrm>
              <a:off x="5186" y="1487"/>
              <a:ext cx="317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O</a:t>
              </a:r>
              <a:r>
                <a:rPr lang="en-GB" sz="1600" b="1" baseline="-25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2590800"/>
            <a:ext cx="636314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</a:t>
            </a:r>
            <a:r>
              <a:rPr lang="en-US" dirty="0" smtClean="0"/>
              <a:t>anomalies</a:t>
            </a:r>
            <a:endParaRPr lang="en-US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400" dirty="0"/>
              <a:t>An individual data instance is anomalous within a context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400" dirty="0"/>
              <a:t>Requires a notion of context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400" dirty="0"/>
              <a:t>Also referred to as conditional </a:t>
            </a:r>
            <a:r>
              <a:rPr lang="en-GB" sz="2400" dirty="0" smtClean="0"/>
              <a:t>anomalies *</a:t>
            </a:r>
            <a:endParaRPr lang="en-US" sz="2400" dirty="0"/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876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 dirty="0">
                <a:solidFill>
                  <a:schemeClr val="tx1"/>
                </a:solidFill>
              </a:rPr>
              <a:t>* </a:t>
            </a:r>
            <a:r>
              <a:rPr lang="en-US" sz="1200" b="0" dirty="0" smtClean="0">
                <a:solidFill>
                  <a:schemeClr val="tx1"/>
                </a:solidFill>
              </a:rPr>
              <a:t>Song</a:t>
            </a:r>
            <a:r>
              <a:rPr lang="en-US" sz="1200" b="0" dirty="0">
                <a:solidFill>
                  <a:schemeClr val="tx1"/>
                </a:solidFill>
              </a:rPr>
              <a:t>, </a:t>
            </a:r>
            <a:r>
              <a:rPr lang="en-US" sz="1200" b="0" dirty="0" smtClean="0">
                <a:solidFill>
                  <a:schemeClr val="tx1"/>
                </a:solidFill>
              </a:rPr>
              <a:t>et al, “Conditional </a:t>
            </a:r>
            <a:r>
              <a:rPr lang="en-US" sz="1200" b="0" dirty="0">
                <a:solidFill>
                  <a:schemeClr val="tx1"/>
                </a:solidFill>
              </a:rPr>
              <a:t>Anomaly </a:t>
            </a:r>
            <a:r>
              <a:rPr lang="en-US" sz="1200" b="0" dirty="0" smtClean="0">
                <a:solidFill>
                  <a:schemeClr val="tx1"/>
                </a:solidFill>
              </a:rPr>
              <a:t>Detection”, </a:t>
            </a:r>
            <a:r>
              <a:rPr lang="en-US" sz="1200" b="0" dirty="0">
                <a:solidFill>
                  <a:schemeClr val="tx1"/>
                </a:solidFill>
              </a:rPr>
              <a:t>IEEE Transactions on Data and Knowledge Engineering, 2006. </a:t>
            </a:r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3505200" y="4724400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5924550" y="4676775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 flipH="1">
            <a:off x="6305550" y="4524375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>
            <a:off x="1828800" y="4724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1066800" y="4572000"/>
            <a:ext cx="762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7524750" y="4371975"/>
            <a:ext cx="838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</a:rPr>
              <a:t>Anomaly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2" grpId="0" animBg="1"/>
      <p:bldP spid="208903" grpId="0" animBg="1"/>
      <p:bldP spid="208904" grpId="0" animBg="1"/>
      <p:bldP spid="208905" grpId="0" animBg="1"/>
      <p:bldP spid="208906" grpId="0"/>
      <p:bldP spid="2089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</a:t>
            </a:r>
            <a:r>
              <a:rPr lang="en-US" dirty="0" smtClean="0"/>
              <a:t>anomalies</a:t>
            </a: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400" dirty="0"/>
              <a:t>A collection of related data instances is anomalous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400" dirty="0"/>
              <a:t>Requires a relationship among data instances</a:t>
            </a:r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GB" sz="2000" dirty="0"/>
              <a:t>Sequential </a:t>
            </a:r>
            <a:r>
              <a:rPr lang="en-GB" sz="2000" dirty="0" smtClean="0"/>
              <a:t>data</a:t>
            </a:r>
            <a:endParaRPr lang="en-GB" sz="1800" dirty="0"/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GB" sz="2000" dirty="0"/>
              <a:t>Spatial </a:t>
            </a:r>
            <a:r>
              <a:rPr lang="en-GB" sz="2000" dirty="0" smtClean="0"/>
              <a:t>data</a:t>
            </a:r>
            <a:endParaRPr lang="en-GB" sz="2000" dirty="0"/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GB" sz="2000" dirty="0"/>
              <a:t>Graph </a:t>
            </a:r>
            <a:r>
              <a:rPr lang="en-GB" sz="2000" dirty="0" smtClean="0"/>
              <a:t>data</a:t>
            </a:r>
            <a:endParaRPr lang="en-GB" sz="2000" dirty="0"/>
          </a:p>
          <a:p>
            <a:r>
              <a:rPr lang="en-US" sz="2400" dirty="0"/>
              <a:t>The individual instances within a collective anomaly are not anomalous by themselves</a:t>
            </a:r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80772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5" name="Oval 5"/>
          <p:cNvSpPr>
            <a:spLocks noChangeArrowheads="1"/>
          </p:cNvSpPr>
          <p:nvPr/>
        </p:nvSpPr>
        <p:spPr bwMode="auto">
          <a:xfrm>
            <a:off x="4419600" y="3962400"/>
            <a:ext cx="1600200" cy="1371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 flipV="1">
            <a:off x="4038600" y="5410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895600" y="5943600"/>
            <a:ext cx="24384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a</a:t>
            </a:r>
            <a:r>
              <a:rPr lang="en-US" sz="1400" b="1" dirty="0" smtClean="0">
                <a:solidFill>
                  <a:schemeClr val="tx1"/>
                </a:solidFill>
              </a:rPr>
              <a:t>nomalous subsequence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nimBg="1"/>
      <p:bldP spid="209926" grpId="0" animBg="1"/>
      <p:bldP spid="2099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</a:t>
            </a:r>
            <a:r>
              <a:rPr lang="en-US" dirty="0" smtClean="0"/>
              <a:t>anomaly detection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13700" cy="5181600"/>
          </a:xfrm>
        </p:spPr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intrusion</a:t>
            </a:r>
            <a:endParaRPr lang="en-US" dirty="0"/>
          </a:p>
          <a:p>
            <a:r>
              <a:rPr lang="en-US" dirty="0"/>
              <a:t>Insurance / </a:t>
            </a:r>
            <a:r>
              <a:rPr lang="en-US" dirty="0" smtClean="0"/>
              <a:t>credit </a:t>
            </a:r>
            <a:r>
              <a:rPr lang="en-US" dirty="0"/>
              <a:t>card </a:t>
            </a:r>
            <a:r>
              <a:rPr lang="en-US" dirty="0" smtClean="0"/>
              <a:t>fraud</a:t>
            </a:r>
            <a:endParaRPr lang="en-US" dirty="0"/>
          </a:p>
          <a:p>
            <a:r>
              <a:rPr lang="en-US" dirty="0"/>
              <a:t>Healthcare </a:t>
            </a:r>
            <a:r>
              <a:rPr lang="en-US" dirty="0" smtClean="0"/>
              <a:t>informatics </a:t>
            </a:r>
            <a:r>
              <a:rPr lang="en-US" dirty="0"/>
              <a:t>/ </a:t>
            </a:r>
            <a:r>
              <a:rPr lang="en-US" dirty="0" smtClean="0"/>
              <a:t>medical </a:t>
            </a:r>
            <a:r>
              <a:rPr lang="en-US" dirty="0"/>
              <a:t>diagnostics</a:t>
            </a:r>
          </a:p>
          <a:p>
            <a:r>
              <a:rPr lang="en-US" dirty="0"/>
              <a:t>Industrial </a:t>
            </a:r>
            <a:r>
              <a:rPr lang="en-US" dirty="0" smtClean="0"/>
              <a:t>damage </a:t>
            </a:r>
            <a:r>
              <a:rPr lang="en-US" dirty="0"/>
              <a:t>d</a:t>
            </a:r>
            <a:r>
              <a:rPr lang="en-US" dirty="0" smtClean="0"/>
              <a:t>etection</a:t>
            </a:r>
            <a:endParaRPr lang="en-US" dirty="0"/>
          </a:p>
          <a:p>
            <a:r>
              <a:rPr lang="en-US" dirty="0"/>
              <a:t>Image </a:t>
            </a:r>
            <a:r>
              <a:rPr lang="en-US" dirty="0" smtClean="0"/>
              <a:t>processing </a:t>
            </a:r>
            <a:r>
              <a:rPr lang="en-US" dirty="0"/>
              <a:t>/ </a:t>
            </a:r>
            <a:r>
              <a:rPr lang="en-US" dirty="0" smtClean="0"/>
              <a:t>video </a:t>
            </a:r>
            <a:r>
              <a:rPr lang="en-US" dirty="0"/>
              <a:t>surveillance </a:t>
            </a:r>
          </a:p>
          <a:p>
            <a:r>
              <a:rPr lang="en-US" dirty="0"/>
              <a:t>Novel </a:t>
            </a:r>
            <a:r>
              <a:rPr lang="en-US" dirty="0" smtClean="0"/>
              <a:t>topic </a:t>
            </a:r>
            <a:r>
              <a:rPr lang="en-US" dirty="0"/>
              <a:t>d</a:t>
            </a:r>
            <a:r>
              <a:rPr lang="en-US" dirty="0" smtClean="0"/>
              <a:t>etection </a:t>
            </a:r>
            <a:r>
              <a:rPr lang="en-US" dirty="0"/>
              <a:t>in </a:t>
            </a:r>
            <a:r>
              <a:rPr lang="en-US" dirty="0" smtClean="0"/>
              <a:t>text </a:t>
            </a:r>
            <a:r>
              <a:rPr lang="en-US" dirty="0"/>
              <a:t>m</a:t>
            </a:r>
            <a:r>
              <a:rPr lang="en-US" dirty="0" smtClean="0"/>
              <a:t>ining</a:t>
            </a:r>
            <a:endParaRPr lang="en-US" dirty="0"/>
          </a:p>
          <a:p>
            <a:r>
              <a:rPr lang="en-US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146478228</TotalTime>
  <Pages>3</Pages>
  <Words>1585</Words>
  <Application>Microsoft Office PowerPoint</Application>
  <PresentationFormat>On-screen Show (4:3)</PresentationFormat>
  <Paragraphs>356</Paragraphs>
  <Slides>50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1_LC.BRev.FY97</vt:lpstr>
      <vt:lpstr>Microsoft Visio Drawing</vt:lpstr>
      <vt:lpstr>Equation</vt:lpstr>
      <vt:lpstr>VISIO</vt:lpstr>
      <vt:lpstr>Worksheet</vt:lpstr>
      <vt:lpstr>Anomaly Detection</vt:lpstr>
      <vt:lpstr>Anomaly detection</vt:lpstr>
      <vt:lpstr>Anomaly detection</vt:lpstr>
      <vt:lpstr>Causes of anomalies</vt:lpstr>
      <vt:lpstr>Structure of anomalies</vt:lpstr>
      <vt:lpstr>Point anomalies</vt:lpstr>
      <vt:lpstr>Contextual anomalies</vt:lpstr>
      <vt:lpstr>Collective anomalies</vt:lpstr>
      <vt:lpstr>Applications of anomaly detection</vt:lpstr>
      <vt:lpstr>Intrusion detection</vt:lpstr>
      <vt:lpstr>Fraud detection</vt:lpstr>
      <vt:lpstr>Healthcare informatics</vt:lpstr>
      <vt:lpstr>Industrial damage detection</vt:lpstr>
      <vt:lpstr>Image processing</vt:lpstr>
      <vt:lpstr>Use of data labels in anomaly detection</vt:lpstr>
      <vt:lpstr>Output of anomaly detection</vt:lpstr>
      <vt:lpstr>Variants of anomaly detection problem</vt:lpstr>
      <vt:lpstr>Unsupervised anomaly detection</vt:lpstr>
      <vt:lpstr>Techniques for anomaly detection</vt:lpstr>
      <vt:lpstr>Statistical outlier detection</vt:lpstr>
      <vt:lpstr>Statistical outlier detection</vt:lpstr>
      <vt:lpstr>Statistical anomaly detection</vt:lpstr>
      <vt:lpstr>Grubbs’ test</vt:lpstr>
      <vt:lpstr>Likelihood approach</vt:lpstr>
      <vt:lpstr>Likelihood approach</vt:lpstr>
      <vt:lpstr>Statistical outlier detection</vt:lpstr>
      <vt:lpstr>Proximity-based outlier detection</vt:lpstr>
      <vt:lpstr>Proximity-based outlier detection</vt:lpstr>
      <vt:lpstr>Proximity-based outlier detection</vt:lpstr>
      <vt:lpstr>Proximity-based outlier detection</vt:lpstr>
      <vt:lpstr>Proximity-based outlier detection</vt:lpstr>
      <vt:lpstr>Proximity-based outlier detection</vt:lpstr>
      <vt:lpstr>Density-based outlier detection</vt:lpstr>
      <vt:lpstr>Density-based outlier detection</vt:lpstr>
      <vt:lpstr>Density-based outlier detection</vt:lpstr>
      <vt:lpstr>Density-based outlier detection</vt:lpstr>
      <vt:lpstr>Cluster-based outlier detection</vt:lpstr>
      <vt:lpstr>Cluster-based outlier detection</vt:lpstr>
      <vt:lpstr>Cluster-based outlier detection</vt:lpstr>
      <vt:lpstr>Cluster-based outlier detection</vt:lpstr>
      <vt:lpstr>Cluster-based outlier detection</vt:lpstr>
      <vt:lpstr>Cluster-based outlier detection</vt:lpstr>
      <vt:lpstr>Cluster-based outlier detection</vt:lpstr>
      <vt:lpstr>One-class support vector machines</vt:lpstr>
      <vt:lpstr>One-class SVM vs. Gaussian envelope</vt:lpstr>
      <vt:lpstr>One-class SVM demo</vt:lpstr>
      <vt:lpstr>Slide 47</vt:lpstr>
      <vt:lpstr>Typical anomaly detection output</vt:lpstr>
      <vt:lpstr>Real-world issues in anomaly detection</vt:lpstr>
      <vt:lpstr>Quote of the 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James Jeffry Howbert</cp:lastModifiedBy>
  <cp:revision>500</cp:revision>
  <cp:lastPrinted>2001-08-28T17:59:37Z</cp:lastPrinted>
  <dcterms:created xsi:type="dcterms:W3CDTF">1998-03-18T13:44:31Z</dcterms:created>
  <dcterms:modified xsi:type="dcterms:W3CDTF">2014-03-06T22:52:55Z</dcterms:modified>
</cp:coreProperties>
</file>