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93" r:id="rId3"/>
    <p:sldId id="419" r:id="rId4"/>
    <p:sldId id="420" r:id="rId5"/>
    <p:sldId id="417" r:id="rId6"/>
    <p:sldId id="394" r:id="rId7"/>
    <p:sldId id="397" r:id="rId8"/>
    <p:sldId id="396" r:id="rId9"/>
    <p:sldId id="399" r:id="rId10"/>
    <p:sldId id="400" r:id="rId11"/>
    <p:sldId id="410" r:id="rId12"/>
    <p:sldId id="421" r:id="rId13"/>
    <p:sldId id="422" r:id="rId14"/>
    <p:sldId id="423" r:id="rId15"/>
    <p:sldId id="428" r:id="rId16"/>
    <p:sldId id="429" r:id="rId17"/>
    <p:sldId id="398" r:id="rId18"/>
    <p:sldId id="431" r:id="rId19"/>
    <p:sldId id="432" r:id="rId20"/>
    <p:sldId id="424" r:id="rId21"/>
    <p:sldId id="395" r:id="rId22"/>
    <p:sldId id="382" r:id="rId23"/>
    <p:sldId id="392" r:id="rId24"/>
    <p:sldId id="430" r:id="rId25"/>
    <p:sldId id="385" r:id="rId26"/>
    <p:sldId id="427" r:id="rId27"/>
    <p:sldId id="403" r:id="rId28"/>
    <p:sldId id="402" r:id="rId29"/>
    <p:sldId id="425" r:id="rId30"/>
    <p:sldId id="404" r:id="rId31"/>
    <p:sldId id="391" r:id="rId32"/>
    <p:sldId id="386" r:id="rId33"/>
    <p:sldId id="389" r:id="rId34"/>
    <p:sldId id="388" r:id="rId35"/>
    <p:sldId id="405" r:id="rId36"/>
    <p:sldId id="411" r:id="rId37"/>
    <p:sldId id="413" r:id="rId38"/>
    <p:sldId id="412" r:id="rId39"/>
    <p:sldId id="408" r:id="rId40"/>
    <p:sldId id="409" r:id="rId41"/>
    <p:sldId id="406" r:id="rId4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AA62F"/>
    <a:srgbClr val="FFBC9B"/>
    <a:srgbClr val="FD73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0" y="-42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E90A03C7-A24A-49F6-A59A-C28ECD39E06E}" type="datetimeFigureOut">
              <a:rPr lang="en-US" smtClean="0"/>
              <a:pPr/>
              <a:t>3/11/2014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09D3CBC-3AEE-4B48-A794-087F464E30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FA8E0378-FDFE-4FBD-A0C5-94B0E6777D75}" type="datetimeFigureOut">
              <a:rPr lang="en-US" smtClean="0"/>
              <a:pPr/>
              <a:t>3/11/2014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55CC8D-96D6-4B30-8DF4-9DB689CE6D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5CC8D-96D6-4B30-8DF4-9DB689CE6DE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5CC8D-96D6-4B30-8DF4-9DB689CE6DE4}"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1177925" y="698500"/>
            <a:ext cx="4637088" cy="3479800"/>
          </a:xfrm>
          <a:ln/>
        </p:spPr>
      </p:sp>
      <p:sp>
        <p:nvSpPr>
          <p:cNvPr id="58371" name="Rectangle 3"/>
          <p:cNvSpPr>
            <a:spLocks noGrp="1" noChangeArrowheads="1"/>
          </p:cNvSpPr>
          <p:nvPr>
            <p:ph type="body" idx="1"/>
          </p:nvPr>
        </p:nvSpPr>
        <p:spPr>
          <a:xfrm>
            <a:off x="930727" y="4408530"/>
            <a:ext cx="5123546" cy="4176744"/>
          </a:xfrm>
          <a:noFill/>
          <a:ln w="9525"/>
        </p:spPr>
        <p:txBody>
          <a:bodyPr lIns="91387" tIns="45694" rIns="91387" bIns="45694"/>
          <a:lstStyle/>
          <a:p>
            <a:r>
              <a:rPr lang="en-US" smtClean="0"/>
              <a:t>Attributes: a.k.a. features, independent variables,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lvl1pPr algn="ctr">
              <a:defRPr sz="44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Word_97_-_2003_Document2.doc"/></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305800" cy="1828800"/>
          </a:xfrm>
        </p:spPr>
        <p:txBody>
          <a:bodyPr>
            <a:noAutofit/>
          </a:bodyPr>
          <a:lstStyle/>
          <a:p>
            <a:pPr algn="ctr"/>
            <a:r>
              <a:rPr lang="en-US" sz="4800" dirty="0" smtClean="0"/>
              <a:t>Seizure prediction and</a:t>
            </a:r>
            <a:br>
              <a:rPr lang="en-US" sz="4800" dirty="0" smtClean="0"/>
            </a:br>
            <a:r>
              <a:rPr lang="en-US" sz="4800" dirty="0" smtClean="0"/>
              <a:t>machine learning</a:t>
            </a:r>
            <a:endParaRPr lang="en-US" sz="4800" dirty="0"/>
          </a:p>
        </p:txBody>
      </p:sp>
      <p:sp>
        <p:nvSpPr>
          <p:cNvPr id="3" name="Subtitle 2"/>
          <p:cNvSpPr>
            <a:spLocks noGrp="1"/>
          </p:cNvSpPr>
          <p:nvPr>
            <p:ph type="subTitle" idx="1"/>
          </p:nvPr>
        </p:nvSpPr>
        <p:spPr>
          <a:xfrm>
            <a:off x="533400" y="3886200"/>
            <a:ext cx="7854696" cy="1752600"/>
          </a:xfrm>
        </p:spPr>
        <p:txBody>
          <a:bodyPr/>
          <a:lstStyle/>
          <a:p>
            <a:pPr algn="ctr"/>
            <a:r>
              <a:rPr lang="en-US" dirty="0" smtClean="0">
                <a:latin typeface="+mj-lt"/>
                <a:cs typeface="Arial" pitchFamily="34" charset="0"/>
              </a:rPr>
              <a:t>Jeff Howbert</a:t>
            </a:r>
          </a:p>
          <a:p>
            <a:pPr algn="ctr"/>
            <a:r>
              <a:rPr lang="en-US" dirty="0" smtClean="0">
                <a:latin typeface="+mj-lt"/>
                <a:cs typeface="Arial" pitchFamily="34" charset="0"/>
              </a:rPr>
              <a:t>March 11, 2014</a:t>
            </a:r>
            <a:endParaRPr lang="en-US" dirty="0">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Output from SAS</a:t>
            </a:r>
            <a:endParaRPr lang="en-US" dirty="0"/>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362200" y="1609725"/>
            <a:ext cx="450532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1352550" y="247650"/>
            <a:ext cx="6438900"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SAS in human trials</a:t>
            </a:r>
            <a:endParaRPr lang="en-US" dirty="0"/>
          </a:p>
        </p:txBody>
      </p:sp>
      <p:sp>
        <p:nvSpPr>
          <p:cNvPr id="3" name="Content Placeholder 2"/>
          <p:cNvSpPr>
            <a:spLocks noGrp="1"/>
          </p:cNvSpPr>
          <p:nvPr>
            <p:ph idx="1"/>
          </p:nvPr>
        </p:nvSpPr>
        <p:spPr/>
        <p:txBody>
          <a:bodyPr/>
          <a:lstStyle/>
          <a:p>
            <a:r>
              <a:rPr lang="en-US" dirty="0" smtClean="0"/>
              <a:t>Study phases</a:t>
            </a:r>
          </a:p>
          <a:p>
            <a:pPr lvl="1"/>
            <a:r>
              <a:rPr lang="en-US" dirty="0" smtClean="0"/>
              <a:t>Implantation</a:t>
            </a:r>
          </a:p>
          <a:p>
            <a:pPr lvl="1"/>
            <a:r>
              <a:rPr lang="en-US" dirty="0" smtClean="0"/>
              <a:t>Stabilization of EEG after surgery</a:t>
            </a:r>
          </a:p>
          <a:p>
            <a:pPr lvl="1"/>
            <a:r>
              <a:rPr lang="en-US" dirty="0" smtClean="0"/>
              <a:t>Data collection</a:t>
            </a:r>
          </a:p>
          <a:p>
            <a:pPr lvl="2"/>
            <a:r>
              <a:rPr lang="en-US" dirty="0" smtClean="0"/>
              <a:t>Minimum of 1 month and 5 lead seizures</a:t>
            </a:r>
          </a:p>
          <a:p>
            <a:pPr lvl="1"/>
            <a:r>
              <a:rPr lang="en-US" dirty="0" smtClean="0"/>
              <a:t>Algorithm training on collected data</a:t>
            </a:r>
          </a:p>
          <a:p>
            <a:pPr lvl="2"/>
            <a:r>
              <a:rPr lang="en-US" dirty="0" smtClean="0"/>
              <a:t>Must satisfy performance criteria under cross-validation </a:t>
            </a:r>
          </a:p>
          <a:p>
            <a:pPr lvl="1"/>
            <a:r>
              <a:rPr lang="en-US" dirty="0" smtClean="0"/>
              <a:t>Advisory enablement</a:t>
            </a:r>
          </a:p>
          <a:p>
            <a:pPr lvl="1"/>
            <a:r>
              <a:rPr lang="en-US" dirty="0" smtClean="0"/>
              <a:t>Advisory observation for 4 months</a:t>
            </a:r>
          </a:p>
          <a:p>
            <a:pPr lvl="1"/>
            <a:r>
              <a:rPr lang="en-US" dirty="0" smtClean="0"/>
              <a:t>Prospective evaluation of advisory performance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SAS in human trials</a:t>
            </a:r>
            <a:endParaRPr lang="en-US" dirty="0"/>
          </a:p>
        </p:txBody>
      </p:sp>
      <p:pic>
        <p:nvPicPr>
          <p:cNvPr id="53251" name="Picture 3"/>
          <p:cNvPicPr>
            <a:picLocks noChangeAspect="1" noChangeArrowheads="1"/>
          </p:cNvPicPr>
          <p:nvPr/>
        </p:nvPicPr>
        <p:blipFill>
          <a:blip r:embed="rId3" cstate="print"/>
          <a:srcRect/>
          <a:stretch>
            <a:fillRect/>
          </a:stretch>
        </p:blipFill>
        <p:spPr bwMode="auto">
          <a:xfrm>
            <a:off x="1219200" y="1600199"/>
            <a:ext cx="6623685" cy="513207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3962400" y="2743200"/>
            <a:ext cx="5067300" cy="390525"/>
          </a:xfrm>
          <a:prstGeom prst="rect">
            <a:avLst/>
          </a:prstGeom>
          <a:noFill/>
          <a:ln w="25400">
            <a:solidFill>
              <a:srgbClr val="FFC000"/>
            </a:solidFill>
            <a:miter lim="800000"/>
            <a:headEnd/>
            <a:tailEnd/>
          </a:ln>
        </p:spPr>
      </p:pic>
      <p:pic>
        <p:nvPicPr>
          <p:cNvPr id="53253" name="Picture 5"/>
          <p:cNvPicPr>
            <a:picLocks noGrp="1" noChangeAspect="1" noChangeArrowheads="1"/>
          </p:cNvPicPr>
          <p:nvPr>
            <p:ph idx="1"/>
          </p:nvPr>
        </p:nvPicPr>
        <p:blipFill>
          <a:blip r:embed="rId5" cstate="print"/>
          <a:srcRect/>
          <a:stretch>
            <a:fillRect/>
          </a:stretch>
        </p:blipFill>
        <p:spPr bwMode="auto">
          <a:xfrm>
            <a:off x="3962400" y="4953000"/>
            <a:ext cx="5038725" cy="323850"/>
          </a:xfrm>
          <a:prstGeom prst="rect">
            <a:avLst/>
          </a:prstGeom>
          <a:noFill/>
          <a:ln w="25400">
            <a:solidFill>
              <a:srgbClr val="FFC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SAS in human trials</a:t>
            </a:r>
            <a:endParaRPr lang="en-US" dirty="0"/>
          </a:p>
        </p:txBody>
      </p:sp>
      <p:sp>
        <p:nvSpPr>
          <p:cNvPr id="3" name="Content Placeholder 2"/>
          <p:cNvSpPr>
            <a:spLocks noGrp="1"/>
          </p:cNvSpPr>
          <p:nvPr>
            <p:ph idx="1"/>
          </p:nvPr>
        </p:nvSpPr>
        <p:spPr/>
        <p:txBody>
          <a:bodyPr/>
          <a:lstStyle/>
          <a:p>
            <a:endParaRPr lang="en-US"/>
          </a:p>
        </p:txBody>
      </p:sp>
      <p:pic>
        <p:nvPicPr>
          <p:cNvPr id="54274" name="Picture 2"/>
          <p:cNvPicPr>
            <a:picLocks noChangeAspect="1" noChangeArrowheads="1"/>
          </p:cNvPicPr>
          <p:nvPr/>
        </p:nvPicPr>
        <p:blipFill>
          <a:blip r:embed="rId2" cstate="print"/>
          <a:srcRect/>
          <a:stretch>
            <a:fillRect/>
          </a:stretch>
        </p:blipFill>
        <p:spPr bwMode="auto">
          <a:xfrm>
            <a:off x="695325" y="1638300"/>
            <a:ext cx="77533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85800" y="1600200"/>
            <a:ext cx="7924800" cy="4876800"/>
          </a:xfrm>
        </p:spPr>
        <p:txBody>
          <a:bodyPr/>
          <a:lstStyle/>
          <a:p>
            <a:pPr marL="342900" indent="-342900">
              <a:lnSpc>
                <a:spcPct val="90000"/>
              </a:lnSpc>
            </a:pPr>
            <a:r>
              <a:rPr lang="en-US" dirty="0" smtClean="0"/>
              <a:t>Given a collection of records (</a:t>
            </a:r>
            <a:r>
              <a:rPr lang="en-US" i="1" dirty="0" smtClean="0">
                <a:solidFill>
                  <a:srgbClr val="CC0000"/>
                </a:solidFill>
              </a:rPr>
              <a:t>training set</a:t>
            </a:r>
            <a:r>
              <a:rPr lang="en-US" dirty="0" smtClean="0"/>
              <a:t>)</a:t>
            </a:r>
          </a:p>
          <a:p>
            <a:pPr marL="742950" lvl="1" indent="-285750">
              <a:lnSpc>
                <a:spcPct val="90000"/>
              </a:lnSpc>
            </a:pPr>
            <a:r>
              <a:rPr lang="en-US" sz="2400" dirty="0" smtClean="0"/>
              <a:t>Each record contains a set of </a:t>
            </a:r>
            <a:r>
              <a:rPr lang="en-US" i="1" dirty="0" smtClean="0">
                <a:solidFill>
                  <a:srgbClr val="CC0000"/>
                </a:solidFill>
              </a:rPr>
              <a:t>features</a:t>
            </a:r>
            <a:r>
              <a:rPr lang="en-US" sz="2400" i="1" dirty="0" smtClean="0"/>
              <a:t>.</a:t>
            </a:r>
            <a:endParaRPr lang="en-US" sz="2400" dirty="0" smtClean="0"/>
          </a:p>
          <a:p>
            <a:pPr marL="742950" lvl="1" indent="-285750">
              <a:lnSpc>
                <a:spcPct val="90000"/>
              </a:lnSpc>
            </a:pPr>
            <a:r>
              <a:rPr lang="en-US" sz="2400" dirty="0" smtClean="0"/>
              <a:t>Each record also has a </a:t>
            </a:r>
            <a:r>
              <a:rPr lang="en-US" sz="2400" u="sng" dirty="0" smtClean="0"/>
              <a:t>discrete</a:t>
            </a:r>
            <a:r>
              <a:rPr lang="en-US" sz="2400" dirty="0" smtClean="0"/>
              <a:t> </a:t>
            </a:r>
            <a:r>
              <a:rPr lang="en-US" sz="2400" i="1" dirty="0" smtClean="0">
                <a:solidFill>
                  <a:srgbClr val="CC0000"/>
                </a:solidFill>
              </a:rPr>
              <a:t>class label</a:t>
            </a:r>
            <a:r>
              <a:rPr lang="en-US" sz="2400" dirty="0" smtClean="0"/>
              <a:t>.</a:t>
            </a:r>
            <a:endParaRPr lang="en-US" dirty="0" smtClean="0"/>
          </a:p>
          <a:p>
            <a:pPr marL="342900" indent="-342900">
              <a:lnSpc>
                <a:spcPct val="90000"/>
              </a:lnSpc>
            </a:pPr>
            <a:r>
              <a:rPr lang="en-US" dirty="0" smtClean="0"/>
              <a:t>Learn a </a:t>
            </a:r>
            <a:r>
              <a:rPr lang="en-US" i="1" dirty="0" smtClean="0">
                <a:solidFill>
                  <a:srgbClr val="CC0000"/>
                </a:solidFill>
              </a:rPr>
              <a:t>model</a:t>
            </a:r>
            <a:r>
              <a:rPr lang="en-US" dirty="0" smtClean="0"/>
              <a:t>  that predicts class label as a function of the values of the </a:t>
            </a:r>
            <a:r>
              <a:rPr lang="en-US" dirty="0" smtClean="0"/>
              <a:t>features.</a:t>
            </a:r>
            <a:endParaRPr lang="en-US" dirty="0" smtClean="0"/>
          </a:p>
          <a:p>
            <a:pPr marL="342900" indent="-342900">
              <a:lnSpc>
                <a:spcPct val="90000"/>
              </a:lnSpc>
            </a:pPr>
            <a:r>
              <a:rPr lang="en-US" dirty="0" smtClean="0"/>
              <a:t>Goal: model should assign class labels to </a:t>
            </a:r>
            <a:r>
              <a:rPr lang="en-US" u="sng" dirty="0" smtClean="0"/>
              <a:t>previously unseen</a:t>
            </a:r>
            <a:r>
              <a:rPr lang="en-US" dirty="0" smtClean="0"/>
              <a:t> records as accurately as possible.</a:t>
            </a:r>
          </a:p>
          <a:p>
            <a:pPr marL="742950" lvl="1" indent="-285750">
              <a:lnSpc>
                <a:spcPct val="90000"/>
              </a:lnSpc>
            </a:pPr>
            <a:r>
              <a:rPr lang="en-US" sz="2400" dirty="0" smtClean="0"/>
              <a:t>A </a:t>
            </a:r>
            <a:r>
              <a:rPr lang="en-US" sz="2400" i="1" dirty="0" smtClean="0">
                <a:solidFill>
                  <a:srgbClr val="CC0000"/>
                </a:solidFill>
              </a:rPr>
              <a:t>test set</a:t>
            </a:r>
            <a:r>
              <a:rPr lang="en-US" sz="2400" dirty="0" smtClean="0"/>
              <a:t> is used to determine the accuracy of the model. Usually, the given data set is divided into training and test sets, with training set used to build the model and test set used to validate it.</a:t>
            </a:r>
            <a:endParaRPr lang="en-US" dirty="0" smtClean="0"/>
          </a:p>
        </p:txBody>
      </p:sp>
      <p:sp>
        <p:nvSpPr>
          <p:cNvPr id="26627" name="Rectangle 2"/>
          <p:cNvSpPr>
            <a:spLocks noGrp="1" noChangeArrowheads="1"/>
          </p:cNvSpPr>
          <p:nvPr>
            <p:ph type="title"/>
          </p:nvPr>
        </p:nvSpPr>
        <p:spPr/>
        <p:txBody>
          <a:bodyPr/>
          <a:lstStyle/>
          <a:p>
            <a:r>
              <a:rPr lang="en-US" dirty="0" smtClean="0"/>
              <a:t>Classification definition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704088"/>
            <a:ext cx="8305800" cy="667512"/>
          </a:xfrm>
        </p:spPr>
        <p:txBody>
          <a:bodyPr>
            <a:noAutofit/>
          </a:bodyPr>
          <a:lstStyle/>
          <a:p>
            <a:pPr algn="ctr"/>
            <a:r>
              <a:rPr lang="en-US" sz="4400" b="1" dirty="0" smtClean="0"/>
              <a:t>Classification illustrated</a:t>
            </a:r>
          </a:p>
        </p:txBody>
      </p:sp>
      <p:graphicFrame>
        <p:nvGraphicFramePr>
          <p:cNvPr id="2050" name="Object 3"/>
          <p:cNvGraphicFramePr>
            <a:graphicFrameLocks noChangeAspect="1"/>
          </p:cNvGraphicFramePr>
          <p:nvPr/>
        </p:nvGraphicFramePr>
        <p:xfrm>
          <a:off x="228600" y="2478087"/>
          <a:ext cx="3565525" cy="3687763"/>
        </p:xfrm>
        <a:graphic>
          <a:graphicData uri="http://schemas.openxmlformats.org/presentationml/2006/ole">
            <p:oleObj spid="_x0000_s47106" name="Document" r:id="rId3" imgW="5405040" imgH="5781600" progId="Word.Document.8">
              <p:embed/>
            </p:oleObj>
          </a:graphicData>
        </a:graphic>
      </p:graphicFrame>
      <p:sp>
        <p:nvSpPr>
          <p:cNvPr id="2053" name="Text Box 4"/>
          <p:cNvSpPr txBox="1">
            <a:spLocks noChangeArrowheads="1"/>
          </p:cNvSpPr>
          <p:nvPr/>
        </p:nvSpPr>
        <p:spPr bwMode="auto">
          <a:xfrm rot="-2416809">
            <a:off x="832702" y="1853198"/>
            <a:ext cx="1268297" cy="338554"/>
          </a:xfrm>
          <a:prstGeom prst="rect">
            <a:avLst/>
          </a:prstGeom>
          <a:noFill/>
          <a:ln w="12700">
            <a:noFill/>
            <a:miter lim="800000"/>
            <a:headEnd/>
            <a:tailEnd/>
          </a:ln>
        </p:spPr>
        <p:txBody>
          <a:bodyPr wrap="none">
            <a:spAutoFit/>
          </a:bodyPr>
          <a:lstStyle/>
          <a:p>
            <a:pPr marL="342900" indent="-342900" algn="ctr">
              <a:spcBef>
                <a:spcPct val="20000"/>
              </a:spcBef>
              <a:buClr>
                <a:schemeClr val="accent2"/>
              </a:buClr>
              <a:buSzPct val="75000"/>
              <a:buFont typeface="Monotype Sorts" pitchFamily="2" charset="2"/>
              <a:buNone/>
            </a:pPr>
            <a:r>
              <a:rPr lang="en-US" sz="1600" b="1">
                <a:solidFill>
                  <a:srgbClr val="006600"/>
                </a:solidFill>
                <a:latin typeface="Arial" pitchFamily="34" charset="0"/>
                <a:cs typeface="Arial" pitchFamily="34" charset="0"/>
              </a:rPr>
              <a:t>categorical</a:t>
            </a:r>
            <a:endParaRPr lang="en-US" sz="1600" b="1">
              <a:solidFill>
                <a:schemeClr val="bg2"/>
              </a:solidFill>
              <a:latin typeface="Arial" pitchFamily="34" charset="0"/>
              <a:cs typeface="Arial" pitchFamily="34" charset="0"/>
            </a:endParaRPr>
          </a:p>
        </p:txBody>
      </p:sp>
      <p:sp>
        <p:nvSpPr>
          <p:cNvPr id="2054" name="Text Box 5"/>
          <p:cNvSpPr txBox="1">
            <a:spLocks noChangeArrowheads="1"/>
          </p:cNvSpPr>
          <p:nvPr/>
        </p:nvSpPr>
        <p:spPr bwMode="auto">
          <a:xfrm rot="-2416809">
            <a:off x="1594702" y="1853198"/>
            <a:ext cx="1268297" cy="338554"/>
          </a:xfrm>
          <a:prstGeom prst="rect">
            <a:avLst/>
          </a:prstGeom>
          <a:noFill/>
          <a:ln w="12700">
            <a:noFill/>
            <a:miter lim="800000"/>
            <a:headEnd/>
            <a:tailEnd/>
          </a:ln>
        </p:spPr>
        <p:txBody>
          <a:bodyPr wrap="none">
            <a:spAutoFit/>
          </a:bodyPr>
          <a:lstStyle/>
          <a:p>
            <a:pPr marL="342900" indent="-342900" algn="ctr">
              <a:spcBef>
                <a:spcPct val="20000"/>
              </a:spcBef>
              <a:buClr>
                <a:schemeClr val="accent2"/>
              </a:buClr>
              <a:buSzPct val="75000"/>
              <a:buFont typeface="Monotype Sorts" pitchFamily="2" charset="2"/>
              <a:buNone/>
            </a:pPr>
            <a:r>
              <a:rPr lang="en-US" sz="1600" b="1">
                <a:solidFill>
                  <a:srgbClr val="006600"/>
                </a:solidFill>
                <a:latin typeface="Arial" pitchFamily="34" charset="0"/>
                <a:cs typeface="Arial" pitchFamily="34" charset="0"/>
              </a:rPr>
              <a:t>categorical</a:t>
            </a:r>
            <a:endParaRPr lang="en-US" sz="1600" b="1">
              <a:solidFill>
                <a:schemeClr val="bg2"/>
              </a:solidFill>
              <a:latin typeface="Arial" pitchFamily="34" charset="0"/>
              <a:cs typeface="Arial" pitchFamily="34" charset="0"/>
            </a:endParaRPr>
          </a:p>
        </p:txBody>
      </p:sp>
      <p:sp>
        <p:nvSpPr>
          <p:cNvPr id="2055" name="Text Box 6"/>
          <p:cNvSpPr txBox="1">
            <a:spLocks noChangeArrowheads="1"/>
          </p:cNvSpPr>
          <p:nvPr/>
        </p:nvSpPr>
        <p:spPr bwMode="auto">
          <a:xfrm rot="-2416809">
            <a:off x="2356602" y="1853198"/>
            <a:ext cx="1289135" cy="338554"/>
          </a:xfrm>
          <a:prstGeom prst="rect">
            <a:avLst/>
          </a:prstGeom>
          <a:noFill/>
          <a:ln w="12700">
            <a:noFill/>
            <a:miter lim="800000"/>
            <a:headEnd/>
            <a:tailEnd/>
          </a:ln>
        </p:spPr>
        <p:txBody>
          <a:bodyPr wrap="none">
            <a:spAutoFit/>
          </a:bodyPr>
          <a:lstStyle/>
          <a:p>
            <a:pPr marL="342900" indent="-342900" algn="ctr">
              <a:spcBef>
                <a:spcPct val="20000"/>
              </a:spcBef>
              <a:buClr>
                <a:schemeClr val="accent2"/>
              </a:buClr>
              <a:buSzPct val="75000"/>
              <a:buFont typeface="Monotype Sorts" pitchFamily="2" charset="2"/>
              <a:buNone/>
            </a:pPr>
            <a:r>
              <a:rPr lang="en-US" sz="1600" b="1">
                <a:solidFill>
                  <a:srgbClr val="006600"/>
                </a:solidFill>
                <a:latin typeface="Arial" pitchFamily="34" charset="0"/>
                <a:cs typeface="Arial" pitchFamily="34" charset="0"/>
              </a:rPr>
              <a:t>continuous</a:t>
            </a:r>
            <a:endParaRPr lang="en-US" sz="1600" b="1">
              <a:solidFill>
                <a:schemeClr val="bg2"/>
              </a:solidFill>
              <a:latin typeface="Arial" pitchFamily="34" charset="0"/>
              <a:cs typeface="Arial" pitchFamily="34" charset="0"/>
            </a:endParaRPr>
          </a:p>
        </p:txBody>
      </p:sp>
      <p:sp>
        <p:nvSpPr>
          <p:cNvPr id="2056" name="Text Box 7"/>
          <p:cNvSpPr txBox="1">
            <a:spLocks noChangeArrowheads="1"/>
          </p:cNvSpPr>
          <p:nvPr/>
        </p:nvSpPr>
        <p:spPr bwMode="auto">
          <a:xfrm rot="-2416809">
            <a:off x="3121461" y="2081798"/>
            <a:ext cx="697628" cy="338554"/>
          </a:xfrm>
          <a:prstGeom prst="rect">
            <a:avLst/>
          </a:prstGeom>
          <a:noFill/>
          <a:ln w="12700">
            <a:noFill/>
            <a:miter lim="800000"/>
            <a:headEnd/>
            <a:tailEnd/>
          </a:ln>
        </p:spPr>
        <p:txBody>
          <a:bodyPr wrap="none">
            <a:spAutoFit/>
          </a:bodyPr>
          <a:lstStyle/>
          <a:p>
            <a:pPr marL="342900" indent="-342900" algn="ctr">
              <a:spcBef>
                <a:spcPct val="20000"/>
              </a:spcBef>
              <a:buClr>
                <a:schemeClr val="accent2"/>
              </a:buClr>
              <a:buSzPct val="75000"/>
              <a:buFont typeface="Monotype Sorts" pitchFamily="2" charset="2"/>
              <a:buNone/>
            </a:pPr>
            <a:r>
              <a:rPr lang="en-US" sz="1600" b="1">
                <a:solidFill>
                  <a:srgbClr val="006600"/>
                </a:solidFill>
                <a:latin typeface="Arial" pitchFamily="34" charset="0"/>
                <a:cs typeface="Arial" pitchFamily="34" charset="0"/>
              </a:rPr>
              <a:t>class</a:t>
            </a:r>
            <a:endParaRPr lang="en-US" sz="1600" b="1">
              <a:solidFill>
                <a:schemeClr val="bg2"/>
              </a:solidFill>
              <a:latin typeface="Arial" pitchFamily="34" charset="0"/>
              <a:cs typeface="Arial" pitchFamily="34" charset="0"/>
            </a:endParaRPr>
          </a:p>
        </p:txBody>
      </p:sp>
      <p:graphicFrame>
        <p:nvGraphicFramePr>
          <p:cNvPr id="2051" name="Object 8"/>
          <p:cNvGraphicFramePr>
            <a:graphicFrameLocks noChangeAspect="1"/>
          </p:cNvGraphicFramePr>
          <p:nvPr/>
        </p:nvGraphicFramePr>
        <p:xfrm>
          <a:off x="5921375" y="1563687"/>
          <a:ext cx="2994025" cy="2646363"/>
        </p:xfrm>
        <a:graphic>
          <a:graphicData uri="http://schemas.openxmlformats.org/presentationml/2006/ole">
            <p:oleObj spid="_x0000_s47107" name="Document" r:id="rId4" imgW="4614480" imgH="4076640" progId="Word.Document.8">
              <p:embed/>
            </p:oleObj>
          </a:graphicData>
        </a:graphic>
      </p:graphicFrame>
      <p:grpSp>
        <p:nvGrpSpPr>
          <p:cNvPr id="2" name="Group 9"/>
          <p:cNvGrpSpPr>
            <a:grpSpLocks/>
          </p:cNvGrpSpPr>
          <p:nvPr/>
        </p:nvGrpSpPr>
        <p:grpSpPr bwMode="auto">
          <a:xfrm>
            <a:off x="6324600" y="3833812"/>
            <a:ext cx="990600" cy="725488"/>
            <a:chOff x="4944" y="2736"/>
            <a:chExt cx="624" cy="457"/>
          </a:xfrm>
        </p:grpSpPr>
        <p:sp>
          <p:nvSpPr>
            <p:cNvPr id="2072"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sz="1600" b="1">
                <a:latin typeface="Arial" pitchFamily="34" charset="0"/>
                <a:cs typeface="Arial" pitchFamily="34" charset="0"/>
              </a:endParaRPr>
            </a:p>
          </p:txBody>
        </p:sp>
        <p:sp>
          <p:nvSpPr>
            <p:cNvPr id="2073" name="Text Box 11"/>
            <p:cNvSpPr txBox="1">
              <a:spLocks noChangeArrowheads="1"/>
            </p:cNvSpPr>
            <p:nvPr/>
          </p:nvSpPr>
          <p:spPr bwMode="auto">
            <a:xfrm>
              <a:off x="5086" y="2856"/>
              <a:ext cx="372" cy="337"/>
            </a:xfrm>
            <a:prstGeom prst="rect">
              <a:avLst/>
            </a:prstGeom>
            <a:noFill/>
            <a:ln w="12700">
              <a:noFill/>
              <a:miter lim="800000"/>
              <a:headEnd/>
              <a:tailEnd/>
            </a:ln>
          </p:spPr>
          <p:txBody>
            <a:bodyPr wrap="none">
              <a:spAutoFit/>
            </a:bodyPr>
            <a:lstStyle/>
            <a:p>
              <a:pPr marL="342900" indent="-342900" algn="ctr">
                <a:lnSpc>
                  <a:spcPct val="80000"/>
                </a:lnSpc>
                <a:spcBef>
                  <a:spcPct val="20000"/>
                </a:spcBef>
                <a:buClr>
                  <a:schemeClr val="accent2"/>
                </a:buClr>
                <a:buSzPct val="75000"/>
                <a:buFont typeface="Monotype Sorts" pitchFamily="2" charset="2"/>
                <a:buNone/>
              </a:pPr>
              <a:r>
                <a:rPr lang="en-US" sz="1600" b="1">
                  <a:solidFill>
                    <a:srgbClr val="0000CC"/>
                  </a:solidFill>
                  <a:latin typeface="Arial" pitchFamily="34" charset="0"/>
                  <a:cs typeface="Arial" pitchFamily="34" charset="0"/>
                </a:rPr>
                <a:t>Test</a:t>
              </a:r>
            </a:p>
            <a:p>
              <a:pPr marL="342900" indent="-342900" algn="ctr">
                <a:lnSpc>
                  <a:spcPct val="80000"/>
                </a:lnSpc>
                <a:spcBef>
                  <a:spcPct val="20000"/>
                </a:spcBef>
                <a:buClr>
                  <a:schemeClr val="accent2"/>
                </a:buClr>
                <a:buSzPct val="75000"/>
                <a:buFont typeface="Monotype Sorts" pitchFamily="2" charset="2"/>
                <a:buNone/>
              </a:pPr>
              <a:r>
                <a:rPr lang="en-US" sz="1600" b="1">
                  <a:solidFill>
                    <a:srgbClr val="0000CC"/>
                  </a:solidFill>
                  <a:latin typeface="Arial" pitchFamily="34" charset="0"/>
                  <a:cs typeface="Arial" pitchFamily="34" charset="0"/>
                </a:rPr>
                <a:t>set</a:t>
              </a:r>
              <a:endParaRPr lang="en-US" sz="1600" b="1">
                <a:solidFill>
                  <a:schemeClr val="bg2"/>
                </a:solidFill>
                <a:latin typeface="Arial" pitchFamily="34" charset="0"/>
                <a:cs typeface="Arial" pitchFamily="34" charset="0"/>
              </a:endParaRPr>
            </a:p>
          </p:txBody>
        </p:sp>
      </p:grpSp>
      <p:grpSp>
        <p:nvGrpSpPr>
          <p:cNvPr id="3" name="Group 23"/>
          <p:cNvGrpSpPr>
            <a:grpSpLocks/>
          </p:cNvGrpSpPr>
          <p:nvPr/>
        </p:nvGrpSpPr>
        <p:grpSpPr bwMode="auto">
          <a:xfrm>
            <a:off x="3429000" y="3468687"/>
            <a:ext cx="1041765" cy="702218"/>
            <a:chOff x="3429000" y="2895600"/>
            <a:chExt cx="1041765" cy="702218"/>
          </a:xfrm>
        </p:grpSpPr>
        <p:sp>
          <p:nvSpPr>
            <p:cNvPr id="2070" name="AutoShape 12"/>
            <p:cNvSpPr>
              <a:spLocks noChangeArrowheads="1"/>
            </p:cNvSpPr>
            <p:nvPr/>
          </p:nvSpPr>
          <p:spPr bwMode="auto">
            <a:xfrm>
              <a:off x="3429000" y="2895600"/>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b="1">
                <a:latin typeface="Arial" pitchFamily="34" charset="0"/>
                <a:cs typeface="Arial" pitchFamily="34" charset="0"/>
              </a:endParaRPr>
            </a:p>
          </p:txBody>
        </p:sp>
        <p:sp>
          <p:nvSpPr>
            <p:cNvPr id="2071" name="Text Box 13"/>
            <p:cNvSpPr txBox="1">
              <a:spLocks noChangeArrowheads="1"/>
            </p:cNvSpPr>
            <p:nvPr/>
          </p:nvSpPr>
          <p:spPr bwMode="auto">
            <a:xfrm>
              <a:off x="3430223" y="3062287"/>
              <a:ext cx="1040542" cy="535531"/>
            </a:xfrm>
            <a:prstGeom prst="rect">
              <a:avLst/>
            </a:prstGeom>
            <a:noFill/>
            <a:ln w="12700">
              <a:noFill/>
              <a:miter lim="800000"/>
              <a:headEnd/>
              <a:tailEnd/>
            </a:ln>
          </p:spPr>
          <p:txBody>
            <a:bodyPr wrap="none">
              <a:spAutoFit/>
            </a:bodyPr>
            <a:lstStyle/>
            <a:p>
              <a:pPr marL="342900" indent="-342900" algn="ctr">
                <a:lnSpc>
                  <a:spcPct val="80000"/>
                </a:lnSpc>
                <a:spcBef>
                  <a:spcPct val="20000"/>
                </a:spcBef>
                <a:buClr>
                  <a:schemeClr val="accent2"/>
                </a:buClr>
                <a:buSzPct val="75000"/>
                <a:buFont typeface="Monotype Sorts" pitchFamily="2" charset="2"/>
                <a:buNone/>
              </a:pPr>
              <a:r>
                <a:rPr lang="en-US" sz="1600" b="1">
                  <a:solidFill>
                    <a:schemeClr val="tx2"/>
                  </a:solidFill>
                  <a:latin typeface="Arial" pitchFamily="34" charset="0"/>
                  <a:cs typeface="Arial" pitchFamily="34" charset="0"/>
                </a:rPr>
                <a:t>Training </a:t>
              </a:r>
            </a:p>
            <a:p>
              <a:pPr marL="342900" indent="-342900" algn="ctr">
                <a:lnSpc>
                  <a:spcPct val="80000"/>
                </a:lnSpc>
                <a:spcBef>
                  <a:spcPct val="20000"/>
                </a:spcBef>
                <a:buClr>
                  <a:schemeClr val="accent2"/>
                </a:buClr>
                <a:buSzPct val="75000"/>
                <a:buFont typeface="Monotype Sorts" pitchFamily="2" charset="2"/>
                <a:buNone/>
              </a:pPr>
              <a:r>
                <a:rPr lang="en-US" sz="1600" b="1">
                  <a:solidFill>
                    <a:schemeClr val="tx2"/>
                  </a:solidFill>
                  <a:latin typeface="Arial" pitchFamily="34" charset="0"/>
                  <a:cs typeface="Arial" pitchFamily="34" charset="0"/>
                </a:rPr>
                <a:t>set</a:t>
              </a:r>
              <a:endParaRPr lang="en-US" b="1">
                <a:solidFill>
                  <a:schemeClr val="bg2"/>
                </a:solidFill>
                <a:latin typeface="Arial" pitchFamily="34" charset="0"/>
                <a:cs typeface="Arial" pitchFamily="34" charset="0"/>
              </a:endParaRPr>
            </a:p>
          </p:txBody>
        </p:sp>
      </p:grpSp>
      <p:grpSp>
        <p:nvGrpSpPr>
          <p:cNvPr id="4" name="Group 14"/>
          <p:cNvGrpSpPr>
            <a:grpSpLocks/>
          </p:cNvGrpSpPr>
          <p:nvPr/>
        </p:nvGrpSpPr>
        <p:grpSpPr bwMode="auto">
          <a:xfrm>
            <a:off x="6230938" y="5045075"/>
            <a:ext cx="1125537" cy="690562"/>
            <a:chOff x="3360" y="2880"/>
            <a:chExt cx="672" cy="415"/>
          </a:xfrm>
        </p:grpSpPr>
        <p:sp>
          <p:nvSpPr>
            <p:cNvPr id="2068"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b="1">
                <a:latin typeface="Arial" pitchFamily="34" charset="0"/>
                <a:cs typeface="Arial" pitchFamily="34" charset="0"/>
              </a:endParaRPr>
            </a:p>
          </p:txBody>
        </p:sp>
        <p:sp>
          <p:nvSpPr>
            <p:cNvPr id="2069" name="Text Box 16"/>
            <p:cNvSpPr txBox="1">
              <a:spLocks noChangeArrowheads="1"/>
            </p:cNvSpPr>
            <p:nvPr/>
          </p:nvSpPr>
          <p:spPr bwMode="auto">
            <a:xfrm>
              <a:off x="3387" y="2978"/>
              <a:ext cx="552" cy="240"/>
            </a:xfrm>
            <a:prstGeom prst="rect">
              <a:avLst/>
            </a:prstGeom>
            <a:noFill/>
            <a:ln w="12700">
              <a:noFill/>
              <a:miter lim="800000"/>
              <a:headEnd/>
              <a:tailEnd/>
            </a:ln>
          </p:spPr>
          <p:txBody>
            <a:bodyPr wrap="none">
              <a:spAutoFit/>
            </a:bodyPr>
            <a:lstStyle/>
            <a:p>
              <a:pPr marL="342900" indent="-342900" algn="r">
                <a:spcBef>
                  <a:spcPct val="20000"/>
                </a:spcBef>
                <a:buClr>
                  <a:schemeClr val="accent2"/>
                </a:buClr>
                <a:buSzPct val="75000"/>
                <a:buFont typeface="Monotype Sorts" pitchFamily="2" charset="2"/>
                <a:buNone/>
              </a:pPr>
              <a:r>
                <a:rPr lang="en-US" sz="2000" b="1">
                  <a:solidFill>
                    <a:srgbClr val="CC0000"/>
                  </a:solidFill>
                  <a:latin typeface="Arial" pitchFamily="34" charset="0"/>
                  <a:cs typeface="Arial" pitchFamily="34" charset="0"/>
                </a:rPr>
                <a:t>Model</a:t>
              </a:r>
              <a:endParaRPr lang="en-US" b="1">
                <a:solidFill>
                  <a:schemeClr val="bg2"/>
                </a:solidFill>
                <a:latin typeface="Arial" pitchFamily="34" charset="0"/>
                <a:cs typeface="Arial" pitchFamily="34" charset="0"/>
              </a:endParaRPr>
            </a:p>
          </p:txBody>
        </p:sp>
      </p:grpSp>
      <p:grpSp>
        <p:nvGrpSpPr>
          <p:cNvPr id="5" name="Group 24"/>
          <p:cNvGrpSpPr>
            <a:grpSpLocks/>
          </p:cNvGrpSpPr>
          <p:nvPr/>
        </p:nvGrpSpPr>
        <p:grpSpPr bwMode="auto">
          <a:xfrm>
            <a:off x="4079875" y="4835525"/>
            <a:ext cx="1447800" cy="995362"/>
            <a:chOff x="5486400" y="4938713"/>
            <a:chExt cx="1447800" cy="995362"/>
          </a:xfrm>
        </p:grpSpPr>
        <p:sp>
          <p:nvSpPr>
            <p:cNvPr id="2066" name="AutoShape 17"/>
            <p:cNvSpPr>
              <a:spLocks noChangeArrowheads="1"/>
            </p:cNvSpPr>
            <p:nvPr/>
          </p:nvSpPr>
          <p:spPr bwMode="auto">
            <a:xfrm>
              <a:off x="5486400" y="4938713"/>
              <a:ext cx="1447800" cy="995362"/>
            </a:xfrm>
            <a:prstGeom prst="bevel">
              <a:avLst>
                <a:gd name="adj" fmla="val 12500"/>
              </a:avLst>
            </a:prstGeom>
            <a:solidFill>
              <a:srgbClr val="C0C0C0"/>
            </a:solidFill>
            <a:ln w="12700">
              <a:noFill/>
              <a:miter lim="800000"/>
              <a:headEnd/>
              <a:tailEnd/>
            </a:ln>
          </p:spPr>
          <p:txBody>
            <a:bodyPr wrap="none" anchor="ctr"/>
            <a:lstStyle/>
            <a:p>
              <a:endParaRPr lang="en-US" b="1">
                <a:latin typeface="Arial" pitchFamily="34" charset="0"/>
                <a:cs typeface="Arial" pitchFamily="34" charset="0"/>
              </a:endParaRPr>
            </a:p>
          </p:txBody>
        </p:sp>
        <p:sp>
          <p:nvSpPr>
            <p:cNvPr id="2067" name="Text Box 18"/>
            <p:cNvSpPr txBox="1">
              <a:spLocks noChangeArrowheads="1"/>
            </p:cNvSpPr>
            <p:nvPr/>
          </p:nvSpPr>
          <p:spPr bwMode="auto">
            <a:xfrm>
              <a:off x="5562600" y="5014913"/>
              <a:ext cx="1293945" cy="769441"/>
            </a:xfrm>
            <a:prstGeom prst="rect">
              <a:avLst/>
            </a:prstGeom>
            <a:noFill/>
            <a:ln w="12700">
              <a:noFill/>
              <a:miter lim="800000"/>
              <a:headEnd/>
              <a:tailEnd/>
            </a:ln>
          </p:spPr>
          <p:txBody>
            <a:bodyPr wrap="none">
              <a:spAutoFit/>
            </a:bodyPr>
            <a:lstStyle/>
            <a:p>
              <a:pPr marL="342900" indent="-342900" algn="ctr">
                <a:spcBef>
                  <a:spcPct val="20000"/>
                </a:spcBef>
                <a:buClr>
                  <a:schemeClr val="accent2"/>
                </a:buClr>
                <a:buSzPct val="75000"/>
                <a:buFont typeface="Monotype Sorts" pitchFamily="2" charset="2"/>
                <a:buNone/>
              </a:pPr>
              <a:r>
                <a:rPr lang="en-US" sz="2000" b="1">
                  <a:solidFill>
                    <a:srgbClr val="000000"/>
                  </a:solidFill>
                  <a:latin typeface="Arial" pitchFamily="34" charset="0"/>
                  <a:cs typeface="Arial" pitchFamily="34" charset="0"/>
                </a:rPr>
                <a:t>Learn </a:t>
              </a:r>
            </a:p>
            <a:p>
              <a:pPr marL="342900" indent="-342900" algn="ctr">
                <a:spcBef>
                  <a:spcPct val="20000"/>
                </a:spcBef>
                <a:buClr>
                  <a:schemeClr val="accent2"/>
                </a:buClr>
                <a:buSzPct val="75000"/>
                <a:buFont typeface="Monotype Sorts" pitchFamily="2" charset="2"/>
                <a:buNone/>
              </a:pPr>
              <a:r>
                <a:rPr lang="en-US" sz="2000" b="1">
                  <a:solidFill>
                    <a:srgbClr val="000000"/>
                  </a:solidFill>
                  <a:latin typeface="Arial" pitchFamily="34" charset="0"/>
                  <a:cs typeface="Arial" pitchFamily="34" charset="0"/>
                </a:rPr>
                <a:t>classifier</a:t>
              </a:r>
              <a:endParaRPr lang="en-US" b="1">
                <a:solidFill>
                  <a:srgbClr val="00E0CB"/>
                </a:solidFill>
                <a:latin typeface="Arial" pitchFamily="34" charset="0"/>
                <a:cs typeface="Arial" pitchFamily="34" charset="0"/>
              </a:endParaRPr>
            </a:p>
          </p:txBody>
        </p:sp>
      </p:grpSp>
      <p:sp>
        <p:nvSpPr>
          <p:cNvPr id="2061" name="AutoShape 19"/>
          <p:cNvSpPr>
            <a:spLocks noChangeArrowheads="1"/>
          </p:cNvSpPr>
          <p:nvPr/>
        </p:nvSpPr>
        <p:spPr bwMode="auto">
          <a:xfrm rot="4199705">
            <a:off x="4011613" y="4441825"/>
            <a:ext cx="484187" cy="141287"/>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b="1">
              <a:latin typeface="Arial" pitchFamily="34" charset="0"/>
              <a:cs typeface="Arial" pitchFamily="34" charset="0"/>
            </a:endParaRPr>
          </a:p>
        </p:txBody>
      </p:sp>
      <p:sp>
        <p:nvSpPr>
          <p:cNvPr id="2062" name="AutoShape 20"/>
          <p:cNvSpPr>
            <a:spLocks noChangeArrowheads="1"/>
          </p:cNvSpPr>
          <p:nvPr/>
        </p:nvSpPr>
        <p:spPr bwMode="auto">
          <a:xfrm>
            <a:off x="5603875" y="5273675"/>
            <a:ext cx="484188" cy="141287"/>
          </a:xfrm>
          <a:prstGeom prst="rightArrow">
            <a:avLst>
              <a:gd name="adj1" fmla="val 50000"/>
              <a:gd name="adj2" fmla="val 85675"/>
            </a:avLst>
          </a:prstGeom>
          <a:solidFill>
            <a:srgbClr val="CC0000"/>
          </a:solidFill>
          <a:ln w="12700">
            <a:solidFill>
              <a:srgbClr val="CC0000"/>
            </a:solidFill>
            <a:miter lim="800000"/>
            <a:headEnd/>
            <a:tailEnd/>
          </a:ln>
        </p:spPr>
        <p:txBody>
          <a:bodyPr wrap="none" anchor="ctr"/>
          <a:lstStyle/>
          <a:p>
            <a:endParaRPr lang="en-US" b="1">
              <a:latin typeface="Arial" pitchFamily="34" charset="0"/>
              <a:cs typeface="Arial" pitchFamily="34" charset="0"/>
            </a:endParaRPr>
          </a:p>
        </p:txBody>
      </p:sp>
      <p:sp>
        <p:nvSpPr>
          <p:cNvPr id="2063" name="AutoShape 21"/>
          <p:cNvSpPr>
            <a:spLocks noChangeArrowheads="1"/>
          </p:cNvSpPr>
          <p:nvPr/>
        </p:nvSpPr>
        <p:spPr bwMode="auto">
          <a:xfrm rot="5400000">
            <a:off x="6666706" y="4749006"/>
            <a:ext cx="312738"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b="1">
              <a:latin typeface="Arial" pitchFamily="34" charset="0"/>
              <a:cs typeface="Arial" pitchFamily="34" charset="0"/>
            </a:endParaRPr>
          </a:p>
        </p:txBody>
      </p:sp>
      <p:sp>
        <p:nvSpPr>
          <p:cNvPr id="2064" name="AutoShape 20"/>
          <p:cNvSpPr>
            <a:spLocks noChangeArrowheads="1"/>
          </p:cNvSpPr>
          <p:nvPr/>
        </p:nvSpPr>
        <p:spPr bwMode="auto">
          <a:xfrm rot="2220474">
            <a:off x="7065963" y="5786437"/>
            <a:ext cx="484187"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b="1">
              <a:latin typeface="Arial" pitchFamily="34" charset="0"/>
              <a:cs typeface="Arial" pitchFamily="34" charset="0"/>
            </a:endParaRPr>
          </a:p>
        </p:txBody>
      </p:sp>
      <p:sp>
        <p:nvSpPr>
          <p:cNvPr id="2065" name="TextBox 26"/>
          <p:cNvSpPr txBox="1">
            <a:spLocks noChangeArrowheads="1"/>
          </p:cNvSpPr>
          <p:nvPr/>
        </p:nvSpPr>
        <p:spPr bwMode="auto">
          <a:xfrm>
            <a:off x="7467600" y="5983287"/>
            <a:ext cx="1236236" cy="646331"/>
          </a:xfrm>
          <a:prstGeom prst="rect">
            <a:avLst/>
          </a:prstGeom>
          <a:noFill/>
          <a:ln w="9525">
            <a:noFill/>
            <a:miter lim="800000"/>
            <a:headEnd/>
            <a:tailEnd/>
          </a:ln>
        </p:spPr>
        <p:txBody>
          <a:bodyPr wrap="none">
            <a:spAutoFit/>
          </a:bodyPr>
          <a:lstStyle/>
          <a:p>
            <a:r>
              <a:rPr lang="en-US" sz="1800" b="1">
                <a:latin typeface="Arial" pitchFamily="34" charset="0"/>
                <a:cs typeface="Arial" pitchFamily="34" charset="0"/>
              </a:rPr>
              <a:t>Predicted</a:t>
            </a:r>
          </a:p>
          <a:p>
            <a:r>
              <a:rPr lang="en-US" sz="1800" b="1">
                <a:latin typeface="Arial" pitchFamily="34" charset="0"/>
                <a:cs typeface="Arial" pitchFamily="34" charset="0"/>
              </a:rPr>
              <a:t>classes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predictive algorithms</a:t>
            </a:r>
            <a:endParaRPr lang="en-US" dirty="0"/>
          </a:p>
        </p:txBody>
      </p:sp>
      <p:graphicFrame>
        <p:nvGraphicFramePr>
          <p:cNvPr id="4" name="Table 3"/>
          <p:cNvGraphicFramePr>
            <a:graphicFrameLocks noGrp="1"/>
          </p:cNvGraphicFramePr>
          <p:nvPr/>
        </p:nvGraphicFramePr>
        <p:xfrm>
          <a:off x="457200" y="1828800"/>
          <a:ext cx="8229600" cy="4572000"/>
        </p:xfrm>
        <a:graphic>
          <a:graphicData uri="http://schemas.openxmlformats.org/drawingml/2006/table">
            <a:tbl>
              <a:tblPr firstRow="1" bandRow="1">
                <a:tableStyleId>{2D5ABB26-0587-4C30-8999-92F81FD0307C}</a:tableStyleId>
              </a:tblPr>
              <a:tblGrid>
                <a:gridCol w="2743200"/>
                <a:gridCol w="2743200"/>
                <a:gridCol w="2743200"/>
              </a:tblGrid>
              <a:tr h="762000">
                <a:tc>
                  <a:txBody>
                    <a:bodyPr/>
                    <a:lstStyle/>
                    <a:p>
                      <a:pPr algn="ctr"/>
                      <a:endParaRPr lang="en-US" sz="2000" b="1" dirty="0">
                        <a:latin typeface="+mj-lt"/>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First</a:t>
                      </a:r>
                      <a:r>
                        <a:rPr lang="en-US" sz="2000" b="1" baseline="0" dirty="0" smtClean="0">
                          <a:latin typeface="+mj-lt"/>
                        </a:rPr>
                        <a:t>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1" dirty="0" smtClean="0">
                          <a:latin typeface="+mj-lt"/>
                        </a:rPr>
                        <a:t>Second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B"/>
                    </a:solidFill>
                  </a:tcPr>
                </a:tc>
              </a:tr>
              <a:tr h="762000">
                <a:tc>
                  <a:txBody>
                    <a:bodyPr/>
                    <a:lstStyle/>
                    <a:p>
                      <a:pPr algn="ctr"/>
                      <a:r>
                        <a:rPr lang="en-US" sz="2000" b="1" dirty="0" smtClean="0">
                          <a:latin typeface="+mj-lt"/>
                        </a:rPr>
                        <a:t>Features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 based, somewhat complex</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Feature resolution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 second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err="1" smtClean="0">
                          <a:latin typeface="+mj-lt"/>
                        </a:rPr>
                        <a:t>Discriminant</a:t>
                      </a:r>
                      <a:r>
                        <a:rPr lang="en-US" sz="2000" b="1" baseline="0" dirty="0" smtClean="0">
                          <a:latin typeface="+mj-lt"/>
                        </a:rPr>
                        <a:t> </a:t>
                      </a:r>
                      <a:r>
                        <a:rPr lang="en-US" sz="2000" b="1" baseline="0" dirty="0" smtClean="0">
                          <a:latin typeface="+mj-lt"/>
                        </a:rPr>
                        <a:t>function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complex, non-linear</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iEEG recordings</a:t>
                      </a:r>
                      <a:r>
                        <a:rPr lang="en-US" sz="2000" b="1" baseline="0" dirty="0" smtClean="0">
                          <a:latin typeface="+mj-lt"/>
                        </a:rPr>
                        <a:t> used for development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short-term human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Human trials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effective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predictive algorithms</a:t>
            </a:r>
            <a:endParaRPr lang="en-US" dirty="0"/>
          </a:p>
        </p:txBody>
      </p:sp>
      <p:graphicFrame>
        <p:nvGraphicFramePr>
          <p:cNvPr id="4" name="Table 3"/>
          <p:cNvGraphicFramePr>
            <a:graphicFrameLocks noGrp="1"/>
          </p:cNvGraphicFramePr>
          <p:nvPr/>
        </p:nvGraphicFramePr>
        <p:xfrm>
          <a:off x="457200" y="1828800"/>
          <a:ext cx="8229600" cy="4572000"/>
        </p:xfrm>
        <a:graphic>
          <a:graphicData uri="http://schemas.openxmlformats.org/drawingml/2006/table">
            <a:tbl>
              <a:tblPr firstRow="1" bandRow="1">
                <a:tableStyleId>{2D5ABB26-0587-4C30-8999-92F81FD0307C}</a:tableStyleId>
              </a:tblPr>
              <a:tblGrid>
                <a:gridCol w="2743200"/>
                <a:gridCol w="2743200"/>
                <a:gridCol w="2743200"/>
              </a:tblGrid>
              <a:tr h="762000">
                <a:tc>
                  <a:txBody>
                    <a:bodyPr/>
                    <a:lstStyle/>
                    <a:p>
                      <a:pPr algn="ctr"/>
                      <a:endParaRPr lang="en-US" sz="2000" b="1" dirty="0">
                        <a:latin typeface="+mj-lt"/>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First</a:t>
                      </a:r>
                      <a:r>
                        <a:rPr lang="en-US" sz="2000" b="1" baseline="0" dirty="0" smtClean="0">
                          <a:latin typeface="+mj-lt"/>
                        </a:rPr>
                        <a:t>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1" dirty="0" smtClean="0">
                          <a:latin typeface="+mj-lt"/>
                        </a:rPr>
                        <a:t>Second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B"/>
                    </a:solidFill>
                  </a:tcPr>
                </a:tc>
              </a:tr>
              <a:tr h="762000">
                <a:tc>
                  <a:txBody>
                    <a:bodyPr/>
                    <a:lstStyle/>
                    <a:p>
                      <a:pPr algn="ctr"/>
                      <a:r>
                        <a:rPr lang="en-US" sz="2000" b="1" dirty="0" smtClean="0">
                          <a:latin typeface="+mj-lt"/>
                        </a:rPr>
                        <a:t>Features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b="1" dirty="0" smtClean="0">
                          <a:latin typeface="+mj-lt"/>
                        </a:rPr>
                        <a:t>spectral power based, somewhat complex</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62000">
                <a:tc>
                  <a:txBody>
                    <a:bodyPr/>
                    <a:lstStyle/>
                    <a:p>
                      <a:pPr algn="ctr"/>
                      <a:r>
                        <a:rPr lang="en-US" sz="2000" b="1" dirty="0" smtClean="0">
                          <a:latin typeface="+mj-lt"/>
                        </a:rPr>
                        <a:t>Feature resolution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b="1" dirty="0" smtClean="0">
                          <a:latin typeface="+mj-lt"/>
                        </a:rPr>
                        <a:t>one second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62000">
                <a:tc>
                  <a:txBody>
                    <a:bodyPr/>
                    <a:lstStyle/>
                    <a:p>
                      <a:pPr algn="ctr"/>
                      <a:r>
                        <a:rPr lang="en-US" sz="2000" b="1" dirty="0" err="1" smtClean="0">
                          <a:latin typeface="+mj-lt"/>
                        </a:rPr>
                        <a:t>Discriminant</a:t>
                      </a:r>
                      <a:r>
                        <a:rPr lang="en-US" sz="2000" b="1" baseline="0" dirty="0" smtClean="0">
                          <a:latin typeface="+mj-lt"/>
                        </a:rPr>
                        <a:t> </a:t>
                      </a:r>
                      <a:r>
                        <a:rPr lang="en-US" sz="2000" b="1" baseline="0" dirty="0" smtClean="0">
                          <a:latin typeface="+mj-lt"/>
                        </a:rPr>
                        <a:t>function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complex, non-linear</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iEEG recordings</a:t>
                      </a:r>
                      <a:r>
                        <a:rPr lang="en-US" sz="2000" b="1" baseline="0" dirty="0" smtClean="0">
                          <a:latin typeface="+mj-lt"/>
                        </a:rPr>
                        <a:t> used for development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short-term human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Human trials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effective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predictive algorithms</a:t>
            </a:r>
            <a:endParaRPr lang="en-US" dirty="0"/>
          </a:p>
        </p:txBody>
      </p:sp>
      <p:graphicFrame>
        <p:nvGraphicFramePr>
          <p:cNvPr id="4" name="Table 3"/>
          <p:cNvGraphicFramePr>
            <a:graphicFrameLocks noGrp="1"/>
          </p:cNvGraphicFramePr>
          <p:nvPr/>
        </p:nvGraphicFramePr>
        <p:xfrm>
          <a:off x="457200" y="1828800"/>
          <a:ext cx="8229600" cy="4572000"/>
        </p:xfrm>
        <a:graphic>
          <a:graphicData uri="http://schemas.openxmlformats.org/drawingml/2006/table">
            <a:tbl>
              <a:tblPr firstRow="1" bandRow="1">
                <a:tableStyleId>{2D5ABB26-0587-4C30-8999-92F81FD0307C}</a:tableStyleId>
              </a:tblPr>
              <a:tblGrid>
                <a:gridCol w="2743200"/>
                <a:gridCol w="2743200"/>
                <a:gridCol w="2743200"/>
              </a:tblGrid>
              <a:tr h="762000">
                <a:tc>
                  <a:txBody>
                    <a:bodyPr/>
                    <a:lstStyle/>
                    <a:p>
                      <a:pPr algn="ctr"/>
                      <a:endParaRPr lang="en-US" sz="2000" b="1" dirty="0">
                        <a:latin typeface="+mj-lt"/>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First</a:t>
                      </a:r>
                      <a:r>
                        <a:rPr lang="en-US" sz="2000" b="1" baseline="0" dirty="0" smtClean="0">
                          <a:latin typeface="+mj-lt"/>
                        </a:rPr>
                        <a:t>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1" dirty="0" smtClean="0">
                          <a:latin typeface="+mj-lt"/>
                        </a:rPr>
                        <a:t>Second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B"/>
                    </a:solidFill>
                  </a:tcPr>
                </a:tc>
              </a:tr>
              <a:tr h="762000">
                <a:tc>
                  <a:txBody>
                    <a:bodyPr/>
                    <a:lstStyle/>
                    <a:p>
                      <a:pPr algn="ctr"/>
                      <a:r>
                        <a:rPr lang="en-US" sz="2000" b="1" dirty="0" smtClean="0">
                          <a:latin typeface="+mj-lt"/>
                        </a:rPr>
                        <a:t>Features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 based, somewhat complex</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Feature resolution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 second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err="1" smtClean="0">
                          <a:latin typeface="+mj-lt"/>
                        </a:rPr>
                        <a:t>Discriminant</a:t>
                      </a:r>
                      <a:r>
                        <a:rPr lang="en-US" sz="2000" b="1" baseline="0" dirty="0" smtClean="0">
                          <a:latin typeface="+mj-lt"/>
                        </a:rPr>
                        <a:t> </a:t>
                      </a:r>
                      <a:r>
                        <a:rPr lang="en-US" sz="2000" b="1" baseline="0" dirty="0" smtClean="0">
                          <a:latin typeface="+mj-lt"/>
                        </a:rPr>
                        <a:t>function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b="1" dirty="0" smtClean="0">
                          <a:latin typeface="+mj-lt"/>
                        </a:rPr>
                        <a:t>complex, non-linear</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62000">
                <a:tc>
                  <a:txBody>
                    <a:bodyPr/>
                    <a:lstStyle/>
                    <a:p>
                      <a:pPr algn="ctr"/>
                      <a:r>
                        <a:rPr lang="en-US" sz="2000" b="1" dirty="0" smtClean="0">
                          <a:latin typeface="+mj-lt"/>
                        </a:rPr>
                        <a:t>iEEG recordings</a:t>
                      </a:r>
                      <a:r>
                        <a:rPr lang="en-US" sz="2000" b="1" baseline="0" dirty="0" smtClean="0">
                          <a:latin typeface="+mj-lt"/>
                        </a:rPr>
                        <a:t> used for development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short-term human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Human trials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effective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a:t>
            </a:r>
            <a:endParaRPr lang="en-US" dirty="0"/>
          </a:p>
        </p:txBody>
      </p:sp>
      <p:sp>
        <p:nvSpPr>
          <p:cNvPr id="3" name="Content Placeholder 2"/>
          <p:cNvSpPr>
            <a:spLocks noGrp="1"/>
          </p:cNvSpPr>
          <p:nvPr>
            <p:ph idx="1"/>
          </p:nvPr>
        </p:nvSpPr>
        <p:spPr>
          <a:xfrm>
            <a:off x="381000" y="1783080"/>
            <a:ext cx="8458200" cy="4770120"/>
          </a:xfrm>
        </p:spPr>
        <p:txBody>
          <a:bodyPr>
            <a:normAutofit lnSpcReduction="10000"/>
          </a:bodyPr>
          <a:lstStyle/>
          <a:p>
            <a:r>
              <a:rPr lang="en-US" dirty="0" smtClean="0"/>
              <a:t>Group of long-term neurological disorders characterized by epileptic seizures.</a:t>
            </a:r>
          </a:p>
          <a:p>
            <a:r>
              <a:rPr lang="en-US" dirty="0" smtClean="0"/>
              <a:t>Seizures involve excessive, abnormal nerve discharge in cerebral cortex.</a:t>
            </a:r>
          </a:p>
          <a:p>
            <a:r>
              <a:rPr lang="en-US" dirty="0" smtClean="0"/>
              <a:t>Wide spectrum of severity and symptoms.</a:t>
            </a:r>
          </a:p>
          <a:p>
            <a:pPr lvl="1"/>
            <a:r>
              <a:rPr lang="en-US" dirty="0" smtClean="0"/>
              <a:t>About 60% of patients have convulsive seizures with loss of consciousness.</a:t>
            </a:r>
          </a:p>
          <a:p>
            <a:pPr lvl="1"/>
            <a:r>
              <a:rPr lang="en-US" dirty="0" smtClean="0"/>
              <a:t>Frequency of episodes varies from several per day to a few per year.</a:t>
            </a:r>
          </a:p>
          <a:p>
            <a:r>
              <a:rPr lang="en-US" dirty="0" smtClean="0"/>
              <a:t>Underlying causes mostly obscure.</a:t>
            </a:r>
          </a:p>
          <a:p>
            <a:r>
              <a:rPr lang="en-US" dirty="0" smtClean="0"/>
              <a:t>Common disorder affecting 1% of world’s population.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predictive algorithms</a:t>
            </a:r>
            <a:endParaRPr lang="en-US" dirty="0"/>
          </a:p>
        </p:txBody>
      </p:sp>
      <p:graphicFrame>
        <p:nvGraphicFramePr>
          <p:cNvPr id="4" name="Table 3"/>
          <p:cNvGraphicFramePr>
            <a:graphicFrameLocks noGrp="1"/>
          </p:cNvGraphicFramePr>
          <p:nvPr/>
        </p:nvGraphicFramePr>
        <p:xfrm>
          <a:off x="457200" y="1828800"/>
          <a:ext cx="8229600" cy="4572000"/>
        </p:xfrm>
        <a:graphic>
          <a:graphicData uri="http://schemas.openxmlformats.org/drawingml/2006/table">
            <a:tbl>
              <a:tblPr firstRow="1" bandRow="1">
                <a:tableStyleId>{2D5ABB26-0587-4C30-8999-92F81FD0307C}</a:tableStyleId>
              </a:tblPr>
              <a:tblGrid>
                <a:gridCol w="2743200"/>
                <a:gridCol w="2743200"/>
                <a:gridCol w="2743200"/>
              </a:tblGrid>
              <a:tr h="762000">
                <a:tc>
                  <a:txBody>
                    <a:bodyPr/>
                    <a:lstStyle/>
                    <a:p>
                      <a:pPr algn="ctr"/>
                      <a:endParaRPr lang="en-US" sz="2000" b="1" dirty="0">
                        <a:latin typeface="+mj-lt"/>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First</a:t>
                      </a:r>
                      <a:r>
                        <a:rPr lang="en-US" sz="2000" b="1" baseline="0" dirty="0" smtClean="0">
                          <a:latin typeface="+mj-lt"/>
                        </a:rPr>
                        <a:t>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1" dirty="0" smtClean="0">
                          <a:latin typeface="+mj-lt"/>
                        </a:rPr>
                        <a:t>Second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B"/>
                    </a:solidFill>
                  </a:tcPr>
                </a:tc>
              </a:tr>
              <a:tr h="762000">
                <a:tc>
                  <a:txBody>
                    <a:bodyPr/>
                    <a:lstStyle/>
                    <a:p>
                      <a:pPr algn="ctr"/>
                      <a:r>
                        <a:rPr lang="en-US" sz="2000" b="1" dirty="0" smtClean="0">
                          <a:latin typeface="+mj-lt"/>
                        </a:rPr>
                        <a:t>Features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 based, somewhat complex</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a:t>
                      </a:r>
                      <a:r>
                        <a:rPr lang="en-US" sz="2000" b="1" baseline="0" dirty="0" smtClean="0">
                          <a:latin typeface="+mj-lt"/>
                        </a:rPr>
                        <a:t> based, simplified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Feature resolution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 second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a:t>
                      </a:r>
                      <a:r>
                        <a:rPr lang="en-US" sz="2000" b="1" baseline="0" dirty="0" smtClean="0">
                          <a:latin typeface="+mj-lt"/>
                        </a:rPr>
                        <a:t> minute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err="1" smtClean="0">
                          <a:latin typeface="+mj-lt"/>
                        </a:rPr>
                        <a:t>Discriminant</a:t>
                      </a:r>
                      <a:r>
                        <a:rPr lang="en-US" sz="2000" b="1" baseline="0" dirty="0" smtClean="0">
                          <a:latin typeface="+mj-lt"/>
                        </a:rPr>
                        <a:t> function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complex, non-linear</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logistic regression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iEEG recordings</a:t>
                      </a:r>
                      <a:r>
                        <a:rPr lang="en-US" sz="2000" b="1" baseline="0" dirty="0" smtClean="0">
                          <a:latin typeface="+mj-lt"/>
                        </a:rPr>
                        <a:t> used for development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short-term human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long-term canine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Human trials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effective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untested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685800" y="1009650"/>
            <a:ext cx="7696200"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subjects</a:t>
            </a:r>
            <a:endParaRPr lang="en-US" dirty="0"/>
          </a:p>
        </p:txBody>
      </p:sp>
      <p:graphicFrame>
        <p:nvGraphicFramePr>
          <p:cNvPr id="4" name="Content Placeholder 3"/>
          <p:cNvGraphicFramePr>
            <a:graphicFrameLocks noGrp="1"/>
          </p:cNvGraphicFramePr>
          <p:nvPr>
            <p:ph idx="1"/>
          </p:nvPr>
        </p:nvGraphicFramePr>
        <p:xfrm>
          <a:off x="1295400" y="2895600"/>
          <a:ext cx="6781798" cy="2724150"/>
        </p:xfrm>
        <a:graphic>
          <a:graphicData uri="http://schemas.openxmlformats.org/drawingml/2006/table">
            <a:tbl>
              <a:tblPr/>
              <a:tblGrid>
                <a:gridCol w="1355579"/>
                <a:gridCol w="1190036"/>
                <a:gridCol w="1526587"/>
                <a:gridCol w="1354798"/>
                <a:gridCol w="1354798"/>
              </a:tblGrid>
              <a:tr h="544830">
                <a:tc>
                  <a:txBody>
                    <a:bodyPr/>
                    <a:lstStyle/>
                    <a:p>
                      <a:pPr marL="0" marR="0" algn="ctr">
                        <a:spcBef>
                          <a:spcPts val="0"/>
                        </a:spcBef>
                        <a:spcAft>
                          <a:spcPts val="0"/>
                        </a:spcAft>
                      </a:pPr>
                      <a:r>
                        <a:rPr lang="en-US" sz="1400" b="1" dirty="0">
                          <a:solidFill>
                            <a:srgbClr val="000000"/>
                          </a:solidFill>
                          <a:latin typeface="Helvetica"/>
                          <a:ea typeface="ヒラギノ角ゴ Pro W3"/>
                          <a:cs typeface="Times New Roman"/>
                        </a:rPr>
                        <a:t>Subject ID (Breed)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3B2"/>
                    </a:solidFill>
                  </a:tcPr>
                </a:tc>
                <a:tc>
                  <a:txBody>
                    <a:bodyPr/>
                    <a:lstStyle/>
                    <a:p>
                      <a:pPr marL="0" marR="0" algn="ctr">
                        <a:spcBef>
                          <a:spcPts val="0"/>
                        </a:spcBef>
                        <a:spcAft>
                          <a:spcPts val="0"/>
                        </a:spcAft>
                      </a:pPr>
                      <a:r>
                        <a:rPr lang="en-US" sz="1400" b="1" dirty="0">
                          <a:solidFill>
                            <a:srgbClr val="000000"/>
                          </a:solidFill>
                          <a:latin typeface="Helvetica"/>
                          <a:ea typeface="ヒラギノ角ゴ Pro W3"/>
                          <a:cs typeface="Times New Roman"/>
                        </a:rPr>
                        <a:t>MRI </a:t>
                      </a:r>
                      <a:r>
                        <a:rPr lang="en-US" sz="1400" b="1" dirty="0" smtClean="0">
                          <a:solidFill>
                            <a:srgbClr val="000000"/>
                          </a:solidFill>
                          <a:latin typeface="Helvetica"/>
                          <a:ea typeface="ヒラギノ角ゴ Pro W3"/>
                          <a:cs typeface="Times New Roman"/>
                        </a:rPr>
                        <a:t>Brain</a:t>
                      </a:r>
                      <a:endParaRPr lang="en-US" sz="1400" b="1" dirty="0">
                        <a:solidFill>
                          <a:srgbClr val="000000"/>
                        </a:solidFill>
                        <a:latin typeface="Helvetica"/>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3B2"/>
                    </a:solidFill>
                  </a:tcPr>
                </a:tc>
                <a:tc>
                  <a:txBody>
                    <a:bodyPr/>
                    <a:lstStyle/>
                    <a:p>
                      <a:pPr marL="0" marR="0" algn="ctr">
                        <a:spcBef>
                          <a:spcPts val="0"/>
                        </a:spcBef>
                        <a:spcAft>
                          <a:spcPts val="0"/>
                        </a:spcAft>
                      </a:pPr>
                      <a:r>
                        <a:rPr lang="en-US" sz="1400" b="1" dirty="0">
                          <a:solidFill>
                            <a:srgbClr val="000000"/>
                          </a:solidFill>
                          <a:latin typeface="Helvetica"/>
                          <a:ea typeface="ヒラギノ角ゴ Pro W3"/>
                          <a:cs typeface="Times New Roman"/>
                        </a:rPr>
                        <a:t>Recording duration,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3B2"/>
                    </a:solidFill>
                  </a:tcPr>
                </a:tc>
                <a:tc>
                  <a:txBody>
                    <a:bodyPr/>
                    <a:lstStyle/>
                    <a:p>
                      <a:pPr marL="0" marR="0" algn="ctr">
                        <a:spcBef>
                          <a:spcPts val="0"/>
                        </a:spcBef>
                        <a:spcAft>
                          <a:spcPts val="0"/>
                        </a:spcAft>
                      </a:pPr>
                      <a:r>
                        <a:rPr lang="en-US" sz="1400" b="1" dirty="0">
                          <a:solidFill>
                            <a:srgbClr val="000000"/>
                          </a:solidFill>
                          <a:latin typeface="Helvetica"/>
                          <a:ea typeface="ヒラギノ角ゴ Pro W3"/>
                          <a:cs typeface="Times New Roman"/>
                        </a:rPr>
                        <a:t>Number all seizures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3B2"/>
                    </a:solidFill>
                  </a:tcPr>
                </a:tc>
                <a:tc>
                  <a:txBody>
                    <a:bodyPr/>
                    <a:lstStyle/>
                    <a:p>
                      <a:pPr marL="0" marR="0" algn="ctr">
                        <a:spcBef>
                          <a:spcPts val="0"/>
                        </a:spcBef>
                        <a:spcAft>
                          <a:spcPts val="0"/>
                        </a:spcAft>
                      </a:pPr>
                      <a:r>
                        <a:rPr lang="en-US" sz="1400" b="1" dirty="0">
                          <a:solidFill>
                            <a:srgbClr val="000000"/>
                          </a:solidFill>
                          <a:latin typeface="Helvetica"/>
                          <a:ea typeface="ヒラギノ角ゴ Pro W3"/>
                          <a:cs typeface="Times New Roman"/>
                        </a:rPr>
                        <a:t>Number lead seizures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B3B2"/>
                    </a:solidFill>
                  </a:tcPr>
                </a:tc>
              </a:tr>
              <a:tr h="544830">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002</a:t>
                      </a:r>
                    </a:p>
                    <a:p>
                      <a:pPr marL="0" marR="0" algn="ctr">
                        <a:spcBef>
                          <a:spcPts val="0"/>
                        </a:spcBef>
                        <a:spcAft>
                          <a:spcPts val="0"/>
                        </a:spcAft>
                      </a:pPr>
                      <a:r>
                        <a:rPr lang="en-US" sz="1400" dirty="0">
                          <a:solidFill>
                            <a:srgbClr val="000000"/>
                          </a:solidFill>
                          <a:latin typeface="Helvetica"/>
                          <a:ea typeface="ヒラギノ角ゴ Pro W3"/>
                          <a:cs typeface="Times New Roman"/>
                        </a:rPr>
                        <a:t>Mixed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197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4830">
                <a:tc>
                  <a:txBody>
                    <a:bodyPr/>
                    <a:lstStyle/>
                    <a:p>
                      <a:pPr marL="0" marR="0" algn="ctr">
                        <a:spcBef>
                          <a:spcPts val="0"/>
                        </a:spcBef>
                        <a:spcAft>
                          <a:spcPts val="0"/>
                        </a:spcAft>
                      </a:pPr>
                      <a:r>
                        <a:rPr lang="en-US" sz="1400">
                          <a:solidFill>
                            <a:srgbClr val="000000"/>
                          </a:solidFill>
                          <a:latin typeface="Helvetica"/>
                          <a:ea typeface="ヒラギノ角ゴ Pro W3"/>
                          <a:cs typeface="Times New Roman"/>
                        </a:rPr>
                        <a:t>004</a:t>
                      </a:r>
                    </a:p>
                    <a:p>
                      <a:pPr marL="0" marR="0" algn="ctr">
                        <a:spcBef>
                          <a:spcPts val="0"/>
                        </a:spcBef>
                        <a:spcAft>
                          <a:spcPts val="0"/>
                        </a:spcAft>
                      </a:pPr>
                      <a:r>
                        <a:rPr lang="en-US" sz="1400">
                          <a:solidFill>
                            <a:srgbClr val="000000"/>
                          </a:solidFill>
                          <a:latin typeface="Helvetica"/>
                          <a:ea typeface="ヒラギノ角ゴ Pro W3"/>
                          <a:cs typeface="Times New Roman"/>
                        </a:rPr>
                        <a:t>Mixed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330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4830">
                <a:tc>
                  <a:txBody>
                    <a:bodyPr/>
                    <a:lstStyle/>
                    <a:p>
                      <a:pPr marL="0" marR="0" algn="ctr">
                        <a:spcBef>
                          <a:spcPts val="0"/>
                        </a:spcBef>
                        <a:spcAft>
                          <a:spcPts val="0"/>
                        </a:spcAft>
                      </a:pPr>
                      <a:r>
                        <a:rPr lang="en-US" sz="1400">
                          <a:solidFill>
                            <a:srgbClr val="000000"/>
                          </a:solidFill>
                          <a:latin typeface="Helvetica"/>
                          <a:ea typeface="ヒラギノ角ゴ Pro W3"/>
                          <a:cs typeface="Times New Roman"/>
                        </a:rPr>
                        <a:t>007</a:t>
                      </a:r>
                    </a:p>
                    <a:p>
                      <a:pPr marL="0" marR="0" algn="ctr">
                        <a:spcBef>
                          <a:spcPts val="0"/>
                        </a:spcBef>
                        <a:spcAft>
                          <a:spcPts val="0"/>
                        </a:spcAft>
                      </a:pPr>
                      <a:r>
                        <a:rPr lang="en-US" sz="1400">
                          <a:solidFill>
                            <a:srgbClr val="000000"/>
                          </a:solidFill>
                          <a:latin typeface="Helvetica"/>
                          <a:ea typeface="ヒラギノ角ゴ Pro W3"/>
                          <a:cs typeface="Times New Roman"/>
                        </a:rPr>
                        <a:t>Mixed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451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4830">
                <a:tc>
                  <a:txBody>
                    <a:bodyPr/>
                    <a:lstStyle/>
                    <a:p>
                      <a:pPr marL="0" marR="0" algn="ctr">
                        <a:spcBef>
                          <a:spcPts val="0"/>
                        </a:spcBef>
                        <a:spcAft>
                          <a:spcPts val="0"/>
                        </a:spcAft>
                      </a:pPr>
                      <a:r>
                        <a:rPr lang="en-US" sz="1400">
                          <a:solidFill>
                            <a:srgbClr val="000000"/>
                          </a:solidFill>
                          <a:latin typeface="Helvetica"/>
                          <a:ea typeface="ヒラギノ角ゴ Pro W3"/>
                          <a:cs typeface="Times New Roman"/>
                        </a:rPr>
                        <a:t>Group totals (mean ± std)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400" dirty="0">
                        <a:solidFill>
                          <a:srgbClr val="000000"/>
                        </a:solidFill>
                        <a:latin typeface="Helvetica"/>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978</a:t>
                      </a:r>
                    </a:p>
                    <a:p>
                      <a:pPr marL="0" marR="0" algn="ctr">
                        <a:spcBef>
                          <a:spcPts val="0"/>
                        </a:spcBef>
                        <a:spcAft>
                          <a:spcPts val="0"/>
                        </a:spcAft>
                      </a:pPr>
                      <a:r>
                        <a:rPr lang="en-US" sz="1400" dirty="0">
                          <a:solidFill>
                            <a:srgbClr val="000000"/>
                          </a:solidFill>
                          <a:latin typeface="Helvetica"/>
                          <a:ea typeface="ヒラギノ角ゴ Pro W3"/>
                          <a:cs typeface="Times New Roman"/>
                        </a:rPr>
                        <a:t>(326 ± 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125</a:t>
                      </a:r>
                    </a:p>
                    <a:p>
                      <a:pPr marL="0" marR="0" algn="ctr">
                        <a:spcBef>
                          <a:spcPts val="0"/>
                        </a:spcBef>
                        <a:spcAft>
                          <a:spcPts val="0"/>
                        </a:spcAft>
                      </a:pPr>
                      <a:r>
                        <a:rPr lang="en-US" sz="1400" dirty="0">
                          <a:solidFill>
                            <a:srgbClr val="000000"/>
                          </a:solidFill>
                          <a:latin typeface="Helvetica"/>
                          <a:ea typeface="ヒラギノ角ゴ Pro W3"/>
                          <a:cs typeface="Times New Roman"/>
                        </a:rPr>
                        <a:t>(41.7 ± 36.3)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solidFill>
                            <a:srgbClr val="000000"/>
                          </a:solidFill>
                          <a:latin typeface="Helvetica"/>
                          <a:ea typeface="ヒラギノ角ゴ Pro W3"/>
                          <a:cs typeface="Times New Roman"/>
                        </a:rPr>
                        <a:t>53</a:t>
                      </a:r>
                    </a:p>
                    <a:p>
                      <a:pPr marL="0" marR="0" algn="ctr">
                        <a:spcBef>
                          <a:spcPts val="0"/>
                        </a:spcBef>
                        <a:spcAft>
                          <a:spcPts val="0"/>
                        </a:spcAft>
                      </a:pPr>
                      <a:r>
                        <a:rPr lang="en-US" sz="1400" dirty="0">
                          <a:solidFill>
                            <a:srgbClr val="000000"/>
                          </a:solidFill>
                          <a:latin typeface="Helvetica"/>
                          <a:ea typeface="ヒラギノ角ゴ Pro W3"/>
                          <a:cs typeface="Times New Roman"/>
                        </a:rPr>
                        <a:t>(17.7 ± 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145" name="Rectangle 1"/>
          <p:cNvSpPr>
            <a:spLocks noChangeArrowheads="1"/>
          </p:cNvSpPr>
          <p:nvPr/>
        </p:nvSpPr>
        <p:spPr bwMode="auto">
          <a:xfrm>
            <a:off x="1143000" y="5898922"/>
            <a:ext cx="7315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ヒラギノ角ゴ Pro W3"/>
                <a:cs typeface="Arial" pitchFamily="34" charset="0"/>
              </a:rPr>
              <a:t>Lead seizures were defined as seizures preceded by at least 4 hours of non-seizure.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ヒラギノ角ゴ Pro W3"/>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ヒラギノ角ゴ Pro W3"/>
                <a:cs typeface="Arial" pitchFamily="34" charset="0"/>
              </a:rPr>
              <a:t>* Full record was 475 days in duration; only final 197 days used for forecasting to avoid post-surgical non-</a:t>
            </a:r>
            <a:r>
              <a:rPr kumimoji="0" lang="en-US" sz="1000" b="0" i="0" u="none" strike="noStrike" cap="none" normalizeH="0" baseline="0" dirty="0" err="1" smtClean="0">
                <a:ln>
                  <a:noFill/>
                </a:ln>
                <a:solidFill>
                  <a:srgbClr val="000000"/>
                </a:solidFill>
                <a:effectLst/>
                <a:latin typeface="Arial" pitchFamily="34" charset="0"/>
                <a:ea typeface="ヒラギノ角ゴ Pro W3"/>
                <a:cs typeface="Arial" pitchFamily="34" charset="0"/>
              </a:rPr>
              <a:t>stationarities</a:t>
            </a:r>
            <a:r>
              <a:rPr kumimoji="0" lang="en-US" sz="1000" b="0" i="0" u="none" strike="noStrike" cap="none" normalizeH="0" baseline="0" dirty="0" smtClean="0">
                <a:ln>
                  <a:noFill/>
                </a:ln>
                <a:solidFill>
                  <a:srgbClr val="000000"/>
                </a:solidFill>
                <a:effectLst/>
                <a:latin typeface="Arial" pitchFamily="34" charset="0"/>
                <a:ea typeface="ヒラギノ角ゴ Pro W3"/>
                <a:cs typeface="Arial" pitchFamily="34" charset="0"/>
              </a:rPr>
              <a:t> in iEEG.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990600" y="1936523"/>
            <a:ext cx="7315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Arial" pitchFamily="34" charset="0"/>
                <a:ea typeface="ヒラギノ角ゴ Pro W3"/>
                <a:cs typeface="Arial" pitchFamily="34" charset="0"/>
              </a:rPr>
              <a:t>S</a:t>
            </a:r>
            <a:r>
              <a:rPr kumimoji="0" lang="en-US" sz="1600" b="1" i="0" u="none" strike="noStrike" cap="none" normalizeH="0" baseline="0" dirty="0" smtClean="0">
                <a:ln>
                  <a:noFill/>
                </a:ln>
                <a:solidFill>
                  <a:srgbClr val="000000"/>
                </a:solidFill>
                <a:effectLst/>
                <a:latin typeface="Arial" pitchFamily="34" charset="0"/>
                <a:ea typeface="ヒラギノ角ゴ Pro W3"/>
                <a:cs typeface="Arial" pitchFamily="34" charset="0"/>
              </a:rPr>
              <a:t>pecifics of iEEG records for three canines with naturally occurring epilepsy implanted with the </a:t>
            </a:r>
            <a:r>
              <a:rPr kumimoji="0" lang="en-US" sz="1600" b="1" i="0" u="none" strike="noStrike" cap="none" normalizeH="0" baseline="0" dirty="0" err="1" smtClean="0">
                <a:ln>
                  <a:noFill/>
                </a:ln>
                <a:solidFill>
                  <a:srgbClr val="000000"/>
                </a:solidFill>
                <a:effectLst/>
                <a:latin typeface="Arial" pitchFamily="34" charset="0"/>
                <a:ea typeface="ヒラギノ角ゴ Pro W3"/>
                <a:cs typeface="Arial" pitchFamily="34" charset="0"/>
              </a:rPr>
              <a:t>NeuroVista</a:t>
            </a:r>
            <a:r>
              <a:rPr kumimoji="0" lang="en-US" sz="1600" b="1" i="0" u="none" strike="noStrike" cap="none" normalizeH="0" baseline="0" dirty="0" smtClean="0">
                <a:ln>
                  <a:noFill/>
                </a:ln>
                <a:solidFill>
                  <a:srgbClr val="000000"/>
                </a:solidFill>
                <a:effectLst/>
                <a:latin typeface="Arial" pitchFamily="34" charset="0"/>
                <a:ea typeface="ヒラギノ角ゴ Pro W3"/>
                <a:cs typeface="Arial" pitchFamily="34" charset="0"/>
              </a:rPr>
              <a:t> Seizure Advisory System.</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Seizure Advisory System in canines</a:t>
            </a:r>
            <a:endParaRPr lang="en-US" dirty="0"/>
          </a:p>
        </p:txBody>
      </p:sp>
      <p:pic>
        <p:nvPicPr>
          <p:cNvPr id="26626" name="Picture 2" descr="C:\Noble_lab\presentations\140212 figures\figures tif\Figure 1.tiff"/>
          <p:cNvPicPr>
            <a:picLocks noGrp="1" noChangeAspect="1" noChangeArrowheads="1"/>
          </p:cNvPicPr>
          <p:nvPr>
            <p:ph idx="1"/>
          </p:nvPr>
        </p:nvPicPr>
        <p:blipFill>
          <a:blip r:embed="rId2" cstate="print"/>
          <a:srcRect/>
          <a:stretch>
            <a:fillRect/>
          </a:stretch>
        </p:blipFill>
        <p:spPr bwMode="auto">
          <a:xfrm>
            <a:off x="1676400" y="1447800"/>
            <a:ext cx="5846074" cy="4389437"/>
          </a:xfrm>
          <a:prstGeom prst="rect">
            <a:avLst/>
          </a:prstGeom>
          <a:noFill/>
        </p:spPr>
      </p:pic>
      <p:sp>
        <p:nvSpPr>
          <p:cNvPr id="4" name="TextBox 3"/>
          <p:cNvSpPr txBox="1"/>
          <p:nvPr/>
        </p:nvSpPr>
        <p:spPr>
          <a:xfrm>
            <a:off x="7629066" y="2133600"/>
            <a:ext cx="1514934" cy="923330"/>
          </a:xfrm>
          <a:prstGeom prst="rect">
            <a:avLst/>
          </a:prstGeom>
          <a:noFill/>
        </p:spPr>
        <p:txBody>
          <a:bodyPr wrap="square" rtlCol="0">
            <a:spAutoFit/>
          </a:bodyPr>
          <a:lstStyle/>
          <a:p>
            <a:r>
              <a:rPr lang="en-US" b="1" dirty="0" smtClean="0">
                <a:latin typeface="+mj-lt"/>
              </a:rPr>
              <a:t>Implantable Leads Assembly</a:t>
            </a:r>
            <a:endParaRPr lang="en-US" b="1" dirty="0">
              <a:latin typeface="+mj-lt"/>
            </a:endParaRPr>
          </a:p>
        </p:txBody>
      </p:sp>
      <p:sp>
        <p:nvSpPr>
          <p:cNvPr id="5" name="TextBox 4"/>
          <p:cNvSpPr txBox="1"/>
          <p:nvPr/>
        </p:nvSpPr>
        <p:spPr>
          <a:xfrm>
            <a:off x="76200" y="1905000"/>
            <a:ext cx="1600200" cy="646331"/>
          </a:xfrm>
          <a:prstGeom prst="rect">
            <a:avLst/>
          </a:prstGeom>
          <a:noFill/>
        </p:spPr>
        <p:txBody>
          <a:bodyPr wrap="square" rtlCol="0">
            <a:spAutoFit/>
          </a:bodyPr>
          <a:lstStyle/>
          <a:p>
            <a:pPr algn="r"/>
            <a:r>
              <a:rPr lang="en-US" b="1" dirty="0" smtClean="0">
                <a:latin typeface="+mj-lt"/>
              </a:rPr>
              <a:t>Implantable Telemetry Unit</a:t>
            </a:r>
            <a:endParaRPr lang="en-US" b="1" dirty="0">
              <a:latin typeface="+mj-lt"/>
            </a:endParaRPr>
          </a:p>
        </p:txBody>
      </p:sp>
      <p:sp>
        <p:nvSpPr>
          <p:cNvPr id="6" name="TextBox 5"/>
          <p:cNvSpPr txBox="1"/>
          <p:nvPr/>
        </p:nvSpPr>
        <p:spPr>
          <a:xfrm>
            <a:off x="228600" y="3124200"/>
            <a:ext cx="1219200" cy="923330"/>
          </a:xfrm>
          <a:prstGeom prst="rect">
            <a:avLst/>
          </a:prstGeom>
          <a:noFill/>
        </p:spPr>
        <p:txBody>
          <a:bodyPr wrap="square" rtlCol="0">
            <a:spAutoFit/>
          </a:bodyPr>
          <a:lstStyle/>
          <a:p>
            <a:pPr algn="r"/>
            <a:r>
              <a:rPr lang="en-US" b="1" dirty="0" smtClean="0">
                <a:latin typeface="+mj-lt"/>
              </a:rPr>
              <a:t>Personal Advisory Device</a:t>
            </a:r>
            <a:endParaRPr lang="en-US" b="1" dirty="0">
              <a:latin typeface="+mj-lt"/>
            </a:endParaRPr>
          </a:p>
        </p:txBody>
      </p:sp>
      <p:cxnSp>
        <p:nvCxnSpPr>
          <p:cNvPr id="8" name="Straight Arrow Connector 7"/>
          <p:cNvCxnSpPr>
            <a:stCxn id="6" idx="3"/>
          </p:cNvCxnSpPr>
          <p:nvPr/>
        </p:nvCxnSpPr>
        <p:spPr>
          <a:xfrm flipV="1">
            <a:off x="1447800" y="2667000"/>
            <a:ext cx="1447800" cy="91886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p:cNvCxnSpPr>
          <p:nvPr/>
        </p:nvCxnSpPr>
        <p:spPr>
          <a:xfrm>
            <a:off x="1676400" y="2228166"/>
            <a:ext cx="1981200" cy="362634"/>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p:cNvCxnSpPr>
          <p:nvPr/>
        </p:nvCxnSpPr>
        <p:spPr>
          <a:xfrm rot="10800000">
            <a:off x="4495800" y="2057401"/>
            <a:ext cx="3133266" cy="53786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0" y="5943600"/>
            <a:ext cx="2057400" cy="738664"/>
          </a:xfrm>
          <a:prstGeom prst="rect">
            <a:avLst/>
          </a:prstGeom>
          <a:noFill/>
        </p:spPr>
        <p:txBody>
          <a:bodyPr wrap="square" rtlCol="0">
            <a:spAutoFit/>
          </a:bodyPr>
          <a:lstStyle/>
          <a:p>
            <a:pPr algn="ctr"/>
            <a:r>
              <a:rPr lang="en-US" sz="1400" b="1" dirty="0" smtClean="0">
                <a:latin typeface="+mj-lt"/>
              </a:rPr>
              <a:t>single warning triggered</a:t>
            </a:r>
          </a:p>
          <a:p>
            <a:pPr algn="ctr"/>
            <a:r>
              <a:rPr lang="en-US" sz="1400" b="1" dirty="0" smtClean="0">
                <a:latin typeface="+mj-lt"/>
              </a:rPr>
              <a:t>no seizure</a:t>
            </a:r>
          </a:p>
          <a:p>
            <a:pPr algn="ctr"/>
            <a:r>
              <a:rPr lang="en-US" sz="1400" b="1" dirty="0" smtClean="0">
                <a:latin typeface="+mj-lt"/>
              </a:rPr>
              <a:t>(false positive)</a:t>
            </a:r>
            <a:endParaRPr lang="en-US" sz="1400" b="1" dirty="0">
              <a:latin typeface="+mj-lt"/>
            </a:endParaRPr>
          </a:p>
        </p:txBody>
      </p:sp>
      <p:sp>
        <p:nvSpPr>
          <p:cNvPr id="19" name="TextBox 18"/>
          <p:cNvSpPr txBox="1"/>
          <p:nvPr/>
        </p:nvSpPr>
        <p:spPr>
          <a:xfrm>
            <a:off x="2895600" y="5943600"/>
            <a:ext cx="2286000" cy="738664"/>
          </a:xfrm>
          <a:prstGeom prst="rect">
            <a:avLst/>
          </a:prstGeom>
          <a:noFill/>
        </p:spPr>
        <p:txBody>
          <a:bodyPr wrap="square" rtlCol="0">
            <a:spAutoFit/>
          </a:bodyPr>
          <a:lstStyle/>
          <a:p>
            <a:pPr algn="ctr"/>
            <a:r>
              <a:rPr lang="en-US" sz="1400" b="1" dirty="0" smtClean="0">
                <a:latin typeface="+mj-lt"/>
              </a:rPr>
              <a:t>repeated warnings triggered</a:t>
            </a:r>
          </a:p>
          <a:p>
            <a:pPr algn="ctr"/>
            <a:r>
              <a:rPr lang="en-US" sz="1400" b="1" dirty="0" smtClean="0">
                <a:latin typeface="+mj-lt"/>
              </a:rPr>
              <a:t>no seizure</a:t>
            </a:r>
          </a:p>
          <a:p>
            <a:pPr algn="ctr"/>
            <a:r>
              <a:rPr lang="en-US" sz="1400" b="1" dirty="0" smtClean="0">
                <a:latin typeface="+mj-lt"/>
              </a:rPr>
              <a:t>(false positive)</a:t>
            </a:r>
            <a:endParaRPr lang="en-US" sz="1400" b="1" dirty="0">
              <a:latin typeface="+mj-lt"/>
            </a:endParaRPr>
          </a:p>
        </p:txBody>
      </p:sp>
      <p:cxnSp>
        <p:nvCxnSpPr>
          <p:cNvPr id="20" name="Straight Arrow Connector 19"/>
          <p:cNvCxnSpPr/>
          <p:nvPr/>
        </p:nvCxnSpPr>
        <p:spPr>
          <a:xfrm flipV="1">
            <a:off x="2133600" y="5791200"/>
            <a:ext cx="3048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3733006" y="5867400"/>
            <a:ext cx="304800"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0200" y="5943600"/>
            <a:ext cx="2286000" cy="738664"/>
          </a:xfrm>
          <a:prstGeom prst="rect">
            <a:avLst/>
          </a:prstGeom>
          <a:noFill/>
        </p:spPr>
        <p:txBody>
          <a:bodyPr wrap="square" rtlCol="0">
            <a:spAutoFit/>
          </a:bodyPr>
          <a:lstStyle/>
          <a:p>
            <a:pPr algn="ctr"/>
            <a:r>
              <a:rPr lang="en-US" sz="1400" b="1" dirty="0" smtClean="0">
                <a:latin typeface="+mj-lt"/>
              </a:rPr>
              <a:t>repeated warnings triggered</a:t>
            </a:r>
          </a:p>
          <a:p>
            <a:pPr algn="ctr"/>
            <a:r>
              <a:rPr lang="en-US" sz="1400" b="1" dirty="0" smtClean="0">
                <a:latin typeface="+mj-lt"/>
              </a:rPr>
              <a:t>seizure occurs</a:t>
            </a:r>
          </a:p>
          <a:p>
            <a:pPr algn="ctr"/>
            <a:r>
              <a:rPr lang="en-US" sz="1400" b="1" dirty="0" smtClean="0">
                <a:latin typeface="+mj-lt"/>
              </a:rPr>
              <a:t>(true positive)</a:t>
            </a:r>
            <a:endParaRPr lang="en-US" sz="1400" b="1" dirty="0">
              <a:latin typeface="+mj-lt"/>
            </a:endParaRPr>
          </a:p>
        </p:txBody>
      </p:sp>
      <p:cxnSp>
        <p:nvCxnSpPr>
          <p:cNvPr id="29" name="Straight Arrow Connector 28"/>
          <p:cNvCxnSpPr/>
          <p:nvPr/>
        </p:nvCxnSpPr>
        <p:spPr>
          <a:xfrm rot="5400000" flipH="1" flipV="1">
            <a:off x="6438900" y="5905500"/>
            <a:ext cx="228600"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67600" y="5029200"/>
            <a:ext cx="1143000" cy="523220"/>
          </a:xfrm>
          <a:prstGeom prst="rect">
            <a:avLst/>
          </a:prstGeom>
          <a:noFill/>
        </p:spPr>
        <p:txBody>
          <a:bodyPr wrap="square" rtlCol="0">
            <a:spAutoFit/>
          </a:bodyPr>
          <a:lstStyle/>
          <a:p>
            <a:pPr algn="ctr"/>
            <a:r>
              <a:rPr lang="en-US" sz="1400" b="1" dirty="0" smtClean="0">
                <a:latin typeface="+mj-lt"/>
              </a:rPr>
              <a:t>onset of full seizure</a:t>
            </a:r>
            <a:endParaRPr lang="en-US" sz="1400" b="1" dirty="0">
              <a:latin typeface="+mj-lt"/>
            </a:endParaRPr>
          </a:p>
        </p:txBody>
      </p:sp>
      <p:cxnSp>
        <p:nvCxnSpPr>
          <p:cNvPr id="34" name="Straight Arrow Connector 33"/>
          <p:cNvCxnSpPr/>
          <p:nvPr/>
        </p:nvCxnSpPr>
        <p:spPr>
          <a:xfrm rot="10800000">
            <a:off x="6248400" y="4953000"/>
            <a:ext cx="12954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Seizure Advisory System in canines</a:t>
            </a:r>
            <a:endParaRPr lang="en-US" dirty="0"/>
          </a:p>
        </p:txBody>
      </p:sp>
      <p:pic>
        <p:nvPicPr>
          <p:cNvPr id="26626" name="Picture 2" descr="C:\Noble_lab\presentations\140212 figures\figures tif\Figure 1.tiff"/>
          <p:cNvPicPr>
            <a:picLocks noGrp="1" noChangeAspect="1" noChangeArrowheads="1"/>
          </p:cNvPicPr>
          <p:nvPr>
            <p:ph idx="1"/>
          </p:nvPr>
        </p:nvPicPr>
        <p:blipFill>
          <a:blip r:embed="rId2" cstate="print"/>
          <a:srcRect t="56250" r="4691"/>
          <a:stretch>
            <a:fillRect/>
          </a:stretch>
        </p:blipFill>
        <p:spPr bwMode="auto">
          <a:xfrm>
            <a:off x="63798" y="2196852"/>
            <a:ext cx="8917892" cy="3072333"/>
          </a:xfrm>
          <a:prstGeom prst="rect">
            <a:avLst/>
          </a:prstGeom>
          <a:noFill/>
        </p:spPr>
      </p:pic>
      <p:sp>
        <p:nvSpPr>
          <p:cNvPr id="18" name="TextBox 17"/>
          <p:cNvSpPr txBox="1"/>
          <p:nvPr/>
        </p:nvSpPr>
        <p:spPr>
          <a:xfrm>
            <a:off x="533400" y="5943600"/>
            <a:ext cx="2057400" cy="738664"/>
          </a:xfrm>
          <a:prstGeom prst="rect">
            <a:avLst/>
          </a:prstGeom>
          <a:noFill/>
        </p:spPr>
        <p:txBody>
          <a:bodyPr wrap="square" rtlCol="0">
            <a:spAutoFit/>
          </a:bodyPr>
          <a:lstStyle/>
          <a:p>
            <a:pPr algn="ctr"/>
            <a:r>
              <a:rPr lang="en-US" sz="1400" b="1" dirty="0" smtClean="0">
                <a:latin typeface="+mj-lt"/>
              </a:rPr>
              <a:t>single warning triggered</a:t>
            </a:r>
          </a:p>
          <a:p>
            <a:pPr algn="ctr"/>
            <a:r>
              <a:rPr lang="en-US" sz="1400" b="1" dirty="0" smtClean="0">
                <a:latin typeface="+mj-lt"/>
              </a:rPr>
              <a:t>no seizure</a:t>
            </a:r>
          </a:p>
          <a:p>
            <a:pPr algn="ctr"/>
            <a:r>
              <a:rPr lang="en-US" sz="1400" b="1" dirty="0" smtClean="0">
                <a:latin typeface="+mj-lt"/>
              </a:rPr>
              <a:t>(false positive)</a:t>
            </a:r>
            <a:endParaRPr lang="en-US" sz="1400" b="1" dirty="0">
              <a:latin typeface="+mj-lt"/>
            </a:endParaRPr>
          </a:p>
        </p:txBody>
      </p:sp>
      <p:sp>
        <p:nvSpPr>
          <p:cNvPr id="19" name="TextBox 18"/>
          <p:cNvSpPr txBox="1"/>
          <p:nvPr/>
        </p:nvSpPr>
        <p:spPr>
          <a:xfrm>
            <a:off x="2895600" y="5943600"/>
            <a:ext cx="2286000" cy="738664"/>
          </a:xfrm>
          <a:prstGeom prst="rect">
            <a:avLst/>
          </a:prstGeom>
          <a:noFill/>
        </p:spPr>
        <p:txBody>
          <a:bodyPr wrap="square" rtlCol="0">
            <a:spAutoFit/>
          </a:bodyPr>
          <a:lstStyle/>
          <a:p>
            <a:pPr algn="ctr"/>
            <a:r>
              <a:rPr lang="en-US" sz="1400" b="1" dirty="0" smtClean="0">
                <a:latin typeface="+mj-lt"/>
              </a:rPr>
              <a:t>repeated warnings triggered</a:t>
            </a:r>
          </a:p>
          <a:p>
            <a:pPr algn="ctr"/>
            <a:r>
              <a:rPr lang="en-US" sz="1400" b="1" dirty="0" smtClean="0">
                <a:latin typeface="+mj-lt"/>
              </a:rPr>
              <a:t>no seizure</a:t>
            </a:r>
          </a:p>
          <a:p>
            <a:pPr algn="ctr"/>
            <a:r>
              <a:rPr lang="en-US" sz="1400" b="1" dirty="0" smtClean="0">
                <a:latin typeface="+mj-lt"/>
              </a:rPr>
              <a:t>(false positive)</a:t>
            </a:r>
            <a:endParaRPr lang="en-US" sz="1400" b="1" dirty="0">
              <a:latin typeface="+mj-lt"/>
            </a:endParaRPr>
          </a:p>
        </p:txBody>
      </p:sp>
      <p:cxnSp>
        <p:nvCxnSpPr>
          <p:cNvPr id="20" name="Straight Arrow Connector 19"/>
          <p:cNvCxnSpPr>
            <a:stCxn id="18" idx="0"/>
          </p:cNvCxnSpPr>
          <p:nvPr/>
        </p:nvCxnSpPr>
        <p:spPr>
          <a:xfrm rot="16200000" flipV="1">
            <a:off x="1253315" y="5634815"/>
            <a:ext cx="609600" cy="797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p:cNvCxnSpPr>
          <p:nvPr/>
        </p:nvCxnSpPr>
        <p:spPr>
          <a:xfrm rot="16200000" flipV="1">
            <a:off x="3429000" y="5334000"/>
            <a:ext cx="7620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4600" y="5943600"/>
            <a:ext cx="2286000" cy="738664"/>
          </a:xfrm>
          <a:prstGeom prst="rect">
            <a:avLst/>
          </a:prstGeom>
          <a:noFill/>
        </p:spPr>
        <p:txBody>
          <a:bodyPr wrap="square" rtlCol="0">
            <a:spAutoFit/>
          </a:bodyPr>
          <a:lstStyle/>
          <a:p>
            <a:pPr algn="ctr"/>
            <a:r>
              <a:rPr lang="en-US" sz="1400" b="1" dirty="0" smtClean="0">
                <a:latin typeface="+mj-lt"/>
              </a:rPr>
              <a:t>repeated warnings triggered</a:t>
            </a:r>
          </a:p>
          <a:p>
            <a:pPr algn="ctr"/>
            <a:r>
              <a:rPr lang="en-US" sz="1400" b="1" dirty="0" smtClean="0">
                <a:latin typeface="+mj-lt"/>
              </a:rPr>
              <a:t>seizure occurs</a:t>
            </a:r>
          </a:p>
          <a:p>
            <a:pPr algn="ctr"/>
            <a:r>
              <a:rPr lang="en-US" sz="1400" b="1" dirty="0" smtClean="0">
                <a:latin typeface="+mj-lt"/>
              </a:rPr>
              <a:t>(true positive)</a:t>
            </a:r>
            <a:endParaRPr lang="en-US" sz="1400" b="1" dirty="0">
              <a:latin typeface="+mj-lt"/>
            </a:endParaRPr>
          </a:p>
        </p:txBody>
      </p:sp>
      <p:cxnSp>
        <p:nvCxnSpPr>
          <p:cNvPr id="29" name="Straight Arrow Connector 28"/>
          <p:cNvCxnSpPr>
            <a:stCxn id="28" idx="0"/>
          </p:cNvCxnSpPr>
          <p:nvPr/>
        </p:nvCxnSpPr>
        <p:spPr>
          <a:xfrm rot="5400000" flipH="1" flipV="1">
            <a:off x="7124700" y="5600700"/>
            <a:ext cx="685800"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234765" y="1600200"/>
            <a:ext cx="1752600" cy="307777"/>
          </a:xfrm>
          <a:prstGeom prst="rect">
            <a:avLst/>
          </a:prstGeom>
          <a:noFill/>
        </p:spPr>
        <p:txBody>
          <a:bodyPr wrap="square" rtlCol="0">
            <a:spAutoFit/>
          </a:bodyPr>
          <a:lstStyle/>
          <a:p>
            <a:pPr algn="ctr"/>
            <a:r>
              <a:rPr lang="en-US" sz="1400" b="1" dirty="0" smtClean="0">
                <a:latin typeface="+mj-lt"/>
              </a:rPr>
              <a:t>onset of full seizure</a:t>
            </a:r>
            <a:endParaRPr lang="en-US" sz="1400" b="1" dirty="0">
              <a:latin typeface="+mj-lt"/>
            </a:endParaRPr>
          </a:p>
        </p:txBody>
      </p:sp>
      <p:cxnSp>
        <p:nvCxnSpPr>
          <p:cNvPr id="34" name="Straight Arrow Connector 33"/>
          <p:cNvCxnSpPr>
            <a:stCxn id="33" idx="2"/>
          </p:cNvCxnSpPr>
          <p:nvPr/>
        </p:nvCxnSpPr>
        <p:spPr>
          <a:xfrm rot="16200000" flipH="1">
            <a:off x="6398304" y="1620738"/>
            <a:ext cx="606623" cy="11811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seizure record, canine subject 002</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3074" name="Object 2"/>
          <p:cNvGraphicFramePr>
            <a:graphicFrameLocks noChangeAspect="1"/>
          </p:cNvGraphicFramePr>
          <p:nvPr/>
        </p:nvGraphicFramePr>
        <p:xfrm>
          <a:off x="1066800" y="2590800"/>
          <a:ext cx="7141796" cy="2521897"/>
        </p:xfrm>
        <a:graphic>
          <a:graphicData uri="http://schemas.openxmlformats.org/presentationml/2006/ole">
            <p:oleObj spid="_x0000_s3074" name="Acrobat Document" r:id="rId3" imgW="5829199" imgH="7543800" progId="AcroExch.Document.11">
              <p:embed/>
            </p:oleObj>
          </a:graphicData>
        </a:graphic>
      </p:graphicFrame>
      <p:sp>
        <p:nvSpPr>
          <p:cNvPr id="5" name="TextBox 4"/>
          <p:cNvSpPr txBox="1"/>
          <p:nvPr/>
        </p:nvSpPr>
        <p:spPr>
          <a:xfrm>
            <a:off x="4191000" y="5105400"/>
            <a:ext cx="1114601" cy="400110"/>
          </a:xfrm>
          <a:prstGeom prst="rect">
            <a:avLst/>
          </a:prstGeom>
          <a:noFill/>
        </p:spPr>
        <p:txBody>
          <a:bodyPr wrap="none" rtlCol="0">
            <a:spAutoFit/>
          </a:bodyPr>
          <a:lstStyle/>
          <a:p>
            <a:r>
              <a:rPr lang="en-US" sz="2000" b="1" dirty="0" smtClean="0">
                <a:latin typeface="+mj-lt"/>
              </a:rPr>
              <a:t>197 days</a:t>
            </a:r>
            <a:endParaRPr lang="en-US" sz="2000" b="1" dirty="0">
              <a:latin typeface="+mj-lt"/>
            </a:endParaRPr>
          </a:p>
        </p:txBody>
      </p:sp>
      <p:cxnSp>
        <p:nvCxnSpPr>
          <p:cNvPr id="9" name="Straight Arrow Connector 8"/>
          <p:cNvCxnSpPr/>
          <p:nvPr/>
        </p:nvCxnSpPr>
        <p:spPr>
          <a:xfrm>
            <a:off x="5410200" y="5334000"/>
            <a:ext cx="1828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057400" y="5334000"/>
            <a:ext cx="1905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sp>
        <p:nvSpPr>
          <p:cNvPr id="3" name="Content Placeholder 2"/>
          <p:cNvSpPr>
            <a:spLocks noGrp="1"/>
          </p:cNvSpPr>
          <p:nvPr>
            <p:ph idx="1"/>
          </p:nvPr>
        </p:nvSpPr>
        <p:spPr/>
        <p:txBody>
          <a:bodyPr/>
          <a:lstStyle/>
          <a:p>
            <a:pPr algn="ctr">
              <a:buNone/>
            </a:pPr>
            <a:r>
              <a:rPr lang="en-US" dirty="0" smtClean="0"/>
              <a:t>transform data from time domain to frequency domain</a:t>
            </a:r>
            <a:endParaRPr lang="en-US" dirty="0"/>
          </a:p>
        </p:txBody>
      </p:sp>
      <p:pic>
        <p:nvPicPr>
          <p:cNvPr id="4" name="Picture 6"/>
          <p:cNvPicPr>
            <a:picLocks noChangeAspect="1" noChangeArrowheads="1"/>
          </p:cNvPicPr>
          <p:nvPr/>
        </p:nvPicPr>
        <p:blipFill>
          <a:blip r:embed="rId2" cstate="print"/>
          <a:srcRect r="8293"/>
          <a:stretch>
            <a:fillRect/>
          </a:stretch>
        </p:blipFill>
        <p:spPr bwMode="auto">
          <a:xfrm>
            <a:off x="5791200" y="2782669"/>
            <a:ext cx="3352800" cy="2741613"/>
          </a:xfrm>
          <a:prstGeom prst="rect">
            <a:avLst/>
          </a:prstGeom>
          <a:noFill/>
          <a:ln w="12700">
            <a:noFill/>
            <a:miter lim="800000"/>
            <a:headEnd/>
            <a:tailEnd/>
          </a:ln>
        </p:spPr>
      </p:pic>
      <p:pic>
        <p:nvPicPr>
          <p:cNvPr id="5" name="Picture 7"/>
          <p:cNvPicPr>
            <a:picLocks noChangeAspect="1" noChangeArrowheads="1"/>
          </p:cNvPicPr>
          <p:nvPr/>
        </p:nvPicPr>
        <p:blipFill>
          <a:blip r:embed="rId3" cstate="print"/>
          <a:srcRect l="6253"/>
          <a:stretch>
            <a:fillRect/>
          </a:stretch>
        </p:blipFill>
        <p:spPr bwMode="auto">
          <a:xfrm>
            <a:off x="0" y="2782669"/>
            <a:ext cx="3427413" cy="2741613"/>
          </a:xfrm>
          <a:prstGeom prst="rect">
            <a:avLst/>
          </a:prstGeom>
          <a:noFill/>
          <a:ln w="12700">
            <a:noFill/>
            <a:miter lim="800000"/>
            <a:headEnd/>
            <a:tailEnd/>
          </a:ln>
        </p:spPr>
      </p:pic>
      <p:pic>
        <p:nvPicPr>
          <p:cNvPr id="6" name="Picture 8"/>
          <p:cNvPicPr>
            <a:picLocks noChangeAspect="1" noChangeArrowheads="1"/>
          </p:cNvPicPr>
          <p:nvPr/>
        </p:nvPicPr>
        <p:blipFill>
          <a:blip r:embed="rId4" cstate="print"/>
          <a:srcRect l="8337" r="6209"/>
          <a:stretch>
            <a:fillRect/>
          </a:stretch>
        </p:blipFill>
        <p:spPr bwMode="auto">
          <a:xfrm>
            <a:off x="3048000" y="2782669"/>
            <a:ext cx="3124200" cy="2741613"/>
          </a:xfrm>
          <a:prstGeom prst="rect">
            <a:avLst/>
          </a:prstGeom>
          <a:noFill/>
          <a:ln w="12700">
            <a:noFill/>
            <a:miter lim="800000"/>
            <a:headEnd/>
            <a:tailEnd/>
          </a:ln>
        </p:spPr>
      </p:pic>
      <p:sp>
        <p:nvSpPr>
          <p:cNvPr id="7" name="Text Box 9"/>
          <p:cNvSpPr txBox="1">
            <a:spLocks noChangeArrowheads="1"/>
          </p:cNvSpPr>
          <p:nvPr/>
        </p:nvSpPr>
        <p:spPr bwMode="auto">
          <a:xfrm>
            <a:off x="685800" y="5830669"/>
            <a:ext cx="1905000" cy="338554"/>
          </a:xfrm>
          <a:prstGeom prst="rect">
            <a:avLst/>
          </a:prstGeom>
          <a:noFill/>
          <a:ln w="12700">
            <a:noFill/>
            <a:miter lim="800000"/>
            <a:headEnd/>
            <a:tailEnd/>
          </a:ln>
        </p:spPr>
        <p:txBody>
          <a:bodyPr>
            <a:spAutoFit/>
          </a:bodyPr>
          <a:lstStyle/>
          <a:p>
            <a:pPr algn="ctr">
              <a:spcBef>
                <a:spcPct val="50000"/>
              </a:spcBef>
            </a:pPr>
            <a:r>
              <a:rPr lang="en-US" sz="1600" b="1" dirty="0">
                <a:latin typeface="Arial" pitchFamily="34" charset="0"/>
                <a:cs typeface="Arial" pitchFamily="34" charset="0"/>
              </a:rPr>
              <a:t>t</a:t>
            </a:r>
            <a:r>
              <a:rPr lang="en-US" sz="1600" b="1" dirty="0" smtClean="0">
                <a:latin typeface="Arial" pitchFamily="34" charset="0"/>
                <a:cs typeface="Arial" pitchFamily="34" charset="0"/>
              </a:rPr>
              <a:t>wo </a:t>
            </a:r>
            <a:r>
              <a:rPr lang="en-US" sz="1600" b="1" dirty="0">
                <a:latin typeface="Arial" pitchFamily="34" charset="0"/>
                <a:cs typeface="Arial" pitchFamily="34" charset="0"/>
              </a:rPr>
              <a:t>sine waves</a:t>
            </a:r>
          </a:p>
        </p:txBody>
      </p:sp>
      <p:sp>
        <p:nvSpPr>
          <p:cNvPr id="8" name="Text Box 10"/>
          <p:cNvSpPr txBox="1">
            <a:spLocks noChangeArrowheads="1"/>
          </p:cNvSpPr>
          <p:nvPr/>
        </p:nvSpPr>
        <p:spPr bwMode="auto">
          <a:xfrm>
            <a:off x="3429000" y="5830669"/>
            <a:ext cx="2514600" cy="338554"/>
          </a:xfrm>
          <a:prstGeom prst="rect">
            <a:avLst/>
          </a:prstGeom>
          <a:noFill/>
          <a:ln w="12700">
            <a:noFill/>
            <a:miter lim="800000"/>
            <a:headEnd/>
            <a:tailEnd/>
          </a:ln>
        </p:spPr>
        <p:txBody>
          <a:bodyPr>
            <a:spAutoFit/>
          </a:bodyPr>
          <a:lstStyle/>
          <a:p>
            <a:pPr algn="ctr">
              <a:spcBef>
                <a:spcPct val="50000"/>
              </a:spcBef>
            </a:pPr>
            <a:r>
              <a:rPr lang="en-US" sz="1600" b="1" dirty="0">
                <a:latin typeface="Arial" pitchFamily="34" charset="0"/>
                <a:cs typeface="Arial" pitchFamily="34" charset="0"/>
              </a:rPr>
              <a:t>t</a:t>
            </a:r>
            <a:r>
              <a:rPr lang="en-US" sz="1600" b="1" dirty="0" smtClean="0">
                <a:latin typeface="Arial" pitchFamily="34" charset="0"/>
                <a:cs typeface="Arial" pitchFamily="34" charset="0"/>
              </a:rPr>
              <a:t>wo </a:t>
            </a:r>
            <a:r>
              <a:rPr lang="en-US" sz="1600" b="1" dirty="0">
                <a:latin typeface="Arial" pitchFamily="34" charset="0"/>
                <a:cs typeface="Arial" pitchFamily="34" charset="0"/>
              </a:rPr>
              <a:t>sine waves + noise</a:t>
            </a:r>
          </a:p>
        </p:txBody>
      </p:sp>
      <p:sp>
        <p:nvSpPr>
          <p:cNvPr id="9" name="Text Box 11"/>
          <p:cNvSpPr txBox="1">
            <a:spLocks noChangeArrowheads="1"/>
          </p:cNvSpPr>
          <p:nvPr/>
        </p:nvSpPr>
        <p:spPr bwMode="auto">
          <a:xfrm>
            <a:off x="6553200" y="5830669"/>
            <a:ext cx="2209800" cy="338554"/>
          </a:xfrm>
          <a:prstGeom prst="rect">
            <a:avLst/>
          </a:prstGeom>
          <a:noFill/>
          <a:ln w="12700">
            <a:noFill/>
            <a:miter lim="800000"/>
            <a:headEnd/>
            <a:tailEnd/>
          </a:ln>
        </p:spPr>
        <p:txBody>
          <a:bodyPr>
            <a:spAutoFit/>
          </a:bodyPr>
          <a:lstStyle/>
          <a:p>
            <a:pPr algn="ctr">
              <a:spcBef>
                <a:spcPct val="50000"/>
              </a:spcBef>
            </a:pPr>
            <a:r>
              <a:rPr lang="en-US" sz="1600" b="1" dirty="0">
                <a:latin typeface="Arial" pitchFamily="34" charset="0"/>
                <a:cs typeface="Arial" pitchFamily="34" charset="0"/>
              </a:rPr>
              <a:t>f</a:t>
            </a:r>
            <a:r>
              <a:rPr lang="en-US" sz="1600" b="1" dirty="0" smtClean="0">
                <a:latin typeface="Arial" pitchFamily="34" charset="0"/>
                <a:cs typeface="Arial" pitchFamily="34" charset="0"/>
              </a:rPr>
              <a:t>requency</a:t>
            </a:r>
            <a:endParaRPr lang="en-US"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Extraction of power bands from iEEG</a:t>
            </a:r>
            <a:endParaRPr lang="en-US" dirty="0"/>
          </a:p>
        </p:txBody>
      </p:sp>
      <p:sp>
        <p:nvSpPr>
          <p:cNvPr id="3" name="Content Placeholder 2"/>
          <p:cNvSpPr>
            <a:spLocks noGrp="1"/>
          </p:cNvSpPr>
          <p:nvPr>
            <p:ph idx="1"/>
          </p:nvPr>
        </p:nvSpPr>
        <p:spPr>
          <a:xfrm>
            <a:off x="304800" y="1935480"/>
            <a:ext cx="8686800" cy="4389120"/>
          </a:xfrm>
        </p:spPr>
        <p:txBody>
          <a:bodyPr>
            <a:normAutofit fontScale="85000" lnSpcReduction="10000"/>
          </a:bodyPr>
          <a:lstStyle/>
          <a:p>
            <a:pPr marL="514350" indent="-514350">
              <a:buClrTx/>
              <a:buFont typeface="+mj-lt"/>
              <a:buAutoNum type="arabicParenR"/>
            </a:pPr>
            <a:r>
              <a:rPr lang="en-US" dirty="0" smtClean="0"/>
              <a:t>For each one-minute time interval (24000 samples of raw iEEG):</a:t>
            </a:r>
          </a:p>
          <a:p>
            <a:pPr lvl="1"/>
            <a:r>
              <a:rPr lang="en-US" dirty="0" smtClean="0"/>
              <a:t>Fourier transform on each of 16 channel EEG to give corresponding channel power spectrum (16384 frequencies)</a:t>
            </a:r>
          </a:p>
          <a:p>
            <a:pPr marL="514350" indent="-514350">
              <a:buClrTx/>
              <a:buFont typeface="+mj-lt"/>
              <a:buAutoNum type="arabicParenR"/>
            </a:pPr>
            <a:r>
              <a:rPr lang="en-US" dirty="0" smtClean="0"/>
              <a:t>For whole record:</a:t>
            </a:r>
          </a:p>
          <a:p>
            <a:pPr lvl="1"/>
            <a:r>
              <a:rPr lang="en-US" dirty="0" smtClean="0"/>
              <a:t>Normalize power at each frequency in each channel</a:t>
            </a:r>
          </a:p>
          <a:p>
            <a:pPr marL="514350" indent="-514350">
              <a:buClrTx/>
              <a:buFont typeface="+mj-lt"/>
              <a:buAutoNum type="arabicParenR"/>
            </a:pPr>
            <a:r>
              <a:rPr lang="en-US" dirty="0" smtClean="0"/>
              <a:t>For each one-minute time interval:</a:t>
            </a:r>
          </a:p>
          <a:p>
            <a:pPr lvl="1"/>
            <a:r>
              <a:rPr lang="en-US" dirty="0" smtClean="0"/>
              <a:t>Segment power spectrum into bands</a:t>
            </a:r>
          </a:p>
          <a:p>
            <a:pPr lvl="2">
              <a:buNone/>
            </a:pPr>
            <a:r>
              <a:rPr lang="en-US" dirty="0" smtClean="0">
                <a:solidFill>
                  <a:srgbClr val="000000"/>
                </a:solidFill>
                <a:ea typeface="ヒラギノ角ゴ Pro W3" charset="-128"/>
                <a:cs typeface="Times New Roman" pitchFamily="18" charset="0"/>
              </a:rPr>
              <a:t>	delta</a:t>
            </a:r>
            <a:r>
              <a:rPr lang="en-US" dirty="0" smtClean="0">
                <a:solidFill>
                  <a:srgbClr val="000000"/>
                </a:solidFill>
                <a:ea typeface="ヒラギノ角ゴ Pro W3" charset="-128"/>
                <a:cs typeface="Times New Roman" pitchFamily="18" charset="0"/>
              </a:rPr>
              <a:t>	(0.1-4 Hz) 		beta		(12-30 </a:t>
            </a:r>
            <a:r>
              <a:rPr lang="en-US" dirty="0" smtClean="0">
                <a:solidFill>
                  <a:srgbClr val="000000"/>
                </a:solidFill>
                <a:ea typeface="ヒラギノ角ゴ Pro W3" charset="-128"/>
                <a:cs typeface="Times New Roman" pitchFamily="18" charset="0"/>
              </a:rPr>
              <a:t>Hz)</a:t>
            </a:r>
            <a:br>
              <a:rPr lang="en-US" dirty="0" smtClean="0">
                <a:solidFill>
                  <a:srgbClr val="000000"/>
                </a:solidFill>
                <a:ea typeface="ヒラギノ角ゴ Pro W3" charset="-128"/>
                <a:cs typeface="Times New Roman" pitchFamily="18" charset="0"/>
              </a:rPr>
            </a:br>
            <a:r>
              <a:rPr lang="en-US" dirty="0" smtClean="0">
                <a:solidFill>
                  <a:srgbClr val="000000"/>
                </a:solidFill>
                <a:ea typeface="ヒラギノ角ゴ Pro W3" charset="-128"/>
                <a:cs typeface="Times New Roman" pitchFamily="18" charset="0"/>
              </a:rPr>
              <a:t>theta</a:t>
            </a:r>
            <a:r>
              <a:rPr lang="en-US" dirty="0" smtClean="0">
                <a:solidFill>
                  <a:srgbClr val="000000"/>
                </a:solidFill>
                <a:ea typeface="ヒラギノ角ゴ Pro W3" charset="-128"/>
                <a:cs typeface="Times New Roman" pitchFamily="18" charset="0"/>
              </a:rPr>
              <a:t>	(4-8 Hz)			gamma-low 	(30-70 Hz)</a:t>
            </a:r>
            <a:br>
              <a:rPr lang="en-US" dirty="0" smtClean="0">
                <a:solidFill>
                  <a:srgbClr val="000000"/>
                </a:solidFill>
                <a:ea typeface="ヒラギノ角ゴ Pro W3" charset="-128"/>
                <a:cs typeface="Times New Roman" pitchFamily="18" charset="0"/>
              </a:rPr>
            </a:br>
            <a:r>
              <a:rPr lang="en-US" dirty="0" smtClean="0">
                <a:solidFill>
                  <a:srgbClr val="000000"/>
                </a:solidFill>
                <a:ea typeface="ヒラギノ角ゴ Pro W3" charset="-128"/>
                <a:cs typeface="Times New Roman" pitchFamily="18" charset="0"/>
              </a:rPr>
              <a:t>alpha	(8-12 Hz)			gamma-high	(70-180 Hz)</a:t>
            </a:r>
            <a:endParaRPr lang="en-US" dirty="0" smtClean="0"/>
          </a:p>
          <a:p>
            <a:pPr lvl="1"/>
            <a:r>
              <a:rPr lang="en-US" dirty="0" smtClean="0"/>
              <a:t>Create channel-band features by summing values in each band</a:t>
            </a:r>
          </a:p>
          <a:p>
            <a:pPr lvl="1"/>
            <a:endParaRPr lang="en-US" dirty="0" smtClean="0"/>
          </a:p>
          <a:p>
            <a:pPr>
              <a:buNone/>
            </a:pPr>
            <a:r>
              <a:rPr lang="en-US" dirty="0" smtClean="0"/>
              <a:t>Output: 96 </a:t>
            </a:r>
            <a:r>
              <a:rPr lang="en-US" i="1" dirty="0" smtClean="0"/>
              <a:t>power-in-band</a:t>
            </a:r>
            <a:r>
              <a:rPr lang="en-US" dirty="0" smtClean="0"/>
              <a:t> features with temporal resolution of one minute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normAutofit fontScale="90000"/>
          </a:bodyPr>
          <a:lstStyle/>
          <a:p>
            <a:r>
              <a:rPr lang="en-US" dirty="0" smtClean="0"/>
              <a:t>Extraction of power bands from iEEG</a:t>
            </a:r>
          </a:p>
        </p:txBody>
      </p:sp>
      <p:pic>
        <p:nvPicPr>
          <p:cNvPr id="5123" name="Picture 2"/>
          <p:cNvPicPr>
            <a:picLocks noChangeAspect="1" noChangeArrowheads="1"/>
          </p:cNvPicPr>
          <p:nvPr/>
        </p:nvPicPr>
        <p:blipFill>
          <a:blip r:embed="rId2" cstate="print"/>
          <a:srcRect/>
          <a:stretch>
            <a:fillRect/>
          </a:stretch>
        </p:blipFill>
        <p:spPr bwMode="auto">
          <a:xfrm>
            <a:off x="4800600" y="2209800"/>
            <a:ext cx="4114800" cy="3298825"/>
          </a:xfrm>
          <a:prstGeom prst="rect">
            <a:avLst/>
          </a:prstGeom>
          <a:noFill/>
          <a:ln w="12700">
            <a:noFill/>
            <a:miter lim="800000"/>
            <a:headEnd/>
            <a:tailEnd/>
          </a:ln>
        </p:spPr>
      </p:pic>
      <p:pic>
        <p:nvPicPr>
          <p:cNvPr id="5124" name="Picture 4"/>
          <p:cNvPicPr>
            <a:picLocks noChangeAspect="1" noChangeArrowheads="1"/>
          </p:cNvPicPr>
          <p:nvPr/>
        </p:nvPicPr>
        <p:blipFill>
          <a:blip r:embed="rId3" cstate="print"/>
          <a:srcRect l="9599" r="9599"/>
          <a:stretch>
            <a:fillRect/>
          </a:stretch>
        </p:blipFill>
        <p:spPr bwMode="auto">
          <a:xfrm>
            <a:off x="381000" y="2628900"/>
            <a:ext cx="3390900" cy="2517775"/>
          </a:xfrm>
          <a:prstGeom prst="rect">
            <a:avLst/>
          </a:prstGeom>
          <a:noFill/>
          <a:ln w="12700">
            <a:noFill/>
            <a:miter lim="800000"/>
            <a:headEnd/>
            <a:tailEnd/>
          </a:ln>
        </p:spPr>
      </p:pic>
      <p:sp>
        <p:nvSpPr>
          <p:cNvPr id="5125" name="Right Arrow 7"/>
          <p:cNvSpPr>
            <a:spLocks noChangeArrowheads="1"/>
          </p:cNvSpPr>
          <p:nvPr/>
        </p:nvSpPr>
        <p:spPr bwMode="auto">
          <a:xfrm>
            <a:off x="4114800" y="3505200"/>
            <a:ext cx="762000" cy="457200"/>
          </a:xfrm>
          <a:prstGeom prst="rightArrow">
            <a:avLst>
              <a:gd name="adj1" fmla="val 50000"/>
              <a:gd name="adj2" fmla="val 50000"/>
            </a:avLst>
          </a:prstGeom>
          <a:solidFill>
            <a:schemeClr val="bg1"/>
          </a:solidFill>
          <a:ln w="25400" algn="ctr">
            <a:solidFill>
              <a:schemeClr val="tx1"/>
            </a:solidFill>
            <a:round/>
            <a:headEnd/>
            <a:tailEnd/>
          </a:ln>
        </p:spPr>
        <p:txBody>
          <a:bodyPr/>
          <a:lstStyle/>
          <a:p>
            <a:endParaRPr lang="en-US">
              <a:latin typeface="+mj-lt"/>
            </a:endParaRPr>
          </a:p>
        </p:txBody>
      </p:sp>
      <p:sp>
        <p:nvSpPr>
          <p:cNvPr id="5126" name="TextBox 8"/>
          <p:cNvSpPr txBox="1">
            <a:spLocks noChangeArrowheads="1"/>
          </p:cNvSpPr>
          <p:nvPr/>
        </p:nvSpPr>
        <p:spPr bwMode="auto">
          <a:xfrm>
            <a:off x="806410" y="5435600"/>
            <a:ext cx="2608343" cy="584775"/>
          </a:xfrm>
          <a:prstGeom prst="rect">
            <a:avLst/>
          </a:prstGeom>
          <a:noFill/>
          <a:ln w="9525">
            <a:noFill/>
            <a:miter lim="800000"/>
            <a:headEnd/>
            <a:tailEnd/>
          </a:ln>
        </p:spPr>
        <p:txBody>
          <a:bodyPr wrap="none">
            <a:spAutoFit/>
          </a:bodyPr>
          <a:lstStyle/>
          <a:p>
            <a:pPr algn="ctr"/>
            <a:r>
              <a:rPr lang="en-US" sz="1600" dirty="0">
                <a:latin typeface="+mj-lt"/>
              </a:rPr>
              <a:t>Multi-channel </a:t>
            </a:r>
            <a:r>
              <a:rPr lang="en-US" sz="1600" dirty="0" smtClean="0">
                <a:latin typeface="+mj-lt"/>
              </a:rPr>
              <a:t>iEEG </a:t>
            </a:r>
            <a:r>
              <a:rPr lang="en-US" sz="1600" dirty="0">
                <a:latin typeface="+mj-lt"/>
              </a:rPr>
              <a:t>recording</a:t>
            </a:r>
          </a:p>
          <a:p>
            <a:pPr algn="ctr"/>
            <a:r>
              <a:rPr lang="en-US" sz="1600" dirty="0">
                <a:latin typeface="+mj-lt"/>
              </a:rPr>
              <a:t>(time domain)</a:t>
            </a:r>
          </a:p>
        </p:txBody>
      </p:sp>
      <p:sp>
        <p:nvSpPr>
          <p:cNvPr id="5127" name="TextBox 9"/>
          <p:cNvSpPr txBox="1">
            <a:spLocks noChangeArrowheads="1"/>
          </p:cNvSpPr>
          <p:nvPr/>
        </p:nvSpPr>
        <p:spPr bwMode="auto">
          <a:xfrm>
            <a:off x="5513862" y="5410200"/>
            <a:ext cx="2764475" cy="584775"/>
          </a:xfrm>
          <a:prstGeom prst="rect">
            <a:avLst/>
          </a:prstGeom>
          <a:noFill/>
          <a:ln w="9525">
            <a:noFill/>
            <a:miter lim="800000"/>
            <a:headEnd/>
            <a:tailEnd/>
          </a:ln>
        </p:spPr>
        <p:txBody>
          <a:bodyPr wrap="none">
            <a:spAutoFit/>
          </a:bodyPr>
          <a:lstStyle/>
          <a:p>
            <a:pPr algn="ctr"/>
            <a:r>
              <a:rPr lang="en-US" sz="1600">
                <a:latin typeface="+mj-lt"/>
              </a:rPr>
              <a:t>Multi-channel power spectrum</a:t>
            </a:r>
          </a:p>
          <a:p>
            <a:pPr algn="ctr"/>
            <a:r>
              <a:rPr lang="en-US" sz="1600">
                <a:latin typeface="+mj-lt"/>
              </a:rPr>
              <a:t>(frequency domain)</a:t>
            </a:r>
          </a:p>
        </p:txBody>
      </p:sp>
      <p:sp>
        <p:nvSpPr>
          <p:cNvPr id="12" name="Rectangle 11"/>
          <p:cNvSpPr/>
          <p:nvPr/>
        </p:nvSpPr>
        <p:spPr bwMode="auto">
          <a:xfrm>
            <a:off x="1524000" y="2590800"/>
            <a:ext cx="914400" cy="2590800"/>
          </a:xfrm>
          <a:prstGeom prst="rect">
            <a:avLst/>
          </a:prstGeom>
          <a:solidFill>
            <a:schemeClr val="bg2">
              <a:lumMod val="20000"/>
              <a:lumOff val="80000"/>
              <a:alpha val="39000"/>
            </a:schemeClr>
          </a:solidFill>
          <a:ln w="12700" cap="flat" cmpd="sng" algn="ctr">
            <a:solidFill>
              <a:schemeClr val="tx1"/>
            </a:solidFill>
            <a:prstDash val="solid"/>
            <a:round/>
            <a:headEnd type="none" w="med" len="med"/>
            <a:tailEnd type="none" w="med" len="med"/>
          </a:ln>
          <a:effectLst/>
        </p:spPr>
        <p:txBody>
          <a:bodyPr/>
          <a:lstStyle/>
          <a:p>
            <a:pPr>
              <a:defRPr/>
            </a:pPr>
            <a:endParaRPr lang="en-US">
              <a:latin typeface="+mj-lt"/>
            </a:endParaRPr>
          </a:p>
        </p:txBody>
      </p:sp>
      <p:sp>
        <p:nvSpPr>
          <p:cNvPr id="5130" name="TextBox 12"/>
          <p:cNvSpPr txBox="1">
            <a:spLocks noChangeArrowheads="1"/>
          </p:cNvSpPr>
          <p:nvPr/>
        </p:nvSpPr>
        <p:spPr bwMode="auto">
          <a:xfrm>
            <a:off x="1408113" y="2286000"/>
            <a:ext cx="1414875" cy="369332"/>
          </a:xfrm>
          <a:prstGeom prst="rect">
            <a:avLst/>
          </a:prstGeom>
          <a:noFill/>
          <a:ln w="9525">
            <a:noFill/>
            <a:miter lim="800000"/>
            <a:headEnd/>
            <a:tailEnd/>
          </a:ln>
        </p:spPr>
        <p:txBody>
          <a:bodyPr wrap="none">
            <a:spAutoFit/>
          </a:bodyPr>
          <a:lstStyle/>
          <a:p>
            <a:r>
              <a:rPr lang="en-US">
                <a:latin typeface="+mj-lt"/>
              </a:rPr>
              <a:t>time window</a:t>
            </a:r>
          </a:p>
        </p:txBody>
      </p:sp>
      <p:cxnSp>
        <p:nvCxnSpPr>
          <p:cNvPr id="5131" name="Straight Connector 14"/>
          <p:cNvCxnSpPr>
            <a:cxnSpLocks noChangeShapeType="1"/>
          </p:cNvCxnSpPr>
          <p:nvPr/>
        </p:nvCxnSpPr>
        <p:spPr bwMode="auto">
          <a:xfrm rot="5400000">
            <a:off x="4191795" y="3809206"/>
            <a:ext cx="2741612" cy="3175"/>
          </a:xfrm>
          <a:prstGeom prst="line">
            <a:avLst/>
          </a:prstGeom>
          <a:noFill/>
          <a:ln w="19050" algn="ctr">
            <a:solidFill>
              <a:schemeClr val="bg1"/>
            </a:solidFill>
            <a:prstDash val="dash"/>
            <a:round/>
            <a:headEnd/>
            <a:tailEnd/>
          </a:ln>
        </p:spPr>
      </p:cxnSp>
      <p:cxnSp>
        <p:nvCxnSpPr>
          <p:cNvPr id="5132" name="Straight Connector 18"/>
          <p:cNvCxnSpPr>
            <a:cxnSpLocks noChangeShapeType="1"/>
          </p:cNvCxnSpPr>
          <p:nvPr/>
        </p:nvCxnSpPr>
        <p:spPr bwMode="auto">
          <a:xfrm rot="5400000">
            <a:off x="4495801" y="3810000"/>
            <a:ext cx="2741612" cy="1587"/>
          </a:xfrm>
          <a:prstGeom prst="line">
            <a:avLst/>
          </a:prstGeom>
          <a:noFill/>
          <a:ln w="19050" algn="ctr">
            <a:solidFill>
              <a:schemeClr val="bg1"/>
            </a:solidFill>
            <a:prstDash val="dash"/>
            <a:round/>
            <a:headEnd/>
            <a:tailEnd/>
          </a:ln>
        </p:spPr>
      </p:cxnSp>
      <p:cxnSp>
        <p:nvCxnSpPr>
          <p:cNvPr id="5133" name="Straight Connector 19"/>
          <p:cNvCxnSpPr>
            <a:cxnSpLocks noChangeShapeType="1"/>
          </p:cNvCxnSpPr>
          <p:nvPr/>
        </p:nvCxnSpPr>
        <p:spPr bwMode="auto">
          <a:xfrm rot="5400000">
            <a:off x="4953000" y="3808413"/>
            <a:ext cx="2741613" cy="1587"/>
          </a:xfrm>
          <a:prstGeom prst="line">
            <a:avLst/>
          </a:prstGeom>
          <a:noFill/>
          <a:ln w="19050" algn="ctr">
            <a:solidFill>
              <a:schemeClr val="bg1"/>
            </a:solidFill>
            <a:prstDash val="dash"/>
            <a:round/>
            <a:headEnd/>
            <a:tailEnd/>
          </a:ln>
        </p:spPr>
      </p:cxnSp>
      <p:cxnSp>
        <p:nvCxnSpPr>
          <p:cNvPr id="5134" name="Straight Connector 20"/>
          <p:cNvCxnSpPr>
            <a:cxnSpLocks noChangeShapeType="1"/>
          </p:cNvCxnSpPr>
          <p:nvPr/>
        </p:nvCxnSpPr>
        <p:spPr bwMode="auto">
          <a:xfrm rot="5400000">
            <a:off x="5943600" y="3808413"/>
            <a:ext cx="2741613" cy="1587"/>
          </a:xfrm>
          <a:prstGeom prst="line">
            <a:avLst/>
          </a:prstGeom>
          <a:noFill/>
          <a:ln w="19050" algn="ctr">
            <a:solidFill>
              <a:schemeClr val="bg1"/>
            </a:solidFill>
            <a:prstDash val="dash"/>
            <a:round/>
            <a:headEnd/>
            <a:tailEn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pPr>
              <a:buNone/>
            </a:pPr>
            <a:r>
              <a:rPr lang="en-US" dirty="0" smtClean="0"/>
              <a:t>ictal</a:t>
            </a:r>
          </a:p>
          <a:p>
            <a:pPr lvl="1"/>
            <a:r>
              <a:rPr lang="en-US" dirty="0" smtClean="0"/>
              <a:t>period of time during a seizure</a:t>
            </a:r>
          </a:p>
          <a:p>
            <a:pPr>
              <a:buNone/>
            </a:pPr>
            <a:r>
              <a:rPr lang="en-US" dirty="0" err="1" smtClean="0"/>
              <a:t>preictal</a:t>
            </a:r>
            <a:endParaRPr lang="en-US" dirty="0" smtClean="0"/>
          </a:p>
          <a:p>
            <a:pPr lvl="1"/>
            <a:r>
              <a:rPr lang="en-US" dirty="0" smtClean="0"/>
              <a:t>period preceding a seizure</a:t>
            </a:r>
          </a:p>
          <a:p>
            <a:pPr>
              <a:buNone/>
            </a:pPr>
            <a:r>
              <a:rPr lang="en-US" dirty="0" err="1" smtClean="0"/>
              <a:t>postictal</a:t>
            </a:r>
            <a:endParaRPr lang="en-US" dirty="0" smtClean="0"/>
          </a:p>
          <a:p>
            <a:pPr lvl="1"/>
            <a:r>
              <a:rPr lang="en-US" dirty="0" smtClean="0"/>
              <a:t>period following a seizure</a:t>
            </a:r>
          </a:p>
          <a:p>
            <a:pPr>
              <a:buNone/>
            </a:pPr>
            <a:r>
              <a:rPr lang="en-US" dirty="0" err="1" smtClean="0"/>
              <a:t>interictal</a:t>
            </a:r>
            <a:endParaRPr lang="en-US" dirty="0" smtClean="0"/>
          </a:p>
          <a:p>
            <a:pPr lvl="1"/>
            <a:r>
              <a:rPr lang="en-US" dirty="0" smtClean="0"/>
              <a:t>time between seizures (neither ictal nor </a:t>
            </a:r>
            <a:r>
              <a:rPr lang="en-US" dirty="0" err="1" smtClean="0"/>
              <a:t>preictal</a:t>
            </a:r>
            <a:r>
              <a:rPr lang="en-US" dirty="0" smtClean="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Electroencephalography (EEG)</a:t>
            </a:r>
            <a:endParaRPr lang="en-US" dirty="0"/>
          </a:p>
        </p:txBody>
      </p:sp>
      <p:sp>
        <p:nvSpPr>
          <p:cNvPr id="3" name="Content Placeholder 2"/>
          <p:cNvSpPr>
            <a:spLocks noGrp="1"/>
          </p:cNvSpPr>
          <p:nvPr>
            <p:ph idx="1"/>
          </p:nvPr>
        </p:nvSpPr>
        <p:spPr/>
        <p:txBody>
          <a:bodyPr/>
          <a:lstStyle/>
          <a:p>
            <a:endParaRPr lang="en-US"/>
          </a:p>
        </p:txBody>
      </p:sp>
      <p:pic>
        <p:nvPicPr>
          <p:cNvPr id="51202" name="Picture 2" descr="http://teddybrain.files.wordpress.com/2013/02/interictal-eeg-of-mesial-temporal-lobe-epilepsy.jpg"/>
          <p:cNvPicPr>
            <a:picLocks noChangeAspect="1" noChangeArrowheads="1"/>
          </p:cNvPicPr>
          <p:nvPr/>
        </p:nvPicPr>
        <p:blipFill>
          <a:blip r:embed="rId2" cstate="print"/>
          <a:srcRect/>
          <a:stretch>
            <a:fillRect/>
          </a:stretch>
        </p:blipFill>
        <p:spPr bwMode="auto">
          <a:xfrm>
            <a:off x="685800" y="2077720"/>
            <a:ext cx="7802880" cy="4094480"/>
          </a:xfrm>
          <a:prstGeom prst="rect">
            <a:avLst/>
          </a:prstGeom>
          <a:noFill/>
        </p:spPr>
      </p:pic>
      <p:sp>
        <p:nvSpPr>
          <p:cNvPr id="5" name="TextBox 4"/>
          <p:cNvSpPr txBox="1"/>
          <p:nvPr/>
        </p:nvSpPr>
        <p:spPr>
          <a:xfrm>
            <a:off x="1143000" y="6477000"/>
            <a:ext cx="6710299" cy="276999"/>
          </a:xfrm>
          <a:prstGeom prst="rect">
            <a:avLst/>
          </a:prstGeom>
          <a:noFill/>
        </p:spPr>
        <p:txBody>
          <a:bodyPr wrap="none" rtlCol="0">
            <a:spAutoFit/>
          </a:bodyPr>
          <a:lstStyle/>
          <a:p>
            <a:pPr algn="ctr"/>
            <a:r>
              <a:rPr lang="en-US" sz="1200" dirty="0" smtClean="0">
                <a:latin typeface="Arial" pitchFamily="34" charset="0"/>
                <a:cs typeface="Arial" pitchFamily="34" charset="0"/>
              </a:rPr>
              <a:t>http://teddybrain.files.wordpress.com/2013/02/interictal-eeg-of-mesial-temporal-lobe-epilepsy.jpg</a:t>
            </a:r>
            <a:endParaRPr lang="en-US" sz="1200" dirty="0">
              <a:latin typeface="Arial" pitchFamily="34" charset="0"/>
              <a:cs typeface="Arial" pitchFamily="34" charset="0"/>
            </a:endParaRPr>
          </a:p>
        </p:txBody>
      </p:sp>
      <p:pic>
        <p:nvPicPr>
          <p:cNvPr id="51206" name="Picture 6" descr="http://www.lsa.umich.edu/psych/danielweissmanlab/images/eegimage.jpg"/>
          <p:cNvPicPr>
            <a:picLocks noChangeAspect="1" noChangeArrowheads="1"/>
          </p:cNvPicPr>
          <p:nvPr/>
        </p:nvPicPr>
        <p:blipFill>
          <a:blip r:embed="rId3" cstate="print"/>
          <a:srcRect/>
          <a:stretch>
            <a:fillRect/>
          </a:stretch>
        </p:blipFill>
        <p:spPr bwMode="auto">
          <a:xfrm>
            <a:off x="7543800" y="1676400"/>
            <a:ext cx="1282700" cy="1905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search for predictive algorithm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up as standard two-label classification problem</a:t>
            </a:r>
          </a:p>
          <a:p>
            <a:r>
              <a:rPr lang="en-US" dirty="0" smtClean="0"/>
              <a:t>Each one-minute interval labeled as:</a:t>
            </a:r>
          </a:p>
          <a:p>
            <a:pPr lvl="1"/>
            <a:r>
              <a:rPr lang="en-US" i="1" u="sng" dirty="0" err="1" smtClean="0"/>
              <a:t>preictal</a:t>
            </a:r>
            <a:r>
              <a:rPr lang="en-US" dirty="0" smtClean="0"/>
              <a:t> if within 90 min. preceding a seizure</a:t>
            </a:r>
          </a:p>
          <a:p>
            <a:pPr lvl="1"/>
            <a:r>
              <a:rPr lang="en-US" i="1" u="sng" dirty="0" err="1" smtClean="0"/>
              <a:t>interictal</a:t>
            </a:r>
            <a:r>
              <a:rPr lang="en-US" dirty="0" smtClean="0"/>
              <a:t> otherwise</a:t>
            </a:r>
          </a:p>
          <a:p>
            <a:r>
              <a:rPr lang="en-US" dirty="0" smtClean="0"/>
              <a:t>10-fold cross-validation with block folds</a:t>
            </a:r>
          </a:p>
          <a:p>
            <a:r>
              <a:rPr lang="en-US" dirty="0" err="1" smtClean="0"/>
              <a:t>Interictal</a:t>
            </a:r>
            <a:r>
              <a:rPr lang="en-US" dirty="0" smtClean="0"/>
              <a:t> labels much more abundant than </a:t>
            </a:r>
            <a:r>
              <a:rPr lang="en-US" dirty="0" err="1" smtClean="0"/>
              <a:t>preictal</a:t>
            </a:r>
            <a:r>
              <a:rPr lang="en-US" dirty="0" smtClean="0"/>
              <a:t> labels</a:t>
            </a:r>
          </a:p>
          <a:p>
            <a:pPr lvl="1"/>
            <a:r>
              <a:rPr lang="en-US" dirty="0" smtClean="0"/>
              <a:t>class imbalance problem</a:t>
            </a:r>
          </a:p>
          <a:p>
            <a:pPr lvl="1"/>
            <a:r>
              <a:rPr lang="en-US" dirty="0" smtClean="0"/>
              <a:t>address by </a:t>
            </a:r>
            <a:r>
              <a:rPr lang="en-US" dirty="0" err="1" smtClean="0"/>
              <a:t>subsampling</a:t>
            </a:r>
            <a:r>
              <a:rPr lang="en-US" dirty="0" smtClean="0"/>
              <a:t> </a:t>
            </a:r>
            <a:r>
              <a:rPr lang="en-US" dirty="0" err="1" smtClean="0"/>
              <a:t>interictal</a:t>
            </a:r>
            <a:r>
              <a:rPr lang="en-US" dirty="0" smtClean="0"/>
              <a:t> labels so have same number as </a:t>
            </a:r>
            <a:r>
              <a:rPr lang="en-US" dirty="0" err="1" smtClean="0"/>
              <a:t>preictal</a:t>
            </a:r>
            <a:r>
              <a:rPr lang="en-US" dirty="0" smtClean="0"/>
              <a:t> labels in training set</a:t>
            </a:r>
          </a:p>
          <a:p>
            <a:r>
              <a:rPr lang="en-US" dirty="0" smtClean="0"/>
              <a:t>Standard classification algorithms</a:t>
            </a:r>
          </a:p>
          <a:p>
            <a:pPr lvl="1"/>
            <a:r>
              <a:rPr lang="en-US" dirty="0" smtClean="0"/>
              <a:t>logistic regression, neural networks, SVMs, others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Power-in-band features</a:t>
            </a:r>
            <a:endParaRPr lang="en-US" dirty="0"/>
          </a:p>
        </p:txBody>
      </p:sp>
      <p:sp>
        <p:nvSpPr>
          <p:cNvPr id="3" name="Content Placeholder 2"/>
          <p:cNvSpPr>
            <a:spLocks noGrp="1"/>
          </p:cNvSpPr>
          <p:nvPr>
            <p:ph idx="1"/>
          </p:nvPr>
        </p:nvSpPr>
        <p:spPr>
          <a:xfrm>
            <a:off x="304800" y="2133600"/>
            <a:ext cx="3657600" cy="3962400"/>
          </a:xfrm>
        </p:spPr>
        <p:txBody>
          <a:bodyPr/>
          <a:lstStyle/>
          <a:p>
            <a:r>
              <a:rPr lang="en-US" dirty="0" smtClean="0"/>
              <a:t>Canine subject 002</a:t>
            </a:r>
          </a:p>
          <a:p>
            <a:r>
              <a:rPr lang="en-US" dirty="0" smtClean="0"/>
              <a:t>Time interval around seizure cluster 2</a:t>
            </a:r>
          </a:p>
          <a:p>
            <a:r>
              <a:rPr lang="en-US" dirty="0" smtClean="0"/>
              <a:t>96 features (black)</a:t>
            </a:r>
          </a:p>
          <a:p>
            <a:r>
              <a:rPr lang="en-US" dirty="0" smtClean="0"/>
              <a:t>6 seizures (red)</a:t>
            </a:r>
          </a:p>
          <a:p>
            <a:r>
              <a:rPr lang="en-US" dirty="0" smtClean="0"/>
              <a:t>90 minute </a:t>
            </a:r>
            <a:r>
              <a:rPr lang="en-US" dirty="0" err="1" smtClean="0"/>
              <a:t>preictal</a:t>
            </a:r>
            <a:r>
              <a:rPr lang="en-US" dirty="0" smtClean="0"/>
              <a:t> horizon (pink shading)</a:t>
            </a:r>
          </a:p>
          <a:p>
            <a:endParaRPr lang="en-US" dirty="0"/>
          </a:p>
        </p:txBody>
      </p:sp>
      <p:graphicFrame>
        <p:nvGraphicFramePr>
          <p:cNvPr id="22531" name="Object 3"/>
          <p:cNvGraphicFramePr>
            <a:graphicFrameLocks noChangeAspect="1"/>
          </p:cNvGraphicFramePr>
          <p:nvPr/>
        </p:nvGraphicFramePr>
        <p:xfrm>
          <a:off x="3870325" y="2057400"/>
          <a:ext cx="4892675" cy="3873500"/>
        </p:xfrm>
        <a:graphic>
          <a:graphicData uri="http://schemas.openxmlformats.org/presentationml/2006/ole">
            <p:oleObj spid="_x0000_s22531" name="Acrobat Document" r:id="rId3" imgW="5829199" imgH="7543800" progId="AcroExch.Document.11">
              <p:embed/>
            </p:oleObj>
          </a:graphicData>
        </a:graphic>
      </p:graphicFrame>
      <p:sp>
        <p:nvSpPr>
          <p:cNvPr id="6" name="Left Brace 5"/>
          <p:cNvSpPr/>
          <p:nvPr/>
        </p:nvSpPr>
        <p:spPr>
          <a:xfrm>
            <a:off x="3962400" y="5358444"/>
            <a:ext cx="152400" cy="228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a:stCxn id="6" idx="1"/>
          </p:cNvCxnSpPr>
          <p:nvPr/>
        </p:nvCxnSpPr>
        <p:spPr>
          <a:xfrm rot="10800000" flipV="1">
            <a:off x="3352800" y="5472744"/>
            <a:ext cx="609600" cy="242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9504" y="5525869"/>
            <a:ext cx="1444883" cy="646331"/>
          </a:xfrm>
          <a:prstGeom prst="rect">
            <a:avLst/>
          </a:prstGeom>
          <a:noFill/>
        </p:spPr>
        <p:txBody>
          <a:bodyPr wrap="none" rtlCol="0">
            <a:spAutoFit/>
          </a:bodyPr>
          <a:lstStyle/>
          <a:p>
            <a:pPr algn="ctr"/>
            <a:r>
              <a:rPr lang="en-US" dirty="0" smtClean="0">
                <a:latin typeface="+mj-lt"/>
              </a:rPr>
              <a:t>6 features for</a:t>
            </a:r>
          </a:p>
          <a:p>
            <a:pPr algn="ctr"/>
            <a:r>
              <a:rPr lang="en-US" dirty="0" smtClean="0">
                <a:latin typeface="+mj-lt"/>
              </a:rPr>
              <a:t>channel 1</a:t>
            </a:r>
            <a:endParaRPr lang="en-US"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Power-in-band features</a:t>
            </a:r>
            <a:endParaRPr lang="en-US" dirty="0"/>
          </a:p>
        </p:txBody>
      </p:sp>
      <p:graphicFrame>
        <p:nvGraphicFramePr>
          <p:cNvPr id="2050" name="Object 2"/>
          <p:cNvGraphicFramePr>
            <a:graphicFrameLocks noChangeAspect="1"/>
          </p:cNvGraphicFramePr>
          <p:nvPr/>
        </p:nvGraphicFramePr>
        <p:xfrm>
          <a:off x="3794125" y="1995488"/>
          <a:ext cx="4892675" cy="4056062"/>
        </p:xfrm>
        <a:graphic>
          <a:graphicData uri="http://schemas.openxmlformats.org/presentationml/2006/ole">
            <p:oleObj spid="_x0000_s2050" name="Acrobat Document" r:id="rId3" imgW="5829199" imgH="7543800" progId="AcroExch.Document.11">
              <p:embed/>
            </p:oleObj>
          </a:graphicData>
        </a:graphic>
      </p:graphicFrame>
      <p:sp>
        <p:nvSpPr>
          <p:cNvPr id="5" name="Content Placeholder 2"/>
          <p:cNvSpPr>
            <a:spLocks noGrp="1"/>
          </p:cNvSpPr>
          <p:nvPr>
            <p:ph idx="1"/>
          </p:nvPr>
        </p:nvSpPr>
        <p:spPr>
          <a:xfrm>
            <a:off x="304800" y="2133600"/>
            <a:ext cx="3657600" cy="1981200"/>
          </a:xfrm>
        </p:spPr>
        <p:txBody>
          <a:bodyPr/>
          <a:lstStyle/>
          <a:p>
            <a:r>
              <a:rPr lang="en-US" dirty="0" smtClean="0"/>
              <a:t>Canine subject 002</a:t>
            </a:r>
          </a:p>
          <a:p>
            <a:r>
              <a:rPr lang="en-US" dirty="0" smtClean="0"/>
              <a:t>Seizure cluster 2</a:t>
            </a:r>
          </a:p>
          <a:p>
            <a:r>
              <a:rPr lang="en-US" dirty="0" smtClean="0"/>
              <a:t>Expansion of features for channels 9-12</a:t>
            </a:r>
          </a:p>
          <a:p>
            <a:endParaRPr lang="en-US" dirty="0"/>
          </a:p>
        </p:txBody>
      </p:sp>
      <p:sp>
        <p:nvSpPr>
          <p:cNvPr id="6" name="Left Brace 5"/>
          <p:cNvSpPr/>
          <p:nvPr/>
        </p:nvSpPr>
        <p:spPr>
          <a:xfrm>
            <a:off x="3733800" y="4764025"/>
            <a:ext cx="304800" cy="78644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a:stCxn id="6" idx="1"/>
            <a:endCxn id="8" idx="3"/>
          </p:cNvCxnSpPr>
          <p:nvPr/>
        </p:nvCxnSpPr>
        <p:spPr>
          <a:xfrm rot="10800000" flipV="1">
            <a:off x="3124200" y="5157246"/>
            <a:ext cx="609600" cy="2852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5257800"/>
            <a:ext cx="1143000" cy="369332"/>
          </a:xfrm>
          <a:prstGeom prst="rect">
            <a:avLst/>
          </a:prstGeom>
          <a:noFill/>
        </p:spPr>
        <p:txBody>
          <a:bodyPr wrap="square" rtlCol="0">
            <a:spAutoFit/>
          </a:bodyPr>
          <a:lstStyle/>
          <a:p>
            <a:pPr algn="ctr"/>
            <a:r>
              <a:rPr lang="en-US" dirty="0" smtClean="0">
                <a:latin typeface="+mj-lt"/>
              </a:rPr>
              <a:t>channel 9</a:t>
            </a:r>
            <a:endParaRPr lang="en-US"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a:t>
            </a:r>
            <a:r>
              <a:rPr lang="en-US" dirty="0" err="1" smtClean="0"/>
              <a:t>preictal</a:t>
            </a:r>
            <a:r>
              <a:rPr lang="en-US" dirty="0" smtClean="0"/>
              <a:t> vs. </a:t>
            </a:r>
            <a:r>
              <a:rPr lang="en-US" dirty="0" err="1" smtClean="0"/>
              <a:t>interictal</a:t>
            </a:r>
            <a:endParaRPr lang="en-US" dirty="0"/>
          </a:p>
        </p:txBody>
      </p:sp>
      <p:graphicFrame>
        <p:nvGraphicFramePr>
          <p:cNvPr id="24579" name="Object 3"/>
          <p:cNvGraphicFramePr>
            <a:graphicFrameLocks noChangeAspect="1"/>
          </p:cNvGraphicFramePr>
          <p:nvPr/>
        </p:nvGraphicFramePr>
        <p:xfrm>
          <a:off x="3810000" y="1828800"/>
          <a:ext cx="4892675" cy="4056062"/>
        </p:xfrm>
        <a:graphic>
          <a:graphicData uri="http://schemas.openxmlformats.org/presentationml/2006/ole">
            <p:oleObj spid="_x0000_s24579" name="Acrobat Document" r:id="rId3" imgW="5829199" imgH="7543800" progId="AcroExch.Document.11">
              <p:embed/>
            </p:oleObj>
          </a:graphicData>
        </a:graphic>
      </p:graphicFrame>
      <p:sp>
        <p:nvSpPr>
          <p:cNvPr id="5" name="Content Placeholder 2"/>
          <p:cNvSpPr>
            <a:spLocks noGrp="1"/>
          </p:cNvSpPr>
          <p:nvPr>
            <p:ph idx="1"/>
          </p:nvPr>
        </p:nvSpPr>
        <p:spPr>
          <a:xfrm>
            <a:off x="304800" y="1905000"/>
            <a:ext cx="3429000" cy="3962400"/>
          </a:xfrm>
        </p:spPr>
        <p:txBody>
          <a:bodyPr>
            <a:normAutofit fontScale="92500" lnSpcReduction="10000"/>
          </a:bodyPr>
          <a:lstStyle/>
          <a:p>
            <a:r>
              <a:rPr lang="en-US" dirty="0" smtClean="0"/>
              <a:t>Canine subject 002</a:t>
            </a:r>
          </a:p>
          <a:p>
            <a:r>
              <a:rPr lang="en-US" dirty="0" smtClean="0"/>
              <a:t>Full record shown</a:t>
            </a:r>
          </a:p>
          <a:p>
            <a:r>
              <a:rPr lang="en-US" dirty="0" smtClean="0"/>
              <a:t>Logistic regression</a:t>
            </a:r>
          </a:p>
          <a:p>
            <a:r>
              <a:rPr lang="en-US" dirty="0" smtClean="0"/>
              <a:t>Trained on all 96 features</a:t>
            </a:r>
          </a:p>
          <a:p>
            <a:r>
              <a:rPr lang="en-US" dirty="0" smtClean="0"/>
              <a:t>Output probability of </a:t>
            </a:r>
            <a:r>
              <a:rPr lang="en-US" dirty="0" err="1" smtClean="0"/>
              <a:t>preictal</a:t>
            </a:r>
            <a:r>
              <a:rPr lang="en-US" dirty="0" smtClean="0"/>
              <a:t> in range 0.0 - 1.0</a:t>
            </a:r>
          </a:p>
          <a:p>
            <a:endParaRPr lang="en-US" dirty="0" smtClean="0"/>
          </a:p>
          <a:p>
            <a:r>
              <a:rPr lang="en-US" dirty="0" smtClean="0"/>
              <a:t>AUC-ROC = 0.826</a:t>
            </a:r>
          </a:p>
          <a:p>
            <a:endParaRPr lang="en-US" dirty="0"/>
          </a:p>
        </p:txBody>
      </p:sp>
      <p:sp>
        <p:nvSpPr>
          <p:cNvPr id="6" name="TextBox 5"/>
          <p:cNvSpPr txBox="1"/>
          <p:nvPr/>
        </p:nvSpPr>
        <p:spPr>
          <a:xfrm>
            <a:off x="4495800" y="5906869"/>
            <a:ext cx="2545890" cy="646331"/>
          </a:xfrm>
          <a:prstGeom prst="rect">
            <a:avLst/>
          </a:prstGeom>
          <a:noFill/>
        </p:spPr>
        <p:txBody>
          <a:bodyPr wrap="none" rtlCol="0">
            <a:spAutoFit/>
          </a:bodyPr>
          <a:lstStyle/>
          <a:p>
            <a:pPr algn="ctr"/>
            <a:r>
              <a:rPr lang="en-US" dirty="0" smtClean="0">
                <a:latin typeface="+mj-lt"/>
              </a:rPr>
              <a:t>original labels of samples</a:t>
            </a:r>
          </a:p>
          <a:p>
            <a:pPr algn="ctr"/>
            <a:r>
              <a:rPr lang="en-US" dirty="0" smtClean="0">
                <a:solidFill>
                  <a:srgbClr val="FF0000"/>
                </a:solidFill>
                <a:latin typeface="+mj-lt"/>
                <a:sym typeface="Wingdings"/>
              </a:rPr>
              <a:t></a:t>
            </a:r>
            <a:r>
              <a:rPr lang="en-US" dirty="0" smtClean="0">
                <a:latin typeface="+mj-lt"/>
              </a:rPr>
              <a:t>  </a:t>
            </a:r>
            <a:r>
              <a:rPr lang="en-US" dirty="0" err="1" smtClean="0">
                <a:latin typeface="+mj-lt"/>
              </a:rPr>
              <a:t>preictal</a:t>
            </a:r>
            <a:r>
              <a:rPr lang="en-US" dirty="0" smtClean="0">
                <a:latin typeface="+mj-lt"/>
              </a:rPr>
              <a:t>    </a:t>
            </a:r>
            <a:r>
              <a:rPr lang="en-US" dirty="0" smtClean="0">
                <a:solidFill>
                  <a:srgbClr val="0AA62F"/>
                </a:solidFill>
                <a:sym typeface="Wingdings"/>
              </a:rPr>
              <a:t></a:t>
            </a:r>
            <a:r>
              <a:rPr lang="en-US" dirty="0" smtClean="0">
                <a:latin typeface="+mj-lt"/>
              </a:rPr>
              <a:t>  </a:t>
            </a:r>
            <a:r>
              <a:rPr lang="en-US" dirty="0" err="1" smtClean="0">
                <a:latin typeface="+mj-lt"/>
              </a:rPr>
              <a:t>interictal</a:t>
            </a:r>
            <a:endParaRPr lang="en-US" dirty="0">
              <a:latin typeface="+mj-lt"/>
            </a:endParaRPr>
          </a:p>
        </p:txBody>
      </p:sp>
      <p:cxnSp>
        <p:nvCxnSpPr>
          <p:cNvPr id="8" name="Straight Arrow Connector 7"/>
          <p:cNvCxnSpPr/>
          <p:nvPr/>
        </p:nvCxnSpPr>
        <p:spPr>
          <a:xfrm rot="16200000" flipV="1">
            <a:off x="6858000" y="4953000"/>
            <a:ext cx="9906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72400" y="5867400"/>
            <a:ext cx="731290" cy="523220"/>
          </a:xfrm>
          <a:prstGeom prst="rect">
            <a:avLst/>
          </a:prstGeom>
          <a:noFill/>
        </p:spPr>
        <p:txBody>
          <a:bodyPr wrap="none" rtlCol="0">
            <a:spAutoFit/>
          </a:bodyPr>
          <a:lstStyle/>
          <a:p>
            <a:pPr algn="ctr"/>
            <a:r>
              <a:rPr lang="en-US" sz="1400" dirty="0" smtClean="0">
                <a:latin typeface="+mj-lt"/>
              </a:rPr>
              <a:t>missing</a:t>
            </a:r>
          </a:p>
          <a:p>
            <a:pPr algn="ctr"/>
            <a:r>
              <a:rPr lang="en-US" sz="1400" dirty="0" smtClean="0">
                <a:latin typeface="+mj-lt"/>
              </a:rPr>
              <a:t>data</a:t>
            </a:r>
            <a:endParaRPr lang="en-US" sz="14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a:t>
            </a:r>
            <a:r>
              <a:rPr lang="en-US" dirty="0" err="1" smtClean="0"/>
              <a:t>preictal</a:t>
            </a:r>
            <a:r>
              <a:rPr lang="en-US" dirty="0" smtClean="0"/>
              <a:t> vs. </a:t>
            </a:r>
            <a:r>
              <a:rPr lang="en-US" dirty="0" err="1" smtClean="0"/>
              <a:t>interictal</a:t>
            </a:r>
            <a:endParaRPr lang="en-US" dirty="0"/>
          </a:p>
        </p:txBody>
      </p:sp>
      <p:graphicFrame>
        <p:nvGraphicFramePr>
          <p:cNvPr id="25602" name="Object 2"/>
          <p:cNvGraphicFramePr>
            <a:graphicFrameLocks noChangeAspect="1"/>
          </p:cNvGraphicFramePr>
          <p:nvPr/>
        </p:nvGraphicFramePr>
        <p:xfrm>
          <a:off x="3810000" y="1828800"/>
          <a:ext cx="4902200" cy="4060825"/>
        </p:xfrm>
        <a:graphic>
          <a:graphicData uri="http://schemas.openxmlformats.org/presentationml/2006/ole">
            <p:oleObj spid="_x0000_s25602" name="Acrobat Document" r:id="rId3" imgW="5829199" imgH="7543800" progId="AcroExch.Document.11">
              <p:embed/>
            </p:oleObj>
          </a:graphicData>
        </a:graphic>
      </p:graphicFrame>
      <p:sp>
        <p:nvSpPr>
          <p:cNvPr id="5" name="TextBox 4"/>
          <p:cNvSpPr txBox="1"/>
          <p:nvPr/>
        </p:nvSpPr>
        <p:spPr>
          <a:xfrm>
            <a:off x="5150310" y="5906869"/>
            <a:ext cx="2545890" cy="646331"/>
          </a:xfrm>
          <a:prstGeom prst="rect">
            <a:avLst/>
          </a:prstGeom>
          <a:noFill/>
        </p:spPr>
        <p:txBody>
          <a:bodyPr wrap="none" rtlCol="0">
            <a:spAutoFit/>
          </a:bodyPr>
          <a:lstStyle/>
          <a:p>
            <a:pPr algn="ctr"/>
            <a:r>
              <a:rPr lang="en-US" dirty="0" smtClean="0">
                <a:latin typeface="+mj-lt"/>
              </a:rPr>
              <a:t>original labels of samples</a:t>
            </a:r>
          </a:p>
          <a:p>
            <a:pPr algn="ctr"/>
            <a:r>
              <a:rPr lang="en-US" dirty="0" smtClean="0">
                <a:solidFill>
                  <a:srgbClr val="FF0000"/>
                </a:solidFill>
                <a:latin typeface="+mj-lt"/>
                <a:sym typeface="Wingdings"/>
              </a:rPr>
              <a:t></a:t>
            </a:r>
            <a:r>
              <a:rPr lang="en-US" dirty="0" smtClean="0">
                <a:latin typeface="+mj-lt"/>
              </a:rPr>
              <a:t>  </a:t>
            </a:r>
            <a:r>
              <a:rPr lang="en-US" dirty="0" err="1" smtClean="0">
                <a:latin typeface="+mj-lt"/>
              </a:rPr>
              <a:t>preictal</a:t>
            </a:r>
            <a:r>
              <a:rPr lang="en-US" dirty="0" smtClean="0">
                <a:latin typeface="+mj-lt"/>
              </a:rPr>
              <a:t>    </a:t>
            </a:r>
            <a:r>
              <a:rPr lang="en-US" dirty="0" smtClean="0">
                <a:solidFill>
                  <a:srgbClr val="0AA62F"/>
                </a:solidFill>
                <a:sym typeface="Wingdings"/>
              </a:rPr>
              <a:t></a:t>
            </a:r>
            <a:r>
              <a:rPr lang="en-US" dirty="0" smtClean="0">
                <a:latin typeface="+mj-lt"/>
              </a:rPr>
              <a:t>  </a:t>
            </a:r>
            <a:r>
              <a:rPr lang="en-US" dirty="0" err="1" smtClean="0">
                <a:latin typeface="+mj-lt"/>
              </a:rPr>
              <a:t>interictal</a:t>
            </a:r>
            <a:endParaRPr lang="en-US" dirty="0">
              <a:latin typeface="+mj-lt"/>
            </a:endParaRPr>
          </a:p>
        </p:txBody>
      </p:sp>
      <p:sp>
        <p:nvSpPr>
          <p:cNvPr id="6" name="Content Placeholder 2"/>
          <p:cNvSpPr>
            <a:spLocks noGrp="1"/>
          </p:cNvSpPr>
          <p:nvPr>
            <p:ph idx="1"/>
          </p:nvPr>
        </p:nvSpPr>
        <p:spPr>
          <a:xfrm>
            <a:off x="304800" y="2895600"/>
            <a:ext cx="3429000" cy="1219200"/>
          </a:xfrm>
        </p:spPr>
        <p:txBody>
          <a:bodyPr>
            <a:normAutofit fontScale="92500"/>
          </a:bodyPr>
          <a:lstStyle/>
          <a:p>
            <a:r>
              <a:rPr lang="en-US" dirty="0" smtClean="0"/>
              <a:t>Canine subject 002</a:t>
            </a:r>
          </a:p>
          <a:p>
            <a:r>
              <a:rPr lang="en-US" dirty="0" smtClean="0"/>
              <a:t>Seizure cluster 2 shown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82000" cy="819912"/>
          </a:xfrm>
        </p:spPr>
        <p:txBody>
          <a:bodyPr>
            <a:normAutofit fontScale="90000"/>
          </a:bodyPr>
          <a:lstStyle/>
          <a:p>
            <a:r>
              <a:rPr lang="en-US" dirty="0" smtClean="0"/>
              <a:t>Predictive algorithm in advisory setting</a:t>
            </a:r>
            <a:endParaRPr lang="en-US" dirty="0"/>
          </a:p>
        </p:txBody>
      </p:sp>
      <p:sp>
        <p:nvSpPr>
          <p:cNvPr id="3" name="Content Placeholder 2"/>
          <p:cNvSpPr>
            <a:spLocks noGrp="1"/>
          </p:cNvSpPr>
          <p:nvPr>
            <p:ph idx="1"/>
          </p:nvPr>
        </p:nvSpPr>
        <p:spPr>
          <a:xfrm>
            <a:off x="457200" y="1981200"/>
            <a:ext cx="8305800" cy="4648200"/>
          </a:xfrm>
        </p:spPr>
        <p:txBody>
          <a:bodyPr>
            <a:normAutofit lnSpcReduction="10000"/>
          </a:bodyPr>
          <a:lstStyle/>
          <a:p>
            <a:r>
              <a:rPr lang="en-US" dirty="0" smtClean="0"/>
              <a:t>Must choose advisory threshold</a:t>
            </a:r>
          </a:p>
          <a:p>
            <a:pPr lvl="1"/>
            <a:r>
              <a:rPr lang="en-US" dirty="0" smtClean="0"/>
              <a:t>When output of classifier exceeds threshold, warning is triggered.</a:t>
            </a:r>
          </a:p>
          <a:p>
            <a:pPr lvl="1"/>
            <a:r>
              <a:rPr lang="en-US" dirty="0" smtClean="0"/>
              <a:t>Warning has preset persistence interval (90 min.).</a:t>
            </a:r>
          </a:p>
          <a:p>
            <a:pPr lvl="1"/>
            <a:r>
              <a:rPr lang="en-US" dirty="0" smtClean="0"/>
              <a:t>New threshold crossing during ongoing warning extends warning.</a:t>
            </a:r>
          </a:p>
          <a:p>
            <a:r>
              <a:rPr lang="en-US" dirty="0" smtClean="0"/>
              <a:t>True positive:</a:t>
            </a:r>
          </a:p>
          <a:p>
            <a:pPr lvl="1"/>
            <a:r>
              <a:rPr lang="en-US" dirty="0" smtClean="0"/>
              <a:t>Warning begins at least 5 min. prior to seizure.</a:t>
            </a:r>
          </a:p>
          <a:p>
            <a:pPr lvl="1"/>
            <a:r>
              <a:rPr lang="en-US" dirty="0" smtClean="0"/>
              <a:t>Warning still in effect at time of seizure.</a:t>
            </a:r>
          </a:p>
          <a:p>
            <a:r>
              <a:rPr lang="en-US" dirty="0" smtClean="0"/>
              <a:t>False positive:</a:t>
            </a:r>
          </a:p>
          <a:p>
            <a:pPr lvl="1"/>
            <a:r>
              <a:rPr lang="en-US" dirty="0" smtClean="0"/>
              <a:t>Warning does not overlap a seizure.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82000" cy="819912"/>
          </a:xfrm>
        </p:spPr>
        <p:txBody>
          <a:bodyPr>
            <a:normAutofit fontScale="90000"/>
          </a:bodyPr>
          <a:lstStyle/>
          <a:p>
            <a:r>
              <a:rPr lang="en-US" dirty="0" smtClean="0"/>
              <a:t>Predictive algorithm in advisory setting</a:t>
            </a:r>
            <a:endParaRPr lang="en-US" dirty="0"/>
          </a:p>
        </p:txBody>
      </p:sp>
      <p:sp>
        <p:nvSpPr>
          <p:cNvPr id="3" name="Content Placeholder 2"/>
          <p:cNvSpPr>
            <a:spLocks noGrp="1"/>
          </p:cNvSpPr>
          <p:nvPr>
            <p:ph idx="1"/>
          </p:nvPr>
        </p:nvSpPr>
        <p:spPr>
          <a:xfrm>
            <a:off x="457200" y="1935480"/>
            <a:ext cx="8229600" cy="4465320"/>
          </a:xfrm>
        </p:spPr>
        <p:txBody>
          <a:bodyPr>
            <a:normAutofit/>
          </a:bodyPr>
          <a:lstStyle/>
          <a:p>
            <a:r>
              <a:rPr lang="en-US" dirty="0" smtClean="0"/>
              <a:t>Performance evaluated within a  ‘stack’ of calculations</a:t>
            </a:r>
          </a:p>
          <a:p>
            <a:pPr lvl="1"/>
            <a:r>
              <a:rPr lang="en-US" dirty="0" smtClean="0"/>
              <a:t>Feature selection</a:t>
            </a:r>
          </a:p>
          <a:p>
            <a:pPr lvl="1"/>
            <a:r>
              <a:rPr lang="en-US" dirty="0" smtClean="0"/>
              <a:t>Classifier training</a:t>
            </a:r>
          </a:p>
          <a:p>
            <a:pPr lvl="1"/>
            <a:r>
              <a:rPr lang="en-US" dirty="0" smtClean="0"/>
              <a:t>Over sequence of thresholds selected to produce various targeted total time in warning (TIW):</a:t>
            </a:r>
          </a:p>
          <a:p>
            <a:pPr lvl="2"/>
            <a:r>
              <a:rPr lang="en-US" dirty="0" smtClean="0"/>
              <a:t>Generate advisories from trained classifier</a:t>
            </a:r>
          </a:p>
          <a:p>
            <a:pPr lvl="2"/>
            <a:r>
              <a:rPr lang="en-US" dirty="0" smtClean="0"/>
              <a:t>Generate advisories from chance predictor matched for TIW</a:t>
            </a:r>
          </a:p>
          <a:p>
            <a:pPr lvl="1"/>
            <a:r>
              <a:rPr lang="en-US" dirty="0" smtClean="0"/>
              <a:t>Compute statistics comparing performance of trained and chance predictors</a:t>
            </a:r>
          </a:p>
          <a:p>
            <a:r>
              <a:rPr lang="en-US" dirty="0" smtClean="0"/>
              <a:t>10-fold cross validation applied to entire stack</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lstStyle/>
          <a:p>
            <a:r>
              <a:rPr lang="en-US" dirty="0" smtClean="0"/>
              <a:t>Chance predictor</a:t>
            </a:r>
            <a:endParaRPr lang="en-US" dirty="0"/>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2" cstate="print"/>
          <a:srcRect b="1696"/>
          <a:stretch>
            <a:fillRect/>
          </a:stretch>
        </p:blipFill>
        <p:spPr bwMode="auto">
          <a:xfrm>
            <a:off x="1809750" y="1524000"/>
            <a:ext cx="6267450" cy="529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82000" cy="819912"/>
          </a:xfrm>
        </p:spPr>
        <p:txBody>
          <a:bodyPr>
            <a:normAutofit/>
          </a:bodyPr>
          <a:lstStyle/>
          <a:p>
            <a:r>
              <a:rPr lang="en-US" dirty="0" smtClean="0"/>
              <a:t>Chance predictor</a:t>
            </a:r>
            <a:endParaRPr lang="en-US" dirty="0"/>
          </a:p>
        </p:txBody>
      </p:sp>
      <p:sp>
        <p:nvSpPr>
          <p:cNvPr id="3" name="Content Placeholder 2"/>
          <p:cNvSpPr>
            <a:spLocks noGrp="1"/>
          </p:cNvSpPr>
          <p:nvPr>
            <p:ph idx="1"/>
          </p:nvPr>
        </p:nvSpPr>
        <p:spPr/>
        <p:txBody>
          <a:bodyPr/>
          <a:lstStyle/>
          <a:p>
            <a:r>
              <a:rPr lang="en-US" dirty="0" smtClean="0"/>
              <a:t>Warning triggers generated randomly </a:t>
            </a:r>
            <a:r>
              <a:rPr lang="en-US" dirty="0" smtClean="0"/>
              <a:t>using a Poisson process</a:t>
            </a:r>
            <a:endParaRPr lang="en-US" dirty="0" smtClean="0"/>
          </a:p>
          <a:p>
            <a:r>
              <a:rPr lang="en-US" dirty="0" smtClean="0"/>
              <a:t>Warning intervals otherwise identical to trained predictor</a:t>
            </a:r>
          </a:p>
          <a:p>
            <a:pPr lvl="1"/>
            <a:r>
              <a:rPr lang="en-US" dirty="0" smtClean="0"/>
              <a:t>Persistence</a:t>
            </a:r>
          </a:p>
          <a:p>
            <a:pPr lvl="1"/>
            <a:r>
              <a:rPr lang="en-US" dirty="0" smtClean="0"/>
              <a:t>Extension</a:t>
            </a:r>
          </a:p>
          <a:p>
            <a:pPr lvl="1"/>
            <a:r>
              <a:rPr lang="en-US" dirty="0" smtClean="0"/>
              <a:t>Rules for true and false positives  </a:t>
            </a:r>
          </a:p>
          <a:p>
            <a:r>
              <a:rPr lang="en-US" dirty="0" smtClean="0"/>
              <a:t>Poisson rate parameter adjusted to produce target time in warning</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performance in canines</a:t>
            </a:r>
            <a:endParaRPr lang="en-US" dirty="0"/>
          </a:p>
        </p:txBody>
      </p:sp>
      <p:graphicFrame>
        <p:nvGraphicFramePr>
          <p:cNvPr id="4" name="Content Placeholder 3"/>
          <p:cNvGraphicFramePr>
            <a:graphicFrameLocks noGrp="1"/>
          </p:cNvGraphicFramePr>
          <p:nvPr>
            <p:ph idx="1"/>
          </p:nvPr>
        </p:nvGraphicFramePr>
        <p:xfrm>
          <a:off x="4267200" y="1676400"/>
          <a:ext cx="4259711" cy="5009030"/>
        </p:xfrm>
        <a:graphic>
          <a:graphicData uri="http://schemas.openxmlformats.org/drawingml/2006/table">
            <a:tbl>
              <a:tblPr/>
              <a:tblGrid>
                <a:gridCol w="549640"/>
                <a:gridCol w="549640"/>
                <a:gridCol w="549053"/>
                <a:gridCol w="549640"/>
                <a:gridCol w="549053"/>
                <a:gridCol w="549053"/>
                <a:gridCol w="963632"/>
              </a:tblGrid>
              <a:tr h="627530">
                <a:tc>
                  <a:txBody>
                    <a:bodyPr/>
                    <a:lstStyle/>
                    <a:p>
                      <a:pPr marL="71755" marR="71755" algn="ctr">
                        <a:lnSpc>
                          <a:spcPct val="125000"/>
                        </a:lnSpc>
                        <a:spcBef>
                          <a:spcPts val="0"/>
                        </a:spcBef>
                        <a:spcAft>
                          <a:spcPts val="0"/>
                        </a:spcAft>
                      </a:pPr>
                      <a:r>
                        <a:rPr lang="en-US" sz="1000" dirty="0">
                          <a:solidFill>
                            <a:srgbClr val="000000"/>
                          </a:solidFill>
                          <a:latin typeface="Arial Bold"/>
                          <a:ea typeface="ヒラギノ角ゴ Pro W3"/>
                          <a:cs typeface="Times New Roman"/>
                        </a:rPr>
                        <a:t>ID</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dirty="0">
                          <a:solidFill>
                            <a:srgbClr val="000000"/>
                          </a:solidFill>
                          <a:latin typeface="Arial Bold"/>
                          <a:ea typeface="ヒラギノ角ゴ Pro W3"/>
                          <a:cs typeface="Times New Roman"/>
                        </a:rPr>
                        <a:t>TIW</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dirty="0" err="1">
                          <a:solidFill>
                            <a:srgbClr val="000000"/>
                          </a:solidFill>
                          <a:latin typeface="Arial Bold"/>
                          <a:ea typeface="ヒラギノ角ゴ Pro W3"/>
                          <a:cs typeface="Times New Roman"/>
                        </a:rPr>
                        <a:t>S</a:t>
                      </a:r>
                      <a:r>
                        <a:rPr lang="en-US" sz="1000" baseline="-25000" dirty="0" err="1">
                          <a:solidFill>
                            <a:srgbClr val="000000"/>
                          </a:solidFill>
                          <a:latin typeface="Arial Bold"/>
                          <a:ea typeface="ヒラギノ角ゴ Pro W3"/>
                          <a:cs typeface="Times New Roman"/>
                        </a:rPr>
                        <a:t>n</a:t>
                      </a:r>
                      <a:r>
                        <a:rPr lang="en-US" sz="1000" dirty="0">
                          <a:solidFill>
                            <a:srgbClr val="000000"/>
                          </a:solidFill>
                          <a:latin typeface="Arial Bold"/>
                          <a:ea typeface="ヒラギノ角ゴ Pro W3"/>
                          <a:cs typeface="Times New Roman"/>
                        </a:rPr>
                        <a:t> </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i="1" dirty="0">
                          <a:solidFill>
                            <a:srgbClr val="000000"/>
                          </a:solidFill>
                          <a:latin typeface="Arial Bold"/>
                          <a:ea typeface="ヒラギノ角ゴ Pro W3"/>
                          <a:cs typeface="Times New Roman"/>
                        </a:rPr>
                        <a:t>p</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dirty="0" err="1">
                          <a:solidFill>
                            <a:srgbClr val="000000"/>
                          </a:solidFill>
                          <a:latin typeface="Arial Bold"/>
                          <a:ea typeface="ヒラギノ角ゴ Pro W3"/>
                          <a:cs typeface="Times New Roman"/>
                        </a:rPr>
                        <a:t>S</a:t>
                      </a:r>
                      <a:r>
                        <a:rPr lang="en-US" sz="1000" b="1" baseline="-25000" dirty="0" err="1">
                          <a:solidFill>
                            <a:srgbClr val="000000"/>
                          </a:solidFill>
                          <a:latin typeface="Arial"/>
                          <a:ea typeface="ヒラギノ角ゴ Pro W3"/>
                          <a:cs typeface="Times New Roman"/>
                        </a:rPr>
                        <a:t>n</a:t>
                      </a:r>
                      <a:r>
                        <a:rPr lang="en-US" sz="1000" b="1" baseline="-25000" dirty="0">
                          <a:solidFill>
                            <a:srgbClr val="000000"/>
                          </a:solidFill>
                          <a:latin typeface="Arial"/>
                          <a:ea typeface="ヒラギノ角ゴ Pro W3"/>
                          <a:cs typeface="Times New Roman"/>
                        </a:rPr>
                        <a:t>-lead</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i="1" dirty="0" err="1">
                          <a:solidFill>
                            <a:srgbClr val="000000"/>
                          </a:solidFill>
                          <a:latin typeface="Arial Bold"/>
                          <a:ea typeface="ヒラギノ角ゴ Pro W3"/>
                          <a:cs typeface="Times New Roman"/>
                        </a:rPr>
                        <a:t>p</a:t>
                      </a:r>
                      <a:r>
                        <a:rPr lang="en-US" sz="1000" b="1" baseline="-25000" dirty="0" err="1">
                          <a:solidFill>
                            <a:srgbClr val="000000"/>
                          </a:solidFill>
                          <a:latin typeface="Arial"/>
                          <a:ea typeface="ヒラギノ角ゴ Pro W3"/>
                          <a:cs typeface="Times New Roman"/>
                        </a:rPr>
                        <a:t>n</a:t>
                      </a:r>
                      <a:r>
                        <a:rPr lang="en-US" sz="1000" b="1" baseline="-25000" dirty="0">
                          <a:solidFill>
                            <a:srgbClr val="000000"/>
                          </a:solidFill>
                          <a:latin typeface="Arial"/>
                          <a:ea typeface="ヒラギノ角ゴ Pro W3"/>
                          <a:cs typeface="Times New Roman"/>
                        </a:rPr>
                        <a:t>-lead</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25000"/>
                        </a:lnSpc>
                        <a:spcBef>
                          <a:spcPts val="0"/>
                        </a:spcBef>
                        <a:spcAft>
                          <a:spcPts val="0"/>
                        </a:spcAft>
                      </a:pPr>
                      <a:r>
                        <a:rPr lang="en-US" sz="1000" dirty="0">
                          <a:solidFill>
                            <a:srgbClr val="000000"/>
                          </a:solidFill>
                          <a:latin typeface="Arial Bold"/>
                          <a:ea typeface="ヒラギノ角ゴ Pro W3"/>
                          <a:cs typeface="Times New Roman"/>
                        </a:rPr>
                        <a:t>False Positive/day</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1.293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1.818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0.667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0.667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2.257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2.792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0.741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0.0001</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0.0001</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2.910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0.889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3.074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0.889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0.0001</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0.0001</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3.186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0.2435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0.6081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1.0000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Bold"/>
                          <a:ea typeface="ヒラギノ角ゴ Pro W3"/>
                          <a:cs typeface="Times New Roman"/>
                        </a:rPr>
                        <a:t>0.0141</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1.079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Bold"/>
                          <a:ea typeface="ヒラギノ角ゴ Pro W3"/>
                          <a:cs typeface="Times New Roman"/>
                        </a:rPr>
                        <a:t>0.0007</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0.2534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1.954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Bold"/>
                          <a:ea typeface="ヒラギノ角ゴ Pro W3"/>
                          <a:cs typeface="Times New Roman"/>
                        </a:rPr>
                        <a:t>0.0035</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0.4691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2.335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0.0183</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0.7290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2.670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0.7407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3.026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25000"/>
                        </a:lnSpc>
                        <a:spcBef>
                          <a:spcPts val="0"/>
                        </a:spcBef>
                        <a:spcAft>
                          <a:spcPts val="0"/>
                        </a:spcAft>
                      </a:pP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Bold"/>
                          <a:ea typeface="ヒラギノ角ゴ Pro W3"/>
                          <a:cs typeface="Times New Roman"/>
                        </a:rPr>
                        <a:t>0.0000</a:t>
                      </a:r>
                      <a:endParaRPr lang="en-US" sz="1000" dirty="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0.7548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0.658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0.5582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0.791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0.389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0.1658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0.991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0.0421</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1.427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0.892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0.0895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1.617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0.904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1.695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61">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0.916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Bold"/>
                          <a:ea typeface="ヒラギノ角ゴ Pro W3"/>
                          <a:cs typeface="Times New Roman"/>
                        </a:rPr>
                        <a:t>0.0000</a:t>
                      </a:r>
                      <a:endParaRPr lang="en-US" sz="1000">
                        <a:solidFill>
                          <a:srgbClr val="000000"/>
                        </a:solidFill>
                        <a:latin typeface="Arial"/>
                        <a:ea typeface="ヒラギノ角ゴ Pro W3"/>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0.611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a:solidFill>
                            <a:srgbClr val="000000"/>
                          </a:solidFill>
                          <a:latin typeface="Arial"/>
                          <a:ea typeface="ヒラギノ角ゴ Pro W3"/>
                          <a:cs typeface="Times New Roman"/>
                        </a:rPr>
                        <a:t>0.2459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25000"/>
                        </a:lnSpc>
                        <a:spcBef>
                          <a:spcPts val="0"/>
                        </a:spcBef>
                        <a:spcAft>
                          <a:spcPts val="0"/>
                        </a:spcAft>
                      </a:pPr>
                      <a:r>
                        <a:rPr lang="en-US" sz="1000" dirty="0">
                          <a:solidFill>
                            <a:srgbClr val="000000"/>
                          </a:solidFill>
                          <a:latin typeface="Arial"/>
                          <a:ea typeface="ヒラギノ角ゴ Pro W3"/>
                          <a:cs typeface="Times New Roman"/>
                        </a:rPr>
                        <a:t>1.927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5" name="Content Placeholder 2"/>
          <p:cNvSpPr txBox="1">
            <a:spLocks/>
          </p:cNvSpPr>
          <p:nvPr/>
        </p:nvSpPr>
        <p:spPr>
          <a:xfrm>
            <a:off x="533400" y="2286000"/>
            <a:ext cx="3657600" cy="32004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10 of 96 PIB features (forward selection)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mj-lt"/>
              </a:rPr>
              <a:t>10-fold cross-validation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j-lt"/>
                <a:ea typeface="+mn-ea"/>
                <a:cs typeface="+mn-cs"/>
              </a:rPr>
              <a:t>TIW</a:t>
            </a:r>
            <a:r>
              <a:rPr kumimoji="0" lang="en-US" sz="2600" b="0" i="0" u="none" strike="noStrike" kern="1200" cap="none" spc="0" normalizeH="0" baseline="0" noProof="0" dirty="0" smtClean="0">
                <a:ln>
                  <a:noFill/>
                </a:ln>
                <a:solidFill>
                  <a:schemeClr val="tx1"/>
                </a:solidFill>
                <a:effectLst/>
                <a:uLnTx/>
                <a:uFillTx/>
                <a:latin typeface="+mj-lt"/>
                <a:ea typeface="+mn-ea"/>
                <a:cs typeface="+mn-cs"/>
              </a:rPr>
              <a:t>: </a:t>
            </a:r>
            <a:r>
              <a:rPr lang="en-US" sz="2600" dirty="0" smtClean="0">
                <a:latin typeface="+mj-lt"/>
              </a:rPr>
              <a:t>to</a:t>
            </a:r>
            <a:r>
              <a:rPr kumimoji="0" lang="en-US" sz="2600" b="0" i="0" u="none" strike="noStrike" kern="1200" cap="none" spc="0" normalizeH="0" baseline="0" noProof="0" dirty="0" err="1" smtClean="0">
                <a:ln>
                  <a:noFill/>
                </a:ln>
                <a:solidFill>
                  <a:schemeClr val="tx1"/>
                </a:solidFill>
                <a:effectLst/>
                <a:uLnTx/>
                <a:uFillTx/>
                <a:latin typeface="+mj-lt"/>
                <a:ea typeface="+mn-ea"/>
                <a:cs typeface="+mn-cs"/>
              </a:rPr>
              <a:t>tal</a:t>
            </a:r>
            <a:r>
              <a:rPr kumimoji="0" lang="en-US" sz="2600" b="0" i="0" u="none" strike="noStrike" kern="1200" cap="none" spc="0" normalizeH="0" baseline="0" noProof="0" dirty="0" smtClean="0">
                <a:ln>
                  <a:noFill/>
                </a:ln>
                <a:solidFill>
                  <a:schemeClr val="tx1"/>
                </a:solidFill>
                <a:effectLst/>
                <a:uLnTx/>
                <a:uFillTx/>
                <a:latin typeface="+mj-lt"/>
                <a:ea typeface="+mn-ea"/>
                <a:cs typeface="+mn-cs"/>
              </a:rPr>
              <a:t> time</a:t>
            </a:r>
            <a:r>
              <a:rPr kumimoji="0" lang="en-US" sz="2600" b="0" i="0" u="none" strike="noStrike" kern="1200" cap="none" spc="0" normalizeH="0" noProof="0" dirty="0" smtClean="0">
                <a:ln>
                  <a:noFill/>
                </a:ln>
                <a:solidFill>
                  <a:schemeClr val="tx1"/>
                </a:solidFill>
                <a:effectLst/>
                <a:uLnTx/>
                <a:uFillTx/>
                <a:latin typeface="+mj-lt"/>
                <a:ea typeface="+mn-ea"/>
                <a:cs typeface="+mn-cs"/>
              </a:rPr>
              <a:t> in warning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baseline="0" dirty="0" err="1" smtClean="0">
                <a:latin typeface="+mj-lt"/>
              </a:rPr>
              <a:t>S</a:t>
            </a:r>
            <a:r>
              <a:rPr lang="en-US" sz="2600" b="1" baseline="-25000" dirty="0" err="1" smtClean="0">
                <a:latin typeface="+mj-lt"/>
              </a:rPr>
              <a:t>n</a:t>
            </a:r>
            <a:r>
              <a:rPr lang="en-US" sz="2600" baseline="0" dirty="0" smtClean="0">
                <a:latin typeface="+mj-lt"/>
              </a:rPr>
              <a:t>: sensitivity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dirty="0" smtClean="0">
                <a:latin typeface="+mj-lt"/>
              </a:rPr>
              <a:t>p</a:t>
            </a:r>
            <a:r>
              <a:rPr kumimoji="0" lang="en-US" sz="2600" b="0" i="0" u="none" strike="noStrike" kern="1200" cap="none" spc="0" normalizeH="0" noProof="0" dirty="0" smtClean="0">
                <a:ln>
                  <a:noFill/>
                </a:ln>
                <a:solidFill>
                  <a:schemeClr val="tx1"/>
                </a:solidFill>
                <a:effectLst/>
                <a:uLnTx/>
                <a:uFillTx/>
                <a:latin typeface="+mj-lt"/>
                <a:ea typeface="+mn-ea"/>
                <a:cs typeface="+mn-cs"/>
              </a:rPr>
              <a:t>: p-value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dirty="0" smtClean="0">
                <a:latin typeface="+mj-lt"/>
              </a:rPr>
              <a:t>l</a:t>
            </a:r>
            <a:r>
              <a:rPr lang="en-US" sz="2600" b="1" baseline="0" dirty="0" smtClean="0">
                <a:latin typeface="+mj-lt"/>
              </a:rPr>
              <a:t>ead</a:t>
            </a:r>
            <a:r>
              <a:rPr lang="en-US" sz="2600" baseline="0" dirty="0" smtClean="0">
                <a:latin typeface="+mj-lt"/>
              </a:rPr>
              <a:t>: lead</a:t>
            </a:r>
            <a:r>
              <a:rPr lang="en-US" sz="2600" dirty="0" smtClean="0">
                <a:latin typeface="+mj-lt"/>
              </a:rPr>
              <a:t> seizures only</a:t>
            </a:r>
            <a:r>
              <a:rPr lang="en-US" sz="2600" baseline="0" dirty="0" smtClean="0">
                <a:latin typeface="+mj-lt"/>
              </a:rPr>
              <a:t> </a:t>
            </a: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EEG of temporal lobe epilepsy</a:t>
            </a:r>
            <a:endParaRPr lang="en-US" dirty="0"/>
          </a:p>
        </p:txBody>
      </p:sp>
      <p:sp>
        <p:nvSpPr>
          <p:cNvPr id="3" name="Content Placeholder 2"/>
          <p:cNvSpPr>
            <a:spLocks noGrp="1"/>
          </p:cNvSpPr>
          <p:nvPr>
            <p:ph idx="1"/>
          </p:nvPr>
        </p:nvSpPr>
        <p:spPr/>
        <p:txBody>
          <a:bodyPr/>
          <a:lstStyle/>
          <a:p>
            <a:endParaRPr lang="en-US"/>
          </a:p>
        </p:txBody>
      </p:sp>
      <p:pic>
        <p:nvPicPr>
          <p:cNvPr id="52226" name="Picture 2" descr="http://teddybrain.files.wordpress.com/2013/02/ictal-eeg-of-mesial-temporal-lobe-epilepsy.jpg"/>
          <p:cNvPicPr>
            <a:picLocks noChangeAspect="1" noChangeArrowheads="1"/>
          </p:cNvPicPr>
          <p:nvPr/>
        </p:nvPicPr>
        <p:blipFill>
          <a:blip r:embed="rId2" cstate="print"/>
          <a:srcRect/>
          <a:stretch>
            <a:fillRect/>
          </a:stretch>
        </p:blipFill>
        <p:spPr bwMode="auto">
          <a:xfrm>
            <a:off x="731520" y="2057400"/>
            <a:ext cx="7802880" cy="4008120"/>
          </a:xfrm>
          <a:prstGeom prst="rect">
            <a:avLst/>
          </a:prstGeom>
          <a:noFill/>
        </p:spPr>
      </p:pic>
      <p:sp>
        <p:nvSpPr>
          <p:cNvPr id="5" name="TextBox 4"/>
          <p:cNvSpPr txBox="1"/>
          <p:nvPr/>
        </p:nvSpPr>
        <p:spPr>
          <a:xfrm>
            <a:off x="1295400" y="6477000"/>
            <a:ext cx="6412140" cy="276999"/>
          </a:xfrm>
          <a:prstGeom prst="rect">
            <a:avLst/>
          </a:prstGeom>
          <a:noFill/>
        </p:spPr>
        <p:txBody>
          <a:bodyPr wrap="none" rtlCol="0">
            <a:spAutoFit/>
          </a:bodyPr>
          <a:lstStyle/>
          <a:p>
            <a:pPr algn="ctr"/>
            <a:r>
              <a:rPr lang="en-US" sz="1200" dirty="0" smtClean="0">
                <a:latin typeface="Arial" pitchFamily="34" charset="0"/>
                <a:cs typeface="Arial" pitchFamily="34" charset="0"/>
              </a:rPr>
              <a:t>http://teddybrain.files.wordpress.com/2013/02/ictal-eeg-of-mesial-temporal-lobe-epilepsy.jpg</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NeuroVista</a:t>
            </a:r>
            <a:r>
              <a:rPr lang="en-US" dirty="0" smtClean="0"/>
              <a:t> predictive algorithms</a:t>
            </a:r>
            <a:endParaRPr lang="en-US" dirty="0"/>
          </a:p>
        </p:txBody>
      </p:sp>
      <p:graphicFrame>
        <p:nvGraphicFramePr>
          <p:cNvPr id="4" name="Table 3"/>
          <p:cNvGraphicFramePr>
            <a:graphicFrameLocks noGrp="1"/>
          </p:cNvGraphicFramePr>
          <p:nvPr/>
        </p:nvGraphicFramePr>
        <p:xfrm>
          <a:off x="457200" y="1828800"/>
          <a:ext cx="8229600" cy="4572000"/>
        </p:xfrm>
        <a:graphic>
          <a:graphicData uri="http://schemas.openxmlformats.org/drawingml/2006/table">
            <a:tbl>
              <a:tblPr firstRow="1" bandRow="1">
                <a:tableStyleId>{2D5ABB26-0587-4C30-8999-92F81FD0307C}</a:tableStyleId>
              </a:tblPr>
              <a:tblGrid>
                <a:gridCol w="2743200"/>
                <a:gridCol w="2743200"/>
                <a:gridCol w="2743200"/>
              </a:tblGrid>
              <a:tr h="762000">
                <a:tc>
                  <a:txBody>
                    <a:bodyPr/>
                    <a:lstStyle/>
                    <a:p>
                      <a:pPr algn="ctr"/>
                      <a:endParaRPr lang="en-US" sz="2000" b="1" dirty="0">
                        <a:latin typeface="+mj-lt"/>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First</a:t>
                      </a:r>
                      <a:r>
                        <a:rPr lang="en-US" sz="2000" b="1" baseline="0" dirty="0" smtClean="0">
                          <a:latin typeface="+mj-lt"/>
                        </a:rPr>
                        <a:t>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1" dirty="0" smtClean="0">
                          <a:latin typeface="+mj-lt"/>
                        </a:rPr>
                        <a:t>Second generation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C9B"/>
                    </a:solidFill>
                  </a:tcPr>
                </a:tc>
              </a:tr>
              <a:tr h="762000">
                <a:tc>
                  <a:txBody>
                    <a:bodyPr/>
                    <a:lstStyle/>
                    <a:p>
                      <a:pPr algn="ctr"/>
                      <a:r>
                        <a:rPr lang="en-US" sz="2000" b="1" dirty="0" smtClean="0">
                          <a:latin typeface="+mj-lt"/>
                        </a:rPr>
                        <a:t>Features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 based, somewhat complex</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spectral power</a:t>
                      </a:r>
                      <a:r>
                        <a:rPr lang="en-US" sz="2000" b="1" baseline="0" dirty="0" smtClean="0">
                          <a:latin typeface="+mj-lt"/>
                        </a:rPr>
                        <a:t> based, simplified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Feature resolution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 second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one</a:t>
                      </a:r>
                      <a:r>
                        <a:rPr lang="en-US" sz="2000" b="1" baseline="0" dirty="0" smtClean="0">
                          <a:latin typeface="+mj-lt"/>
                        </a:rPr>
                        <a:t> minute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err="1" smtClean="0">
                          <a:latin typeface="+mj-lt"/>
                        </a:rPr>
                        <a:t>Discriminant</a:t>
                      </a:r>
                      <a:r>
                        <a:rPr lang="en-US" sz="2000" b="1" baseline="0" dirty="0" smtClean="0">
                          <a:latin typeface="+mj-lt"/>
                        </a:rPr>
                        <a:t> function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complex, non-linear</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logistic regression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iEEG recordings</a:t>
                      </a:r>
                      <a:r>
                        <a:rPr lang="en-US" sz="2000" b="1" baseline="0" dirty="0" smtClean="0">
                          <a:latin typeface="+mj-lt"/>
                        </a:rPr>
                        <a:t> used for development</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short-term human</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long-term canine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ctr"/>
                      <a:r>
                        <a:rPr lang="en-US" sz="2000" b="1" dirty="0" smtClean="0">
                          <a:latin typeface="+mj-lt"/>
                        </a:rPr>
                        <a:t>Human trials</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effective</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smtClean="0">
                          <a:latin typeface="+mj-lt"/>
                        </a:rPr>
                        <a:t>untested</a:t>
                      </a:r>
                      <a:endParaRPr lang="en-US" sz="2000" b="1" dirty="0">
                        <a:latin typeface="+mj-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normAutofit/>
          </a:bodyPr>
          <a:lstStyle/>
          <a:p>
            <a:r>
              <a:rPr lang="en-US" dirty="0" smtClean="0"/>
              <a:t>Caveats</a:t>
            </a:r>
          </a:p>
          <a:p>
            <a:pPr lvl="1"/>
            <a:r>
              <a:rPr lang="en-US" dirty="0" smtClean="0"/>
              <a:t>Some of predictive performance coming from </a:t>
            </a:r>
            <a:r>
              <a:rPr lang="en-US" dirty="0" err="1" smtClean="0"/>
              <a:t>postictal</a:t>
            </a:r>
            <a:r>
              <a:rPr lang="en-US" dirty="0" smtClean="0"/>
              <a:t> signature</a:t>
            </a:r>
          </a:p>
          <a:p>
            <a:pPr lvl="1"/>
            <a:r>
              <a:rPr lang="en-US" dirty="0" smtClean="0"/>
              <a:t>Need high sensitivity at lower total time in warning ( </a:t>
            </a:r>
            <a:r>
              <a:rPr lang="en-US" u="sng" dirty="0" smtClean="0"/>
              <a:t>&lt;</a:t>
            </a:r>
            <a:r>
              <a:rPr lang="en-US" dirty="0" smtClean="0"/>
              <a:t> 0.1 )</a:t>
            </a:r>
          </a:p>
          <a:p>
            <a:r>
              <a:rPr lang="en-US" dirty="0" smtClean="0"/>
              <a:t>Future work</a:t>
            </a:r>
          </a:p>
          <a:p>
            <a:pPr lvl="1"/>
            <a:r>
              <a:rPr lang="en-US" dirty="0" smtClean="0"/>
              <a:t>Explore other types of features from iEEG</a:t>
            </a:r>
          </a:p>
          <a:p>
            <a:pPr lvl="2"/>
            <a:r>
              <a:rPr lang="en-US" dirty="0" smtClean="0"/>
              <a:t>High-frequency oscillations</a:t>
            </a:r>
          </a:p>
          <a:p>
            <a:pPr lvl="2"/>
            <a:r>
              <a:rPr lang="en-US" dirty="0" smtClean="0"/>
              <a:t>Spectral entropy</a:t>
            </a:r>
          </a:p>
          <a:p>
            <a:pPr lvl="2"/>
            <a:r>
              <a:rPr lang="en-US" dirty="0" smtClean="0"/>
              <a:t>???</a:t>
            </a:r>
          </a:p>
          <a:p>
            <a:pPr lvl="1"/>
            <a:r>
              <a:rPr lang="en-US" dirty="0" smtClean="0"/>
              <a:t>Vary </a:t>
            </a:r>
            <a:r>
              <a:rPr lang="en-US" dirty="0" err="1" smtClean="0"/>
              <a:t>preictal</a:t>
            </a:r>
            <a:r>
              <a:rPr lang="en-US" dirty="0" smtClean="0"/>
              <a:t> horizon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EEG of absence seizure</a:t>
            </a:r>
            <a:endParaRPr lang="en-US" dirty="0"/>
          </a:p>
        </p:txBody>
      </p:sp>
      <p:sp>
        <p:nvSpPr>
          <p:cNvPr id="3" name="Content Placeholder 2"/>
          <p:cNvSpPr>
            <a:spLocks noGrp="1"/>
          </p:cNvSpPr>
          <p:nvPr>
            <p:ph idx="1"/>
          </p:nvPr>
        </p:nvSpPr>
        <p:spPr/>
        <p:txBody>
          <a:bodyPr/>
          <a:lstStyle/>
          <a:p>
            <a:endParaRPr lang="en-US" dirty="0"/>
          </a:p>
        </p:txBody>
      </p:sp>
      <p:pic>
        <p:nvPicPr>
          <p:cNvPr id="37890" name="Picture 2" descr="sw pattern"/>
          <p:cNvPicPr>
            <a:picLocks noChangeAspect="1" noChangeArrowheads="1"/>
          </p:cNvPicPr>
          <p:nvPr/>
        </p:nvPicPr>
        <p:blipFill>
          <a:blip r:embed="rId2" cstate="print"/>
          <a:srcRect/>
          <a:stretch>
            <a:fillRect/>
          </a:stretch>
        </p:blipFill>
        <p:spPr bwMode="auto">
          <a:xfrm>
            <a:off x="2133600" y="1828800"/>
            <a:ext cx="4863465" cy="4729829"/>
          </a:xfrm>
          <a:prstGeom prst="rect">
            <a:avLst/>
          </a:prstGeom>
          <a:noFill/>
        </p:spPr>
      </p:pic>
      <p:sp>
        <p:nvSpPr>
          <p:cNvPr id="5" name="TextBox 4"/>
          <p:cNvSpPr txBox="1"/>
          <p:nvPr/>
        </p:nvSpPr>
        <p:spPr>
          <a:xfrm>
            <a:off x="533400" y="6172200"/>
            <a:ext cx="3430298" cy="276999"/>
          </a:xfrm>
          <a:prstGeom prst="rect">
            <a:avLst/>
          </a:prstGeom>
          <a:noFill/>
        </p:spPr>
        <p:txBody>
          <a:bodyPr wrap="none" rtlCol="0">
            <a:spAutoFit/>
          </a:bodyPr>
          <a:lstStyle/>
          <a:p>
            <a:r>
              <a:rPr lang="en-US" sz="1200" dirty="0" smtClean="0">
                <a:latin typeface="Arial" pitchFamily="34" charset="0"/>
                <a:cs typeface="Arial" pitchFamily="34" charset="0"/>
              </a:rPr>
              <a:t>http://brain.fuw.edu.pl/~suffa/Modeling_SW.html</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Epilepsy treatment</a:t>
            </a:r>
            <a:endParaRPr lang="en-US" dirty="0"/>
          </a:p>
        </p:txBody>
      </p:sp>
      <p:sp>
        <p:nvSpPr>
          <p:cNvPr id="3" name="Content Placeholder 2"/>
          <p:cNvSpPr>
            <a:spLocks noGrp="1"/>
          </p:cNvSpPr>
          <p:nvPr>
            <p:ph idx="1"/>
          </p:nvPr>
        </p:nvSpPr>
        <p:spPr>
          <a:xfrm>
            <a:off x="457200" y="1935480"/>
            <a:ext cx="8153400" cy="4389120"/>
          </a:xfrm>
        </p:spPr>
        <p:txBody>
          <a:bodyPr/>
          <a:lstStyle/>
          <a:p>
            <a:r>
              <a:rPr lang="en-US" dirty="0" smtClean="0"/>
              <a:t>Mainstay of therapy is anti-epileptic medications.</a:t>
            </a:r>
          </a:p>
          <a:p>
            <a:pPr lvl="1"/>
            <a:r>
              <a:rPr lang="en-US" dirty="0" smtClean="0"/>
              <a:t>Medications produce significant cognitive and physical side-effects.</a:t>
            </a:r>
          </a:p>
          <a:p>
            <a:pPr lvl="1"/>
            <a:r>
              <a:rPr lang="en-US" dirty="0" smtClean="0"/>
              <a:t>20 - 40% of patients continue to have seizures.</a:t>
            </a:r>
          </a:p>
          <a:p>
            <a:pPr lvl="1"/>
            <a:r>
              <a:rPr lang="en-US" dirty="0" smtClean="0"/>
              <a:t>Alternatives to medication mostly involve surgery.</a:t>
            </a:r>
          </a:p>
          <a:p>
            <a:r>
              <a:rPr lang="en-US" dirty="0" smtClean="0"/>
              <a:t>Major source of disability is anxiety over occurrence of next seizure.</a:t>
            </a:r>
          </a:p>
          <a:p>
            <a:pPr lvl="1"/>
            <a:r>
              <a:rPr lang="en-US" dirty="0" smtClean="0"/>
              <a:t>Often leads to self-imposed, severe limitations on physical and social activities.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Seizure prediction</a:t>
            </a:r>
            <a:endParaRPr lang="en-US" dirty="0"/>
          </a:p>
        </p:txBody>
      </p:sp>
      <p:sp>
        <p:nvSpPr>
          <p:cNvPr id="3" name="Content Placeholder 2"/>
          <p:cNvSpPr>
            <a:spLocks noGrp="1"/>
          </p:cNvSpPr>
          <p:nvPr>
            <p:ph idx="1"/>
          </p:nvPr>
        </p:nvSpPr>
        <p:spPr/>
        <p:txBody>
          <a:bodyPr>
            <a:normAutofit fontScale="92500"/>
          </a:bodyPr>
          <a:lstStyle/>
          <a:p>
            <a:r>
              <a:rPr lang="en-US" dirty="0" smtClean="0"/>
              <a:t>Reliable prediction (forecast) of seizures would allow patients to take prophylactic medication or withdraw to a safe place.</a:t>
            </a:r>
          </a:p>
          <a:p>
            <a:endParaRPr lang="en-US" dirty="0" smtClean="0"/>
          </a:p>
          <a:p>
            <a:pPr algn="ctr">
              <a:buNone/>
            </a:pPr>
            <a:r>
              <a:rPr lang="en-US" dirty="0" smtClean="0"/>
              <a:t>Relative difficulty:</a:t>
            </a:r>
          </a:p>
          <a:p>
            <a:pPr algn="ctr">
              <a:buNone/>
            </a:pPr>
            <a:r>
              <a:rPr lang="en-US" dirty="0" smtClean="0"/>
              <a:t>prediction &gt;&gt;&gt; detection</a:t>
            </a:r>
          </a:p>
          <a:p>
            <a:endParaRPr lang="en-US" dirty="0" smtClean="0"/>
          </a:p>
          <a:p>
            <a:r>
              <a:rPr lang="en-US" dirty="0" smtClean="0"/>
              <a:t>Prediction is hard.</a:t>
            </a:r>
          </a:p>
          <a:p>
            <a:pPr lvl="1"/>
            <a:r>
              <a:rPr lang="en-US" dirty="0" smtClean="0"/>
              <a:t>Predictive signals are subtle and buried in mass of other signals.</a:t>
            </a:r>
          </a:p>
          <a:p>
            <a:pPr lvl="1"/>
            <a:r>
              <a:rPr lang="en-US" dirty="0" smtClean="0"/>
              <a:t>Proving the predictions are statistically better than a random model is very difficult.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28677" name="Picture 5"/>
          <p:cNvPicPr>
            <a:picLocks noChangeAspect="1" noChangeArrowheads="1"/>
          </p:cNvPicPr>
          <p:nvPr/>
        </p:nvPicPr>
        <p:blipFill>
          <a:blip r:embed="rId2" cstate="print"/>
          <a:srcRect l="1121" t="22803" r="3364" b="5701"/>
          <a:stretch>
            <a:fillRect/>
          </a:stretch>
        </p:blipFill>
        <p:spPr bwMode="auto">
          <a:xfrm>
            <a:off x="685800" y="838200"/>
            <a:ext cx="7787720" cy="5734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819912"/>
          </a:xfrm>
        </p:spPr>
        <p:txBody>
          <a:bodyPr>
            <a:normAutofit fontScale="90000"/>
          </a:bodyPr>
          <a:lstStyle/>
          <a:p>
            <a:r>
              <a:rPr lang="en-US" dirty="0" err="1" smtClean="0"/>
              <a:t>NeuroVista</a:t>
            </a:r>
            <a:r>
              <a:rPr lang="en-US" dirty="0" smtClean="0"/>
              <a:t> Seizure Advisory System (SAS)</a:t>
            </a:r>
            <a:endParaRPr lang="en-US" dirty="0"/>
          </a:p>
        </p:txBody>
      </p:sp>
      <p:sp>
        <p:nvSpPr>
          <p:cNvPr id="3" name="Content Placeholder 2"/>
          <p:cNvSpPr>
            <a:spLocks noGrp="1"/>
          </p:cNvSpPr>
          <p:nvPr>
            <p:ph idx="1"/>
          </p:nvPr>
        </p:nvSpPr>
        <p:spPr>
          <a:xfrm>
            <a:off x="304800" y="1935480"/>
            <a:ext cx="3505200" cy="4389120"/>
          </a:xfrm>
        </p:spPr>
        <p:txBody>
          <a:bodyPr/>
          <a:lstStyle/>
          <a:p>
            <a:pPr>
              <a:buNone/>
            </a:pPr>
            <a:r>
              <a:rPr lang="en-US" dirty="0" smtClean="0"/>
              <a:t>Records intracranial EEG (iEEG)</a:t>
            </a:r>
          </a:p>
          <a:p>
            <a:pPr lvl="1"/>
            <a:r>
              <a:rPr lang="en-US" dirty="0" smtClean="0"/>
              <a:t>continuous</a:t>
            </a:r>
          </a:p>
          <a:p>
            <a:pPr lvl="1"/>
            <a:r>
              <a:rPr lang="en-US" dirty="0" smtClean="0"/>
              <a:t>long-term</a:t>
            </a:r>
          </a:p>
          <a:p>
            <a:pPr lvl="1"/>
            <a:r>
              <a:rPr lang="en-US" dirty="0" smtClean="0"/>
              <a:t>ambulatory</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3857625" y="1600200"/>
            <a:ext cx="4524375"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7413</TotalTime>
  <Words>1554</Words>
  <Application>Microsoft Office PowerPoint</Application>
  <PresentationFormat>On-screen Show (4:3)</PresentationFormat>
  <Paragraphs>499</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Flow</vt:lpstr>
      <vt:lpstr>Acrobat Document</vt:lpstr>
      <vt:lpstr>Microsoft Word Document</vt:lpstr>
      <vt:lpstr>Seizure prediction and machine learning</vt:lpstr>
      <vt:lpstr>Epilepsy</vt:lpstr>
      <vt:lpstr>Electroencephalography (EEG)</vt:lpstr>
      <vt:lpstr>EEG of temporal lobe epilepsy</vt:lpstr>
      <vt:lpstr>EEG of absence seizure</vt:lpstr>
      <vt:lpstr>Epilepsy treatment</vt:lpstr>
      <vt:lpstr>Seizure prediction</vt:lpstr>
      <vt:lpstr>Slide 8</vt:lpstr>
      <vt:lpstr>NeuroVista Seizure Advisory System (SAS)</vt:lpstr>
      <vt:lpstr>Output from SAS</vt:lpstr>
      <vt:lpstr>Slide 11</vt:lpstr>
      <vt:lpstr>NeuroVista SAS in human trials</vt:lpstr>
      <vt:lpstr>NeuroVista SAS in human trials</vt:lpstr>
      <vt:lpstr>NeuroVista SAS in human trials</vt:lpstr>
      <vt:lpstr>Classification definition</vt:lpstr>
      <vt:lpstr>Classification illustrated</vt:lpstr>
      <vt:lpstr>NeuroVista predictive algorithms</vt:lpstr>
      <vt:lpstr>NeuroVista predictive algorithms</vt:lpstr>
      <vt:lpstr>NeuroVista predictive algorithms</vt:lpstr>
      <vt:lpstr>NeuroVista predictive algorithms</vt:lpstr>
      <vt:lpstr>Slide 21</vt:lpstr>
      <vt:lpstr>Canine subjects</vt:lpstr>
      <vt:lpstr>Seizure Advisory System in canines</vt:lpstr>
      <vt:lpstr>Seizure Advisory System in canines</vt:lpstr>
      <vt:lpstr>Full seizure record, canine subject 002</vt:lpstr>
      <vt:lpstr>Fourier transform</vt:lpstr>
      <vt:lpstr>Extraction of power bands from iEEG</vt:lpstr>
      <vt:lpstr>Extraction of power bands from iEEG</vt:lpstr>
      <vt:lpstr>Terminology</vt:lpstr>
      <vt:lpstr>Initial search for predictive algorithm</vt:lpstr>
      <vt:lpstr>Power-in-band features</vt:lpstr>
      <vt:lpstr>Power-in-band features</vt:lpstr>
      <vt:lpstr>Classification of preictal vs. interictal</vt:lpstr>
      <vt:lpstr>Classification of preictal vs. interictal</vt:lpstr>
      <vt:lpstr>Predictive algorithm in advisory setting</vt:lpstr>
      <vt:lpstr>Predictive algorithm in advisory setting</vt:lpstr>
      <vt:lpstr>Chance predictor</vt:lpstr>
      <vt:lpstr>Chance predictor</vt:lpstr>
      <vt:lpstr>Advisory performance in canines</vt:lpstr>
      <vt:lpstr>NeuroVista predictive algorithms</vt:lpstr>
      <vt:lpstr>Closing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Semantic Indexing</dc:title>
  <dc:creator>James Jeffry Howbert</dc:creator>
  <cp:lastModifiedBy>James Jeffry Howbert</cp:lastModifiedBy>
  <cp:revision>604</cp:revision>
  <dcterms:created xsi:type="dcterms:W3CDTF">2006-08-16T00:00:00Z</dcterms:created>
  <dcterms:modified xsi:type="dcterms:W3CDTF">2014-03-12T01:21:20Z</dcterms:modified>
</cp:coreProperties>
</file>