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9" r:id="rId3"/>
    <p:sldId id="274" r:id="rId4"/>
    <p:sldId id="257" r:id="rId5"/>
    <p:sldId id="259" r:id="rId6"/>
    <p:sldId id="260" r:id="rId7"/>
    <p:sldId id="271" r:id="rId8"/>
    <p:sldId id="261" r:id="rId9"/>
    <p:sldId id="262" r:id="rId10"/>
    <p:sldId id="263" r:id="rId11"/>
    <p:sldId id="270" r:id="rId12"/>
    <p:sldId id="258" r:id="rId13"/>
    <p:sldId id="264" r:id="rId14"/>
    <p:sldId id="265" r:id="rId15"/>
    <p:sldId id="266" r:id="rId16"/>
    <p:sldId id="267" r:id="rId17"/>
    <p:sldId id="268"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 Ko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8495" autoAdjust="0"/>
  </p:normalViewPr>
  <p:slideViewPr>
    <p:cSldViewPr>
      <p:cViewPr varScale="1">
        <p:scale>
          <a:sx n="56" d="100"/>
          <a:sy n="56" d="100"/>
        </p:scale>
        <p:origin x="-17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917301-12EB-1648-AFBB-8B65108C8106}" type="datetimeFigureOut">
              <a:rPr lang="en-US" smtClean="0"/>
              <a:pPr/>
              <a:t>5/7/2012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08C50E-320B-F14A-BF8B-A9CFFCE78BA7}" type="slidenum">
              <a:rPr lang="en-US" smtClean="0"/>
              <a:pPr/>
              <a:t>‹#›</a:t>
            </a:fld>
            <a:endParaRPr lang="en-US"/>
          </a:p>
        </p:txBody>
      </p:sp>
    </p:spTree>
    <p:extLst>
      <p:ext uri="{BB962C8B-B14F-4D97-AF65-F5344CB8AC3E}">
        <p14:creationId xmlns:p14="http://schemas.microsoft.com/office/powerpoint/2010/main" xmlns="" val="11763063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08C50E-320B-F14A-BF8B-A9CFFCE78BA7}" type="slidenum">
              <a:rPr lang="en-US" smtClean="0"/>
              <a:pPr/>
              <a:t>2</a:t>
            </a:fld>
            <a:endParaRPr lang="en-US"/>
          </a:p>
        </p:txBody>
      </p:sp>
    </p:spTree>
    <p:extLst>
      <p:ext uri="{BB962C8B-B14F-4D97-AF65-F5344CB8AC3E}">
        <p14:creationId xmlns:p14="http://schemas.microsoft.com/office/powerpoint/2010/main" xmlns="" val="978828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08C50E-320B-F14A-BF8B-A9CFFCE78BA7}" type="slidenum">
              <a:rPr lang="en-US" smtClean="0"/>
              <a:pPr/>
              <a:t>5</a:t>
            </a:fld>
            <a:endParaRPr lang="en-US"/>
          </a:p>
        </p:txBody>
      </p:sp>
    </p:spTree>
    <p:extLst>
      <p:ext uri="{BB962C8B-B14F-4D97-AF65-F5344CB8AC3E}">
        <p14:creationId xmlns:p14="http://schemas.microsoft.com/office/powerpoint/2010/main" xmlns="" val="725393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08C50E-320B-F14A-BF8B-A9CFFCE78BA7}" type="slidenum">
              <a:rPr lang="en-US" smtClean="0"/>
              <a:pPr/>
              <a:t>6</a:t>
            </a:fld>
            <a:endParaRPr lang="en-US"/>
          </a:p>
        </p:txBody>
      </p:sp>
    </p:spTree>
    <p:extLst>
      <p:ext uri="{BB962C8B-B14F-4D97-AF65-F5344CB8AC3E}">
        <p14:creationId xmlns:p14="http://schemas.microsoft.com/office/powerpoint/2010/main" xmlns="" val="1408683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08C50E-320B-F14A-BF8B-A9CFFCE78BA7}" type="slidenum">
              <a:rPr lang="en-US" smtClean="0"/>
              <a:pPr/>
              <a:t>7</a:t>
            </a:fld>
            <a:endParaRPr lang="en-US"/>
          </a:p>
        </p:txBody>
      </p:sp>
    </p:spTree>
    <p:extLst>
      <p:ext uri="{BB962C8B-B14F-4D97-AF65-F5344CB8AC3E}">
        <p14:creationId xmlns:p14="http://schemas.microsoft.com/office/powerpoint/2010/main" xmlns="" val="258700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08C50E-320B-F14A-BF8B-A9CFFCE78BA7}" type="slidenum">
              <a:rPr lang="en-US" smtClean="0"/>
              <a:pPr/>
              <a:t>8</a:t>
            </a:fld>
            <a:endParaRPr lang="en-US"/>
          </a:p>
        </p:txBody>
      </p:sp>
    </p:spTree>
    <p:extLst>
      <p:ext uri="{BB962C8B-B14F-4D97-AF65-F5344CB8AC3E}">
        <p14:creationId xmlns:p14="http://schemas.microsoft.com/office/powerpoint/2010/main" xmlns="" val="2587009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08C50E-320B-F14A-BF8B-A9CFFCE78BA7}" type="slidenum">
              <a:rPr lang="en-US" smtClean="0"/>
              <a:pPr/>
              <a:t>11</a:t>
            </a:fld>
            <a:endParaRPr lang="en-US"/>
          </a:p>
        </p:txBody>
      </p:sp>
    </p:spTree>
    <p:extLst>
      <p:ext uri="{BB962C8B-B14F-4D97-AF65-F5344CB8AC3E}">
        <p14:creationId xmlns:p14="http://schemas.microsoft.com/office/powerpoint/2010/main" xmlns="" val="1408683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08C50E-320B-F14A-BF8B-A9CFFCE78BA7}" type="slidenum">
              <a:rPr lang="en-US" smtClean="0"/>
              <a:pPr/>
              <a:t>13</a:t>
            </a:fld>
            <a:endParaRPr lang="en-US"/>
          </a:p>
        </p:txBody>
      </p:sp>
    </p:spTree>
    <p:extLst>
      <p:ext uri="{BB962C8B-B14F-4D97-AF65-F5344CB8AC3E}">
        <p14:creationId xmlns:p14="http://schemas.microsoft.com/office/powerpoint/2010/main" xmlns="" val="1251572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08C50E-320B-F14A-BF8B-A9CFFCE78BA7}" type="slidenum">
              <a:rPr lang="en-US" smtClean="0"/>
              <a:pPr/>
              <a:t>17</a:t>
            </a:fld>
            <a:endParaRPr lang="en-US"/>
          </a:p>
        </p:txBody>
      </p:sp>
    </p:spTree>
    <p:extLst>
      <p:ext uri="{BB962C8B-B14F-4D97-AF65-F5344CB8AC3E}">
        <p14:creationId xmlns:p14="http://schemas.microsoft.com/office/powerpoint/2010/main" xmlns="" val="989303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A876DC-F5FD-485E-A183-3C839F01354E}"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876DC-F5FD-485E-A183-3C839F01354E}"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876DC-F5FD-485E-A183-3C839F01354E}"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876DC-F5FD-485E-A183-3C839F01354E}"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876DC-F5FD-485E-A183-3C839F01354E}"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A876DC-F5FD-485E-A183-3C839F01354E}"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A876DC-F5FD-485E-A183-3C839F01354E}" type="datetimeFigureOut">
              <a:rPr lang="en-US" smtClean="0"/>
              <a:pPr/>
              <a:t>5/7/2012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A876DC-F5FD-485E-A183-3C839F01354E}" type="datetimeFigureOut">
              <a:rPr lang="en-US" smtClean="0"/>
              <a:pPr/>
              <a:t>5/7/2012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876DC-F5FD-485E-A183-3C839F01354E}" type="datetimeFigureOut">
              <a:rPr lang="en-US" smtClean="0"/>
              <a:pPr/>
              <a:t>5/7/2012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876DC-F5FD-485E-A183-3C839F01354E}"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876DC-F5FD-485E-A183-3C839F01354E}"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0679E-481B-4ED4-9A31-DF852061E0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876DC-F5FD-485E-A183-3C839F01354E}" type="datetimeFigureOut">
              <a:rPr lang="en-US" smtClean="0"/>
              <a:pPr/>
              <a:t>5/7/2012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0679E-481B-4ED4-9A31-DF852061E0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audio" Target="../media/audio1.wav"/><Relationship Id="rId5" Type="http://schemas.openxmlformats.org/officeDocument/2006/relationships/image" Target="../media/image4.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a:bodyPr>
          <a:lstStyle/>
          <a:p>
            <a:r>
              <a:rPr lang="en-US" sz="5400" b="1" dirty="0" smtClean="0"/>
              <a:t>STEM 123 – UX Design</a:t>
            </a:r>
            <a:endParaRPr lang="en-US" sz="5400" b="1" dirty="0"/>
          </a:p>
        </p:txBody>
      </p:sp>
      <p:sp>
        <p:nvSpPr>
          <p:cNvPr id="3" name="Subtitle 2"/>
          <p:cNvSpPr txBox="1">
            <a:spLocks/>
          </p:cNvSpPr>
          <p:nvPr/>
        </p:nvSpPr>
        <p:spPr>
          <a:xfrm>
            <a:off x="762000" y="2590800"/>
            <a:ext cx="7696200" cy="2286000"/>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300" i="0" u="none" strike="noStrike" kern="1200" cap="none" spc="0" normalizeH="0" baseline="0" noProof="0" dirty="0" smtClean="0">
                <a:ln>
                  <a:noFill/>
                </a:ln>
                <a:solidFill>
                  <a:schemeClr val="tx1"/>
                </a:solidFill>
                <a:effectLst/>
                <a:uLnTx/>
                <a:uFillTx/>
                <a:latin typeface="+mn-lt"/>
                <a:ea typeface="+mn-ea"/>
                <a:cs typeface="+mn-cs"/>
              </a:rPr>
              <a:t>Red Sun LLC</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Andrew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Greeness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Kris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Koford</a:t>
            </a:r>
            <a:endParaRPr lang="en-US" sz="3200" dirty="0" smtClean="0"/>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Lavinder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Singh</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p:cNvSpPr txBox="1"/>
          <p:nvPr/>
        </p:nvSpPr>
        <p:spPr>
          <a:xfrm>
            <a:off x="1066800" y="6488668"/>
            <a:ext cx="6547433" cy="369332"/>
          </a:xfrm>
          <a:prstGeom prst="rect">
            <a:avLst/>
          </a:prstGeom>
          <a:noFill/>
        </p:spPr>
        <p:txBody>
          <a:bodyPr wrap="none" rtlCol="0">
            <a:spAutoFit/>
          </a:bodyPr>
          <a:lstStyle/>
          <a:p>
            <a:r>
              <a:rPr lang="en-US" dirty="0" smtClean="0"/>
              <a:t>Note: STEM is an acronym for Science Technology Engineering Math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Storyboard 1.3.3 – Presentation Video</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1860125" cy="369332"/>
          </a:xfrm>
          <a:prstGeom prst="rect">
            <a:avLst/>
          </a:prstGeom>
          <a:noFill/>
        </p:spPr>
        <p:txBody>
          <a:bodyPr wrap="none" rtlCol="0">
            <a:spAutoFit/>
          </a:bodyPr>
          <a:lstStyle/>
          <a:p>
            <a:r>
              <a:rPr lang="en-US" dirty="0" smtClean="0"/>
              <a:t>STEM 123 –  Term</a:t>
            </a:r>
            <a:endParaRPr lang="en-US" dirty="0"/>
          </a:p>
        </p:txBody>
      </p:sp>
      <p:sp>
        <p:nvSpPr>
          <p:cNvPr id="9" name="TextBox 8"/>
          <p:cNvSpPr txBox="1"/>
          <p:nvPr/>
        </p:nvSpPr>
        <p:spPr>
          <a:xfrm>
            <a:off x="1066800" y="2286000"/>
            <a:ext cx="2971800" cy="369332"/>
          </a:xfrm>
          <a:prstGeom prst="rect">
            <a:avLst/>
          </a:prstGeom>
          <a:noFill/>
        </p:spPr>
        <p:txBody>
          <a:bodyPr wrap="square" rtlCol="0">
            <a:spAutoFit/>
          </a:bodyPr>
          <a:lstStyle/>
          <a:p>
            <a:r>
              <a:rPr lang="en-US" dirty="0" smtClean="0"/>
              <a:t>Question text…</a:t>
            </a:r>
            <a:endParaRPr lang="en-US" dirty="0"/>
          </a:p>
        </p:txBody>
      </p:sp>
      <p:sp>
        <p:nvSpPr>
          <p:cNvPr id="14" name="Rectangle 13"/>
          <p:cNvSpPr/>
          <p:nvPr/>
        </p:nvSpPr>
        <p:spPr>
          <a:xfrm>
            <a:off x="1219200" y="2895600"/>
            <a:ext cx="28194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Video content</a:t>
            </a:r>
            <a:endParaRPr lang="en-US" dirty="0"/>
          </a:p>
        </p:txBody>
      </p:sp>
      <p:sp>
        <p:nvSpPr>
          <p:cNvPr id="13" name="Rectangle 12"/>
          <p:cNvSpPr/>
          <p:nvPr/>
        </p:nvSpPr>
        <p:spPr>
          <a:xfrm>
            <a:off x="4267200" y="1524000"/>
            <a:ext cx="3276600" cy="4572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7543800" y="1524000"/>
            <a:ext cx="1295400" cy="4572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Line Callout 1 (Accent Bar) 15"/>
          <p:cNvSpPr/>
          <p:nvPr/>
        </p:nvSpPr>
        <p:spPr>
          <a:xfrm>
            <a:off x="5715000" y="1295400"/>
            <a:ext cx="2667000" cy="990600"/>
          </a:xfrm>
          <a:prstGeom prst="accent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 can navigate between slides by swiping left or right.</a:t>
            </a:r>
            <a:endParaRPr lang="en-US" dirty="0"/>
          </a:p>
        </p:txBody>
      </p:sp>
      <p:pic>
        <p:nvPicPr>
          <p:cNvPr id="17" name="Picture 2" descr="C:\Users\lavinds\Desktop\CSS590\metro.icons\white\play.png"/>
          <p:cNvPicPr>
            <a:picLocks noChangeAspect="1" noChangeArrowheads="1"/>
          </p:cNvPicPr>
          <p:nvPr/>
        </p:nvPicPr>
        <p:blipFill>
          <a:blip r:embed="rId2" cstate="print"/>
          <a:srcRect/>
          <a:stretch>
            <a:fillRect/>
          </a:stretch>
        </p:blipFill>
        <p:spPr bwMode="auto">
          <a:xfrm>
            <a:off x="1828800" y="4648200"/>
            <a:ext cx="457200" cy="457200"/>
          </a:xfrm>
          <a:prstGeom prst="rect">
            <a:avLst/>
          </a:prstGeom>
          <a:noFill/>
        </p:spPr>
      </p:pic>
      <p:pic>
        <p:nvPicPr>
          <p:cNvPr id="18" name="Picture 4" descr="C:\Users\lavinds\Desktop\CSS590\metro.icons\white\rew.png"/>
          <p:cNvPicPr>
            <a:picLocks noChangeAspect="1" noChangeArrowheads="1"/>
          </p:cNvPicPr>
          <p:nvPr/>
        </p:nvPicPr>
        <p:blipFill>
          <a:blip r:embed="rId3" cstate="print"/>
          <a:srcRect/>
          <a:stretch>
            <a:fillRect/>
          </a:stretch>
        </p:blipFill>
        <p:spPr bwMode="auto">
          <a:xfrm>
            <a:off x="2971800" y="4648200"/>
            <a:ext cx="457200" cy="457200"/>
          </a:xfrm>
          <a:prstGeom prst="rect">
            <a:avLst/>
          </a:prstGeom>
          <a:noFill/>
        </p:spPr>
      </p:pic>
      <p:sp>
        <p:nvSpPr>
          <p:cNvPr id="19" name="Rectangle 18"/>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0" name="TextBox 19"/>
          <p:cNvSpPr txBox="1"/>
          <p:nvPr/>
        </p:nvSpPr>
        <p:spPr>
          <a:xfrm>
            <a:off x="17526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21" name="Picture 2" descr="C:\Users\lavinds\Desktop\CSS590\metro.icons\white\back.png"/>
          <p:cNvPicPr>
            <a:picLocks noChangeAspect="1" noChangeArrowheads="1"/>
          </p:cNvPicPr>
          <p:nvPr/>
        </p:nvPicPr>
        <p:blipFill>
          <a:blip r:embed="rId4" cstate="print"/>
          <a:srcRect/>
          <a:stretch>
            <a:fillRect/>
          </a:stretch>
        </p:blipFill>
        <p:spPr bwMode="auto">
          <a:xfrm>
            <a:off x="1828800" y="6096000"/>
            <a:ext cx="457200" cy="457200"/>
          </a:xfrm>
          <a:prstGeom prst="rect">
            <a:avLst/>
          </a:prstGeom>
          <a:noFill/>
        </p:spPr>
      </p:pic>
      <p:pic>
        <p:nvPicPr>
          <p:cNvPr id="22" name="Picture 2" descr="C:\Users\lavinds\Desktop\CSS590\metro.icons\white\add.png"/>
          <p:cNvPicPr>
            <a:picLocks noChangeAspect="1" noChangeArrowheads="1"/>
          </p:cNvPicPr>
          <p:nvPr/>
        </p:nvPicPr>
        <p:blipFill>
          <a:blip r:embed="rId5" cstate="print"/>
          <a:srcRect/>
          <a:stretch>
            <a:fillRect/>
          </a:stretch>
        </p:blipFill>
        <p:spPr bwMode="auto">
          <a:xfrm>
            <a:off x="1143000" y="6096000"/>
            <a:ext cx="457200" cy="457200"/>
          </a:xfrm>
          <a:prstGeom prst="rect">
            <a:avLst/>
          </a:prstGeom>
          <a:noFill/>
        </p:spPr>
      </p:pic>
      <p:sp>
        <p:nvSpPr>
          <p:cNvPr id="23" name="TextBox 22"/>
          <p:cNvSpPr txBox="1"/>
          <p:nvPr/>
        </p:nvSpPr>
        <p:spPr>
          <a:xfrm>
            <a:off x="1066800" y="6550223"/>
            <a:ext cx="643574" cy="307777"/>
          </a:xfrm>
          <a:prstGeom prst="rect">
            <a:avLst/>
          </a:prstGeom>
          <a:noFill/>
        </p:spPr>
        <p:txBody>
          <a:bodyPr wrap="none" rtlCol="0">
            <a:spAutoFit/>
          </a:bodyPr>
          <a:lstStyle/>
          <a:p>
            <a:r>
              <a:rPr lang="en-US" sz="1400" dirty="0" smtClean="0">
                <a:solidFill>
                  <a:schemeClr val="bg1"/>
                </a:solidFill>
              </a:rPr>
              <a:t>create</a:t>
            </a:r>
            <a:endParaRPr lang="en-US" sz="1400" dirty="0">
              <a:solidFill>
                <a:schemeClr val="bg1"/>
              </a:solidFill>
            </a:endParaRPr>
          </a:p>
        </p:txBody>
      </p:sp>
      <p:sp>
        <p:nvSpPr>
          <p:cNvPr id="24" name="TextBox 23"/>
          <p:cNvSpPr txBox="1"/>
          <p:nvPr/>
        </p:nvSpPr>
        <p:spPr>
          <a:xfrm>
            <a:off x="1524000" y="5181600"/>
            <a:ext cx="1207767" cy="369332"/>
          </a:xfrm>
          <a:prstGeom prst="rect">
            <a:avLst/>
          </a:prstGeom>
          <a:noFill/>
        </p:spPr>
        <p:txBody>
          <a:bodyPr wrap="none" rtlCol="0">
            <a:spAutoFit/>
          </a:bodyPr>
          <a:lstStyle/>
          <a:p>
            <a:r>
              <a:rPr lang="en-US" dirty="0" smtClean="0"/>
              <a:t>Play/Pause</a:t>
            </a:r>
            <a:endParaRPr lang="en-US" dirty="0"/>
          </a:p>
        </p:txBody>
      </p:sp>
      <p:sp>
        <p:nvSpPr>
          <p:cNvPr id="25" name="TextBox 24"/>
          <p:cNvSpPr txBox="1"/>
          <p:nvPr/>
        </p:nvSpPr>
        <p:spPr>
          <a:xfrm>
            <a:off x="2743200" y="5181600"/>
            <a:ext cx="881588" cy="369332"/>
          </a:xfrm>
          <a:prstGeom prst="rect">
            <a:avLst/>
          </a:prstGeom>
          <a:noFill/>
        </p:spPr>
        <p:txBody>
          <a:bodyPr wrap="none" rtlCol="0">
            <a:spAutoFit/>
          </a:bodyPr>
          <a:lstStyle/>
          <a:p>
            <a:r>
              <a:rPr lang="en-US" dirty="0" smtClean="0"/>
              <a:t>Rewind</a:t>
            </a:r>
            <a:endParaRPr lang="en-US" dirty="0"/>
          </a:p>
        </p:txBody>
      </p:sp>
      <p:sp>
        <p:nvSpPr>
          <p:cNvPr id="26" name="TextBox 25"/>
          <p:cNvSpPr txBox="1"/>
          <p:nvPr/>
        </p:nvSpPr>
        <p:spPr>
          <a:xfrm>
            <a:off x="5334000" y="6248400"/>
            <a:ext cx="803425" cy="369332"/>
          </a:xfrm>
          <a:prstGeom prst="rect">
            <a:avLst/>
          </a:prstGeom>
          <a:noFill/>
        </p:spPr>
        <p:txBody>
          <a:bodyPr wrap="none" rtlCol="0">
            <a:spAutoFit/>
          </a:bodyPr>
          <a:lstStyle/>
          <a:p>
            <a:r>
              <a:rPr lang="en-US" dirty="0" smtClean="0"/>
              <a:t>Slide 2</a:t>
            </a:r>
            <a:endParaRPr lang="en-US" dirty="0"/>
          </a:p>
        </p:txBody>
      </p:sp>
      <p:sp>
        <p:nvSpPr>
          <p:cNvPr id="27" name="TextBox 26"/>
          <p:cNvSpPr txBox="1"/>
          <p:nvPr/>
        </p:nvSpPr>
        <p:spPr>
          <a:xfrm>
            <a:off x="7848600" y="6248400"/>
            <a:ext cx="803425" cy="369332"/>
          </a:xfrm>
          <a:prstGeom prst="rect">
            <a:avLst/>
          </a:prstGeom>
          <a:noFill/>
        </p:spPr>
        <p:txBody>
          <a:bodyPr wrap="none" rtlCol="0">
            <a:spAutoFit/>
          </a:bodyPr>
          <a:lstStyle/>
          <a:p>
            <a:r>
              <a:rPr lang="en-US" dirty="0" smtClean="0"/>
              <a:t>Slide 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Storyboard 1.4 – No Results Page</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2640466" cy="369332"/>
          </a:xfrm>
          <a:prstGeom prst="rect">
            <a:avLst/>
          </a:prstGeom>
          <a:noFill/>
        </p:spPr>
        <p:txBody>
          <a:bodyPr wrap="none" rtlCol="0">
            <a:spAutoFit/>
          </a:bodyPr>
          <a:lstStyle/>
          <a:p>
            <a:r>
              <a:rPr lang="en-US" dirty="0" smtClean="0"/>
              <a:t>STEM 123 – Search results</a:t>
            </a:r>
            <a:endParaRPr lang="en-US" dirty="0"/>
          </a:p>
        </p:txBody>
      </p:sp>
      <p:sp>
        <p:nvSpPr>
          <p:cNvPr id="9" name="TextBox 8"/>
          <p:cNvSpPr txBox="1"/>
          <p:nvPr/>
        </p:nvSpPr>
        <p:spPr>
          <a:xfrm>
            <a:off x="1066800" y="2209800"/>
            <a:ext cx="2971800" cy="2031325"/>
          </a:xfrm>
          <a:prstGeom prst="rect">
            <a:avLst/>
          </a:prstGeom>
          <a:noFill/>
        </p:spPr>
        <p:txBody>
          <a:bodyPr wrap="square" rtlCol="0">
            <a:spAutoFit/>
          </a:bodyPr>
          <a:lstStyle/>
          <a:p>
            <a:r>
              <a:rPr lang="en-US" dirty="0" smtClean="0"/>
              <a:t>Sorry, we were not able to find any presentations for</a:t>
            </a:r>
          </a:p>
          <a:p>
            <a:r>
              <a:rPr lang="en-US" dirty="0" smtClean="0"/>
              <a:t>[search term]</a:t>
            </a:r>
          </a:p>
          <a:p>
            <a:endParaRPr lang="en-US" dirty="0" smtClean="0"/>
          </a:p>
          <a:p>
            <a:r>
              <a:rPr lang="en-US" dirty="0" smtClean="0"/>
              <a:t>Click </a:t>
            </a:r>
            <a:r>
              <a:rPr lang="en-US" b="1" dirty="0" smtClean="0"/>
              <a:t>here</a:t>
            </a:r>
            <a:r>
              <a:rPr lang="en-US" dirty="0" smtClean="0"/>
              <a:t> to go back to search again.</a:t>
            </a:r>
          </a:p>
          <a:p>
            <a:endParaRPr lang="en-US" dirty="0"/>
          </a:p>
        </p:txBody>
      </p:sp>
      <p:sp>
        <p:nvSpPr>
          <p:cNvPr id="23" name="Rectangle 22"/>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5" name="TextBox 24"/>
          <p:cNvSpPr txBox="1"/>
          <p:nvPr/>
        </p:nvSpPr>
        <p:spPr>
          <a:xfrm>
            <a:off x="17526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2050" name="Picture 2" descr="C:\Users\lavinds\Desktop\CSS590\metro.icons\white\back.png"/>
          <p:cNvPicPr>
            <a:picLocks noChangeAspect="1" noChangeArrowheads="1"/>
          </p:cNvPicPr>
          <p:nvPr/>
        </p:nvPicPr>
        <p:blipFill>
          <a:blip r:embed="rId3" cstate="print"/>
          <a:srcRect/>
          <a:stretch>
            <a:fillRect/>
          </a:stretch>
        </p:blipFill>
        <p:spPr bwMode="auto">
          <a:xfrm>
            <a:off x="1828800" y="6096000"/>
            <a:ext cx="457200" cy="457200"/>
          </a:xfrm>
          <a:prstGeom prst="rect">
            <a:avLst/>
          </a:prstGeom>
          <a:noFill/>
        </p:spPr>
      </p:pic>
      <p:pic>
        <p:nvPicPr>
          <p:cNvPr id="26" name="Picture 2" descr="C:\Users\lavinds\Desktop\CSS590\metro.icons\white\add.png"/>
          <p:cNvPicPr>
            <a:picLocks noChangeAspect="1" noChangeArrowheads="1"/>
          </p:cNvPicPr>
          <p:nvPr/>
        </p:nvPicPr>
        <p:blipFill>
          <a:blip r:embed="rId4" cstate="print"/>
          <a:srcRect/>
          <a:stretch>
            <a:fillRect/>
          </a:stretch>
        </p:blipFill>
        <p:spPr bwMode="auto">
          <a:xfrm>
            <a:off x="1143000" y="6096000"/>
            <a:ext cx="457200" cy="457200"/>
          </a:xfrm>
          <a:prstGeom prst="rect">
            <a:avLst/>
          </a:prstGeom>
          <a:noFill/>
        </p:spPr>
      </p:pic>
      <p:sp>
        <p:nvSpPr>
          <p:cNvPr id="27" name="TextBox 26"/>
          <p:cNvSpPr txBox="1"/>
          <p:nvPr/>
        </p:nvSpPr>
        <p:spPr>
          <a:xfrm>
            <a:off x="1066800" y="6550223"/>
            <a:ext cx="643574" cy="307777"/>
          </a:xfrm>
          <a:prstGeom prst="rect">
            <a:avLst/>
          </a:prstGeom>
          <a:noFill/>
        </p:spPr>
        <p:txBody>
          <a:bodyPr wrap="none" rtlCol="0">
            <a:spAutoFit/>
          </a:bodyPr>
          <a:lstStyle/>
          <a:p>
            <a:r>
              <a:rPr lang="en-US" sz="1400" dirty="0" smtClean="0">
                <a:solidFill>
                  <a:schemeClr val="bg1"/>
                </a:solidFill>
              </a:rPr>
              <a:t>create</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Scenario 2: Create Slide</a:t>
            </a:r>
            <a:endParaRPr lang="en-US" dirty="0"/>
          </a:p>
        </p:txBody>
      </p:sp>
      <p:sp>
        <p:nvSpPr>
          <p:cNvPr id="3" name="TextBox 2"/>
          <p:cNvSpPr txBox="1"/>
          <p:nvPr/>
        </p:nvSpPr>
        <p:spPr>
          <a:xfrm>
            <a:off x="914401" y="1295400"/>
            <a:ext cx="7315200" cy="5230713"/>
          </a:xfrm>
          <a:prstGeom prst="rect">
            <a:avLst/>
          </a:prstGeom>
          <a:noFill/>
        </p:spPr>
        <p:txBody>
          <a:bodyPr wrap="square" rtlCol="0">
            <a:spAutoFit/>
          </a:bodyPr>
          <a:lstStyle/>
          <a:p>
            <a:r>
              <a:rPr lang="en-US" b="1" dirty="0" smtClean="0"/>
              <a:t>Actors</a:t>
            </a:r>
            <a:endParaRPr lang="en-US" dirty="0" smtClean="0"/>
          </a:p>
          <a:p>
            <a:pPr>
              <a:buFont typeface="Arial" pitchFamily="34" charset="0"/>
              <a:buChar char="•"/>
            </a:pPr>
            <a:r>
              <a:rPr lang="en-US" dirty="0" smtClean="0"/>
              <a:t>Y (the user)</a:t>
            </a:r>
          </a:p>
          <a:p>
            <a:pPr>
              <a:buFont typeface="Arial" pitchFamily="34" charset="0"/>
              <a:buChar char="•"/>
            </a:pPr>
            <a:r>
              <a:rPr lang="en-US" dirty="0" smtClean="0"/>
              <a:t>App (STEM 123 mobile application)</a:t>
            </a:r>
          </a:p>
          <a:p>
            <a:endParaRPr lang="en-US" dirty="0" smtClean="0"/>
          </a:p>
          <a:p>
            <a:r>
              <a:rPr lang="en-US" b="1" dirty="0" smtClean="0"/>
              <a:t>Context</a:t>
            </a:r>
          </a:p>
          <a:p>
            <a:r>
              <a:rPr lang="en-US" dirty="0" smtClean="0"/>
              <a:t>Friends of Y are confused about how sine wave is applied in real life. </a:t>
            </a:r>
          </a:p>
          <a:p>
            <a:r>
              <a:rPr lang="en-US" dirty="0" smtClean="0"/>
              <a:t>Y explained it earlier to a friend, but now she thinks it would be better if instead of explaining repeatedly, she creates a quick presentation, which can be viewed / re-used by other friends as well.</a:t>
            </a:r>
          </a:p>
          <a:p>
            <a:endParaRPr lang="en-US" dirty="0" smtClean="0"/>
          </a:p>
          <a:p>
            <a:r>
              <a:rPr lang="en-US" b="1" dirty="0" smtClean="0"/>
              <a:t>Goal</a:t>
            </a:r>
          </a:p>
          <a:p>
            <a:r>
              <a:rPr lang="en-US" dirty="0" smtClean="0"/>
              <a:t>To explain a less understood concept or answer a specific question.</a:t>
            </a:r>
          </a:p>
          <a:p>
            <a:endParaRPr lang="en-US" dirty="0" smtClean="0"/>
          </a:p>
          <a:p>
            <a:r>
              <a:rPr lang="en-US" b="1" dirty="0" smtClean="0"/>
              <a:t>Scenario</a:t>
            </a:r>
          </a:p>
          <a:p>
            <a:r>
              <a:rPr lang="en-US" dirty="0" smtClean="0"/>
              <a:t>While Y is going home on the bus, she launches the app and </a:t>
            </a:r>
            <a:r>
              <a:rPr lang="en-US" dirty="0"/>
              <a:t>c</a:t>
            </a:r>
            <a:r>
              <a:rPr lang="en-US" dirty="0" smtClean="0"/>
              <a:t>reates a show for the topic. She is happy, because now her explanation can help others and may also increase her reputation for being an intelligent and helpful person. She is famous now!</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Storyboard 2.1 – Create / Edit content </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1860125" cy="369332"/>
          </a:xfrm>
          <a:prstGeom prst="rect">
            <a:avLst/>
          </a:prstGeom>
          <a:noFill/>
        </p:spPr>
        <p:txBody>
          <a:bodyPr wrap="none" rtlCol="0">
            <a:spAutoFit/>
          </a:bodyPr>
          <a:lstStyle/>
          <a:p>
            <a:r>
              <a:rPr lang="en-US" dirty="0" smtClean="0"/>
              <a:t>STEM 123 –  Term</a:t>
            </a:r>
            <a:endParaRPr lang="en-US" dirty="0"/>
          </a:p>
        </p:txBody>
      </p:sp>
      <p:sp>
        <p:nvSpPr>
          <p:cNvPr id="9" name="TextBox 8"/>
          <p:cNvSpPr txBox="1"/>
          <p:nvPr/>
        </p:nvSpPr>
        <p:spPr>
          <a:xfrm>
            <a:off x="1066800" y="2286000"/>
            <a:ext cx="2971800" cy="646331"/>
          </a:xfrm>
          <a:prstGeom prst="rect">
            <a:avLst/>
          </a:prstGeom>
          <a:noFill/>
        </p:spPr>
        <p:txBody>
          <a:bodyPr wrap="square" rtlCol="0">
            <a:spAutoFit/>
          </a:bodyPr>
          <a:lstStyle/>
          <a:p>
            <a:r>
              <a:rPr lang="en-US" dirty="0" smtClean="0"/>
              <a:t>Select question to be answered.</a:t>
            </a:r>
            <a:endParaRPr lang="en-US" dirty="0"/>
          </a:p>
        </p:txBody>
      </p:sp>
      <p:sp>
        <p:nvSpPr>
          <p:cNvPr id="13" name="TextBox 12"/>
          <p:cNvSpPr txBox="1"/>
          <p:nvPr/>
        </p:nvSpPr>
        <p:spPr>
          <a:xfrm>
            <a:off x="1219200" y="5029200"/>
            <a:ext cx="565348" cy="369332"/>
          </a:xfrm>
          <a:prstGeom prst="rect">
            <a:avLst/>
          </a:prstGeom>
          <a:noFill/>
          <a:ln w="3175">
            <a:solidFill>
              <a:schemeClr val="tx1"/>
            </a:solidFill>
          </a:ln>
        </p:spPr>
        <p:txBody>
          <a:bodyPr wrap="none" rtlCol="0">
            <a:spAutoFit/>
          </a:bodyPr>
          <a:lstStyle/>
          <a:p>
            <a:r>
              <a:rPr lang="en-US" dirty="0" smtClean="0"/>
              <a:t>Text</a:t>
            </a:r>
            <a:endParaRPr lang="en-US" dirty="0"/>
          </a:p>
        </p:txBody>
      </p:sp>
      <p:sp>
        <p:nvSpPr>
          <p:cNvPr id="14" name="Action Button: Movie 13">
            <a:hlinkClick r:id="" action="ppaction://noaction" highlightClick="1"/>
          </p:cNvPr>
          <p:cNvSpPr/>
          <p:nvPr/>
        </p:nvSpPr>
        <p:spPr>
          <a:xfrm>
            <a:off x="3048000" y="4953000"/>
            <a:ext cx="609600" cy="533400"/>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Sound 14">
            <a:hlinkClick r:id="" action="ppaction://noaction" highlightClick="1">
              <a:snd r:embed="rId3" name="applause.wav"/>
            </a:hlinkClick>
          </p:cNvPr>
          <p:cNvSpPr/>
          <p:nvPr/>
        </p:nvSpPr>
        <p:spPr>
          <a:xfrm>
            <a:off x="2057400" y="4953000"/>
            <a:ext cx="609600" cy="533400"/>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143000" y="4267200"/>
            <a:ext cx="2971800" cy="646331"/>
          </a:xfrm>
          <a:prstGeom prst="rect">
            <a:avLst/>
          </a:prstGeom>
          <a:noFill/>
        </p:spPr>
        <p:txBody>
          <a:bodyPr wrap="square" rtlCol="0">
            <a:spAutoFit/>
          </a:bodyPr>
          <a:lstStyle/>
          <a:p>
            <a:r>
              <a:rPr lang="en-US" dirty="0" smtClean="0"/>
              <a:t>Select media to answer the question.</a:t>
            </a:r>
            <a:endParaRPr lang="en-US" dirty="0"/>
          </a:p>
        </p:txBody>
      </p:sp>
      <p:sp>
        <p:nvSpPr>
          <p:cNvPr id="17" name="Line Callout 1 (Accent Bar) 16"/>
          <p:cNvSpPr/>
          <p:nvPr/>
        </p:nvSpPr>
        <p:spPr>
          <a:xfrm>
            <a:off x="5029200" y="2133600"/>
            <a:ext cx="3429000" cy="1905000"/>
          </a:xfrm>
          <a:prstGeom prst="accentCallout1">
            <a:avLst>
              <a:gd name="adj1" fmla="val 18750"/>
              <a:gd name="adj2" fmla="val -8333"/>
              <a:gd name="adj3" fmla="val 76944"/>
              <a:gd name="adj4" fmla="val -284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Same page will be used to create each slide. 2.1.x is repeated as needed or till max allowed slides are added.</a:t>
            </a:r>
            <a:endParaRPr lang="en-US" dirty="0"/>
          </a:p>
        </p:txBody>
      </p:sp>
      <p:sp>
        <p:nvSpPr>
          <p:cNvPr id="18" name="Rectangle 17"/>
          <p:cNvSpPr/>
          <p:nvPr/>
        </p:nvSpPr>
        <p:spPr>
          <a:xfrm>
            <a:off x="1219200" y="3048000"/>
            <a:ext cx="2667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What is …</a:t>
            </a:r>
          </a:p>
          <a:p>
            <a:r>
              <a:rPr lang="en-US" dirty="0" smtClean="0"/>
              <a:t>How it is ….</a:t>
            </a:r>
          </a:p>
          <a:p>
            <a:r>
              <a:rPr lang="en-US" dirty="0" smtClean="0"/>
              <a:t>Where it is ….</a:t>
            </a:r>
          </a:p>
          <a:p>
            <a:r>
              <a:rPr lang="en-US" dirty="0" smtClean="0"/>
              <a:t>….</a:t>
            </a:r>
          </a:p>
        </p:txBody>
      </p:sp>
      <p:sp>
        <p:nvSpPr>
          <p:cNvPr id="19" name="Rectangle 18"/>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0" name="TextBox 19"/>
          <p:cNvSpPr txBox="1"/>
          <p:nvPr/>
        </p:nvSpPr>
        <p:spPr>
          <a:xfrm>
            <a:off x="10668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21" name="Picture 2" descr="C:\Users\lavinds\Desktop\CSS590\metro.icons\white\back.png"/>
          <p:cNvPicPr>
            <a:picLocks noChangeAspect="1" noChangeArrowheads="1"/>
          </p:cNvPicPr>
          <p:nvPr/>
        </p:nvPicPr>
        <p:blipFill>
          <a:blip r:embed="rId4" cstate="print"/>
          <a:srcRect/>
          <a:stretch>
            <a:fillRect/>
          </a:stretch>
        </p:blipFill>
        <p:spPr bwMode="auto">
          <a:xfrm>
            <a:off x="1143000" y="6096000"/>
            <a:ext cx="457200" cy="457200"/>
          </a:xfrm>
          <a:prstGeom prst="rect">
            <a:avLst/>
          </a:prstGeom>
          <a:noFill/>
        </p:spPr>
      </p:pic>
      <p:sp>
        <p:nvSpPr>
          <p:cNvPr id="24" name="Line Callout 1 (Accent Bar) 23"/>
          <p:cNvSpPr/>
          <p:nvPr/>
        </p:nvSpPr>
        <p:spPr>
          <a:xfrm>
            <a:off x="5029200" y="4495800"/>
            <a:ext cx="3429000" cy="1600200"/>
          </a:xfrm>
          <a:prstGeom prst="accentCallout1">
            <a:avLst>
              <a:gd name="adj1" fmla="val 18750"/>
              <a:gd name="adj2" fmla="val -8333"/>
              <a:gd name="adj3" fmla="val 47950"/>
              <a:gd name="adj4" fmla="val -331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Text will take user to 2.1.1, audio will take user to 2.1.2 and video will take user to 2.1.3 respectively.</a:t>
            </a:r>
            <a:endParaRPr lang="en-US" dirty="0"/>
          </a:p>
        </p:txBody>
      </p:sp>
      <p:pic>
        <p:nvPicPr>
          <p:cNvPr id="25" name="Picture 2" descr="C:\Users\lavinds\Desktop\CSS590\metro.icons\white\play.png"/>
          <p:cNvPicPr>
            <a:picLocks noChangeAspect="1" noChangeArrowheads="1"/>
          </p:cNvPicPr>
          <p:nvPr/>
        </p:nvPicPr>
        <p:blipFill>
          <a:blip r:embed="rId5" cstate="print"/>
          <a:srcRect/>
          <a:stretch>
            <a:fillRect/>
          </a:stretch>
        </p:blipFill>
        <p:spPr bwMode="auto">
          <a:xfrm>
            <a:off x="2667000" y="6096000"/>
            <a:ext cx="457200" cy="457200"/>
          </a:xfrm>
          <a:prstGeom prst="rect">
            <a:avLst/>
          </a:prstGeom>
          <a:noFill/>
        </p:spPr>
      </p:pic>
      <p:sp>
        <p:nvSpPr>
          <p:cNvPr id="26" name="TextBox 25"/>
          <p:cNvSpPr txBox="1"/>
          <p:nvPr/>
        </p:nvSpPr>
        <p:spPr>
          <a:xfrm>
            <a:off x="2667000" y="6553200"/>
            <a:ext cx="762000" cy="307777"/>
          </a:xfrm>
          <a:prstGeom prst="rect">
            <a:avLst/>
          </a:prstGeom>
          <a:noFill/>
        </p:spPr>
        <p:txBody>
          <a:bodyPr wrap="square" rtlCol="0">
            <a:spAutoFit/>
          </a:bodyPr>
          <a:lstStyle/>
          <a:p>
            <a:r>
              <a:rPr lang="en-US" sz="1400" dirty="0" smtClean="0">
                <a:solidFill>
                  <a:schemeClr val="bg1"/>
                </a:solidFill>
              </a:rPr>
              <a:t>play</a:t>
            </a:r>
            <a:endParaRPr lang="en-US" sz="1400" dirty="0">
              <a:solidFill>
                <a:schemeClr val="bg1"/>
              </a:solidFill>
            </a:endParaRPr>
          </a:p>
        </p:txBody>
      </p:sp>
      <p:pic>
        <p:nvPicPr>
          <p:cNvPr id="27" name="Picture 3" descr="C:\Users\lavinds\Desktop\CSS590\metro.icons\white\upload.png"/>
          <p:cNvPicPr>
            <a:picLocks noChangeAspect="1" noChangeArrowheads="1"/>
          </p:cNvPicPr>
          <p:nvPr/>
        </p:nvPicPr>
        <p:blipFill>
          <a:blip r:embed="rId6" cstate="print"/>
          <a:srcRect/>
          <a:stretch>
            <a:fillRect/>
          </a:stretch>
        </p:blipFill>
        <p:spPr bwMode="auto">
          <a:xfrm>
            <a:off x="3352800" y="6096000"/>
            <a:ext cx="457200" cy="457200"/>
          </a:xfrm>
          <a:prstGeom prst="rect">
            <a:avLst/>
          </a:prstGeom>
          <a:noFill/>
        </p:spPr>
      </p:pic>
      <p:sp>
        <p:nvSpPr>
          <p:cNvPr id="28" name="TextBox 27"/>
          <p:cNvSpPr txBox="1"/>
          <p:nvPr/>
        </p:nvSpPr>
        <p:spPr>
          <a:xfrm>
            <a:off x="3200400" y="6553200"/>
            <a:ext cx="762000" cy="307777"/>
          </a:xfrm>
          <a:prstGeom prst="rect">
            <a:avLst/>
          </a:prstGeom>
          <a:noFill/>
        </p:spPr>
        <p:txBody>
          <a:bodyPr wrap="square" rtlCol="0">
            <a:spAutoFit/>
          </a:bodyPr>
          <a:lstStyle/>
          <a:p>
            <a:r>
              <a:rPr lang="en-US" sz="1400" dirty="0" smtClean="0">
                <a:solidFill>
                  <a:schemeClr val="bg1"/>
                </a:solidFill>
              </a:rPr>
              <a:t>publish</a:t>
            </a:r>
            <a:endParaRPr lang="en-US" sz="1400" dirty="0">
              <a:solidFill>
                <a:schemeClr val="bg1"/>
              </a:solidFill>
            </a:endParaRPr>
          </a:p>
        </p:txBody>
      </p:sp>
      <p:pic>
        <p:nvPicPr>
          <p:cNvPr id="22" name="Picture 2" descr="C:\Users\lavinds\Desktop\CSS590\metro.icons\white\add.png"/>
          <p:cNvPicPr>
            <a:picLocks noChangeAspect="1" noChangeArrowheads="1"/>
          </p:cNvPicPr>
          <p:nvPr/>
        </p:nvPicPr>
        <p:blipFill>
          <a:blip r:embed="rId7" cstate="print"/>
          <a:srcRect/>
          <a:stretch>
            <a:fillRect/>
          </a:stretch>
        </p:blipFill>
        <p:spPr bwMode="auto">
          <a:xfrm>
            <a:off x="1905000" y="6096000"/>
            <a:ext cx="457200" cy="457200"/>
          </a:xfrm>
          <a:prstGeom prst="rect">
            <a:avLst/>
          </a:prstGeom>
          <a:noFill/>
        </p:spPr>
      </p:pic>
      <p:sp>
        <p:nvSpPr>
          <p:cNvPr id="23" name="TextBox 22"/>
          <p:cNvSpPr txBox="1"/>
          <p:nvPr/>
        </p:nvSpPr>
        <p:spPr>
          <a:xfrm>
            <a:off x="1676400" y="6553200"/>
            <a:ext cx="990600" cy="307777"/>
          </a:xfrm>
          <a:prstGeom prst="rect">
            <a:avLst/>
          </a:prstGeom>
          <a:noFill/>
        </p:spPr>
        <p:txBody>
          <a:bodyPr wrap="square" rtlCol="0">
            <a:spAutoFit/>
          </a:bodyPr>
          <a:lstStyle/>
          <a:p>
            <a:r>
              <a:rPr lang="en-US" sz="1400" dirty="0" smtClean="0">
                <a:solidFill>
                  <a:schemeClr val="bg1"/>
                </a:solidFill>
              </a:rPr>
              <a:t>add slide</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Storyboard 2.1.1 – Text</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1860125" cy="369332"/>
          </a:xfrm>
          <a:prstGeom prst="rect">
            <a:avLst/>
          </a:prstGeom>
          <a:noFill/>
        </p:spPr>
        <p:txBody>
          <a:bodyPr wrap="none" rtlCol="0">
            <a:spAutoFit/>
          </a:bodyPr>
          <a:lstStyle/>
          <a:p>
            <a:r>
              <a:rPr lang="en-US" dirty="0" smtClean="0"/>
              <a:t>STEM 123 –  Term</a:t>
            </a:r>
            <a:endParaRPr lang="en-US" dirty="0"/>
          </a:p>
        </p:txBody>
      </p:sp>
      <p:sp>
        <p:nvSpPr>
          <p:cNvPr id="10" name="TextBox 9"/>
          <p:cNvSpPr txBox="1"/>
          <p:nvPr/>
        </p:nvSpPr>
        <p:spPr>
          <a:xfrm>
            <a:off x="1143000" y="2362200"/>
            <a:ext cx="1666034" cy="369332"/>
          </a:xfrm>
          <a:prstGeom prst="rect">
            <a:avLst/>
          </a:prstGeom>
          <a:noFill/>
        </p:spPr>
        <p:txBody>
          <a:bodyPr wrap="none" rtlCol="0">
            <a:spAutoFit/>
          </a:bodyPr>
          <a:lstStyle/>
          <a:p>
            <a:r>
              <a:rPr lang="en-US" dirty="0" smtClean="0"/>
              <a:t>Question text …</a:t>
            </a:r>
            <a:endParaRPr lang="en-US" dirty="0"/>
          </a:p>
        </p:txBody>
      </p:sp>
      <p:sp>
        <p:nvSpPr>
          <p:cNvPr id="13" name="TextBox 12"/>
          <p:cNvSpPr txBox="1"/>
          <p:nvPr/>
        </p:nvSpPr>
        <p:spPr>
          <a:xfrm>
            <a:off x="1143000" y="4267200"/>
            <a:ext cx="2667000" cy="369332"/>
          </a:xfrm>
          <a:prstGeom prst="rect">
            <a:avLst/>
          </a:prstGeom>
          <a:noFill/>
          <a:ln w="3175">
            <a:solidFill>
              <a:schemeClr val="tx1"/>
            </a:solidFill>
          </a:ln>
        </p:spPr>
        <p:txBody>
          <a:bodyPr wrap="square" rtlCol="0">
            <a:spAutoFit/>
          </a:bodyPr>
          <a:lstStyle/>
          <a:p>
            <a:r>
              <a:rPr lang="en-US" dirty="0" smtClean="0"/>
              <a:t>Text</a:t>
            </a:r>
            <a:endParaRPr lang="en-US" dirty="0"/>
          </a:p>
        </p:txBody>
      </p:sp>
      <p:sp>
        <p:nvSpPr>
          <p:cNvPr id="18" name="Rectangle 17"/>
          <p:cNvSpPr/>
          <p:nvPr/>
        </p:nvSpPr>
        <p:spPr>
          <a:xfrm>
            <a:off x="1219200" y="2819400"/>
            <a:ext cx="2590800" cy="10668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Image to support text</a:t>
            </a:r>
            <a:endParaRPr lang="en-US" dirty="0"/>
          </a:p>
        </p:txBody>
      </p:sp>
      <p:sp>
        <p:nvSpPr>
          <p:cNvPr id="19" name="Line Callout 1 (Accent Bar) 18"/>
          <p:cNvSpPr/>
          <p:nvPr/>
        </p:nvSpPr>
        <p:spPr>
          <a:xfrm>
            <a:off x="5029200" y="2286000"/>
            <a:ext cx="3352800" cy="2133600"/>
          </a:xfrm>
          <a:prstGeom prst="accentCallout1">
            <a:avLst>
              <a:gd name="adj1" fmla="val 18750"/>
              <a:gd name="adj2" fmla="val -8333"/>
              <a:gd name="adj3" fmla="val 55357"/>
              <a:gd name="adj4" fmla="val -341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Invokes selection of image from phone or elsewhere. </a:t>
            </a:r>
            <a:endParaRPr lang="en-US" dirty="0"/>
          </a:p>
        </p:txBody>
      </p:sp>
      <p:sp>
        <p:nvSpPr>
          <p:cNvPr id="17" name="Rectangle 16"/>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0" name="TextBox 19"/>
          <p:cNvSpPr txBox="1"/>
          <p:nvPr/>
        </p:nvSpPr>
        <p:spPr>
          <a:xfrm>
            <a:off x="10668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21" name="Picture 2" descr="C:\Users\lavinds\Desktop\CSS590\metro.icons\white\back.png"/>
          <p:cNvPicPr>
            <a:picLocks noChangeAspect="1" noChangeArrowheads="1"/>
          </p:cNvPicPr>
          <p:nvPr/>
        </p:nvPicPr>
        <p:blipFill>
          <a:blip r:embed="rId2" cstate="print"/>
          <a:srcRect/>
          <a:stretch>
            <a:fillRect/>
          </a:stretch>
        </p:blipFill>
        <p:spPr bwMode="auto">
          <a:xfrm>
            <a:off x="1143000" y="6096000"/>
            <a:ext cx="457200" cy="457200"/>
          </a:xfrm>
          <a:prstGeom prst="rect">
            <a:avLst/>
          </a:prstGeom>
          <a:noFill/>
        </p:spPr>
      </p:pic>
      <p:sp>
        <p:nvSpPr>
          <p:cNvPr id="24" name="Line Callout 1 (Accent Bar) 23"/>
          <p:cNvSpPr/>
          <p:nvPr/>
        </p:nvSpPr>
        <p:spPr>
          <a:xfrm>
            <a:off x="5029200" y="4648200"/>
            <a:ext cx="3352800" cy="1676400"/>
          </a:xfrm>
          <a:prstGeom prst="accentCallout1">
            <a:avLst>
              <a:gd name="adj1" fmla="val 18750"/>
              <a:gd name="adj2" fmla="val -8333"/>
              <a:gd name="adj3" fmla="val 106439"/>
              <a:gd name="adj4" fmla="val -504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save / cancel user will be taken back to page 2.1 to continue creating / editing the presentation.</a:t>
            </a:r>
            <a:endParaRPr lang="en-US" dirty="0"/>
          </a:p>
        </p:txBody>
      </p:sp>
      <p:pic>
        <p:nvPicPr>
          <p:cNvPr id="25" name="Picture 2" descr="C:\Users\lavinds\Desktop\CSS590\metro.icons\white\save.png"/>
          <p:cNvPicPr>
            <a:picLocks noChangeAspect="1" noChangeArrowheads="1"/>
          </p:cNvPicPr>
          <p:nvPr/>
        </p:nvPicPr>
        <p:blipFill>
          <a:blip r:embed="rId3" cstate="print"/>
          <a:srcRect/>
          <a:stretch>
            <a:fillRect/>
          </a:stretch>
        </p:blipFill>
        <p:spPr bwMode="auto">
          <a:xfrm>
            <a:off x="1905000" y="6107668"/>
            <a:ext cx="457200" cy="457200"/>
          </a:xfrm>
          <a:prstGeom prst="rect">
            <a:avLst/>
          </a:prstGeom>
          <a:noFill/>
        </p:spPr>
      </p:pic>
      <p:pic>
        <p:nvPicPr>
          <p:cNvPr id="26" name="Picture 3" descr="C:\Users\lavinds\Desktop\CSS590\metro.icons\white\cancel.png"/>
          <p:cNvPicPr>
            <a:picLocks noChangeAspect="1" noChangeArrowheads="1"/>
          </p:cNvPicPr>
          <p:nvPr/>
        </p:nvPicPr>
        <p:blipFill>
          <a:blip r:embed="rId4" cstate="print"/>
          <a:srcRect/>
          <a:stretch>
            <a:fillRect/>
          </a:stretch>
        </p:blipFill>
        <p:spPr bwMode="auto">
          <a:xfrm>
            <a:off x="2667000" y="6107668"/>
            <a:ext cx="457200" cy="457200"/>
          </a:xfrm>
          <a:prstGeom prst="rect">
            <a:avLst/>
          </a:prstGeom>
          <a:noFill/>
        </p:spPr>
      </p:pic>
      <p:sp>
        <p:nvSpPr>
          <p:cNvPr id="27" name="TextBox 26"/>
          <p:cNvSpPr txBox="1"/>
          <p:nvPr/>
        </p:nvSpPr>
        <p:spPr>
          <a:xfrm>
            <a:off x="1905000" y="6553200"/>
            <a:ext cx="508601" cy="307777"/>
          </a:xfrm>
          <a:prstGeom prst="rect">
            <a:avLst/>
          </a:prstGeom>
          <a:noFill/>
        </p:spPr>
        <p:txBody>
          <a:bodyPr wrap="square" rtlCol="0">
            <a:spAutoFit/>
          </a:bodyPr>
          <a:lstStyle/>
          <a:p>
            <a:r>
              <a:rPr lang="en-US" sz="1400" dirty="0" smtClean="0">
                <a:solidFill>
                  <a:schemeClr val="bg1"/>
                </a:solidFill>
              </a:rPr>
              <a:t>save</a:t>
            </a:r>
            <a:endParaRPr lang="en-US" sz="1400" dirty="0">
              <a:solidFill>
                <a:schemeClr val="bg1"/>
              </a:solidFill>
            </a:endParaRPr>
          </a:p>
        </p:txBody>
      </p:sp>
      <p:sp>
        <p:nvSpPr>
          <p:cNvPr id="28" name="TextBox 27"/>
          <p:cNvSpPr txBox="1"/>
          <p:nvPr/>
        </p:nvSpPr>
        <p:spPr>
          <a:xfrm>
            <a:off x="2590800" y="6553200"/>
            <a:ext cx="646459" cy="307777"/>
          </a:xfrm>
          <a:prstGeom prst="rect">
            <a:avLst/>
          </a:prstGeom>
          <a:noFill/>
        </p:spPr>
        <p:txBody>
          <a:bodyPr wrap="none" rtlCol="0">
            <a:spAutoFit/>
          </a:bodyPr>
          <a:lstStyle/>
          <a:p>
            <a:r>
              <a:rPr lang="en-US" sz="1400" dirty="0" smtClean="0">
                <a:solidFill>
                  <a:schemeClr val="bg1"/>
                </a:solidFill>
              </a:rPr>
              <a:t>cancel</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Storyboard 2.1.2 – Audio</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1860125" cy="369332"/>
          </a:xfrm>
          <a:prstGeom prst="rect">
            <a:avLst/>
          </a:prstGeom>
          <a:noFill/>
        </p:spPr>
        <p:txBody>
          <a:bodyPr wrap="none" rtlCol="0">
            <a:spAutoFit/>
          </a:bodyPr>
          <a:lstStyle/>
          <a:p>
            <a:r>
              <a:rPr lang="en-US" dirty="0" smtClean="0"/>
              <a:t>STEM 123 –  Term</a:t>
            </a:r>
            <a:endParaRPr lang="en-US" dirty="0"/>
          </a:p>
        </p:txBody>
      </p:sp>
      <p:sp>
        <p:nvSpPr>
          <p:cNvPr id="10" name="TextBox 9"/>
          <p:cNvSpPr txBox="1"/>
          <p:nvPr/>
        </p:nvSpPr>
        <p:spPr>
          <a:xfrm>
            <a:off x="1143000" y="2362200"/>
            <a:ext cx="1666034" cy="369332"/>
          </a:xfrm>
          <a:prstGeom prst="rect">
            <a:avLst/>
          </a:prstGeom>
          <a:noFill/>
        </p:spPr>
        <p:txBody>
          <a:bodyPr wrap="none" rtlCol="0">
            <a:spAutoFit/>
          </a:bodyPr>
          <a:lstStyle/>
          <a:p>
            <a:r>
              <a:rPr lang="en-US" dirty="0" smtClean="0"/>
              <a:t>Question text …</a:t>
            </a:r>
            <a:endParaRPr lang="en-US" dirty="0"/>
          </a:p>
        </p:txBody>
      </p:sp>
      <p:sp>
        <p:nvSpPr>
          <p:cNvPr id="18" name="Rectangle 17"/>
          <p:cNvSpPr/>
          <p:nvPr/>
        </p:nvSpPr>
        <p:spPr>
          <a:xfrm>
            <a:off x="1219200" y="2819400"/>
            <a:ext cx="2590800" cy="10668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Image to support audio</a:t>
            </a:r>
            <a:endParaRPr lang="en-US" dirty="0"/>
          </a:p>
        </p:txBody>
      </p:sp>
      <p:pic>
        <p:nvPicPr>
          <p:cNvPr id="3076" name="Picture 4" descr="C:\Users\lavinds\Desktop\CSS590\metro.icons\white\play.png"/>
          <p:cNvPicPr>
            <a:picLocks noChangeAspect="1" noChangeArrowheads="1"/>
          </p:cNvPicPr>
          <p:nvPr/>
        </p:nvPicPr>
        <p:blipFill>
          <a:blip r:embed="rId2" cstate="print"/>
          <a:srcRect/>
          <a:stretch>
            <a:fillRect/>
          </a:stretch>
        </p:blipFill>
        <p:spPr bwMode="auto">
          <a:xfrm>
            <a:off x="2895600" y="4419600"/>
            <a:ext cx="457200" cy="457200"/>
          </a:xfrm>
          <a:prstGeom prst="rect">
            <a:avLst/>
          </a:prstGeom>
          <a:noFill/>
        </p:spPr>
      </p:pic>
      <p:sp>
        <p:nvSpPr>
          <p:cNvPr id="14" name="Action Button: Sound 13">
            <a:hlinkClick r:id="" action="ppaction://noaction" highlightClick="1">
              <a:snd r:embed="rId3" name="applause.wav"/>
            </a:hlinkClick>
          </p:cNvPr>
          <p:cNvSpPr/>
          <p:nvPr/>
        </p:nvSpPr>
        <p:spPr>
          <a:xfrm>
            <a:off x="1600200" y="4419600"/>
            <a:ext cx="609600" cy="533400"/>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19200" y="4038600"/>
            <a:ext cx="2639441" cy="369332"/>
          </a:xfrm>
          <a:prstGeom prst="rect">
            <a:avLst/>
          </a:prstGeom>
          <a:noFill/>
        </p:spPr>
        <p:txBody>
          <a:bodyPr wrap="none" rtlCol="0">
            <a:spAutoFit/>
          </a:bodyPr>
          <a:lstStyle/>
          <a:p>
            <a:r>
              <a:rPr lang="en-US" dirty="0" smtClean="0"/>
              <a:t>Duration left for recording</a:t>
            </a:r>
            <a:endParaRPr lang="en-US" dirty="0"/>
          </a:p>
        </p:txBody>
      </p:sp>
      <p:sp>
        <p:nvSpPr>
          <p:cNvPr id="23" name="Rectangle 22"/>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4" name="TextBox 23"/>
          <p:cNvSpPr txBox="1"/>
          <p:nvPr/>
        </p:nvSpPr>
        <p:spPr>
          <a:xfrm>
            <a:off x="10668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25" name="Picture 2" descr="C:\Users\lavinds\Desktop\CSS590\metro.icons\white\back.png"/>
          <p:cNvPicPr>
            <a:picLocks noChangeAspect="1" noChangeArrowheads="1"/>
          </p:cNvPicPr>
          <p:nvPr/>
        </p:nvPicPr>
        <p:blipFill>
          <a:blip r:embed="rId4" cstate="print"/>
          <a:srcRect/>
          <a:stretch>
            <a:fillRect/>
          </a:stretch>
        </p:blipFill>
        <p:spPr bwMode="auto">
          <a:xfrm>
            <a:off x="1143000" y="6096000"/>
            <a:ext cx="457200" cy="457200"/>
          </a:xfrm>
          <a:prstGeom prst="rect">
            <a:avLst/>
          </a:prstGeom>
          <a:noFill/>
        </p:spPr>
      </p:pic>
      <p:sp>
        <p:nvSpPr>
          <p:cNvPr id="26" name="Line Callout 1 (Accent Bar) 25"/>
          <p:cNvSpPr/>
          <p:nvPr/>
        </p:nvSpPr>
        <p:spPr>
          <a:xfrm>
            <a:off x="5029200" y="2286000"/>
            <a:ext cx="3352800" cy="2133600"/>
          </a:xfrm>
          <a:prstGeom prst="accentCallout1">
            <a:avLst>
              <a:gd name="adj1" fmla="val 18750"/>
              <a:gd name="adj2" fmla="val -8333"/>
              <a:gd name="adj3" fmla="val 55357"/>
              <a:gd name="adj4" fmla="val -341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Invokes selection of image from phone or elsewhere. </a:t>
            </a:r>
            <a:endParaRPr lang="en-US" dirty="0"/>
          </a:p>
        </p:txBody>
      </p:sp>
      <p:sp>
        <p:nvSpPr>
          <p:cNvPr id="27" name="Line Callout 1 (Accent Bar) 26"/>
          <p:cNvSpPr/>
          <p:nvPr/>
        </p:nvSpPr>
        <p:spPr>
          <a:xfrm>
            <a:off x="5029200" y="4648200"/>
            <a:ext cx="3352800" cy="1676400"/>
          </a:xfrm>
          <a:prstGeom prst="accentCallout1">
            <a:avLst>
              <a:gd name="adj1" fmla="val 18750"/>
              <a:gd name="adj2" fmla="val -8333"/>
              <a:gd name="adj3" fmla="val 98359"/>
              <a:gd name="adj4" fmla="val -378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save / cancel user will be taken back to page 2.1 to continue creating / editing the presentation.</a:t>
            </a:r>
            <a:endParaRPr lang="en-US" dirty="0"/>
          </a:p>
        </p:txBody>
      </p:sp>
      <p:pic>
        <p:nvPicPr>
          <p:cNvPr id="28" name="Picture 2" descr="C:\Users\lavinds\Desktop\CSS590\metro.icons\white\save.png"/>
          <p:cNvPicPr>
            <a:picLocks noChangeAspect="1" noChangeArrowheads="1"/>
          </p:cNvPicPr>
          <p:nvPr/>
        </p:nvPicPr>
        <p:blipFill>
          <a:blip r:embed="rId5" cstate="print"/>
          <a:srcRect/>
          <a:stretch>
            <a:fillRect/>
          </a:stretch>
        </p:blipFill>
        <p:spPr bwMode="auto">
          <a:xfrm>
            <a:off x="1905000" y="6107668"/>
            <a:ext cx="457200" cy="457200"/>
          </a:xfrm>
          <a:prstGeom prst="rect">
            <a:avLst/>
          </a:prstGeom>
          <a:noFill/>
        </p:spPr>
      </p:pic>
      <p:pic>
        <p:nvPicPr>
          <p:cNvPr id="29" name="Picture 3" descr="C:\Users\lavinds\Desktop\CSS590\metro.icons\white\cancel.png"/>
          <p:cNvPicPr>
            <a:picLocks noChangeAspect="1" noChangeArrowheads="1"/>
          </p:cNvPicPr>
          <p:nvPr/>
        </p:nvPicPr>
        <p:blipFill>
          <a:blip r:embed="rId6" cstate="print"/>
          <a:srcRect/>
          <a:stretch>
            <a:fillRect/>
          </a:stretch>
        </p:blipFill>
        <p:spPr bwMode="auto">
          <a:xfrm>
            <a:off x="2667000" y="6107668"/>
            <a:ext cx="457200" cy="457200"/>
          </a:xfrm>
          <a:prstGeom prst="rect">
            <a:avLst/>
          </a:prstGeom>
          <a:noFill/>
        </p:spPr>
      </p:pic>
      <p:sp>
        <p:nvSpPr>
          <p:cNvPr id="30" name="TextBox 29"/>
          <p:cNvSpPr txBox="1"/>
          <p:nvPr/>
        </p:nvSpPr>
        <p:spPr>
          <a:xfrm>
            <a:off x="1905000" y="6553200"/>
            <a:ext cx="508601" cy="307777"/>
          </a:xfrm>
          <a:prstGeom prst="rect">
            <a:avLst/>
          </a:prstGeom>
          <a:noFill/>
        </p:spPr>
        <p:txBody>
          <a:bodyPr wrap="square" rtlCol="0">
            <a:spAutoFit/>
          </a:bodyPr>
          <a:lstStyle/>
          <a:p>
            <a:r>
              <a:rPr lang="en-US" sz="1400" dirty="0" smtClean="0">
                <a:solidFill>
                  <a:schemeClr val="bg1"/>
                </a:solidFill>
              </a:rPr>
              <a:t>save</a:t>
            </a:r>
            <a:endParaRPr lang="en-US" sz="1400" dirty="0">
              <a:solidFill>
                <a:schemeClr val="bg1"/>
              </a:solidFill>
            </a:endParaRPr>
          </a:p>
        </p:txBody>
      </p:sp>
      <p:sp>
        <p:nvSpPr>
          <p:cNvPr id="31" name="TextBox 30"/>
          <p:cNvSpPr txBox="1"/>
          <p:nvPr/>
        </p:nvSpPr>
        <p:spPr>
          <a:xfrm>
            <a:off x="2590800" y="6553200"/>
            <a:ext cx="646459" cy="307777"/>
          </a:xfrm>
          <a:prstGeom prst="rect">
            <a:avLst/>
          </a:prstGeom>
          <a:noFill/>
        </p:spPr>
        <p:txBody>
          <a:bodyPr wrap="none" rtlCol="0">
            <a:spAutoFit/>
          </a:bodyPr>
          <a:lstStyle/>
          <a:p>
            <a:r>
              <a:rPr lang="en-US" sz="1400" dirty="0" smtClean="0">
                <a:solidFill>
                  <a:schemeClr val="bg1"/>
                </a:solidFill>
              </a:rPr>
              <a:t>cancel</a:t>
            </a:r>
            <a:endParaRPr lang="en-US" sz="1400" dirty="0">
              <a:solidFill>
                <a:schemeClr val="bg1"/>
              </a:solidFill>
            </a:endParaRPr>
          </a:p>
        </p:txBody>
      </p:sp>
      <p:sp>
        <p:nvSpPr>
          <p:cNvPr id="32" name="TextBox 31"/>
          <p:cNvSpPr txBox="1"/>
          <p:nvPr/>
        </p:nvSpPr>
        <p:spPr>
          <a:xfrm>
            <a:off x="1524000" y="5029200"/>
            <a:ext cx="793743" cy="369332"/>
          </a:xfrm>
          <a:prstGeom prst="rect">
            <a:avLst/>
          </a:prstGeom>
          <a:noFill/>
        </p:spPr>
        <p:txBody>
          <a:bodyPr wrap="none" rtlCol="0">
            <a:spAutoFit/>
          </a:bodyPr>
          <a:lstStyle/>
          <a:p>
            <a:r>
              <a:rPr lang="en-US" dirty="0" smtClean="0"/>
              <a:t>record</a:t>
            </a:r>
            <a:endParaRPr lang="en-US" dirty="0"/>
          </a:p>
        </p:txBody>
      </p:sp>
      <p:sp>
        <p:nvSpPr>
          <p:cNvPr id="33" name="TextBox 32"/>
          <p:cNvSpPr txBox="1"/>
          <p:nvPr/>
        </p:nvSpPr>
        <p:spPr>
          <a:xfrm>
            <a:off x="2438400" y="5029200"/>
            <a:ext cx="1321708" cy="369332"/>
          </a:xfrm>
          <a:prstGeom prst="rect">
            <a:avLst/>
          </a:prstGeom>
          <a:noFill/>
        </p:spPr>
        <p:txBody>
          <a:bodyPr wrap="none" rtlCol="0">
            <a:spAutoFit/>
          </a:bodyPr>
          <a:lstStyle/>
          <a:p>
            <a:r>
              <a:rPr lang="en-US" dirty="0" smtClean="0"/>
              <a:t>Play / pause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Storyboard 2.1.3 – Video</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1860125" cy="369332"/>
          </a:xfrm>
          <a:prstGeom prst="rect">
            <a:avLst/>
          </a:prstGeom>
          <a:noFill/>
        </p:spPr>
        <p:txBody>
          <a:bodyPr wrap="none" rtlCol="0">
            <a:spAutoFit/>
          </a:bodyPr>
          <a:lstStyle/>
          <a:p>
            <a:r>
              <a:rPr lang="en-US" dirty="0" smtClean="0"/>
              <a:t>STEM 123 –  Term</a:t>
            </a:r>
            <a:endParaRPr lang="en-US" dirty="0"/>
          </a:p>
        </p:txBody>
      </p:sp>
      <p:sp>
        <p:nvSpPr>
          <p:cNvPr id="10" name="TextBox 9"/>
          <p:cNvSpPr txBox="1"/>
          <p:nvPr/>
        </p:nvSpPr>
        <p:spPr>
          <a:xfrm>
            <a:off x="1143000" y="2362200"/>
            <a:ext cx="1666034" cy="369332"/>
          </a:xfrm>
          <a:prstGeom prst="rect">
            <a:avLst/>
          </a:prstGeom>
          <a:noFill/>
        </p:spPr>
        <p:txBody>
          <a:bodyPr wrap="none" rtlCol="0">
            <a:spAutoFit/>
          </a:bodyPr>
          <a:lstStyle/>
          <a:p>
            <a:r>
              <a:rPr lang="en-US" dirty="0" smtClean="0"/>
              <a:t>Question text …</a:t>
            </a:r>
            <a:endParaRPr lang="en-US" dirty="0"/>
          </a:p>
        </p:txBody>
      </p:sp>
      <p:sp>
        <p:nvSpPr>
          <p:cNvPr id="16" name="TextBox 15"/>
          <p:cNvSpPr txBox="1"/>
          <p:nvPr/>
        </p:nvSpPr>
        <p:spPr>
          <a:xfrm>
            <a:off x="1219200" y="4038600"/>
            <a:ext cx="2639441" cy="369332"/>
          </a:xfrm>
          <a:prstGeom prst="rect">
            <a:avLst/>
          </a:prstGeom>
          <a:noFill/>
        </p:spPr>
        <p:txBody>
          <a:bodyPr wrap="none" rtlCol="0">
            <a:spAutoFit/>
          </a:bodyPr>
          <a:lstStyle/>
          <a:p>
            <a:r>
              <a:rPr lang="en-US" dirty="0" smtClean="0"/>
              <a:t>Duration left for recording</a:t>
            </a:r>
            <a:endParaRPr lang="en-US" dirty="0"/>
          </a:p>
        </p:txBody>
      </p:sp>
      <p:sp>
        <p:nvSpPr>
          <p:cNvPr id="17" name="Rectangle 16"/>
          <p:cNvSpPr/>
          <p:nvPr/>
        </p:nvSpPr>
        <p:spPr>
          <a:xfrm>
            <a:off x="1219200" y="2819400"/>
            <a:ext cx="2590800" cy="10668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Video content</a:t>
            </a:r>
            <a:endParaRPr lang="en-US" dirty="0"/>
          </a:p>
        </p:txBody>
      </p:sp>
      <p:sp>
        <p:nvSpPr>
          <p:cNvPr id="21" name="Rectangle 20"/>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2" name="TextBox 21"/>
          <p:cNvSpPr txBox="1"/>
          <p:nvPr/>
        </p:nvSpPr>
        <p:spPr>
          <a:xfrm>
            <a:off x="10668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23" name="Picture 2" descr="C:\Users\lavinds\Desktop\CSS590\metro.icons\white\back.png"/>
          <p:cNvPicPr>
            <a:picLocks noChangeAspect="1" noChangeArrowheads="1"/>
          </p:cNvPicPr>
          <p:nvPr/>
        </p:nvPicPr>
        <p:blipFill>
          <a:blip r:embed="rId2" cstate="print"/>
          <a:srcRect/>
          <a:stretch>
            <a:fillRect/>
          </a:stretch>
        </p:blipFill>
        <p:spPr bwMode="auto">
          <a:xfrm>
            <a:off x="1143000" y="6096000"/>
            <a:ext cx="457200" cy="457200"/>
          </a:xfrm>
          <a:prstGeom prst="rect">
            <a:avLst/>
          </a:prstGeom>
          <a:noFill/>
        </p:spPr>
      </p:pic>
      <p:pic>
        <p:nvPicPr>
          <p:cNvPr id="24" name="Picture 2" descr="C:\Users\lavinds\Desktop\CSS590\metro.icons\white\save.png"/>
          <p:cNvPicPr>
            <a:picLocks noChangeAspect="1" noChangeArrowheads="1"/>
          </p:cNvPicPr>
          <p:nvPr/>
        </p:nvPicPr>
        <p:blipFill>
          <a:blip r:embed="rId3" cstate="print"/>
          <a:srcRect/>
          <a:stretch>
            <a:fillRect/>
          </a:stretch>
        </p:blipFill>
        <p:spPr bwMode="auto">
          <a:xfrm>
            <a:off x="1905000" y="6107668"/>
            <a:ext cx="457200" cy="457200"/>
          </a:xfrm>
          <a:prstGeom prst="rect">
            <a:avLst/>
          </a:prstGeom>
          <a:noFill/>
        </p:spPr>
      </p:pic>
      <p:pic>
        <p:nvPicPr>
          <p:cNvPr id="25" name="Picture 3" descr="C:\Users\lavinds\Desktop\CSS590\metro.icons\white\cancel.png"/>
          <p:cNvPicPr>
            <a:picLocks noChangeAspect="1" noChangeArrowheads="1"/>
          </p:cNvPicPr>
          <p:nvPr/>
        </p:nvPicPr>
        <p:blipFill>
          <a:blip r:embed="rId4" cstate="print"/>
          <a:srcRect/>
          <a:stretch>
            <a:fillRect/>
          </a:stretch>
        </p:blipFill>
        <p:spPr bwMode="auto">
          <a:xfrm>
            <a:off x="2667000" y="6107668"/>
            <a:ext cx="457200" cy="457200"/>
          </a:xfrm>
          <a:prstGeom prst="rect">
            <a:avLst/>
          </a:prstGeom>
          <a:noFill/>
        </p:spPr>
      </p:pic>
      <p:sp>
        <p:nvSpPr>
          <p:cNvPr id="26" name="TextBox 25"/>
          <p:cNvSpPr txBox="1"/>
          <p:nvPr/>
        </p:nvSpPr>
        <p:spPr>
          <a:xfrm>
            <a:off x="1905000" y="6553200"/>
            <a:ext cx="508601" cy="307777"/>
          </a:xfrm>
          <a:prstGeom prst="rect">
            <a:avLst/>
          </a:prstGeom>
          <a:noFill/>
        </p:spPr>
        <p:txBody>
          <a:bodyPr wrap="square" rtlCol="0">
            <a:spAutoFit/>
          </a:bodyPr>
          <a:lstStyle/>
          <a:p>
            <a:r>
              <a:rPr lang="en-US" sz="1400" dirty="0" smtClean="0">
                <a:solidFill>
                  <a:schemeClr val="bg1"/>
                </a:solidFill>
              </a:rPr>
              <a:t>save</a:t>
            </a:r>
            <a:endParaRPr lang="en-US" sz="1400" dirty="0">
              <a:solidFill>
                <a:schemeClr val="bg1"/>
              </a:solidFill>
            </a:endParaRPr>
          </a:p>
        </p:txBody>
      </p:sp>
      <p:sp>
        <p:nvSpPr>
          <p:cNvPr id="27" name="TextBox 26"/>
          <p:cNvSpPr txBox="1"/>
          <p:nvPr/>
        </p:nvSpPr>
        <p:spPr>
          <a:xfrm>
            <a:off x="2590800" y="6553200"/>
            <a:ext cx="646459" cy="307777"/>
          </a:xfrm>
          <a:prstGeom prst="rect">
            <a:avLst/>
          </a:prstGeom>
          <a:noFill/>
        </p:spPr>
        <p:txBody>
          <a:bodyPr wrap="none" rtlCol="0">
            <a:spAutoFit/>
          </a:bodyPr>
          <a:lstStyle/>
          <a:p>
            <a:r>
              <a:rPr lang="en-US" sz="1400" dirty="0" smtClean="0">
                <a:solidFill>
                  <a:schemeClr val="bg1"/>
                </a:solidFill>
              </a:rPr>
              <a:t>cancel</a:t>
            </a:r>
            <a:endParaRPr lang="en-US" sz="1400" dirty="0">
              <a:solidFill>
                <a:schemeClr val="bg1"/>
              </a:solidFill>
            </a:endParaRPr>
          </a:p>
        </p:txBody>
      </p:sp>
      <p:pic>
        <p:nvPicPr>
          <p:cNvPr id="28" name="Picture 4" descr="C:\Users\lavinds\Desktop\CSS590\metro.icons\white\play.png"/>
          <p:cNvPicPr>
            <a:picLocks noChangeAspect="1" noChangeArrowheads="1"/>
          </p:cNvPicPr>
          <p:nvPr/>
        </p:nvPicPr>
        <p:blipFill>
          <a:blip r:embed="rId5" cstate="print"/>
          <a:srcRect/>
          <a:stretch>
            <a:fillRect/>
          </a:stretch>
        </p:blipFill>
        <p:spPr bwMode="auto">
          <a:xfrm>
            <a:off x="2895600" y="4419600"/>
            <a:ext cx="457200" cy="457200"/>
          </a:xfrm>
          <a:prstGeom prst="rect">
            <a:avLst/>
          </a:prstGeom>
          <a:noFill/>
        </p:spPr>
      </p:pic>
      <p:sp>
        <p:nvSpPr>
          <p:cNvPr id="29" name="Action Button: Sound 28">
            <a:hlinkClick r:id="" action="ppaction://noaction" highlightClick="1">
              <a:snd r:embed="rId6" name="applause.wav"/>
            </a:hlinkClick>
          </p:cNvPr>
          <p:cNvSpPr/>
          <p:nvPr/>
        </p:nvSpPr>
        <p:spPr>
          <a:xfrm>
            <a:off x="1600200" y="4419600"/>
            <a:ext cx="609600" cy="533400"/>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524000" y="5029200"/>
            <a:ext cx="793743" cy="369332"/>
          </a:xfrm>
          <a:prstGeom prst="rect">
            <a:avLst/>
          </a:prstGeom>
          <a:noFill/>
        </p:spPr>
        <p:txBody>
          <a:bodyPr wrap="none" rtlCol="0">
            <a:spAutoFit/>
          </a:bodyPr>
          <a:lstStyle/>
          <a:p>
            <a:r>
              <a:rPr lang="en-US" dirty="0" smtClean="0"/>
              <a:t>record</a:t>
            </a:r>
            <a:endParaRPr lang="en-US" dirty="0"/>
          </a:p>
        </p:txBody>
      </p:sp>
      <p:sp>
        <p:nvSpPr>
          <p:cNvPr id="31" name="TextBox 30"/>
          <p:cNvSpPr txBox="1"/>
          <p:nvPr/>
        </p:nvSpPr>
        <p:spPr>
          <a:xfrm>
            <a:off x="2438400" y="5029200"/>
            <a:ext cx="1321708" cy="369332"/>
          </a:xfrm>
          <a:prstGeom prst="rect">
            <a:avLst/>
          </a:prstGeom>
          <a:noFill/>
        </p:spPr>
        <p:txBody>
          <a:bodyPr wrap="none" rtlCol="0">
            <a:spAutoFit/>
          </a:bodyPr>
          <a:lstStyle/>
          <a:p>
            <a:r>
              <a:rPr lang="en-US" dirty="0" smtClean="0"/>
              <a:t>Play / pause</a:t>
            </a:r>
            <a:endParaRPr lang="en-US" dirty="0"/>
          </a:p>
        </p:txBody>
      </p:sp>
      <p:sp>
        <p:nvSpPr>
          <p:cNvPr id="33" name="Line Callout 1 (Accent Bar) 32"/>
          <p:cNvSpPr/>
          <p:nvPr/>
        </p:nvSpPr>
        <p:spPr>
          <a:xfrm>
            <a:off x="5029200" y="4648200"/>
            <a:ext cx="3352800" cy="1676400"/>
          </a:xfrm>
          <a:prstGeom prst="accentCallout1">
            <a:avLst>
              <a:gd name="adj1" fmla="val 18750"/>
              <a:gd name="adj2" fmla="val -8333"/>
              <a:gd name="adj3" fmla="val 98359"/>
              <a:gd name="adj4" fmla="val -378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save / cancel user will be taken back to page 2.1 to continue creating / editing the presentation.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dirty="0" smtClean="0"/>
              <a:t>Storyboard 2.2 – Publish result</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1860125" cy="369332"/>
          </a:xfrm>
          <a:prstGeom prst="rect">
            <a:avLst/>
          </a:prstGeom>
          <a:noFill/>
        </p:spPr>
        <p:txBody>
          <a:bodyPr wrap="none" rtlCol="0">
            <a:spAutoFit/>
          </a:bodyPr>
          <a:lstStyle/>
          <a:p>
            <a:r>
              <a:rPr lang="en-US" dirty="0" smtClean="0"/>
              <a:t>STEM 123 –  Term</a:t>
            </a:r>
            <a:endParaRPr lang="en-US" dirty="0"/>
          </a:p>
        </p:txBody>
      </p:sp>
      <p:sp>
        <p:nvSpPr>
          <p:cNvPr id="9" name="TextBox 8"/>
          <p:cNvSpPr txBox="1"/>
          <p:nvPr/>
        </p:nvSpPr>
        <p:spPr>
          <a:xfrm>
            <a:off x="1066800" y="2286000"/>
            <a:ext cx="2971800" cy="923330"/>
          </a:xfrm>
          <a:prstGeom prst="rect">
            <a:avLst/>
          </a:prstGeom>
          <a:noFill/>
        </p:spPr>
        <p:txBody>
          <a:bodyPr wrap="square" rtlCol="0">
            <a:spAutoFit/>
          </a:bodyPr>
          <a:lstStyle/>
          <a:p>
            <a:r>
              <a:rPr lang="en-US" dirty="0" smtClean="0"/>
              <a:t>Publish status:</a:t>
            </a:r>
          </a:p>
          <a:p>
            <a:endParaRPr lang="en-US" dirty="0" smtClean="0"/>
          </a:p>
          <a:p>
            <a:r>
              <a:rPr lang="en-US" dirty="0" smtClean="0"/>
              <a:t>[Success or error message]</a:t>
            </a:r>
            <a:endParaRPr lang="en-US" dirty="0"/>
          </a:p>
        </p:txBody>
      </p:sp>
      <p:sp>
        <p:nvSpPr>
          <p:cNvPr id="25" name="Rectangle 24"/>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6" name="TextBox 25"/>
          <p:cNvSpPr txBox="1"/>
          <p:nvPr/>
        </p:nvSpPr>
        <p:spPr>
          <a:xfrm>
            <a:off x="10668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27" name="Picture 2" descr="C:\Users\lavinds\Desktop\CSS590\metro.icons\white\back.png"/>
          <p:cNvPicPr>
            <a:picLocks noChangeAspect="1" noChangeArrowheads="1"/>
          </p:cNvPicPr>
          <p:nvPr/>
        </p:nvPicPr>
        <p:blipFill>
          <a:blip r:embed="rId3" cstate="print"/>
          <a:srcRect/>
          <a:stretch>
            <a:fillRect/>
          </a:stretch>
        </p:blipFill>
        <p:spPr bwMode="auto">
          <a:xfrm>
            <a:off x="1143000" y="6096000"/>
            <a:ext cx="457200" cy="457200"/>
          </a:xfrm>
          <a:prstGeom prst="rect">
            <a:avLst/>
          </a:prstGeom>
          <a:noFill/>
        </p:spPr>
      </p:pic>
      <p:pic>
        <p:nvPicPr>
          <p:cNvPr id="10" name="Picture 3" descr="C:\Users\lavinds\Desktop\CSS590\metro.icons\white\cancel.png"/>
          <p:cNvPicPr>
            <a:picLocks noChangeAspect="1" noChangeArrowheads="1"/>
          </p:cNvPicPr>
          <p:nvPr/>
        </p:nvPicPr>
        <p:blipFill>
          <a:blip r:embed="rId4" cstate="print"/>
          <a:srcRect/>
          <a:stretch>
            <a:fillRect/>
          </a:stretch>
        </p:blipFill>
        <p:spPr bwMode="auto">
          <a:xfrm>
            <a:off x="1715741" y="6107668"/>
            <a:ext cx="457200" cy="457200"/>
          </a:xfrm>
          <a:prstGeom prst="rect">
            <a:avLst/>
          </a:prstGeom>
          <a:noFill/>
        </p:spPr>
      </p:pic>
      <p:sp>
        <p:nvSpPr>
          <p:cNvPr id="11" name="TextBox 10"/>
          <p:cNvSpPr txBox="1"/>
          <p:nvPr/>
        </p:nvSpPr>
        <p:spPr>
          <a:xfrm>
            <a:off x="1639541" y="6553200"/>
            <a:ext cx="646459" cy="307777"/>
          </a:xfrm>
          <a:prstGeom prst="rect">
            <a:avLst/>
          </a:prstGeom>
          <a:noFill/>
        </p:spPr>
        <p:txBody>
          <a:bodyPr wrap="none" rtlCol="0">
            <a:spAutoFit/>
          </a:bodyPr>
          <a:lstStyle/>
          <a:p>
            <a:r>
              <a:rPr lang="en-US" sz="1400" dirty="0" smtClean="0">
                <a:solidFill>
                  <a:schemeClr val="bg1"/>
                </a:solidFill>
              </a:rPr>
              <a:t>cancel</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Service API</a:t>
            </a:r>
            <a:endParaRPr lang="en-US" dirty="0"/>
          </a:p>
        </p:txBody>
      </p:sp>
      <p:pic>
        <p:nvPicPr>
          <p:cNvPr id="1026" name="Picture 2"/>
          <p:cNvPicPr>
            <a:picLocks noChangeAspect="1" noChangeArrowheads="1"/>
          </p:cNvPicPr>
          <p:nvPr/>
        </p:nvPicPr>
        <p:blipFill>
          <a:blip r:embed="rId2" cstate="print"/>
          <a:srcRect l="15227" t="32292" r="13324" b="10417"/>
          <a:stretch>
            <a:fillRect/>
          </a:stretch>
        </p:blipFill>
        <p:spPr bwMode="auto">
          <a:xfrm>
            <a:off x="126076" y="1524000"/>
            <a:ext cx="8789324"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 Schema</a:t>
            </a:r>
            <a:endParaRPr lang="en-US" dirty="0"/>
          </a:p>
        </p:txBody>
      </p:sp>
      <p:pic>
        <p:nvPicPr>
          <p:cNvPr id="2050" name="Picture 2"/>
          <p:cNvPicPr>
            <a:picLocks noChangeAspect="1" noChangeArrowheads="1"/>
          </p:cNvPicPr>
          <p:nvPr/>
        </p:nvPicPr>
        <p:blipFill>
          <a:blip r:embed="rId2" cstate="print"/>
          <a:srcRect l="15227" t="13542" r="13324" b="11458"/>
          <a:stretch>
            <a:fillRect/>
          </a:stretch>
        </p:blipFill>
        <p:spPr bwMode="auto">
          <a:xfrm>
            <a:off x="228601" y="1143000"/>
            <a:ext cx="8650816"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3" name="Straight Connector 82"/>
          <p:cNvCxnSpPr/>
          <p:nvPr/>
        </p:nvCxnSpPr>
        <p:spPr>
          <a:xfrm>
            <a:off x="914400" y="3124200"/>
            <a:ext cx="0" cy="914400"/>
          </a:xfrm>
          <a:prstGeom prst="line">
            <a:avLst/>
          </a:prstGeom>
        </p:spPr>
        <p:style>
          <a:lnRef idx="3">
            <a:schemeClr val="dk1"/>
          </a:lnRef>
          <a:fillRef idx="0">
            <a:schemeClr val="dk1"/>
          </a:fillRef>
          <a:effectRef idx="2">
            <a:schemeClr val="dk1"/>
          </a:effectRef>
          <a:fontRef idx="minor">
            <a:schemeClr val="tx1"/>
          </a:fontRef>
        </p:style>
      </p:cxnSp>
      <p:cxnSp>
        <p:nvCxnSpPr>
          <p:cNvPr id="72" name="Straight Connector 71"/>
          <p:cNvCxnSpPr/>
          <p:nvPr/>
        </p:nvCxnSpPr>
        <p:spPr>
          <a:xfrm>
            <a:off x="7315200" y="2438400"/>
            <a:ext cx="0" cy="1524000"/>
          </a:xfrm>
          <a:prstGeom prst="line">
            <a:avLst/>
          </a:prstGeom>
        </p:spPr>
        <p:style>
          <a:lnRef idx="3">
            <a:schemeClr val="dk1"/>
          </a:lnRef>
          <a:fillRef idx="0">
            <a:schemeClr val="dk1"/>
          </a:fillRef>
          <a:effectRef idx="2">
            <a:schemeClr val="dk1"/>
          </a:effectRef>
          <a:fontRef idx="minor">
            <a:schemeClr val="tx1"/>
          </a:fontRef>
        </p:style>
      </p:cxnSp>
      <p:cxnSp>
        <p:nvCxnSpPr>
          <p:cNvPr id="71" name="Straight Connector 70"/>
          <p:cNvCxnSpPr/>
          <p:nvPr/>
        </p:nvCxnSpPr>
        <p:spPr>
          <a:xfrm>
            <a:off x="4572000" y="2362200"/>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69" name="Straight Connector 68"/>
          <p:cNvCxnSpPr/>
          <p:nvPr/>
        </p:nvCxnSpPr>
        <p:spPr>
          <a:xfrm>
            <a:off x="914400" y="2438400"/>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a:off x="4572000" y="1828800"/>
            <a:ext cx="0" cy="609600"/>
          </a:xfrm>
          <a:prstGeom prst="line">
            <a:avLst/>
          </a:prstGeom>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dirty="0" smtClean="0"/>
              <a:t>Navigation graph</a:t>
            </a:r>
            <a:endParaRPr lang="en-US" dirty="0"/>
          </a:p>
        </p:txBody>
      </p:sp>
      <p:sp>
        <p:nvSpPr>
          <p:cNvPr id="3" name="TextBox 2"/>
          <p:cNvSpPr txBox="1"/>
          <p:nvPr/>
        </p:nvSpPr>
        <p:spPr>
          <a:xfrm>
            <a:off x="3429000" y="1600200"/>
            <a:ext cx="2335255"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1.1 Main / Search Page</a:t>
            </a:r>
            <a:endParaRPr lang="en-US" dirty="0"/>
          </a:p>
        </p:txBody>
      </p:sp>
      <p:sp>
        <p:nvSpPr>
          <p:cNvPr id="4" name="TextBox 3"/>
          <p:cNvSpPr txBox="1"/>
          <p:nvPr/>
        </p:nvSpPr>
        <p:spPr>
          <a:xfrm>
            <a:off x="304800" y="2895600"/>
            <a:ext cx="12192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1.2 Results</a:t>
            </a:r>
            <a:endParaRPr lang="en-US" dirty="0"/>
          </a:p>
        </p:txBody>
      </p:sp>
      <p:cxnSp>
        <p:nvCxnSpPr>
          <p:cNvPr id="38" name="Straight Arrow Connector 37"/>
          <p:cNvCxnSpPr>
            <a:stCxn id="5" idx="3"/>
            <a:endCxn id="6" idx="1"/>
          </p:cNvCxnSpPr>
          <p:nvPr/>
        </p:nvCxnSpPr>
        <p:spPr>
          <a:xfrm>
            <a:off x="2542913" y="4070866"/>
            <a:ext cx="3324487"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3886200" y="2895600"/>
            <a:ext cx="1476879"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1.4 No results</a:t>
            </a:r>
            <a:endParaRPr lang="en-US" dirty="0"/>
          </a:p>
        </p:txBody>
      </p:sp>
      <p:cxnSp>
        <p:nvCxnSpPr>
          <p:cNvPr id="43" name="Straight Connector 42"/>
          <p:cNvCxnSpPr/>
          <p:nvPr/>
        </p:nvCxnSpPr>
        <p:spPr>
          <a:xfrm>
            <a:off x="914400" y="2438400"/>
            <a:ext cx="6400800" cy="0"/>
          </a:xfrm>
          <a:prstGeom prst="line">
            <a:avLst/>
          </a:prstGeom>
        </p:spPr>
        <p:style>
          <a:lnRef idx="3">
            <a:schemeClr val="dk1"/>
          </a:lnRef>
          <a:fillRef idx="0">
            <a:schemeClr val="dk1"/>
          </a:fillRef>
          <a:effectRef idx="2">
            <a:schemeClr val="dk1"/>
          </a:effectRef>
          <a:fontRef idx="minor">
            <a:schemeClr val="tx1"/>
          </a:fontRef>
        </p:style>
      </p:cxnSp>
      <p:cxnSp>
        <p:nvCxnSpPr>
          <p:cNvPr id="86" name="Straight Connector 85"/>
          <p:cNvCxnSpPr/>
          <p:nvPr/>
        </p:nvCxnSpPr>
        <p:spPr>
          <a:xfrm>
            <a:off x="914400" y="4572000"/>
            <a:ext cx="2514600" cy="0"/>
          </a:xfrm>
          <a:prstGeom prst="line">
            <a:avLst/>
          </a:prstGeom>
        </p:spPr>
        <p:style>
          <a:lnRef idx="3">
            <a:schemeClr val="dk1"/>
          </a:lnRef>
          <a:fillRef idx="0">
            <a:schemeClr val="dk1"/>
          </a:fillRef>
          <a:effectRef idx="2">
            <a:schemeClr val="dk1"/>
          </a:effectRef>
          <a:fontRef idx="minor">
            <a:schemeClr val="tx1"/>
          </a:fontRef>
        </p:style>
      </p:cxnSp>
      <p:cxnSp>
        <p:nvCxnSpPr>
          <p:cNvPr id="90" name="Straight Connector 89"/>
          <p:cNvCxnSpPr/>
          <p:nvPr/>
        </p:nvCxnSpPr>
        <p:spPr>
          <a:xfrm>
            <a:off x="914400" y="4114800"/>
            <a:ext cx="0" cy="914400"/>
          </a:xfrm>
          <a:prstGeom prst="line">
            <a:avLst/>
          </a:prstGeom>
        </p:spPr>
        <p:style>
          <a:lnRef idx="3">
            <a:schemeClr val="dk1"/>
          </a:lnRef>
          <a:fillRef idx="0">
            <a:schemeClr val="dk1"/>
          </a:fillRef>
          <a:effectRef idx="2">
            <a:schemeClr val="dk1"/>
          </a:effectRef>
          <a:fontRef idx="minor">
            <a:schemeClr val="tx1"/>
          </a:fontRef>
        </p:style>
      </p:cxnSp>
      <p:cxnSp>
        <p:nvCxnSpPr>
          <p:cNvPr id="91" name="Straight Connector 90"/>
          <p:cNvCxnSpPr/>
          <p:nvPr/>
        </p:nvCxnSpPr>
        <p:spPr>
          <a:xfrm>
            <a:off x="2133600" y="4572000"/>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93" name="Straight Connector 92"/>
          <p:cNvCxnSpPr/>
          <p:nvPr/>
        </p:nvCxnSpPr>
        <p:spPr>
          <a:xfrm>
            <a:off x="3429000" y="4572000"/>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95" name="Straight Connector 94"/>
          <p:cNvCxnSpPr/>
          <p:nvPr/>
        </p:nvCxnSpPr>
        <p:spPr>
          <a:xfrm>
            <a:off x="5105400" y="4495800"/>
            <a:ext cx="3505200" cy="0"/>
          </a:xfrm>
          <a:prstGeom prst="line">
            <a:avLst/>
          </a:prstGeom>
        </p:spPr>
        <p:style>
          <a:lnRef idx="3">
            <a:schemeClr val="dk1"/>
          </a:lnRef>
          <a:fillRef idx="0">
            <a:schemeClr val="dk1"/>
          </a:fillRef>
          <a:effectRef idx="2">
            <a:schemeClr val="dk1"/>
          </a:effectRef>
          <a:fontRef idx="minor">
            <a:schemeClr val="tx1"/>
          </a:fontRef>
        </p:style>
      </p:cxnSp>
      <p:cxnSp>
        <p:nvCxnSpPr>
          <p:cNvPr id="96" name="Straight Connector 95"/>
          <p:cNvCxnSpPr/>
          <p:nvPr/>
        </p:nvCxnSpPr>
        <p:spPr>
          <a:xfrm>
            <a:off x="8610600" y="4267200"/>
            <a:ext cx="0" cy="1676400"/>
          </a:xfrm>
          <a:prstGeom prst="line">
            <a:avLst/>
          </a:prstGeom>
        </p:spPr>
        <p:style>
          <a:lnRef idx="3">
            <a:schemeClr val="dk1"/>
          </a:lnRef>
          <a:fillRef idx="0">
            <a:schemeClr val="dk1"/>
          </a:fillRef>
          <a:effectRef idx="2">
            <a:schemeClr val="dk1"/>
          </a:effectRef>
          <a:fontRef idx="minor">
            <a:schemeClr val="tx1"/>
          </a:fontRef>
        </p:style>
      </p:cxnSp>
      <p:cxnSp>
        <p:nvCxnSpPr>
          <p:cNvPr id="97" name="Straight Connector 96"/>
          <p:cNvCxnSpPr/>
          <p:nvPr/>
        </p:nvCxnSpPr>
        <p:spPr>
          <a:xfrm>
            <a:off x="6400800" y="4495800"/>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98" name="Straight Connector 97"/>
          <p:cNvCxnSpPr/>
          <p:nvPr/>
        </p:nvCxnSpPr>
        <p:spPr>
          <a:xfrm>
            <a:off x="5105400" y="4495800"/>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101" name="Straight Connector 100"/>
          <p:cNvCxnSpPr/>
          <p:nvPr/>
        </p:nvCxnSpPr>
        <p:spPr>
          <a:xfrm>
            <a:off x="7696200" y="4495800"/>
            <a:ext cx="0" cy="533400"/>
          </a:xfrm>
          <a:prstGeom prst="line">
            <a:avLst/>
          </a:prstGeom>
        </p:spPr>
        <p:style>
          <a:lnRef idx="3">
            <a:schemeClr val="dk1"/>
          </a:lnRef>
          <a:fillRef idx="0">
            <a:schemeClr val="dk1"/>
          </a:fillRef>
          <a:effectRef idx="2">
            <a:schemeClr val="dk1"/>
          </a:effectRef>
          <a:fontRef idx="minor">
            <a:schemeClr val="tx1"/>
          </a:fontRef>
        </p:style>
      </p:cxnSp>
      <p:sp>
        <p:nvSpPr>
          <p:cNvPr id="5" name="TextBox 4"/>
          <p:cNvSpPr txBox="1"/>
          <p:nvPr/>
        </p:nvSpPr>
        <p:spPr>
          <a:xfrm>
            <a:off x="304800" y="3886200"/>
            <a:ext cx="2238113"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1.3 View Presentation</a:t>
            </a:r>
            <a:endParaRPr lang="en-US" dirty="0"/>
          </a:p>
        </p:txBody>
      </p:sp>
      <p:sp>
        <p:nvSpPr>
          <p:cNvPr id="6" name="TextBox 5"/>
          <p:cNvSpPr txBox="1"/>
          <p:nvPr/>
        </p:nvSpPr>
        <p:spPr>
          <a:xfrm>
            <a:off x="5867400" y="3886200"/>
            <a:ext cx="2944781"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2.1 Create / Edit Presentation</a:t>
            </a:r>
            <a:endParaRPr lang="en-US" dirty="0"/>
          </a:p>
        </p:txBody>
      </p:sp>
      <p:sp>
        <p:nvSpPr>
          <p:cNvPr id="7" name="TextBox 6"/>
          <p:cNvSpPr txBox="1"/>
          <p:nvPr/>
        </p:nvSpPr>
        <p:spPr>
          <a:xfrm>
            <a:off x="304800" y="4876800"/>
            <a:ext cx="1084721"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1.3.1 Text</a:t>
            </a:r>
            <a:endParaRPr lang="en-US" dirty="0"/>
          </a:p>
        </p:txBody>
      </p:sp>
      <p:sp>
        <p:nvSpPr>
          <p:cNvPr id="8" name="TextBox 7"/>
          <p:cNvSpPr txBox="1"/>
          <p:nvPr/>
        </p:nvSpPr>
        <p:spPr>
          <a:xfrm>
            <a:off x="1524000" y="4876800"/>
            <a:ext cx="1255472"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1.3.2 Audio</a:t>
            </a:r>
            <a:endParaRPr lang="en-US" dirty="0"/>
          </a:p>
        </p:txBody>
      </p:sp>
      <p:sp>
        <p:nvSpPr>
          <p:cNvPr id="9" name="TextBox 8"/>
          <p:cNvSpPr txBox="1"/>
          <p:nvPr/>
        </p:nvSpPr>
        <p:spPr>
          <a:xfrm>
            <a:off x="2895600" y="4876800"/>
            <a:ext cx="1247457"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1.3.3 Video</a:t>
            </a:r>
            <a:endParaRPr lang="en-US" dirty="0"/>
          </a:p>
        </p:txBody>
      </p:sp>
      <p:sp>
        <p:nvSpPr>
          <p:cNvPr id="10" name="TextBox 9"/>
          <p:cNvSpPr txBox="1"/>
          <p:nvPr/>
        </p:nvSpPr>
        <p:spPr>
          <a:xfrm>
            <a:off x="4572000" y="4876800"/>
            <a:ext cx="1084721"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2.1.1 Text</a:t>
            </a:r>
            <a:endParaRPr lang="en-US" dirty="0"/>
          </a:p>
        </p:txBody>
      </p:sp>
      <p:sp>
        <p:nvSpPr>
          <p:cNvPr id="11" name="TextBox 10"/>
          <p:cNvSpPr txBox="1"/>
          <p:nvPr/>
        </p:nvSpPr>
        <p:spPr>
          <a:xfrm>
            <a:off x="5791200" y="4876800"/>
            <a:ext cx="1255472"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2.1.2 Audio</a:t>
            </a:r>
            <a:endParaRPr lang="en-US" dirty="0"/>
          </a:p>
        </p:txBody>
      </p:sp>
      <p:sp>
        <p:nvSpPr>
          <p:cNvPr id="12" name="TextBox 11"/>
          <p:cNvSpPr txBox="1"/>
          <p:nvPr/>
        </p:nvSpPr>
        <p:spPr>
          <a:xfrm>
            <a:off x="7162800" y="4876800"/>
            <a:ext cx="1247457"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2.1.3 Video</a:t>
            </a:r>
            <a:endParaRPr lang="en-US" dirty="0"/>
          </a:p>
        </p:txBody>
      </p:sp>
      <p:sp>
        <p:nvSpPr>
          <p:cNvPr id="13" name="TextBox 12"/>
          <p:cNvSpPr txBox="1"/>
          <p:nvPr/>
        </p:nvSpPr>
        <p:spPr>
          <a:xfrm>
            <a:off x="7010400" y="5715000"/>
            <a:ext cx="1795876"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smtClean="0"/>
              <a:t>2.2 Publish result</a:t>
            </a:r>
            <a:endParaRPr lang="en-US" dirty="0"/>
          </a:p>
        </p:txBody>
      </p:sp>
      <p:sp>
        <p:nvSpPr>
          <p:cNvPr id="102" name="TextBox 101"/>
          <p:cNvSpPr txBox="1"/>
          <p:nvPr/>
        </p:nvSpPr>
        <p:spPr>
          <a:xfrm>
            <a:off x="381000" y="6172200"/>
            <a:ext cx="6629400" cy="400110"/>
          </a:xfrm>
          <a:prstGeom prst="rect">
            <a:avLst/>
          </a:prstGeom>
          <a:noFill/>
        </p:spPr>
        <p:txBody>
          <a:bodyPr wrap="square" rtlCol="0">
            <a:spAutoFit/>
          </a:bodyPr>
          <a:lstStyle/>
          <a:p>
            <a:pPr>
              <a:buFont typeface="Arial" pitchFamily="34" charset="0"/>
              <a:buChar char="•"/>
            </a:pPr>
            <a:r>
              <a:rPr lang="en-US" sz="2000" dirty="0" smtClean="0"/>
              <a:t>User can always navigate to 1.1 and 2.1 using the app bar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ss490_search.jpg"/>
          <p:cNvPicPr>
            <a:picLocks noChangeAspect="1"/>
          </p:cNvPicPr>
          <p:nvPr/>
        </p:nvPicPr>
        <p:blipFill>
          <a:blip r:embed="rId2" cstate="print"/>
          <a:stretch>
            <a:fillRect/>
          </a:stretch>
        </p:blipFill>
        <p:spPr>
          <a:xfrm>
            <a:off x="2895600" y="457200"/>
            <a:ext cx="3171825" cy="5715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Scenario 1: Search &amp; Learn</a:t>
            </a:r>
            <a:endParaRPr lang="en-US" dirty="0"/>
          </a:p>
        </p:txBody>
      </p:sp>
      <p:sp>
        <p:nvSpPr>
          <p:cNvPr id="3" name="TextBox 2"/>
          <p:cNvSpPr txBox="1"/>
          <p:nvPr/>
        </p:nvSpPr>
        <p:spPr>
          <a:xfrm>
            <a:off x="914400" y="1524000"/>
            <a:ext cx="7315200" cy="5355312"/>
          </a:xfrm>
          <a:prstGeom prst="rect">
            <a:avLst/>
          </a:prstGeom>
          <a:noFill/>
        </p:spPr>
        <p:txBody>
          <a:bodyPr wrap="square" rtlCol="0">
            <a:spAutoFit/>
          </a:bodyPr>
          <a:lstStyle/>
          <a:p>
            <a:r>
              <a:rPr lang="en-US" b="1" dirty="0" smtClean="0"/>
              <a:t>Actors</a:t>
            </a:r>
          </a:p>
          <a:p>
            <a:pPr>
              <a:buFont typeface="Arial" pitchFamily="34" charset="0"/>
              <a:buChar char="•"/>
            </a:pPr>
            <a:r>
              <a:rPr lang="en-US" dirty="0" smtClean="0"/>
              <a:t>X (the user)</a:t>
            </a:r>
          </a:p>
          <a:p>
            <a:pPr>
              <a:buFont typeface="Arial" pitchFamily="34" charset="0"/>
              <a:buChar char="•"/>
            </a:pPr>
            <a:r>
              <a:rPr lang="en-US" dirty="0" smtClean="0"/>
              <a:t>App (STEM 123 mobile application)</a:t>
            </a:r>
          </a:p>
          <a:p>
            <a:endParaRPr lang="en-US" dirty="0" smtClean="0"/>
          </a:p>
          <a:p>
            <a:r>
              <a:rPr lang="en-US" b="1" dirty="0" smtClean="0"/>
              <a:t>Context</a:t>
            </a:r>
            <a:endParaRPr lang="en-US" dirty="0" smtClean="0"/>
          </a:p>
          <a:p>
            <a:r>
              <a:rPr lang="en-US" dirty="0" smtClean="0"/>
              <a:t>X is trying to understand the concept of an unsigned integer. He is </a:t>
            </a:r>
            <a:br>
              <a:rPr lang="en-US" dirty="0" smtClean="0"/>
            </a:br>
            <a:r>
              <a:rPr lang="en-US" dirty="0" smtClean="0"/>
              <a:t>wondering: What is it? Where is it appropriate to use?</a:t>
            </a:r>
          </a:p>
          <a:p>
            <a:endParaRPr lang="en-US" dirty="0" smtClean="0"/>
          </a:p>
          <a:p>
            <a:r>
              <a:rPr lang="en-US" b="1" dirty="0" smtClean="0"/>
              <a:t>Goal</a:t>
            </a:r>
          </a:p>
          <a:p>
            <a:r>
              <a:rPr lang="en-US" dirty="0" smtClean="0"/>
              <a:t>To help the user understand a concept or get an answer to a question.</a:t>
            </a:r>
          </a:p>
          <a:p>
            <a:endParaRPr lang="en-US" dirty="0" smtClean="0"/>
          </a:p>
          <a:p>
            <a:r>
              <a:rPr lang="en-US" b="1" dirty="0" smtClean="0"/>
              <a:t>Scenario</a:t>
            </a:r>
          </a:p>
          <a:p>
            <a:pPr marL="119063" indent="-119063">
              <a:buFont typeface="Arial" pitchFamily="34" charset="0"/>
              <a:buChar char="•"/>
            </a:pPr>
            <a:r>
              <a:rPr lang="en-US" dirty="0" smtClean="0"/>
              <a:t>X launches the app and searches for “unsigned integer”.</a:t>
            </a:r>
          </a:p>
          <a:p>
            <a:pPr marL="119063" indent="-119063">
              <a:buFont typeface="Arial" pitchFamily="34" charset="0"/>
              <a:buChar char="•"/>
            </a:pPr>
            <a:r>
              <a:rPr lang="en-US" dirty="0" smtClean="0"/>
              <a:t>X finds multiple STEM presentations available.</a:t>
            </a:r>
          </a:p>
          <a:p>
            <a:pPr marL="119063" indent="-119063">
              <a:buFont typeface="Arial" pitchFamily="34" charset="0"/>
              <a:buChar char="•"/>
            </a:pPr>
            <a:r>
              <a:rPr lang="en-US" dirty="0" smtClean="0"/>
              <a:t>X selects one which appears to answer his questions.</a:t>
            </a:r>
          </a:p>
          <a:p>
            <a:pPr marL="119063" indent="-119063">
              <a:buFont typeface="Arial" pitchFamily="34" charset="0"/>
              <a:buChar char="•"/>
            </a:pPr>
            <a:r>
              <a:rPr lang="en-US" dirty="0" smtClean="0"/>
              <a:t>App loads the selected presentation.</a:t>
            </a:r>
          </a:p>
          <a:p>
            <a:pPr marL="119063" indent="-119063">
              <a:buFont typeface="Arial" pitchFamily="34" charset="0"/>
              <a:buChar char="•"/>
            </a:pPr>
            <a:r>
              <a:rPr lang="en-US" dirty="0" smtClean="0"/>
              <a:t>After viewing the presentation, X is happy because he has found answers to his questions.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7200" y="1524000"/>
            <a:ext cx="3276600" cy="4572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Storyboard 1.1 – Main / Search Page</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2218108" cy="369332"/>
          </a:xfrm>
          <a:prstGeom prst="rect">
            <a:avLst/>
          </a:prstGeom>
          <a:noFill/>
        </p:spPr>
        <p:txBody>
          <a:bodyPr wrap="none" rtlCol="0">
            <a:spAutoFit/>
          </a:bodyPr>
          <a:lstStyle/>
          <a:p>
            <a:r>
              <a:rPr lang="en-US" dirty="0" smtClean="0"/>
              <a:t>STEM 123 – Welcome</a:t>
            </a:r>
            <a:endParaRPr lang="en-US" dirty="0"/>
          </a:p>
        </p:txBody>
      </p:sp>
      <p:sp>
        <p:nvSpPr>
          <p:cNvPr id="5" name="TextBox 4"/>
          <p:cNvSpPr txBox="1"/>
          <p:nvPr/>
        </p:nvSpPr>
        <p:spPr>
          <a:xfrm>
            <a:off x="1143000" y="2514600"/>
            <a:ext cx="2901820" cy="646331"/>
          </a:xfrm>
          <a:prstGeom prst="rect">
            <a:avLst/>
          </a:prstGeom>
          <a:noFill/>
        </p:spPr>
        <p:txBody>
          <a:bodyPr wrap="none" rtlCol="0">
            <a:spAutoFit/>
          </a:bodyPr>
          <a:lstStyle/>
          <a:p>
            <a:r>
              <a:rPr lang="en-US" dirty="0" smtClean="0"/>
              <a:t>Trying to find answers? Enter</a:t>
            </a:r>
          </a:p>
          <a:p>
            <a:r>
              <a:rPr lang="en-US" dirty="0" smtClean="0"/>
              <a:t>your term below.</a:t>
            </a:r>
            <a:endParaRPr lang="en-US" dirty="0"/>
          </a:p>
        </p:txBody>
      </p:sp>
      <p:sp>
        <p:nvSpPr>
          <p:cNvPr id="6" name="Rectangle 5"/>
          <p:cNvSpPr/>
          <p:nvPr/>
        </p:nvSpPr>
        <p:spPr>
          <a:xfrm>
            <a:off x="1219200" y="3124200"/>
            <a:ext cx="1981200" cy="381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Search term here..</a:t>
            </a:r>
            <a:endParaRPr lang="en-US" dirty="0"/>
          </a:p>
        </p:txBody>
      </p:sp>
      <p:sp>
        <p:nvSpPr>
          <p:cNvPr id="7" name="Rectangle 6"/>
          <p:cNvSpPr/>
          <p:nvPr/>
        </p:nvSpPr>
        <p:spPr>
          <a:xfrm>
            <a:off x="3352800" y="31242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a:t>
            </a:r>
            <a:endParaRPr lang="en-US" dirty="0"/>
          </a:p>
        </p:txBody>
      </p:sp>
      <p:sp>
        <p:nvSpPr>
          <p:cNvPr id="8" name="TextBox 7"/>
          <p:cNvSpPr txBox="1"/>
          <p:nvPr/>
        </p:nvSpPr>
        <p:spPr>
          <a:xfrm>
            <a:off x="1143000" y="4038600"/>
            <a:ext cx="1824089" cy="369332"/>
          </a:xfrm>
          <a:prstGeom prst="rect">
            <a:avLst/>
          </a:prstGeom>
          <a:noFill/>
        </p:spPr>
        <p:txBody>
          <a:bodyPr wrap="none" rtlCol="0">
            <a:spAutoFit/>
          </a:bodyPr>
          <a:lstStyle/>
          <a:p>
            <a:r>
              <a:rPr lang="en-US" dirty="0" smtClean="0"/>
              <a:t>My presentations</a:t>
            </a:r>
            <a:endParaRPr lang="en-US" dirty="0"/>
          </a:p>
        </p:txBody>
      </p:sp>
      <p:sp>
        <p:nvSpPr>
          <p:cNvPr id="9" name="TextBox 8"/>
          <p:cNvSpPr txBox="1"/>
          <p:nvPr/>
        </p:nvSpPr>
        <p:spPr>
          <a:xfrm>
            <a:off x="1219200" y="4495800"/>
            <a:ext cx="826188" cy="1200329"/>
          </a:xfrm>
          <a:prstGeom prst="rect">
            <a:avLst/>
          </a:prstGeom>
          <a:noFill/>
        </p:spPr>
        <p:txBody>
          <a:bodyPr wrap="none" rtlCol="0">
            <a:spAutoFit/>
          </a:bodyPr>
          <a:lstStyle/>
          <a:p>
            <a:r>
              <a:rPr lang="en-US" dirty="0" smtClean="0"/>
              <a:t>Term 1</a:t>
            </a:r>
          </a:p>
          <a:p>
            <a:r>
              <a:rPr lang="en-US" dirty="0" smtClean="0"/>
              <a:t>Term 2</a:t>
            </a:r>
          </a:p>
          <a:p>
            <a:r>
              <a:rPr lang="en-US" dirty="0" smtClean="0"/>
              <a:t>…</a:t>
            </a:r>
          </a:p>
          <a:p>
            <a:r>
              <a:rPr lang="en-US" dirty="0" smtClean="0"/>
              <a:t>Term n</a:t>
            </a:r>
            <a:endParaRPr lang="en-US" dirty="0"/>
          </a:p>
        </p:txBody>
      </p:sp>
      <p:sp>
        <p:nvSpPr>
          <p:cNvPr id="10" name="Line Callout 1 (Accent Bar) 9"/>
          <p:cNvSpPr/>
          <p:nvPr/>
        </p:nvSpPr>
        <p:spPr>
          <a:xfrm>
            <a:off x="4724400" y="2286000"/>
            <a:ext cx="3276600" cy="1371600"/>
          </a:xfrm>
          <a:prstGeom prst="accentCallout1">
            <a:avLst>
              <a:gd name="adj1" fmla="val 18750"/>
              <a:gd name="adj2" fmla="val -8333"/>
              <a:gd name="adj3" fmla="val 155555"/>
              <a:gd name="adj4" fmla="val -52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This section displays terms for which presentations were created earlier by the user. Selecting a term brings user to 1.2 search results page.</a:t>
            </a:r>
            <a:endParaRPr lang="en-US" dirty="0"/>
          </a:p>
        </p:txBody>
      </p:sp>
      <p:sp>
        <p:nvSpPr>
          <p:cNvPr id="11" name="TextBox 10"/>
          <p:cNvSpPr txBox="1"/>
          <p:nvPr/>
        </p:nvSpPr>
        <p:spPr>
          <a:xfrm>
            <a:off x="3124200" y="4038600"/>
            <a:ext cx="1890326" cy="369332"/>
          </a:xfrm>
          <a:prstGeom prst="rect">
            <a:avLst/>
          </a:prstGeom>
          <a:noFill/>
        </p:spPr>
        <p:txBody>
          <a:bodyPr wrap="none" rtlCol="0">
            <a:spAutoFit/>
          </a:bodyPr>
          <a:lstStyle/>
          <a:p>
            <a:r>
              <a:rPr lang="en-US" dirty="0" smtClean="0"/>
              <a:t>Recently searched</a:t>
            </a:r>
            <a:endParaRPr lang="en-US" dirty="0"/>
          </a:p>
        </p:txBody>
      </p:sp>
      <p:sp>
        <p:nvSpPr>
          <p:cNvPr id="12" name="TextBox 11"/>
          <p:cNvSpPr txBox="1"/>
          <p:nvPr/>
        </p:nvSpPr>
        <p:spPr>
          <a:xfrm>
            <a:off x="3124200" y="4495800"/>
            <a:ext cx="826188" cy="923330"/>
          </a:xfrm>
          <a:prstGeom prst="rect">
            <a:avLst/>
          </a:prstGeom>
          <a:noFill/>
        </p:spPr>
        <p:txBody>
          <a:bodyPr wrap="none" rtlCol="0">
            <a:spAutoFit/>
          </a:bodyPr>
          <a:lstStyle/>
          <a:p>
            <a:r>
              <a:rPr lang="en-US" dirty="0" smtClean="0"/>
              <a:t>Term 1</a:t>
            </a:r>
          </a:p>
          <a:p>
            <a:r>
              <a:rPr lang="en-US" dirty="0" smtClean="0"/>
              <a:t>Term 2</a:t>
            </a:r>
          </a:p>
          <a:p>
            <a:r>
              <a:rPr lang="en-US" dirty="0" smtClean="0"/>
              <a:t>…</a:t>
            </a:r>
            <a:endParaRPr lang="en-US" dirty="0"/>
          </a:p>
        </p:txBody>
      </p:sp>
      <p:sp>
        <p:nvSpPr>
          <p:cNvPr id="13" name="Rectangle 12"/>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1026" name="Picture 2" descr="C:\Users\lavinds\Desktop\CSS590\metro.icons\white\add.png"/>
          <p:cNvPicPr>
            <a:picLocks noChangeAspect="1" noChangeArrowheads="1"/>
          </p:cNvPicPr>
          <p:nvPr/>
        </p:nvPicPr>
        <p:blipFill>
          <a:blip r:embed="rId3" cstate="print"/>
          <a:srcRect/>
          <a:stretch>
            <a:fillRect/>
          </a:stretch>
        </p:blipFill>
        <p:spPr bwMode="auto">
          <a:xfrm>
            <a:off x="1143000" y="6096000"/>
            <a:ext cx="457200" cy="457200"/>
          </a:xfrm>
          <a:prstGeom prst="rect">
            <a:avLst/>
          </a:prstGeom>
          <a:noFill/>
        </p:spPr>
      </p:pic>
      <p:sp>
        <p:nvSpPr>
          <p:cNvPr id="15" name="TextBox 14"/>
          <p:cNvSpPr txBox="1"/>
          <p:nvPr/>
        </p:nvSpPr>
        <p:spPr>
          <a:xfrm>
            <a:off x="1066800" y="6488668"/>
            <a:ext cx="643574" cy="307777"/>
          </a:xfrm>
          <a:prstGeom prst="rect">
            <a:avLst/>
          </a:prstGeom>
          <a:noFill/>
        </p:spPr>
        <p:txBody>
          <a:bodyPr wrap="none" rtlCol="0">
            <a:spAutoFit/>
          </a:bodyPr>
          <a:lstStyle/>
          <a:p>
            <a:r>
              <a:rPr lang="en-US" sz="1400" dirty="0" smtClean="0">
                <a:solidFill>
                  <a:schemeClr val="bg1"/>
                </a:solidFill>
              </a:rPr>
              <a:t>create</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Storyboard 1.2 – Results Page</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2684325" cy="369332"/>
          </a:xfrm>
          <a:prstGeom prst="rect">
            <a:avLst/>
          </a:prstGeom>
          <a:noFill/>
        </p:spPr>
        <p:txBody>
          <a:bodyPr wrap="none" rtlCol="0">
            <a:spAutoFit/>
          </a:bodyPr>
          <a:lstStyle/>
          <a:p>
            <a:r>
              <a:rPr lang="en-US" dirty="0" smtClean="0"/>
              <a:t>STEM 123 – Search Results</a:t>
            </a:r>
            <a:endParaRPr lang="en-US" dirty="0"/>
          </a:p>
        </p:txBody>
      </p:sp>
      <p:sp>
        <p:nvSpPr>
          <p:cNvPr id="8" name="Rectangle 7"/>
          <p:cNvSpPr/>
          <p:nvPr/>
        </p:nvSpPr>
        <p:spPr>
          <a:xfrm>
            <a:off x="4267200" y="1524000"/>
            <a:ext cx="3276600" cy="4572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66800" y="2209800"/>
            <a:ext cx="7162800" cy="369332"/>
          </a:xfrm>
          <a:prstGeom prst="rect">
            <a:avLst/>
          </a:prstGeom>
          <a:noFill/>
        </p:spPr>
        <p:txBody>
          <a:bodyPr wrap="square" rtlCol="0">
            <a:spAutoFit/>
          </a:bodyPr>
          <a:lstStyle/>
          <a:p>
            <a:r>
              <a:rPr lang="en-US" dirty="0" smtClean="0"/>
              <a:t>“[Search Term]”</a:t>
            </a:r>
            <a:endParaRPr lang="en-US" dirty="0"/>
          </a:p>
        </p:txBody>
      </p:sp>
      <p:sp>
        <p:nvSpPr>
          <p:cNvPr id="14" name="TextBox 13"/>
          <p:cNvSpPr txBox="1"/>
          <p:nvPr/>
        </p:nvSpPr>
        <p:spPr>
          <a:xfrm>
            <a:off x="1143000" y="3352800"/>
            <a:ext cx="2303323" cy="1077218"/>
          </a:xfrm>
          <a:prstGeom prst="rect">
            <a:avLst/>
          </a:prstGeom>
          <a:noFill/>
        </p:spPr>
        <p:txBody>
          <a:bodyPr wrap="none" rtlCol="0">
            <a:spAutoFit/>
          </a:bodyPr>
          <a:lstStyle/>
          <a:p>
            <a:r>
              <a:rPr lang="en-US" sz="1600" b="1" dirty="0" smtClean="0"/>
              <a:t>(Total duration of media)</a:t>
            </a:r>
          </a:p>
          <a:p>
            <a:r>
              <a:rPr lang="en-US" sz="1600" dirty="0" smtClean="0"/>
              <a:t>What is it?</a:t>
            </a:r>
          </a:p>
          <a:p>
            <a:r>
              <a:rPr lang="en-US" sz="1600" dirty="0" smtClean="0"/>
              <a:t>How is it used?</a:t>
            </a:r>
          </a:p>
          <a:p>
            <a:r>
              <a:rPr lang="en-US" sz="1600" dirty="0" smtClean="0"/>
              <a:t>When it is used?</a:t>
            </a:r>
            <a:endParaRPr lang="en-US" sz="1600" dirty="0"/>
          </a:p>
        </p:txBody>
      </p:sp>
      <p:sp>
        <p:nvSpPr>
          <p:cNvPr id="15" name="TextBox 14"/>
          <p:cNvSpPr txBox="1"/>
          <p:nvPr/>
        </p:nvSpPr>
        <p:spPr>
          <a:xfrm>
            <a:off x="1143000" y="4572000"/>
            <a:ext cx="1723164" cy="1077218"/>
          </a:xfrm>
          <a:prstGeom prst="rect">
            <a:avLst/>
          </a:prstGeom>
          <a:noFill/>
        </p:spPr>
        <p:txBody>
          <a:bodyPr wrap="none" rtlCol="0">
            <a:spAutoFit/>
          </a:bodyPr>
          <a:lstStyle/>
          <a:p>
            <a:r>
              <a:rPr lang="en-US" sz="1600" b="1" dirty="0" smtClean="0"/>
              <a:t>(00:00)</a:t>
            </a:r>
          </a:p>
          <a:p>
            <a:r>
              <a:rPr lang="en-US" sz="1600" dirty="0" smtClean="0"/>
              <a:t>What is it?</a:t>
            </a:r>
          </a:p>
          <a:p>
            <a:r>
              <a:rPr lang="en-US" sz="1600" dirty="0" smtClean="0"/>
              <a:t>Where it is found?</a:t>
            </a:r>
          </a:p>
          <a:p>
            <a:r>
              <a:rPr lang="en-US" sz="1600" dirty="0" smtClean="0"/>
              <a:t>How it is </a:t>
            </a:r>
            <a:r>
              <a:rPr lang="en-US" sz="1600" dirty="0" err="1" smtClean="0"/>
              <a:t>applica</a:t>
            </a:r>
            <a:r>
              <a:rPr lang="en-US" sz="1600" dirty="0" smtClean="0"/>
              <a:t>…</a:t>
            </a:r>
            <a:endParaRPr lang="en-US" sz="1600" dirty="0"/>
          </a:p>
        </p:txBody>
      </p:sp>
      <p:sp>
        <p:nvSpPr>
          <p:cNvPr id="16" name="TextBox 15"/>
          <p:cNvSpPr txBox="1"/>
          <p:nvPr/>
        </p:nvSpPr>
        <p:spPr>
          <a:xfrm>
            <a:off x="3581400" y="3352800"/>
            <a:ext cx="2422523" cy="1077218"/>
          </a:xfrm>
          <a:prstGeom prst="rect">
            <a:avLst/>
          </a:prstGeom>
          <a:noFill/>
        </p:spPr>
        <p:txBody>
          <a:bodyPr wrap="none" rtlCol="0">
            <a:spAutoFit/>
          </a:bodyPr>
          <a:lstStyle/>
          <a:p>
            <a:r>
              <a:rPr lang="en-US" sz="1600" b="1" dirty="0" smtClean="0"/>
              <a:t>(00:00)</a:t>
            </a:r>
          </a:p>
          <a:p>
            <a:r>
              <a:rPr lang="en-US" sz="1600" dirty="0" smtClean="0"/>
              <a:t>First question answered</a:t>
            </a:r>
          </a:p>
          <a:p>
            <a:r>
              <a:rPr lang="en-US" sz="1600" dirty="0" smtClean="0"/>
              <a:t>Second question answered</a:t>
            </a:r>
          </a:p>
          <a:p>
            <a:r>
              <a:rPr lang="en-US" sz="1600" dirty="0" smtClean="0"/>
              <a:t>Third question answered</a:t>
            </a:r>
            <a:endParaRPr lang="en-US" sz="1600" dirty="0"/>
          </a:p>
        </p:txBody>
      </p:sp>
      <p:sp>
        <p:nvSpPr>
          <p:cNvPr id="17" name="TextBox 16"/>
          <p:cNvSpPr txBox="1"/>
          <p:nvPr/>
        </p:nvSpPr>
        <p:spPr>
          <a:xfrm>
            <a:off x="3581400" y="4572000"/>
            <a:ext cx="2422523" cy="1077218"/>
          </a:xfrm>
          <a:prstGeom prst="rect">
            <a:avLst/>
          </a:prstGeom>
          <a:noFill/>
        </p:spPr>
        <p:txBody>
          <a:bodyPr wrap="none" rtlCol="0">
            <a:spAutoFit/>
          </a:bodyPr>
          <a:lstStyle/>
          <a:p>
            <a:r>
              <a:rPr lang="en-US" sz="1600" b="1" dirty="0" smtClean="0"/>
              <a:t>(00:00)</a:t>
            </a:r>
          </a:p>
          <a:p>
            <a:r>
              <a:rPr lang="en-US" sz="1600" dirty="0" smtClean="0"/>
              <a:t>First question answered</a:t>
            </a:r>
          </a:p>
          <a:p>
            <a:r>
              <a:rPr lang="en-US" sz="1600" dirty="0" smtClean="0"/>
              <a:t>Second question answered</a:t>
            </a:r>
          </a:p>
          <a:p>
            <a:r>
              <a:rPr lang="en-US" sz="1600" dirty="0" smtClean="0"/>
              <a:t>Third question answered</a:t>
            </a:r>
            <a:endParaRPr lang="en-US" sz="1600" dirty="0"/>
          </a:p>
        </p:txBody>
      </p:sp>
      <p:sp>
        <p:nvSpPr>
          <p:cNvPr id="19" name="Rectangle 18"/>
          <p:cNvSpPr/>
          <p:nvPr/>
        </p:nvSpPr>
        <p:spPr>
          <a:xfrm>
            <a:off x="1143000" y="3352800"/>
            <a:ext cx="18288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143000" y="2743200"/>
            <a:ext cx="1875385" cy="369332"/>
          </a:xfrm>
          <a:prstGeom prst="rect">
            <a:avLst/>
          </a:prstGeom>
          <a:noFill/>
        </p:spPr>
        <p:txBody>
          <a:bodyPr wrap="none" rtlCol="0">
            <a:spAutoFit/>
          </a:bodyPr>
          <a:lstStyle/>
          <a:p>
            <a:r>
              <a:rPr lang="en-US" dirty="0" smtClean="0"/>
              <a:t>By Date Published</a:t>
            </a:r>
            <a:endParaRPr lang="en-US" dirty="0"/>
          </a:p>
        </p:txBody>
      </p:sp>
      <p:sp>
        <p:nvSpPr>
          <p:cNvPr id="22" name="TextBox 21"/>
          <p:cNvSpPr txBox="1"/>
          <p:nvPr/>
        </p:nvSpPr>
        <p:spPr>
          <a:xfrm>
            <a:off x="3581400" y="2743200"/>
            <a:ext cx="1429559" cy="369332"/>
          </a:xfrm>
          <a:prstGeom prst="rect">
            <a:avLst/>
          </a:prstGeom>
          <a:noFill/>
        </p:spPr>
        <p:txBody>
          <a:bodyPr wrap="none" rtlCol="0">
            <a:spAutoFit/>
          </a:bodyPr>
          <a:lstStyle/>
          <a:p>
            <a:r>
              <a:rPr lang="en-US" dirty="0" smtClean="0"/>
              <a:t>By # of Views</a:t>
            </a:r>
            <a:endParaRPr lang="en-US" dirty="0"/>
          </a:p>
        </p:txBody>
      </p:sp>
      <p:sp>
        <p:nvSpPr>
          <p:cNvPr id="23" name="Rectangle 22"/>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5" name="TextBox 24"/>
          <p:cNvSpPr txBox="1"/>
          <p:nvPr/>
        </p:nvSpPr>
        <p:spPr>
          <a:xfrm>
            <a:off x="17526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sp>
        <p:nvSpPr>
          <p:cNvPr id="21" name="Line Callout 1 (Accent Bar) 20"/>
          <p:cNvSpPr/>
          <p:nvPr/>
        </p:nvSpPr>
        <p:spPr>
          <a:xfrm>
            <a:off x="6324600" y="4648200"/>
            <a:ext cx="2514600" cy="1905000"/>
          </a:xfrm>
          <a:prstGeom prst="accentCallout1">
            <a:avLst>
              <a:gd name="adj1" fmla="val 18750"/>
              <a:gd name="adj2" fmla="val -8333"/>
              <a:gd name="adj3" fmla="val -39568"/>
              <a:gd name="adj4" fmla="val -1350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Square indicates, currently focused  item. Once user selects a presentation, pages 1.3.x will be displayed.</a:t>
            </a:r>
            <a:endParaRPr lang="en-US" dirty="0"/>
          </a:p>
        </p:txBody>
      </p:sp>
      <p:pic>
        <p:nvPicPr>
          <p:cNvPr id="2050" name="Picture 2" descr="C:\Users\lavinds\Desktop\CSS590\metro.icons\white\back.png"/>
          <p:cNvPicPr>
            <a:picLocks noChangeAspect="1" noChangeArrowheads="1"/>
          </p:cNvPicPr>
          <p:nvPr/>
        </p:nvPicPr>
        <p:blipFill>
          <a:blip r:embed="rId3" cstate="print"/>
          <a:srcRect/>
          <a:stretch>
            <a:fillRect/>
          </a:stretch>
        </p:blipFill>
        <p:spPr bwMode="auto">
          <a:xfrm>
            <a:off x="1828800" y="6096000"/>
            <a:ext cx="457200" cy="457200"/>
          </a:xfrm>
          <a:prstGeom prst="rect">
            <a:avLst/>
          </a:prstGeom>
          <a:noFill/>
        </p:spPr>
      </p:pic>
      <p:pic>
        <p:nvPicPr>
          <p:cNvPr id="26" name="Picture 2" descr="C:\Users\lavinds\Desktop\CSS590\metro.icons\white\add.png"/>
          <p:cNvPicPr>
            <a:picLocks noChangeAspect="1" noChangeArrowheads="1"/>
          </p:cNvPicPr>
          <p:nvPr/>
        </p:nvPicPr>
        <p:blipFill>
          <a:blip r:embed="rId4" cstate="print"/>
          <a:srcRect/>
          <a:stretch>
            <a:fillRect/>
          </a:stretch>
        </p:blipFill>
        <p:spPr bwMode="auto">
          <a:xfrm>
            <a:off x="1143000" y="6096000"/>
            <a:ext cx="457200" cy="457200"/>
          </a:xfrm>
          <a:prstGeom prst="rect">
            <a:avLst/>
          </a:prstGeom>
          <a:noFill/>
        </p:spPr>
      </p:pic>
      <p:sp>
        <p:nvSpPr>
          <p:cNvPr id="27" name="TextBox 26"/>
          <p:cNvSpPr txBox="1"/>
          <p:nvPr/>
        </p:nvSpPr>
        <p:spPr>
          <a:xfrm>
            <a:off x="1066800" y="6550223"/>
            <a:ext cx="643574" cy="307777"/>
          </a:xfrm>
          <a:prstGeom prst="rect">
            <a:avLst/>
          </a:prstGeom>
          <a:noFill/>
        </p:spPr>
        <p:txBody>
          <a:bodyPr wrap="none" rtlCol="0">
            <a:spAutoFit/>
          </a:bodyPr>
          <a:lstStyle/>
          <a:p>
            <a:r>
              <a:rPr lang="en-US" sz="1400" dirty="0" smtClean="0">
                <a:solidFill>
                  <a:schemeClr val="bg1"/>
                </a:solidFill>
              </a:rPr>
              <a:t>create</a:t>
            </a:r>
            <a:endParaRPr lang="en-US" sz="1400" dirty="0">
              <a:solidFill>
                <a:schemeClr val="bg1"/>
              </a:solidFill>
            </a:endParaRPr>
          </a:p>
        </p:txBody>
      </p:sp>
      <p:sp>
        <p:nvSpPr>
          <p:cNvPr id="24" name="Line Callout 1 (Accent Bar) 23"/>
          <p:cNvSpPr/>
          <p:nvPr/>
        </p:nvSpPr>
        <p:spPr>
          <a:xfrm>
            <a:off x="6629400" y="2743200"/>
            <a:ext cx="2133600" cy="1219200"/>
          </a:xfrm>
          <a:prstGeom prst="accentCallout1">
            <a:avLst>
              <a:gd name="adj1" fmla="val 18750"/>
              <a:gd name="adj2" fmla="val -8333"/>
              <a:gd name="adj3" fmla="val 82605"/>
              <a:gd name="adj4" fmla="val -394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Some visual cue to show media type in slide will be present here.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Storyboard 1.3 – View presentation</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1860125" cy="369332"/>
          </a:xfrm>
          <a:prstGeom prst="rect">
            <a:avLst/>
          </a:prstGeom>
          <a:noFill/>
        </p:spPr>
        <p:txBody>
          <a:bodyPr wrap="none" rtlCol="0">
            <a:spAutoFit/>
          </a:bodyPr>
          <a:lstStyle/>
          <a:p>
            <a:r>
              <a:rPr lang="en-US" dirty="0" smtClean="0"/>
              <a:t>STEM 123 –  Term</a:t>
            </a:r>
            <a:endParaRPr lang="en-US" dirty="0"/>
          </a:p>
        </p:txBody>
      </p:sp>
      <p:sp>
        <p:nvSpPr>
          <p:cNvPr id="26" name="Rectangle 25"/>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7" name="TextBox 26"/>
          <p:cNvSpPr txBox="1"/>
          <p:nvPr/>
        </p:nvSpPr>
        <p:spPr>
          <a:xfrm>
            <a:off x="17526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28" name="Picture 2" descr="C:\Users\lavinds\Desktop\CSS590\metro.icons\white\back.png"/>
          <p:cNvPicPr>
            <a:picLocks noChangeAspect="1" noChangeArrowheads="1"/>
          </p:cNvPicPr>
          <p:nvPr/>
        </p:nvPicPr>
        <p:blipFill>
          <a:blip r:embed="rId3" cstate="print"/>
          <a:srcRect/>
          <a:stretch>
            <a:fillRect/>
          </a:stretch>
        </p:blipFill>
        <p:spPr bwMode="auto">
          <a:xfrm>
            <a:off x="1828800" y="6096000"/>
            <a:ext cx="457200" cy="457200"/>
          </a:xfrm>
          <a:prstGeom prst="rect">
            <a:avLst/>
          </a:prstGeom>
          <a:noFill/>
        </p:spPr>
      </p:pic>
      <p:pic>
        <p:nvPicPr>
          <p:cNvPr id="29" name="Picture 2" descr="C:\Users\lavinds\Desktop\CSS590\metro.icons\white\add.png"/>
          <p:cNvPicPr>
            <a:picLocks noChangeAspect="1" noChangeArrowheads="1"/>
          </p:cNvPicPr>
          <p:nvPr/>
        </p:nvPicPr>
        <p:blipFill>
          <a:blip r:embed="rId4" cstate="print"/>
          <a:srcRect/>
          <a:stretch>
            <a:fillRect/>
          </a:stretch>
        </p:blipFill>
        <p:spPr bwMode="auto">
          <a:xfrm>
            <a:off x="1143000" y="6096000"/>
            <a:ext cx="457200" cy="457200"/>
          </a:xfrm>
          <a:prstGeom prst="rect">
            <a:avLst/>
          </a:prstGeom>
          <a:noFill/>
        </p:spPr>
      </p:pic>
      <p:sp>
        <p:nvSpPr>
          <p:cNvPr id="30" name="TextBox 29"/>
          <p:cNvSpPr txBox="1"/>
          <p:nvPr/>
        </p:nvSpPr>
        <p:spPr>
          <a:xfrm>
            <a:off x="1066800" y="6550223"/>
            <a:ext cx="643574" cy="307777"/>
          </a:xfrm>
          <a:prstGeom prst="rect">
            <a:avLst/>
          </a:prstGeom>
          <a:noFill/>
        </p:spPr>
        <p:txBody>
          <a:bodyPr wrap="none" rtlCol="0">
            <a:spAutoFit/>
          </a:bodyPr>
          <a:lstStyle/>
          <a:p>
            <a:r>
              <a:rPr lang="en-US" sz="1400" dirty="0" smtClean="0">
                <a:solidFill>
                  <a:schemeClr val="bg1"/>
                </a:solidFill>
              </a:rPr>
              <a:t>create</a:t>
            </a:r>
            <a:endParaRPr lang="en-US" sz="1400" dirty="0">
              <a:solidFill>
                <a:schemeClr val="bg1"/>
              </a:solidFill>
            </a:endParaRPr>
          </a:p>
        </p:txBody>
      </p:sp>
      <p:sp>
        <p:nvSpPr>
          <p:cNvPr id="18" name="TextBox 17"/>
          <p:cNvSpPr txBox="1"/>
          <p:nvPr/>
        </p:nvSpPr>
        <p:spPr>
          <a:xfrm>
            <a:off x="1219200" y="2743200"/>
            <a:ext cx="2681696" cy="1477328"/>
          </a:xfrm>
          <a:prstGeom prst="rect">
            <a:avLst/>
          </a:prstGeom>
          <a:noFill/>
        </p:spPr>
        <p:txBody>
          <a:bodyPr wrap="none" rtlCol="0">
            <a:spAutoFit/>
          </a:bodyPr>
          <a:lstStyle/>
          <a:p>
            <a:r>
              <a:rPr lang="en-US" dirty="0" smtClean="0"/>
              <a:t>Retrieving presentation… /</a:t>
            </a:r>
          </a:p>
          <a:p>
            <a:r>
              <a:rPr lang="en-US" dirty="0" smtClean="0"/>
              <a:t>Preparing presentation…</a:t>
            </a:r>
          </a:p>
          <a:p>
            <a:endParaRPr lang="en-US" dirty="0" smtClean="0"/>
          </a:p>
          <a:p>
            <a:r>
              <a:rPr lang="en-US" dirty="0" smtClean="0"/>
              <a:t>Thank  for your patience.</a:t>
            </a:r>
          </a:p>
          <a:p>
            <a:endParaRPr lang="en-US" dirty="0"/>
          </a:p>
        </p:txBody>
      </p:sp>
      <p:sp>
        <p:nvSpPr>
          <p:cNvPr id="21" name="Line Callout 1 (Accent Bar) 20"/>
          <p:cNvSpPr/>
          <p:nvPr/>
        </p:nvSpPr>
        <p:spPr>
          <a:xfrm>
            <a:off x="5410200" y="1828800"/>
            <a:ext cx="2667000" cy="1981200"/>
          </a:xfrm>
          <a:prstGeom prst="accentCallout1">
            <a:avLst>
              <a:gd name="adj1" fmla="val 18750"/>
              <a:gd name="adj2" fmla="val -8333"/>
              <a:gd name="adj3" fmla="val 74038"/>
              <a:gd name="adj4" fmla="val -624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rabicPeriod"/>
            </a:pPr>
            <a:r>
              <a:rPr lang="en-US" dirty="0" smtClean="0"/>
              <a:t>Retrieving… is shown until core data is downloaded.</a:t>
            </a:r>
          </a:p>
          <a:p>
            <a:pPr marL="342900" indent="-342900" algn="ctr">
              <a:buFont typeface="+mj-lt"/>
              <a:buAutoNum type="arabicPeriod"/>
            </a:pPr>
            <a:r>
              <a:rPr lang="en-US" dirty="0" smtClean="0"/>
              <a:t> Preparing… is shown until all media for presentation of first slide is downloaded.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Storyboard 1.3.1 – Presentation Text</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1860125" cy="369332"/>
          </a:xfrm>
          <a:prstGeom prst="rect">
            <a:avLst/>
          </a:prstGeom>
          <a:noFill/>
        </p:spPr>
        <p:txBody>
          <a:bodyPr wrap="none" rtlCol="0">
            <a:spAutoFit/>
          </a:bodyPr>
          <a:lstStyle/>
          <a:p>
            <a:r>
              <a:rPr lang="en-US" dirty="0" smtClean="0"/>
              <a:t>STEM 123 –  Term</a:t>
            </a:r>
            <a:endParaRPr lang="en-US" dirty="0"/>
          </a:p>
        </p:txBody>
      </p:sp>
      <p:sp>
        <p:nvSpPr>
          <p:cNvPr id="9" name="TextBox 8"/>
          <p:cNvSpPr txBox="1"/>
          <p:nvPr/>
        </p:nvSpPr>
        <p:spPr>
          <a:xfrm>
            <a:off x="1066800" y="2286000"/>
            <a:ext cx="2971800" cy="369332"/>
          </a:xfrm>
          <a:prstGeom prst="rect">
            <a:avLst/>
          </a:prstGeom>
          <a:noFill/>
        </p:spPr>
        <p:txBody>
          <a:bodyPr wrap="square" rtlCol="0">
            <a:spAutoFit/>
          </a:bodyPr>
          <a:lstStyle/>
          <a:p>
            <a:r>
              <a:rPr lang="en-US" dirty="0" smtClean="0"/>
              <a:t>Question text…</a:t>
            </a:r>
            <a:endParaRPr lang="en-US" dirty="0"/>
          </a:p>
        </p:txBody>
      </p:sp>
      <p:sp>
        <p:nvSpPr>
          <p:cNvPr id="10" name="TextBox 9"/>
          <p:cNvSpPr txBox="1"/>
          <p:nvPr/>
        </p:nvSpPr>
        <p:spPr>
          <a:xfrm>
            <a:off x="1295400" y="4724400"/>
            <a:ext cx="1476238" cy="369332"/>
          </a:xfrm>
          <a:prstGeom prst="rect">
            <a:avLst/>
          </a:prstGeom>
          <a:noFill/>
        </p:spPr>
        <p:txBody>
          <a:bodyPr wrap="none" rtlCol="0">
            <a:spAutoFit/>
          </a:bodyPr>
          <a:lstStyle/>
          <a:p>
            <a:r>
              <a:rPr lang="en-US" dirty="0" smtClean="0"/>
              <a:t>Answer text…</a:t>
            </a:r>
            <a:endParaRPr lang="en-US" dirty="0"/>
          </a:p>
        </p:txBody>
      </p:sp>
      <p:sp>
        <p:nvSpPr>
          <p:cNvPr id="13" name="Rectangle 12"/>
          <p:cNvSpPr/>
          <p:nvPr/>
        </p:nvSpPr>
        <p:spPr>
          <a:xfrm>
            <a:off x="1447800" y="2819400"/>
            <a:ext cx="22098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Image to support answer</a:t>
            </a:r>
            <a:endParaRPr lang="en-US" dirty="0"/>
          </a:p>
        </p:txBody>
      </p:sp>
      <p:sp>
        <p:nvSpPr>
          <p:cNvPr id="14" name="Rectangle 13"/>
          <p:cNvSpPr/>
          <p:nvPr/>
        </p:nvSpPr>
        <p:spPr>
          <a:xfrm>
            <a:off x="4267200" y="1524000"/>
            <a:ext cx="3276600" cy="4572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7543800" y="1524000"/>
            <a:ext cx="1295400" cy="4572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Line Callout 1 (Accent Bar) 16"/>
          <p:cNvSpPr/>
          <p:nvPr/>
        </p:nvSpPr>
        <p:spPr>
          <a:xfrm>
            <a:off x="5715000" y="1295400"/>
            <a:ext cx="2667000" cy="990600"/>
          </a:xfrm>
          <a:prstGeom prst="accent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 can navigate between slides by swiping left or right.</a:t>
            </a:r>
            <a:endParaRPr lang="en-US" dirty="0"/>
          </a:p>
        </p:txBody>
      </p:sp>
      <p:sp>
        <p:nvSpPr>
          <p:cNvPr id="19" name="TextBox 18"/>
          <p:cNvSpPr txBox="1"/>
          <p:nvPr/>
        </p:nvSpPr>
        <p:spPr>
          <a:xfrm>
            <a:off x="5334000" y="6248400"/>
            <a:ext cx="803425" cy="369332"/>
          </a:xfrm>
          <a:prstGeom prst="rect">
            <a:avLst/>
          </a:prstGeom>
          <a:noFill/>
        </p:spPr>
        <p:txBody>
          <a:bodyPr wrap="none" rtlCol="0">
            <a:spAutoFit/>
          </a:bodyPr>
          <a:lstStyle/>
          <a:p>
            <a:r>
              <a:rPr lang="en-US" dirty="0" smtClean="0"/>
              <a:t>Slide 2</a:t>
            </a:r>
            <a:endParaRPr lang="en-US" dirty="0"/>
          </a:p>
        </p:txBody>
      </p:sp>
      <p:sp>
        <p:nvSpPr>
          <p:cNvPr id="20" name="TextBox 19"/>
          <p:cNvSpPr txBox="1"/>
          <p:nvPr/>
        </p:nvSpPr>
        <p:spPr>
          <a:xfrm>
            <a:off x="7848600" y="6248400"/>
            <a:ext cx="803425" cy="369332"/>
          </a:xfrm>
          <a:prstGeom prst="rect">
            <a:avLst/>
          </a:prstGeom>
          <a:noFill/>
        </p:spPr>
        <p:txBody>
          <a:bodyPr wrap="none" rtlCol="0">
            <a:spAutoFit/>
          </a:bodyPr>
          <a:lstStyle/>
          <a:p>
            <a:r>
              <a:rPr lang="en-US" dirty="0" smtClean="0"/>
              <a:t>Slide 3</a:t>
            </a:r>
            <a:endParaRPr lang="en-US" dirty="0"/>
          </a:p>
        </p:txBody>
      </p:sp>
      <p:sp>
        <p:nvSpPr>
          <p:cNvPr id="26" name="Rectangle 25"/>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7" name="TextBox 26"/>
          <p:cNvSpPr txBox="1"/>
          <p:nvPr/>
        </p:nvSpPr>
        <p:spPr>
          <a:xfrm>
            <a:off x="17526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28" name="Picture 2" descr="C:\Users\lavinds\Desktop\CSS590\metro.icons\white\back.png"/>
          <p:cNvPicPr>
            <a:picLocks noChangeAspect="1" noChangeArrowheads="1"/>
          </p:cNvPicPr>
          <p:nvPr/>
        </p:nvPicPr>
        <p:blipFill>
          <a:blip r:embed="rId3" cstate="print"/>
          <a:srcRect/>
          <a:stretch>
            <a:fillRect/>
          </a:stretch>
        </p:blipFill>
        <p:spPr bwMode="auto">
          <a:xfrm>
            <a:off x="1828800" y="6096000"/>
            <a:ext cx="457200" cy="457200"/>
          </a:xfrm>
          <a:prstGeom prst="rect">
            <a:avLst/>
          </a:prstGeom>
          <a:noFill/>
        </p:spPr>
      </p:pic>
      <p:pic>
        <p:nvPicPr>
          <p:cNvPr id="29" name="Picture 2" descr="C:\Users\lavinds\Desktop\CSS590\metro.icons\white\add.png"/>
          <p:cNvPicPr>
            <a:picLocks noChangeAspect="1" noChangeArrowheads="1"/>
          </p:cNvPicPr>
          <p:nvPr/>
        </p:nvPicPr>
        <p:blipFill>
          <a:blip r:embed="rId4" cstate="print"/>
          <a:srcRect/>
          <a:stretch>
            <a:fillRect/>
          </a:stretch>
        </p:blipFill>
        <p:spPr bwMode="auto">
          <a:xfrm>
            <a:off x="1143000" y="6096000"/>
            <a:ext cx="457200" cy="457200"/>
          </a:xfrm>
          <a:prstGeom prst="rect">
            <a:avLst/>
          </a:prstGeom>
          <a:noFill/>
        </p:spPr>
      </p:pic>
      <p:sp>
        <p:nvSpPr>
          <p:cNvPr id="30" name="TextBox 29"/>
          <p:cNvSpPr txBox="1"/>
          <p:nvPr/>
        </p:nvSpPr>
        <p:spPr>
          <a:xfrm>
            <a:off x="1066800" y="6550223"/>
            <a:ext cx="643574" cy="307777"/>
          </a:xfrm>
          <a:prstGeom prst="rect">
            <a:avLst/>
          </a:prstGeom>
          <a:noFill/>
        </p:spPr>
        <p:txBody>
          <a:bodyPr wrap="none" rtlCol="0">
            <a:spAutoFit/>
          </a:bodyPr>
          <a:lstStyle/>
          <a:p>
            <a:r>
              <a:rPr lang="en-US" sz="1400" dirty="0" smtClean="0">
                <a:solidFill>
                  <a:schemeClr val="bg1"/>
                </a:solidFill>
              </a:rPr>
              <a:t>create</a:t>
            </a:r>
            <a:endParaRPr lang="en-US" sz="1400" dirty="0">
              <a:solidFill>
                <a:schemeClr val="bg1"/>
              </a:solidFill>
            </a:endParaRPr>
          </a:p>
        </p:txBody>
      </p:sp>
      <p:sp>
        <p:nvSpPr>
          <p:cNvPr id="18" name="Line Callout 1 (Accent Bar) 17"/>
          <p:cNvSpPr/>
          <p:nvPr/>
        </p:nvSpPr>
        <p:spPr>
          <a:xfrm>
            <a:off x="4800600" y="4876800"/>
            <a:ext cx="2057400" cy="457200"/>
          </a:xfrm>
          <a:prstGeom prst="accentCallout1">
            <a:avLst>
              <a:gd name="adj1" fmla="val 18750"/>
              <a:gd name="adj2" fmla="val -8333"/>
              <a:gd name="adj3" fmla="val -77976"/>
              <a:gd name="adj4" fmla="val -542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Image is optional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Storyboard 1.3.2 – Presentation Audio</a:t>
            </a:r>
            <a:endParaRPr lang="en-US" dirty="0"/>
          </a:p>
        </p:txBody>
      </p:sp>
      <p:sp>
        <p:nvSpPr>
          <p:cNvPr id="3" name="Rectangle 2"/>
          <p:cNvSpPr/>
          <p:nvPr/>
        </p:nvSpPr>
        <p:spPr>
          <a:xfrm>
            <a:off x="990600" y="1524000"/>
            <a:ext cx="32766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66800" y="1676400"/>
            <a:ext cx="1860125" cy="369332"/>
          </a:xfrm>
          <a:prstGeom prst="rect">
            <a:avLst/>
          </a:prstGeom>
          <a:noFill/>
        </p:spPr>
        <p:txBody>
          <a:bodyPr wrap="none" rtlCol="0">
            <a:spAutoFit/>
          </a:bodyPr>
          <a:lstStyle/>
          <a:p>
            <a:r>
              <a:rPr lang="en-US" dirty="0" smtClean="0"/>
              <a:t>STEM 123 –  Term</a:t>
            </a:r>
            <a:endParaRPr lang="en-US" dirty="0"/>
          </a:p>
        </p:txBody>
      </p:sp>
      <p:sp>
        <p:nvSpPr>
          <p:cNvPr id="9" name="TextBox 8"/>
          <p:cNvSpPr txBox="1"/>
          <p:nvPr/>
        </p:nvSpPr>
        <p:spPr>
          <a:xfrm>
            <a:off x="1066800" y="2286000"/>
            <a:ext cx="2971800" cy="369332"/>
          </a:xfrm>
          <a:prstGeom prst="rect">
            <a:avLst/>
          </a:prstGeom>
          <a:noFill/>
        </p:spPr>
        <p:txBody>
          <a:bodyPr wrap="square" rtlCol="0">
            <a:spAutoFit/>
          </a:bodyPr>
          <a:lstStyle/>
          <a:p>
            <a:r>
              <a:rPr lang="en-US" dirty="0" smtClean="0"/>
              <a:t>Question text…</a:t>
            </a:r>
            <a:endParaRPr lang="en-US" dirty="0"/>
          </a:p>
        </p:txBody>
      </p:sp>
      <p:pic>
        <p:nvPicPr>
          <p:cNvPr id="1026" name="Picture 2" descr="C:\Users\lavinds\Desktop\CSS590\metro.icons\white\play.png"/>
          <p:cNvPicPr>
            <a:picLocks noChangeAspect="1" noChangeArrowheads="1"/>
          </p:cNvPicPr>
          <p:nvPr/>
        </p:nvPicPr>
        <p:blipFill>
          <a:blip r:embed="rId2" cstate="print"/>
          <a:srcRect/>
          <a:stretch>
            <a:fillRect/>
          </a:stretch>
        </p:blipFill>
        <p:spPr bwMode="auto">
          <a:xfrm>
            <a:off x="1828800" y="4648200"/>
            <a:ext cx="457200" cy="457200"/>
          </a:xfrm>
          <a:prstGeom prst="rect">
            <a:avLst/>
          </a:prstGeom>
          <a:noFill/>
        </p:spPr>
      </p:pic>
      <p:pic>
        <p:nvPicPr>
          <p:cNvPr id="1028" name="Picture 4" descr="C:\Users\lavinds\Desktop\CSS590\metro.icons\white\rew.png"/>
          <p:cNvPicPr>
            <a:picLocks noChangeAspect="1" noChangeArrowheads="1"/>
          </p:cNvPicPr>
          <p:nvPr/>
        </p:nvPicPr>
        <p:blipFill>
          <a:blip r:embed="rId3" cstate="print"/>
          <a:srcRect/>
          <a:stretch>
            <a:fillRect/>
          </a:stretch>
        </p:blipFill>
        <p:spPr bwMode="auto">
          <a:xfrm>
            <a:off x="2971800" y="4648200"/>
            <a:ext cx="457200" cy="457200"/>
          </a:xfrm>
          <a:prstGeom prst="rect">
            <a:avLst/>
          </a:prstGeom>
          <a:noFill/>
        </p:spPr>
      </p:pic>
      <p:sp>
        <p:nvSpPr>
          <p:cNvPr id="13" name="Rectangle 12"/>
          <p:cNvSpPr/>
          <p:nvPr/>
        </p:nvSpPr>
        <p:spPr>
          <a:xfrm>
            <a:off x="1524000" y="2819400"/>
            <a:ext cx="22098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Image to support answer</a:t>
            </a:r>
            <a:endParaRPr lang="en-US" dirty="0"/>
          </a:p>
        </p:txBody>
      </p:sp>
      <p:sp>
        <p:nvSpPr>
          <p:cNvPr id="14" name="Rectangle 13"/>
          <p:cNvSpPr/>
          <p:nvPr/>
        </p:nvSpPr>
        <p:spPr>
          <a:xfrm>
            <a:off x="4267200" y="1524000"/>
            <a:ext cx="3276600" cy="4572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7543800" y="1524000"/>
            <a:ext cx="1295400" cy="4572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Line Callout 1 (Accent Bar) 15"/>
          <p:cNvSpPr/>
          <p:nvPr/>
        </p:nvSpPr>
        <p:spPr>
          <a:xfrm>
            <a:off x="5715000" y="1295400"/>
            <a:ext cx="2667000" cy="990600"/>
          </a:xfrm>
          <a:prstGeom prst="accent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 can navigate between slides by swiping left or right.</a:t>
            </a:r>
            <a:endParaRPr lang="en-US" dirty="0"/>
          </a:p>
        </p:txBody>
      </p:sp>
      <p:sp>
        <p:nvSpPr>
          <p:cNvPr id="17" name="Rectangle 16"/>
          <p:cNvSpPr/>
          <p:nvPr/>
        </p:nvSpPr>
        <p:spPr>
          <a:xfrm>
            <a:off x="990600" y="6096000"/>
            <a:ext cx="3276600" cy="762000"/>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8" name="TextBox 17"/>
          <p:cNvSpPr txBox="1"/>
          <p:nvPr/>
        </p:nvSpPr>
        <p:spPr>
          <a:xfrm>
            <a:off x="1752600" y="6550223"/>
            <a:ext cx="567375" cy="307777"/>
          </a:xfrm>
          <a:prstGeom prst="rect">
            <a:avLst/>
          </a:prstGeom>
          <a:noFill/>
        </p:spPr>
        <p:txBody>
          <a:bodyPr wrap="square" rtlCol="0">
            <a:spAutoFit/>
          </a:bodyPr>
          <a:lstStyle/>
          <a:p>
            <a:r>
              <a:rPr lang="en-US" sz="1400" dirty="0" smtClean="0">
                <a:solidFill>
                  <a:schemeClr val="bg1"/>
                </a:solidFill>
              </a:rPr>
              <a:t>main</a:t>
            </a:r>
            <a:endParaRPr lang="en-US" sz="1400" dirty="0">
              <a:solidFill>
                <a:schemeClr val="bg1"/>
              </a:solidFill>
            </a:endParaRPr>
          </a:p>
        </p:txBody>
      </p:sp>
      <p:pic>
        <p:nvPicPr>
          <p:cNvPr id="19" name="Picture 2" descr="C:\Users\lavinds\Desktop\CSS590\metro.icons\white\back.png"/>
          <p:cNvPicPr>
            <a:picLocks noChangeAspect="1" noChangeArrowheads="1"/>
          </p:cNvPicPr>
          <p:nvPr/>
        </p:nvPicPr>
        <p:blipFill>
          <a:blip r:embed="rId4" cstate="print"/>
          <a:srcRect/>
          <a:stretch>
            <a:fillRect/>
          </a:stretch>
        </p:blipFill>
        <p:spPr bwMode="auto">
          <a:xfrm>
            <a:off x="1828800" y="6096000"/>
            <a:ext cx="457200" cy="457200"/>
          </a:xfrm>
          <a:prstGeom prst="rect">
            <a:avLst/>
          </a:prstGeom>
          <a:noFill/>
        </p:spPr>
      </p:pic>
      <p:pic>
        <p:nvPicPr>
          <p:cNvPr id="20" name="Picture 2" descr="C:\Users\lavinds\Desktop\CSS590\metro.icons\white\add.png"/>
          <p:cNvPicPr>
            <a:picLocks noChangeAspect="1" noChangeArrowheads="1"/>
          </p:cNvPicPr>
          <p:nvPr/>
        </p:nvPicPr>
        <p:blipFill>
          <a:blip r:embed="rId5" cstate="print"/>
          <a:srcRect/>
          <a:stretch>
            <a:fillRect/>
          </a:stretch>
        </p:blipFill>
        <p:spPr bwMode="auto">
          <a:xfrm>
            <a:off x="1143000" y="6096000"/>
            <a:ext cx="457200" cy="457200"/>
          </a:xfrm>
          <a:prstGeom prst="rect">
            <a:avLst/>
          </a:prstGeom>
          <a:noFill/>
        </p:spPr>
      </p:pic>
      <p:sp>
        <p:nvSpPr>
          <p:cNvPr id="21" name="TextBox 20"/>
          <p:cNvSpPr txBox="1"/>
          <p:nvPr/>
        </p:nvSpPr>
        <p:spPr>
          <a:xfrm>
            <a:off x="1066800" y="6550223"/>
            <a:ext cx="643574" cy="307777"/>
          </a:xfrm>
          <a:prstGeom prst="rect">
            <a:avLst/>
          </a:prstGeom>
          <a:noFill/>
        </p:spPr>
        <p:txBody>
          <a:bodyPr wrap="none" rtlCol="0">
            <a:spAutoFit/>
          </a:bodyPr>
          <a:lstStyle/>
          <a:p>
            <a:r>
              <a:rPr lang="en-US" sz="1400" dirty="0" smtClean="0">
                <a:solidFill>
                  <a:schemeClr val="bg1"/>
                </a:solidFill>
              </a:rPr>
              <a:t>create</a:t>
            </a:r>
            <a:endParaRPr lang="en-US" sz="1400" dirty="0">
              <a:solidFill>
                <a:schemeClr val="bg1"/>
              </a:solidFill>
            </a:endParaRPr>
          </a:p>
        </p:txBody>
      </p:sp>
      <p:sp>
        <p:nvSpPr>
          <p:cNvPr id="22" name="TextBox 21"/>
          <p:cNvSpPr txBox="1"/>
          <p:nvPr/>
        </p:nvSpPr>
        <p:spPr>
          <a:xfrm>
            <a:off x="1524000" y="5181600"/>
            <a:ext cx="1207767" cy="369332"/>
          </a:xfrm>
          <a:prstGeom prst="rect">
            <a:avLst/>
          </a:prstGeom>
          <a:noFill/>
        </p:spPr>
        <p:txBody>
          <a:bodyPr wrap="none" rtlCol="0">
            <a:spAutoFit/>
          </a:bodyPr>
          <a:lstStyle/>
          <a:p>
            <a:r>
              <a:rPr lang="en-US" dirty="0" smtClean="0"/>
              <a:t>Play/Pause</a:t>
            </a:r>
            <a:endParaRPr lang="en-US" dirty="0"/>
          </a:p>
        </p:txBody>
      </p:sp>
      <p:sp>
        <p:nvSpPr>
          <p:cNvPr id="23" name="TextBox 22"/>
          <p:cNvSpPr txBox="1"/>
          <p:nvPr/>
        </p:nvSpPr>
        <p:spPr>
          <a:xfrm>
            <a:off x="2743200" y="5181600"/>
            <a:ext cx="881588" cy="369332"/>
          </a:xfrm>
          <a:prstGeom prst="rect">
            <a:avLst/>
          </a:prstGeom>
          <a:noFill/>
        </p:spPr>
        <p:txBody>
          <a:bodyPr wrap="none" rtlCol="0">
            <a:spAutoFit/>
          </a:bodyPr>
          <a:lstStyle/>
          <a:p>
            <a:r>
              <a:rPr lang="en-US" dirty="0" smtClean="0"/>
              <a:t>Rewind</a:t>
            </a:r>
            <a:endParaRPr lang="en-US" dirty="0"/>
          </a:p>
        </p:txBody>
      </p:sp>
      <p:sp>
        <p:nvSpPr>
          <p:cNvPr id="24" name="TextBox 23"/>
          <p:cNvSpPr txBox="1"/>
          <p:nvPr/>
        </p:nvSpPr>
        <p:spPr>
          <a:xfrm>
            <a:off x="5334000" y="6248400"/>
            <a:ext cx="803425" cy="369332"/>
          </a:xfrm>
          <a:prstGeom prst="rect">
            <a:avLst/>
          </a:prstGeom>
          <a:noFill/>
        </p:spPr>
        <p:txBody>
          <a:bodyPr wrap="none" rtlCol="0">
            <a:spAutoFit/>
          </a:bodyPr>
          <a:lstStyle/>
          <a:p>
            <a:r>
              <a:rPr lang="en-US" dirty="0" smtClean="0"/>
              <a:t>Slide 2</a:t>
            </a:r>
            <a:endParaRPr lang="en-US" dirty="0"/>
          </a:p>
        </p:txBody>
      </p:sp>
      <p:sp>
        <p:nvSpPr>
          <p:cNvPr id="25" name="TextBox 24"/>
          <p:cNvSpPr txBox="1"/>
          <p:nvPr/>
        </p:nvSpPr>
        <p:spPr>
          <a:xfrm>
            <a:off x="7848600" y="6248400"/>
            <a:ext cx="803425" cy="369332"/>
          </a:xfrm>
          <a:prstGeom prst="rect">
            <a:avLst/>
          </a:prstGeom>
          <a:noFill/>
        </p:spPr>
        <p:txBody>
          <a:bodyPr wrap="none" rtlCol="0">
            <a:spAutoFit/>
          </a:bodyPr>
          <a:lstStyle/>
          <a:p>
            <a:r>
              <a:rPr lang="en-US" dirty="0" smtClean="0"/>
              <a:t>Slide 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512</TotalTime>
  <Words>892</Words>
  <Application>Microsoft Office PowerPoint</Application>
  <PresentationFormat>On-screen Show (4:3)</PresentationFormat>
  <Paragraphs>209</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STEM 123 – UX Design</vt:lpstr>
      <vt:lpstr>Navigation graph</vt:lpstr>
      <vt:lpstr>Slide 3</vt:lpstr>
      <vt:lpstr>Core Scenario 1: Search &amp; Learn</vt:lpstr>
      <vt:lpstr>Storyboard 1.1 – Main / Search Page</vt:lpstr>
      <vt:lpstr>Storyboard 1.2 – Results Page</vt:lpstr>
      <vt:lpstr>Storyboard 1.3 – View presentation</vt:lpstr>
      <vt:lpstr>Storyboard 1.3.1 – Presentation Text</vt:lpstr>
      <vt:lpstr>Storyboard 1.3.2 – Presentation Audio</vt:lpstr>
      <vt:lpstr>Storyboard 1.3.3 – Presentation Video</vt:lpstr>
      <vt:lpstr>Storyboard 1.4 – No Results Page</vt:lpstr>
      <vt:lpstr>Core Scenario 2: Create Slide</vt:lpstr>
      <vt:lpstr>Storyboard 2.1 – Create / Edit content </vt:lpstr>
      <vt:lpstr>Storyboard 2.1.1 – Text</vt:lpstr>
      <vt:lpstr>Storyboard 2.1.2 – Audio</vt:lpstr>
      <vt:lpstr>Storyboard 2.1.3 – Video</vt:lpstr>
      <vt:lpstr>Storyboard 2.2 – Publish result</vt:lpstr>
      <vt:lpstr>Web Service API</vt:lpstr>
      <vt:lpstr>DB Schema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123 – UX Design</dc:title>
  <dc:creator>lavinds</dc:creator>
  <cp:lastModifiedBy>lavinds</cp:lastModifiedBy>
  <cp:revision>212</cp:revision>
  <dcterms:created xsi:type="dcterms:W3CDTF">2012-04-26T03:54:05Z</dcterms:created>
  <dcterms:modified xsi:type="dcterms:W3CDTF">2012-05-08T03:27:04Z</dcterms:modified>
</cp:coreProperties>
</file>