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65" d="100"/>
          <a:sy n="165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593F-26BD-0F48-984A-2ABA2BC6097C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843-9E99-7643-9A04-D3C2EA27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593F-26BD-0F48-984A-2ABA2BC6097C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843-9E99-7643-9A04-D3C2EA27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593F-26BD-0F48-984A-2ABA2BC6097C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843-9E99-7643-9A04-D3C2EA27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593F-26BD-0F48-984A-2ABA2BC6097C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843-9E99-7643-9A04-D3C2EA27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593F-26BD-0F48-984A-2ABA2BC6097C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843-9E99-7643-9A04-D3C2EA27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593F-26BD-0F48-984A-2ABA2BC6097C}" type="datetimeFigureOut">
              <a:rPr lang="en-US" smtClean="0"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843-9E99-7643-9A04-D3C2EA27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593F-26BD-0F48-984A-2ABA2BC6097C}" type="datetimeFigureOut">
              <a:rPr lang="en-US" smtClean="0"/>
              <a:t>4/29/12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843-9E99-7643-9A04-D3C2EA27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593F-26BD-0F48-984A-2ABA2BC6097C}" type="datetimeFigureOut">
              <a:rPr lang="en-US" smtClean="0"/>
              <a:t>4/29/12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843-9E99-7643-9A04-D3C2EA27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593F-26BD-0F48-984A-2ABA2BC6097C}" type="datetimeFigureOut">
              <a:rPr lang="en-US" smtClean="0"/>
              <a:t>4/29/12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843-9E99-7643-9A04-D3C2EA27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593F-26BD-0F48-984A-2ABA2BC6097C}" type="datetimeFigureOut">
              <a:rPr lang="en-US" smtClean="0"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843-9E99-7643-9A04-D3C2EA27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8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593F-26BD-0F48-984A-2ABA2BC6097C}" type="datetimeFigureOut">
              <a:rPr lang="en-US" smtClean="0"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843-9E99-7643-9A04-D3C2EA27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3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1593F-26BD-0F48-984A-2ABA2BC6097C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99843-9E99-7643-9A04-D3C2EA27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Phix</a:t>
            </a:r>
            <a:r>
              <a:rPr lang="en-US" b="1" dirty="0" smtClean="0"/>
              <a:t> the </a:t>
            </a:r>
            <a:r>
              <a:rPr lang="en-US" b="1" dirty="0" err="1" smtClean="0"/>
              <a:t>Bookfinder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Architects United</a:t>
            </a:r>
          </a:p>
          <a:p>
            <a:r>
              <a:rPr lang="en-US" sz="1800" dirty="0" smtClean="0"/>
              <a:t>Dan Becker &amp; Dave Langer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017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4" t="1176" r="-1202" b="-1176"/>
          <a:stretch/>
        </p:blipFill>
        <p:spPr>
          <a:xfrm>
            <a:off x="121679" y="1405258"/>
            <a:ext cx="8707665" cy="50743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 Detail Panorama: </a:t>
            </a:r>
            <a:br>
              <a:rPr lang="en-US" dirty="0" smtClean="0"/>
            </a:br>
            <a:r>
              <a:rPr lang="en-US" dirty="0" smtClean="0"/>
              <a:t>sample content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253" y="5638367"/>
            <a:ext cx="1870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Primary flow:</a:t>
            </a:r>
          </a:p>
          <a:p>
            <a:r>
              <a:rPr lang="en-US" sz="1400" dirty="0" smtClean="0"/>
              <a:t>Touch the source you want to get the book from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19754" y="5608261"/>
            <a:ext cx="3209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Secondary flow</a:t>
            </a:r>
            <a:r>
              <a:rPr lang="en-US" sz="1400" dirty="0" smtClean="0"/>
              <a:t>: look at book details. </a:t>
            </a:r>
            <a:r>
              <a:rPr lang="en-US" sz="1400" dirty="0"/>
              <a:t>Usability testing identified which book data content is </a:t>
            </a:r>
            <a:r>
              <a:rPr lang="en-US" sz="1400" dirty="0" smtClean="0"/>
              <a:t>key in both detail and source lists.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500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Clicking on a source brings you </a:t>
            </a:r>
            <a:r>
              <a:rPr lang="en-US" dirty="0" smtClean="0"/>
              <a:t>to that source’s </a:t>
            </a:r>
            <a:r>
              <a:rPr lang="en-US" dirty="0" smtClean="0"/>
              <a:t>web page for the </a:t>
            </a:r>
            <a:r>
              <a:rPr lang="en-US" dirty="0" smtClean="0"/>
              <a:t>book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/>
        </p:blipFill>
        <p:spPr>
          <a:xfrm>
            <a:off x="457200" y="1507276"/>
            <a:ext cx="4979540" cy="4525963"/>
          </a:xfrm>
        </p:spPr>
      </p:pic>
      <p:sp>
        <p:nvSpPr>
          <p:cNvPr id="10" name="TextBox 9"/>
          <p:cNvSpPr txBox="1"/>
          <p:nvPr/>
        </p:nvSpPr>
        <p:spPr>
          <a:xfrm>
            <a:off x="5622311" y="1796535"/>
            <a:ext cx="3064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Phix</a:t>
            </a:r>
            <a:r>
              <a:rPr lang="en-US" dirty="0" smtClean="0"/>
              <a:t> does not attempt to </a:t>
            </a:r>
            <a:endParaRPr lang="en-US" dirty="0" smtClean="0"/>
          </a:p>
          <a:p>
            <a:r>
              <a:rPr lang="en-US" dirty="0" smtClean="0"/>
              <a:t>re</a:t>
            </a:r>
            <a:r>
              <a:rPr lang="en-US" dirty="0" smtClean="0"/>
              <a:t>-implement the buy/borrow experience of ecommerce and e-library </a:t>
            </a:r>
            <a:r>
              <a:rPr lang="en-US" dirty="0" smtClean="0"/>
              <a:t>sites</a:t>
            </a:r>
          </a:p>
          <a:p>
            <a:endParaRPr lang="en-US" dirty="0"/>
          </a:p>
          <a:p>
            <a:r>
              <a:rPr lang="en-US" dirty="0" smtClean="0"/>
              <a:t>Most sites have mobile-optimized web pages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80" y="2164559"/>
            <a:ext cx="1936149" cy="3053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205" y="2152237"/>
            <a:ext cx="1914224" cy="191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206" y="3841750"/>
            <a:ext cx="1917656" cy="1376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56705" y="3870325"/>
            <a:ext cx="83724" cy="498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56705" y="3362325"/>
            <a:ext cx="83724" cy="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Libraries using Bing; </a:t>
            </a:r>
            <a:br>
              <a:rPr lang="en-US" dirty="0" smtClean="0"/>
            </a:br>
            <a:r>
              <a:rPr lang="en-US" dirty="0" smtClean="0"/>
              <a:t>About screen for credits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07"/>
          <a:stretch/>
        </p:blipFill>
        <p:spPr>
          <a:xfrm>
            <a:off x="335520" y="1600200"/>
            <a:ext cx="2517238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778" y="1600199"/>
            <a:ext cx="5482753" cy="45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7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5814" y="6085922"/>
            <a:ext cx="6340849" cy="796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Phix</a:t>
            </a:r>
            <a:r>
              <a:rPr lang="en-US" dirty="0" smtClean="0"/>
              <a:t> UI Summary:</a:t>
            </a:r>
            <a:br>
              <a:rPr lang="en-US" dirty="0" smtClean="0"/>
            </a:br>
            <a:r>
              <a:rPr lang="en-US" dirty="0" smtClean="0"/>
              <a:t>search – find – get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28" r="-2145"/>
          <a:stretch/>
        </p:blipFill>
        <p:spPr>
          <a:xfrm>
            <a:off x="457200" y="1552562"/>
            <a:ext cx="2451075" cy="4525963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8" r="6513"/>
          <a:stretch/>
        </p:blipFill>
        <p:spPr>
          <a:xfrm>
            <a:off x="3402139" y="1491345"/>
            <a:ext cx="2328649" cy="4603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2" b="825"/>
          <a:stretch/>
        </p:blipFill>
        <p:spPr>
          <a:xfrm>
            <a:off x="6349323" y="1512112"/>
            <a:ext cx="2337477" cy="45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5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Phix</a:t>
            </a:r>
            <a:r>
              <a:rPr lang="en-US" b="1" dirty="0" smtClean="0"/>
              <a:t> Summary: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/>
              <a:t>Phix</a:t>
            </a:r>
            <a:r>
              <a:rPr lang="en-US" sz="2400" dirty="0" smtClean="0"/>
              <a:t> </a:t>
            </a:r>
            <a:r>
              <a:rPr lang="en-US" sz="2400" b="1" dirty="0" smtClean="0"/>
              <a:t>helps readers find the books they want to read.</a:t>
            </a: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Search once with </a:t>
            </a:r>
            <a:r>
              <a:rPr lang="en-US" sz="2400" b="1" dirty="0" err="1" smtClean="0"/>
              <a:t>Phix</a:t>
            </a:r>
            <a:r>
              <a:rPr lang="en-US" sz="2400" b="1" dirty="0" smtClean="0"/>
              <a:t> </a:t>
            </a:r>
            <a:r>
              <a:rPr lang="en-US" sz="2400" dirty="0" smtClean="0"/>
              <a:t>to find a book in </a:t>
            </a:r>
            <a:r>
              <a:rPr lang="en-US" sz="2400" b="1" dirty="0" smtClean="0"/>
              <a:t>multiple </a:t>
            </a:r>
            <a:r>
              <a:rPr lang="en-US" sz="2400" dirty="0" smtClean="0"/>
              <a:t>online </a:t>
            </a:r>
            <a:r>
              <a:rPr lang="en-US" sz="2400" b="1" dirty="0" smtClean="0"/>
              <a:t>stores </a:t>
            </a:r>
            <a:r>
              <a:rPr lang="en-US" sz="2400" dirty="0" smtClean="0"/>
              <a:t>and </a:t>
            </a:r>
            <a:r>
              <a:rPr lang="en-US" sz="2400" b="1" dirty="0" smtClean="0"/>
              <a:t>libraries near you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Relentlessly optimize core use case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013" y="4291728"/>
            <a:ext cx="6340849" cy="9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6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Design Process 0:</a:t>
            </a:r>
            <a:br>
              <a:rPr lang="en-US" b="1" dirty="0" smtClean="0"/>
            </a:br>
            <a:r>
              <a:rPr lang="en-US" b="1" dirty="0" smtClean="0"/>
              <a:t>Design Study of built-in WP7 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how to use </a:t>
            </a:r>
            <a:r>
              <a:rPr lang="en-US" b="1" dirty="0" smtClean="0"/>
              <a:t>content as interface</a:t>
            </a:r>
          </a:p>
          <a:p>
            <a:r>
              <a:rPr lang="en-US" dirty="0" smtClean="0"/>
              <a:t>Study details of how </a:t>
            </a:r>
            <a:r>
              <a:rPr lang="en-US" b="1" dirty="0" smtClean="0"/>
              <a:t>typography </a:t>
            </a:r>
            <a:r>
              <a:rPr lang="en-US" dirty="0" smtClean="0"/>
              <a:t>size, weight, and color are used to differentiate content</a:t>
            </a:r>
          </a:p>
          <a:p>
            <a:r>
              <a:rPr lang="en-US" dirty="0" smtClean="0"/>
              <a:t>When to use </a:t>
            </a:r>
            <a:r>
              <a:rPr lang="en-US" b="1" dirty="0" smtClean="0"/>
              <a:t>Pivot </a:t>
            </a:r>
            <a:r>
              <a:rPr lang="en-US" b="1" dirty="0"/>
              <a:t>vs. Panorama</a:t>
            </a:r>
          </a:p>
          <a:p>
            <a:r>
              <a:rPr lang="en-US" dirty="0" smtClean="0"/>
              <a:t>Which types of </a:t>
            </a:r>
            <a:r>
              <a:rPr lang="en-US" b="1" dirty="0" smtClean="0"/>
              <a:t>motion</a:t>
            </a:r>
            <a:r>
              <a:rPr lang="en-US" dirty="0" smtClean="0"/>
              <a:t> are used where (hint: even MS own apps don’t necessarily match the published UI guidelines!)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8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Design Process 1: </a:t>
            </a:r>
            <a:br>
              <a:rPr lang="en-US" b="1" dirty="0" smtClean="0"/>
            </a:br>
            <a:r>
              <a:rPr lang="en-US" b="1" dirty="0" smtClean="0"/>
              <a:t>Initial Sketches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2" r="-913"/>
          <a:stretch/>
        </p:blipFill>
        <p:spPr>
          <a:xfrm>
            <a:off x="1193331" y="1656828"/>
            <a:ext cx="6750412" cy="4989209"/>
          </a:xfrm>
        </p:spPr>
      </p:pic>
    </p:spTree>
    <p:extLst>
      <p:ext uri="{BB962C8B-B14F-4D97-AF65-F5344CB8AC3E}">
        <p14:creationId xmlns:p14="http://schemas.microsoft.com/office/powerpoint/2010/main" val="419908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Design Process 2: </a:t>
            </a:r>
            <a:br>
              <a:rPr lang="en-US" b="1" dirty="0" smtClean="0"/>
            </a:br>
            <a:r>
              <a:rPr lang="en-US" b="1" dirty="0" smtClean="0"/>
              <a:t>Paper Prototype </a:t>
            </a:r>
            <a:r>
              <a:rPr lang="en-US" b="1" dirty="0"/>
              <a:t>Usability Testing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044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Design Process 3:</a:t>
            </a:r>
            <a:br>
              <a:rPr lang="en-US" b="1" dirty="0" smtClean="0"/>
            </a:br>
            <a:r>
              <a:rPr lang="en-US" b="1" dirty="0" smtClean="0"/>
              <a:t>Mockups in </a:t>
            </a:r>
            <a:r>
              <a:rPr lang="en-US" b="1" dirty="0" err="1" smtClean="0"/>
              <a:t>Balsamiq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64" b="3764"/>
          <a:stretch>
            <a:fillRect/>
          </a:stretch>
        </p:blipFill>
        <p:spPr>
          <a:xfrm>
            <a:off x="457200" y="186715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72810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" r="86"/>
          <a:stretch/>
        </p:blipFill>
        <p:spPr>
          <a:xfrm>
            <a:off x="396378" y="1140374"/>
            <a:ext cx="8356300" cy="51152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 &amp; Main Page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161" y="6119336"/>
            <a:ext cx="2418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Establish </a:t>
            </a:r>
            <a:r>
              <a:rPr lang="en-US" sz="1400" dirty="0" err="1" smtClean="0"/>
              <a:t>Phix</a:t>
            </a:r>
            <a:r>
              <a:rPr lang="en-US" sz="1400" dirty="0" smtClean="0"/>
              <a:t>/Sphinx brand identity &amp; value proposition with Launch Background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300847" y="6119336"/>
            <a:ext cx="2588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Grey text in search box prompts primary use. Book-lover quotes rotate for ongoing “delight”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06085" y="6119336"/>
            <a:ext cx="2418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Standard keyboard with ‘go’ button for search entry. Search term saved for revision.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141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Search Results Page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205" r="-13205"/>
          <a:stretch>
            <a:fillRect/>
          </a:stretch>
        </p:blipFill>
        <p:spPr>
          <a:xfrm>
            <a:off x="0" y="1539359"/>
            <a:ext cx="3494296" cy="5001124"/>
          </a:xfrm>
        </p:spPr>
      </p:pic>
      <p:sp>
        <p:nvSpPr>
          <p:cNvPr id="7" name="TextBox 6"/>
          <p:cNvSpPr txBox="1"/>
          <p:nvPr/>
        </p:nvSpPr>
        <p:spPr>
          <a:xfrm>
            <a:off x="3239708" y="1810040"/>
            <a:ext cx="54470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services provide a list of books that match search</a:t>
            </a:r>
          </a:p>
          <a:p>
            <a:endParaRPr lang="en-US" dirty="0"/>
          </a:p>
          <a:p>
            <a:r>
              <a:rPr lang="en-US" dirty="0" smtClean="0"/>
              <a:t>Metro principle: </a:t>
            </a:r>
            <a:r>
              <a:rPr lang="en-US" b="1" dirty="0" smtClean="0"/>
              <a:t>content as interface</a:t>
            </a:r>
            <a:r>
              <a:rPr lang="en-US" dirty="0" smtClean="0"/>
              <a:t>, not chrome</a:t>
            </a:r>
          </a:p>
          <a:p>
            <a:endParaRPr lang="en-US" dirty="0"/>
          </a:p>
          <a:p>
            <a:r>
              <a:rPr lang="en-US" dirty="0" smtClean="0"/>
              <a:t>UI reminds user of search term; </a:t>
            </a:r>
            <a:r>
              <a:rPr lang="en-US" b="1" dirty="0" smtClean="0"/>
              <a:t>back button </a:t>
            </a:r>
            <a:r>
              <a:rPr lang="en-US" dirty="0" smtClean="0"/>
              <a:t>allows them to revise instead of re-entering entire search</a:t>
            </a:r>
          </a:p>
          <a:p>
            <a:endParaRPr lang="en-US" dirty="0"/>
          </a:p>
          <a:p>
            <a:r>
              <a:rPr lang="en-US" b="1" dirty="0" smtClean="0"/>
              <a:t>Usability testing </a:t>
            </a:r>
            <a:r>
              <a:rPr lang="en-US" dirty="0" smtClean="0"/>
              <a:t>with paper prototypes identified key info needed for book search disambiguation</a:t>
            </a:r>
          </a:p>
          <a:p>
            <a:endParaRPr lang="en-US" dirty="0" smtClean="0"/>
          </a:p>
          <a:p>
            <a:r>
              <a:rPr lang="en-US" b="1" dirty="0" smtClean="0"/>
              <a:t>Primary flow</a:t>
            </a:r>
            <a:r>
              <a:rPr lang="en-US" dirty="0" smtClean="0"/>
              <a:t>: touch the book you want</a:t>
            </a:r>
          </a:p>
          <a:p>
            <a:endParaRPr lang="en-US" dirty="0" smtClean="0"/>
          </a:p>
          <a:p>
            <a:r>
              <a:rPr lang="en-US" b="1" dirty="0" smtClean="0"/>
              <a:t>Alternate flow</a:t>
            </a:r>
            <a:r>
              <a:rPr lang="en-US" dirty="0" smtClean="0"/>
              <a:t>: back button to revise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4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88" r="-1788"/>
          <a:stretch>
            <a:fillRect/>
          </a:stretch>
        </p:blipFill>
        <p:spPr>
          <a:xfrm>
            <a:off x="312706" y="1417638"/>
            <a:ext cx="8374094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 Detail Panorama: </a:t>
            </a:r>
            <a:br>
              <a:rPr lang="en-US" dirty="0" smtClean="0"/>
            </a:br>
            <a:r>
              <a:rPr lang="en-US" dirty="0" smtClean="0"/>
              <a:t>wireframe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5161" y="5817376"/>
            <a:ext cx="209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Initial column supports primary use case: show all sources that have book. Usability testing again.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29341" y="5171045"/>
            <a:ext cx="2258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Metro design principles: 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 smtClean="0"/>
              <a:t>content peeking </a:t>
            </a:r>
            <a:r>
              <a:rPr lang="en-US" sz="1200" dirty="0" smtClean="0"/>
              <a:t>from book details column 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 smtClean="0"/>
              <a:t>content as interface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 smtClean="0"/>
              <a:t>grid-based design 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0391" y="5171045"/>
            <a:ext cx="3673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Additional columns let power users focus on just libraries or just stores–but stay out of the way otherwise.</a:t>
            </a:r>
          </a:p>
          <a:p>
            <a:endParaRPr lang="en-US" sz="1200" dirty="0"/>
          </a:p>
          <a:p>
            <a:r>
              <a:rPr lang="en-US" sz="1200" dirty="0" smtClean="0"/>
              <a:t>Book metadata is uneven; </a:t>
            </a:r>
            <a:r>
              <a:rPr lang="en-US" sz="1200" b="1" dirty="0" smtClean="0"/>
              <a:t>design for resiliency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Format field will be blank if not available.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Library source link will be a Google search if </a:t>
            </a:r>
            <a:br>
              <a:rPr lang="en-US" sz="1200" dirty="0" smtClean="0"/>
            </a:br>
            <a:r>
              <a:rPr lang="en-US" sz="1200" dirty="0" smtClean="0"/>
              <a:t>URL is not available from </a:t>
            </a:r>
            <a:r>
              <a:rPr lang="en-US" sz="1200" dirty="0" err="1" smtClean="0"/>
              <a:t>Worldcat</a:t>
            </a:r>
            <a:r>
              <a:rPr lang="en-US" sz="1200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2983" y="6325207"/>
            <a:ext cx="376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the </a:t>
            </a:r>
            <a:r>
              <a:rPr lang="en-US" sz="1200" b="1" dirty="0" smtClean="0"/>
              <a:t>intentional &amp; appropriate violation </a:t>
            </a:r>
          </a:p>
          <a:p>
            <a:r>
              <a:rPr lang="en-US" sz="1200" dirty="0" smtClean="0"/>
              <a:t>of Metro’s </a:t>
            </a:r>
            <a:r>
              <a:rPr lang="en-US" sz="1200" b="1" dirty="0" smtClean="0"/>
              <a:t>infographics &gt; icons </a:t>
            </a:r>
            <a:r>
              <a:rPr lang="en-US" sz="1200" dirty="0" smtClean="0"/>
              <a:t>principle!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434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430</Words>
  <Application>Microsoft Macintosh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Phix the Bookfinder</vt:lpstr>
      <vt:lpstr>Phix Summary:</vt:lpstr>
      <vt:lpstr>Design Process 0: Design Study of built-in WP7 apps</vt:lpstr>
      <vt:lpstr>Design Process 1:  Initial Sketches</vt:lpstr>
      <vt:lpstr>Design Process 2:  Paper Prototype Usability Testing </vt:lpstr>
      <vt:lpstr>Design Process 3: Mockups in Balsamiq</vt:lpstr>
      <vt:lpstr>Launch &amp; Main Page</vt:lpstr>
      <vt:lpstr>Book Search Results Page</vt:lpstr>
      <vt:lpstr>Book Detail Panorama:  wireframe</vt:lpstr>
      <vt:lpstr>Book Detail Panorama:  sample content</vt:lpstr>
      <vt:lpstr>Clicking on a source brings you to that source’s web page for the book</vt:lpstr>
      <vt:lpstr>Mapping Libraries using Bing;  About screen for credits</vt:lpstr>
      <vt:lpstr>Phix UI Summary: search – find – get </vt:lpstr>
    </vt:vector>
  </TitlesOfParts>
  <Company>Amgen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Bookfinder</dc:title>
  <dc:creator>Dan Becker</dc:creator>
  <cp:lastModifiedBy>Dan Becker</cp:lastModifiedBy>
  <cp:revision>78</cp:revision>
  <dcterms:created xsi:type="dcterms:W3CDTF">2012-04-20T23:46:17Z</dcterms:created>
  <dcterms:modified xsi:type="dcterms:W3CDTF">2012-04-30T04:35:46Z</dcterms:modified>
</cp:coreProperties>
</file>