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sldIdLst>
    <p:sldId id="256" r:id="rId2"/>
    <p:sldId id="257" r:id="rId3"/>
    <p:sldId id="258" r:id="rId4"/>
    <p:sldId id="261" r:id="rId5"/>
    <p:sldId id="259"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D040B42-EC75-4EF4-AE13-64D01B11D3BD}">
          <p14:sldIdLst>
            <p14:sldId id="256"/>
            <p14:sldId id="257"/>
            <p14:sldId id="258"/>
            <p14:sldId id="261"/>
            <p14:sldId id="259"/>
            <p14:sldId id="262"/>
            <p14:sldId id="263"/>
            <p14:sldId id="264"/>
            <p14:sldId id="265"/>
            <p14:sldId id="266"/>
            <p14:sldId id="267"/>
            <p14:sldId id="268"/>
            <p14:sldId id="26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8A38"/>
    <a:srgbClr val="DC7E3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25" d="100"/>
          <a:sy n="125" d="100"/>
        </p:scale>
        <p:origin x="-72" y="4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4/30/2012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4/30/2012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4/30/2012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4/30/2012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4/30/2012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4/30/2012</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19200" y="3886200"/>
            <a:ext cx="6400800" cy="424941"/>
          </a:xfrm>
        </p:spPr>
        <p:txBody>
          <a:bodyPr/>
          <a:lstStyle/>
          <a:p>
            <a:r>
              <a:rPr lang="en-US" dirty="0" smtClean="0">
                <a:solidFill>
                  <a:srgbClr val="DC7E35"/>
                </a:solidFill>
              </a:rPr>
              <a:t>A top-down space action shooter for Windows Phone 7.</a:t>
            </a:r>
            <a:endParaRPr lang="en-US" dirty="0">
              <a:solidFill>
                <a:srgbClr val="DC7E35"/>
              </a:solidFill>
            </a:endParaRPr>
          </a:p>
        </p:txBody>
      </p:sp>
      <p:sp>
        <p:nvSpPr>
          <p:cNvPr id="3" name="Title 2"/>
          <p:cNvSpPr>
            <a:spLocks noGrp="1"/>
          </p:cNvSpPr>
          <p:nvPr>
            <p:ph type="ctrTitle"/>
          </p:nvPr>
        </p:nvSpPr>
        <p:spPr/>
        <p:txBody>
          <a:bodyPr/>
          <a:lstStyle/>
          <a:p>
            <a:r>
              <a:rPr lang="en-US" sz="4000" dirty="0" err="1" smtClean="0">
                <a:latin typeface="Century Gothic"/>
                <a:cs typeface="Century Gothic"/>
              </a:rPr>
              <a:t>NEreus</a:t>
            </a:r>
            <a:endParaRPr lang="en-US" sz="4000" dirty="0">
              <a:latin typeface="Century Gothic"/>
              <a:cs typeface="Century Gothic"/>
            </a:endParaRPr>
          </a:p>
        </p:txBody>
      </p:sp>
      <p:pic>
        <p:nvPicPr>
          <p:cNvPr id="5" name="Picture 4" descr="Ludus_Mob_Horiz_O&amp;W.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18281" y="5298326"/>
            <a:ext cx="3532601" cy="1111537"/>
          </a:xfrm>
          <a:prstGeom prst="rect">
            <a:avLst/>
          </a:prstGeom>
        </p:spPr>
      </p:pic>
      <p:pic>
        <p:nvPicPr>
          <p:cNvPr id="4" name="Picture 3" descr="asteroid.png"/>
          <p:cNvPicPr>
            <a:picLocks noChangeAspect="1"/>
          </p:cNvPicPr>
          <p:nvPr/>
        </p:nvPicPr>
        <p:blipFill>
          <a:blip r:embed="rId3" cstate="email">
            <a:clrChange>
              <a:clrFrom>
                <a:srgbClr val="000000"/>
              </a:clrFrom>
              <a:clrTo>
                <a:srgbClr val="000000">
                  <a:alpha val="0"/>
                </a:srgbClr>
              </a:clrTo>
            </a:clrChange>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787382" y="5167278"/>
            <a:ext cx="3665235" cy="2297728"/>
          </a:xfrm>
          <a:prstGeom prst="rect">
            <a:avLst/>
          </a:prstGeom>
        </p:spPr>
      </p:pic>
      <p:sp>
        <p:nvSpPr>
          <p:cNvPr id="8" name="Subtitle 1"/>
          <p:cNvSpPr txBox="1">
            <a:spLocks/>
          </p:cNvSpPr>
          <p:nvPr/>
        </p:nvSpPr>
        <p:spPr>
          <a:xfrm>
            <a:off x="708082" y="6404680"/>
            <a:ext cx="6400800" cy="424941"/>
          </a:xfrm>
          <a:prstGeom prst="rect">
            <a:avLst/>
          </a:prstGeom>
        </p:spPr>
        <p:txBody>
          <a:bodyPr vert="horz" lIns="91440" tIns="45720" rIns="91440" bIns="45720" rtlCol="0">
            <a:normAutofit/>
          </a:bodyPr>
          <a:lstStyle>
            <a:lvl1pPr marL="0" indent="0" algn="ctr" defTabSz="914400" rtl="0" eaLnBrk="1" latinLnBrk="0" hangingPunct="1">
              <a:lnSpc>
                <a:spcPct val="100000"/>
              </a:lnSpc>
              <a:spcBef>
                <a:spcPct val="20000"/>
              </a:spcBef>
              <a:spcAft>
                <a:spcPts val="600"/>
              </a:spcAft>
              <a:buClr>
                <a:schemeClr val="tx2"/>
              </a:buClr>
              <a:buFont typeface="Arial" pitchFamily="34" charset="0"/>
              <a:buNone/>
              <a:defRPr sz="1700" kern="1200" spc="30" baseline="0">
                <a:solidFill>
                  <a:schemeClr val="tx2"/>
                </a:solidFill>
                <a:latin typeface="+mn-lt"/>
                <a:ea typeface="+mn-ea"/>
                <a:cs typeface="+mn-cs"/>
              </a:defRPr>
            </a:lvl1pPr>
            <a:lvl2pPr marL="457200" indent="0" algn="ctr" defTabSz="914400" rtl="0" eaLnBrk="1" latinLnBrk="0" hangingPunct="1">
              <a:lnSpc>
                <a:spcPct val="100000"/>
              </a:lnSpc>
              <a:spcBef>
                <a:spcPct val="20000"/>
              </a:spcBef>
              <a:spcAft>
                <a:spcPts val="600"/>
              </a:spcAft>
              <a:buClr>
                <a:schemeClr val="tx2"/>
              </a:buClr>
              <a:buFont typeface="Arial" pitchFamily="34" charset="0"/>
              <a:buNone/>
              <a:defRPr sz="1700" kern="1200" spc="30" baseline="0">
                <a:solidFill>
                  <a:schemeClr val="tx1">
                    <a:tint val="75000"/>
                  </a:schemeClr>
                </a:solidFill>
                <a:latin typeface="+mn-lt"/>
                <a:ea typeface="+mn-ea"/>
                <a:cs typeface="+mn-cs"/>
              </a:defRPr>
            </a:lvl2pPr>
            <a:lvl3pPr marL="914400" indent="0" algn="ctr" defTabSz="914400" rtl="0" eaLnBrk="1" latinLnBrk="0" hangingPunct="1">
              <a:lnSpc>
                <a:spcPct val="100000"/>
              </a:lnSpc>
              <a:spcBef>
                <a:spcPct val="20000"/>
              </a:spcBef>
              <a:spcAft>
                <a:spcPts val="600"/>
              </a:spcAft>
              <a:buClr>
                <a:schemeClr val="tx2"/>
              </a:buClr>
              <a:buFont typeface="Arial" pitchFamily="34" charset="0"/>
              <a:buNone/>
              <a:defRPr sz="1700" kern="1200" spc="30" baseline="0">
                <a:solidFill>
                  <a:schemeClr val="tx1">
                    <a:tint val="75000"/>
                  </a:schemeClr>
                </a:solidFill>
                <a:latin typeface="+mn-lt"/>
                <a:ea typeface="+mn-ea"/>
                <a:cs typeface="+mn-cs"/>
              </a:defRPr>
            </a:lvl3pPr>
            <a:lvl4pPr marL="1371600" indent="0" algn="ctr" defTabSz="914400" rtl="0" eaLnBrk="1" latinLnBrk="0" hangingPunct="1">
              <a:lnSpc>
                <a:spcPct val="100000"/>
              </a:lnSpc>
              <a:spcBef>
                <a:spcPct val="20000"/>
              </a:spcBef>
              <a:spcAft>
                <a:spcPts val="600"/>
              </a:spcAft>
              <a:buClr>
                <a:schemeClr val="tx2"/>
              </a:buClr>
              <a:buFont typeface="Arial" pitchFamily="34" charset="0"/>
              <a:buNone/>
              <a:defRPr sz="1700" kern="1200" spc="30" baseline="0">
                <a:solidFill>
                  <a:schemeClr val="tx1">
                    <a:tint val="75000"/>
                  </a:schemeClr>
                </a:solidFill>
                <a:latin typeface="+mn-lt"/>
                <a:ea typeface="+mn-ea"/>
                <a:cs typeface="+mn-cs"/>
              </a:defRPr>
            </a:lvl4pPr>
            <a:lvl5pPr marL="1828800" indent="0" algn="ctr" defTabSz="914400" rtl="0" eaLnBrk="1" latinLnBrk="0" hangingPunct="1">
              <a:lnSpc>
                <a:spcPct val="100000"/>
              </a:lnSpc>
              <a:spcBef>
                <a:spcPct val="20000"/>
              </a:spcBef>
              <a:spcAft>
                <a:spcPts val="600"/>
              </a:spcAft>
              <a:buClr>
                <a:schemeClr val="tx2"/>
              </a:buClr>
              <a:buFont typeface="Arial" pitchFamily="34" charset="0"/>
              <a:buNone/>
              <a:defRPr sz="1700" kern="1200" spc="30" baseline="0">
                <a:solidFill>
                  <a:schemeClr val="tx1">
                    <a:tint val="75000"/>
                  </a:schemeClr>
                </a:solidFill>
                <a:latin typeface="+mn-lt"/>
                <a:ea typeface="+mn-ea"/>
                <a:cs typeface="+mn-cs"/>
              </a:defRPr>
            </a:lvl5pPr>
            <a:lvl6pPr marL="2286000" indent="0" algn="ctr" defTabSz="914400" rtl="0" eaLnBrk="1" latinLnBrk="0" hangingPunct="1">
              <a:lnSpc>
                <a:spcPct val="100000"/>
              </a:lnSpc>
              <a:spcBef>
                <a:spcPct val="20000"/>
              </a:spcBef>
              <a:spcAft>
                <a:spcPts val="600"/>
              </a:spcAft>
              <a:buClr>
                <a:schemeClr val="tx2"/>
              </a:buClr>
              <a:buFont typeface="Arial" pitchFamily="34" charset="0"/>
              <a:buNone/>
              <a:defRPr sz="1700" kern="1200">
                <a:solidFill>
                  <a:schemeClr val="tx1">
                    <a:tint val="75000"/>
                  </a:schemeClr>
                </a:solidFill>
                <a:latin typeface="+mn-lt"/>
                <a:ea typeface="+mn-ea"/>
                <a:cs typeface="+mn-cs"/>
              </a:defRPr>
            </a:lvl6pPr>
            <a:lvl7pPr marL="2743200" indent="0" algn="ctr" defTabSz="914400" rtl="0" eaLnBrk="1" latinLnBrk="0" hangingPunct="1">
              <a:lnSpc>
                <a:spcPct val="100000"/>
              </a:lnSpc>
              <a:spcBef>
                <a:spcPct val="20000"/>
              </a:spcBef>
              <a:spcAft>
                <a:spcPts val="600"/>
              </a:spcAft>
              <a:buClr>
                <a:schemeClr val="tx2"/>
              </a:buClr>
              <a:buFont typeface="Arial" pitchFamily="34" charset="0"/>
              <a:buNone/>
              <a:defRPr sz="1700" kern="1200">
                <a:solidFill>
                  <a:schemeClr val="tx1">
                    <a:tint val="75000"/>
                  </a:schemeClr>
                </a:solidFill>
                <a:latin typeface="+mn-lt"/>
                <a:ea typeface="+mn-ea"/>
                <a:cs typeface="+mn-cs"/>
              </a:defRPr>
            </a:lvl7pPr>
            <a:lvl8pPr marL="3200400" indent="0" algn="ctr" defTabSz="914400" rtl="0" eaLnBrk="1" latinLnBrk="0" hangingPunct="1">
              <a:lnSpc>
                <a:spcPct val="100000"/>
              </a:lnSpc>
              <a:spcBef>
                <a:spcPct val="20000"/>
              </a:spcBef>
              <a:spcAft>
                <a:spcPts val="600"/>
              </a:spcAft>
              <a:buClr>
                <a:schemeClr val="tx2"/>
              </a:buClr>
              <a:buFont typeface="Arial" pitchFamily="34" charset="0"/>
              <a:buNone/>
              <a:defRPr sz="1700" kern="1200">
                <a:solidFill>
                  <a:schemeClr val="tx1">
                    <a:tint val="75000"/>
                  </a:schemeClr>
                </a:solidFill>
                <a:latin typeface="+mn-lt"/>
                <a:ea typeface="+mn-ea"/>
                <a:cs typeface="+mn-cs"/>
              </a:defRPr>
            </a:lvl8pPr>
            <a:lvl9pPr marL="3657600" indent="0" algn="ctr" defTabSz="914400" rtl="0" eaLnBrk="1" latinLnBrk="0" hangingPunct="1">
              <a:lnSpc>
                <a:spcPct val="100000"/>
              </a:lnSpc>
              <a:spcBef>
                <a:spcPct val="20000"/>
              </a:spcBef>
              <a:spcAft>
                <a:spcPts val="600"/>
              </a:spcAft>
              <a:buClr>
                <a:schemeClr val="tx2"/>
              </a:buClr>
              <a:buFont typeface="Arial" pitchFamily="34" charset="0"/>
              <a:buNone/>
              <a:defRPr sz="1700" kern="1200">
                <a:solidFill>
                  <a:schemeClr val="tx1">
                    <a:tint val="75000"/>
                  </a:schemeClr>
                </a:solidFill>
                <a:latin typeface="+mn-lt"/>
                <a:ea typeface="+mn-ea"/>
                <a:cs typeface="+mn-cs"/>
              </a:defRPr>
            </a:lvl9pPr>
          </a:lstStyle>
          <a:p>
            <a:pPr algn="l"/>
            <a:r>
              <a:rPr lang="en-US" sz="1600" dirty="0" err="1" smtClean="0">
                <a:solidFill>
                  <a:srgbClr val="DC7E35"/>
                </a:solidFill>
                <a:latin typeface="Century Gothic"/>
                <a:cs typeface="Century Gothic"/>
              </a:rPr>
              <a:t>Soufiane</a:t>
            </a:r>
            <a:r>
              <a:rPr lang="en-US" sz="1600" dirty="0" smtClean="0">
                <a:solidFill>
                  <a:srgbClr val="DC7E35"/>
                </a:solidFill>
                <a:latin typeface="Century Gothic"/>
                <a:cs typeface="Century Gothic"/>
              </a:rPr>
              <a:t> </a:t>
            </a:r>
            <a:r>
              <a:rPr lang="en-US" sz="1600" dirty="0" err="1" smtClean="0">
                <a:solidFill>
                  <a:srgbClr val="DC7E35"/>
                </a:solidFill>
                <a:latin typeface="Century Gothic"/>
                <a:cs typeface="Century Gothic"/>
              </a:rPr>
              <a:t>Zeghmi</a:t>
            </a:r>
            <a:r>
              <a:rPr lang="en-US" sz="1600" dirty="0" smtClean="0">
                <a:solidFill>
                  <a:srgbClr val="DC7E35"/>
                </a:solidFill>
                <a:latin typeface="Century Gothic"/>
                <a:cs typeface="Century Gothic"/>
              </a:rPr>
              <a:t>  |  Ben Davis</a:t>
            </a:r>
            <a:endParaRPr lang="en-US" sz="1600" dirty="0">
              <a:solidFill>
                <a:srgbClr val="DC7E35"/>
              </a:solidFill>
              <a:latin typeface="Century Gothic"/>
              <a:cs typeface="Century Gothic"/>
            </a:endParaRPr>
          </a:p>
        </p:txBody>
      </p:sp>
      <p:sp>
        <p:nvSpPr>
          <p:cNvPr id="7" name="Title 2"/>
          <p:cNvSpPr txBox="1">
            <a:spLocks/>
          </p:cNvSpPr>
          <p:nvPr/>
        </p:nvSpPr>
        <p:spPr>
          <a:xfrm>
            <a:off x="685800" y="2009176"/>
            <a:ext cx="7772400" cy="1470025"/>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smtClean="0">
                <a:latin typeface="Century Gothic"/>
                <a:cs typeface="Century Gothic"/>
              </a:rPr>
              <a:t>NEreus</a:t>
            </a:r>
            <a:endParaRPr lang="en-US" sz="4000" dirty="0">
              <a:latin typeface="Century Gothic"/>
              <a:cs typeface="Century Gothic"/>
            </a:endParaRPr>
          </a:p>
        </p:txBody>
      </p:sp>
      <p:sp>
        <p:nvSpPr>
          <p:cNvPr id="9" name="Title 2"/>
          <p:cNvSpPr txBox="1">
            <a:spLocks/>
          </p:cNvSpPr>
          <p:nvPr/>
        </p:nvSpPr>
        <p:spPr>
          <a:xfrm>
            <a:off x="685800" y="3467789"/>
            <a:ext cx="7772400" cy="1470025"/>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latin typeface="Century Gothic"/>
                <a:cs typeface="Century Gothic"/>
              </a:rPr>
              <a:t>UI Preview</a:t>
            </a:r>
            <a:endParaRPr lang="en-US" dirty="0">
              <a:latin typeface="Century Gothic"/>
              <a:cs typeface="Century Gothic"/>
            </a:endParaRPr>
          </a:p>
        </p:txBody>
      </p:sp>
    </p:spTree>
    <p:extLst>
      <p:ext uri="{BB962C8B-B14F-4D97-AF65-F5344CB8AC3E}">
        <p14:creationId xmlns:p14="http://schemas.microsoft.com/office/powerpoint/2010/main" val="98016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udus_Mob_Horiz_O&amp;W.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592743" y="303396"/>
            <a:ext cx="2195154" cy="690708"/>
          </a:xfrm>
          <a:prstGeom prst="rect">
            <a:avLst/>
          </a:prstGeom>
        </p:spPr>
      </p:pic>
      <p:sp>
        <p:nvSpPr>
          <p:cNvPr id="9" name="Title 1"/>
          <p:cNvSpPr>
            <a:spLocks noGrp="1"/>
          </p:cNvSpPr>
          <p:nvPr>
            <p:ph type="title"/>
          </p:nvPr>
        </p:nvSpPr>
        <p:spPr>
          <a:xfrm>
            <a:off x="266700" y="-296862"/>
            <a:ext cx="7924800" cy="1143000"/>
          </a:xfrm>
        </p:spPr>
        <p:txBody>
          <a:bodyPr/>
          <a:lstStyle/>
          <a:p>
            <a:r>
              <a:rPr lang="en-US" dirty="0" smtClean="0">
                <a:latin typeface="Century Gothic"/>
                <a:cs typeface="Century Gothic"/>
              </a:rPr>
              <a:t>Gameplay</a:t>
            </a:r>
            <a:endParaRPr lang="en-US" dirty="0">
              <a:latin typeface="Century Gothic"/>
              <a:cs typeface="Century Gothic"/>
            </a:endParaRPr>
          </a:p>
        </p:txBody>
      </p:sp>
      <p:sp>
        <p:nvSpPr>
          <p:cNvPr id="10" name="Content Placeholder 2"/>
          <p:cNvSpPr>
            <a:spLocks noGrp="1"/>
          </p:cNvSpPr>
          <p:nvPr>
            <p:ph sz="quarter" idx="13"/>
          </p:nvPr>
        </p:nvSpPr>
        <p:spPr>
          <a:xfrm>
            <a:off x="368300" y="2607652"/>
            <a:ext cx="3038513" cy="3108610"/>
          </a:xfrm>
        </p:spPr>
        <p:txBody>
          <a:bodyPr>
            <a:normAutofit/>
          </a:bodyPr>
          <a:lstStyle/>
          <a:p>
            <a:pPr marL="0" indent="0">
              <a:buNone/>
            </a:pPr>
            <a:r>
              <a:rPr lang="en-US" sz="2000" dirty="0" smtClean="0"/>
              <a:t>The game screen is as minimal as possible, showing health and shield bars in the bottom left corner, a weapon control pad in the bottom right, and a pause button in the top right.  The player’s ship is centered in the screen.</a:t>
            </a:r>
            <a:endParaRPr lang="en-US" sz="2000" dirty="0"/>
          </a:p>
        </p:txBody>
      </p:sp>
      <p:pic>
        <p:nvPicPr>
          <p:cNvPr id="11" name="Picture 3"/>
          <p:cNvPicPr>
            <a:picLocks noChangeAspect="1" noChangeArrowheads="1"/>
          </p:cNvPicPr>
          <p:nvPr/>
        </p:nvPicPr>
        <p:blipFill>
          <a:blip r:embed="rId3" cstate="email">
            <a:extLst>
              <a:ext uri="{28A0092B-C50C-407E-A947-70E740481C1C}">
                <a14:useLocalDpi xmlns:a14="http://schemas.microsoft.com/office/drawing/2010/main" val="0"/>
              </a:ext>
            </a:extLst>
          </a:blip>
          <a:stretch>
            <a:fillRect/>
          </a:stretch>
        </p:blipFill>
        <p:spPr bwMode="auto">
          <a:xfrm>
            <a:off x="654086" y="648750"/>
            <a:ext cx="5140631" cy="190180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Mac\Documents\CSS385\Mobile Docs\Images\Selected Border.pn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655975" y="1951188"/>
            <a:ext cx="851731" cy="45116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5" cstate="email">
            <a:extLst>
              <a:ext uri="{28A0092B-C50C-407E-A947-70E740481C1C}">
                <a14:useLocalDpi xmlns:a14="http://schemas.microsoft.com/office/drawing/2010/main" val="0"/>
              </a:ext>
            </a:extLst>
          </a:blip>
          <a:stretch>
            <a:fillRect/>
          </a:stretch>
        </p:blipFill>
        <p:spPr bwMode="auto">
          <a:xfrm>
            <a:off x="3489940" y="2607652"/>
            <a:ext cx="5138064" cy="3108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2005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udus_Mob_Horiz_O&amp;W.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592743" y="303396"/>
            <a:ext cx="2195154" cy="690708"/>
          </a:xfrm>
          <a:prstGeom prst="rect">
            <a:avLst/>
          </a:prstGeom>
        </p:spPr>
      </p:pic>
      <p:sp>
        <p:nvSpPr>
          <p:cNvPr id="9" name="Title 1"/>
          <p:cNvSpPr>
            <a:spLocks noGrp="1"/>
          </p:cNvSpPr>
          <p:nvPr>
            <p:ph type="title"/>
          </p:nvPr>
        </p:nvSpPr>
        <p:spPr>
          <a:xfrm>
            <a:off x="266700" y="-296862"/>
            <a:ext cx="7924800" cy="1143000"/>
          </a:xfrm>
        </p:spPr>
        <p:txBody>
          <a:bodyPr/>
          <a:lstStyle/>
          <a:p>
            <a:r>
              <a:rPr lang="en-US" dirty="0" smtClean="0">
                <a:latin typeface="Century Gothic"/>
                <a:cs typeface="Century Gothic"/>
              </a:rPr>
              <a:t>Pause Menu</a:t>
            </a:r>
            <a:endParaRPr lang="en-US" dirty="0">
              <a:latin typeface="Century Gothic"/>
              <a:cs typeface="Century Gothic"/>
            </a:endParaRPr>
          </a:p>
        </p:txBody>
      </p:sp>
      <p:sp>
        <p:nvSpPr>
          <p:cNvPr id="10" name="Content Placeholder 2"/>
          <p:cNvSpPr>
            <a:spLocks noGrp="1"/>
          </p:cNvSpPr>
          <p:nvPr>
            <p:ph sz="quarter" idx="13"/>
          </p:nvPr>
        </p:nvSpPr>
        <p:spPr>
          <a:xfrm>
            <a:off x="368300" y="2607652"/>
            <a:ext cx="3038513" cy="3108610"/>
          </a:xfrm>
        </p:spPr>
        <p:txBody>
          <a:bodyPr>
            <a:normAutofit/>
          </a:bodyPr>
          <a:lstStyle/>
          <a:p>
            <a:pPr marL="0" indent="0">
              <a:buNone/>
            </a:pPr>
            <a:r>
              <a:rPr lang="en-US" sz="2000" dirty="0" smtClean="0"/>
              <a:t>The pause menu gives access to settings, level restart and resume buttons.  This isn’t so much a screen by itself, as an overlay over the game screen.  If possible, the paused game will be visible beneath, at reduced brightness.</a:t>
            </a:r>
            <a:endParaRPr lang="en-US" sz="2000" dirty="0"/>
          </a:p>
        </p:txBody>
      </p:sp>
      <p:pic>
        <p:nvPicPr>
          <p:cNvPr id="11" name="Picture 3"/>
          <p:cNvPicPr>
            <a:picLocks noChangeAspect="1" noChangeArrowheads="1"/>
          </p:cNvPicPr>
          <p:nvPr/>
        </p:nvPicPr>
        <p:blipFill>
          <a:blip r:embed="rId3" cstate="email">
            <a:extLst>
              <a:ext uri="{28A0092B-C50C-407E-A947-70E740481C1C}">
                <a14:useLocalDpi xmlns:a14="http://schemas.microsoft.com/office/drawing/2010/main" val="0"/>
              </a:ext>
            </a:extLst>
          </a:blip>
          <a:stretch>
            <a:fillRect/>
          </a:stretch>
        </p:blipFill>
        <p:spPr bwMode="auto">
          <a:xfrm>
            <a:off x="654086" y="648750"/>
            <a:ext cx="5140631" cy="190180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Mac\Documents\CSS385\Mobile Docs\Images\Selected Border.pn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821835" y="1951188"/>
            <a:ext cx="851731" cy="45116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5" cstate="email">
            <a:extLst>
              <a:ext uri="{28A0092B-C50C-407E-A947-70E740481C1C}">
                <a14:useLocalDpi xmlns:a14="http://schemas.microsoft.com/office/drawing/2010/main" val="0"/>
              </a:ext>
            </a:extLst>
          </a:blip>
          <a:stretch>
            <a:fillRect/>
          </a:stretch>
        </p:blipFill>
        <p:spPr bwMode="auto">
          <a:xfrm>
            <a:off x="3489940" y="2607652"/>
            <a:ext cx="5138064" cy="3108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0496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udus_Mob_Horiz_O&amp;W.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592743" y="303396"/>
            <a:ext cx="2195154" cy="690708"/>
          </a:xfrm>
          <a:prstGeom prst="rect">
            <a:avLst/>
          </a:prstGeom>
        </p:spPr>
      </p:pic>
      <p:sp>
        <p:nvSpPr>
          <p:cNvPr id="9" name="Title 1"/>
          <p:cNvSpPr>
            <a:spLocks noGrp="1"/>
          </p:cNvSpPr>
          <p:nvPr>
            <p:ph type="title"/>
          </p:nvPr>
        </p:nvSpPr>
        <p:spPr>
          <a:xfrm>
            <a:off x="266700" y="-296862"/>
            <a:ext cx="7924800" cy="1143000"/>
          </a:xfrm>
        </p:spPr>
        <p:txBody>
          <a:bodyPr/>
          <a:lstStyle/>
          <a:p>
            <a:r>
              <a:rPr lang="en-US" dirty="0" smtClean="0">
                <a:latin typeface="Century Gothic"/>
                <a:cs typeface="Century Gothic"/>
              </a:rPr>
              <a:t>Score Screen</a:t>
            </a:r>
            <a:endParaRPr lang="en-US" dirty="0">
              <a:latin typeface="Century Gothic"/>
              <a:cs typeface="Century Gothic"/>
            </a:endParaRPr>
          </a:p>
        </p:txBody>
      </p:sp>
      <p:sp>
        <p:nvSpPr>
          <p:cNvPr id="10" name="Content Placeholder 2"/>
          <p:cNvSpPr>
            <a:spLocks noGrp="1"/>
          </p:cNvSpPr>
          <p:nvPr>
            <p:ph sz="quarter" idx="13"/>
          </p:nvPr>
        </p:nvSpPr>
        <p:spPr>
          <a:xfrm>
            <a:off x="368300" y="2607652"/>
            <a:ext cx="3038513" cy="3108610"/>
          </a:xfrm>
        </p:spPr>
        <p:txBody>
          <a:bodyPr>
            <a:normAutofit lnSpcReduction="10000"/>
          </a:bodyPr>
          <a:lstStyle/>
          <a:p>
            <a:pPr marL="0" indent="0">
              <a:buNone/>
            </a:pPr>
            <a:r>
              <a:rPr lang="en-US" sz="2000" dirty="0" smtClean="0"/>
              <a:t>After the user has completed a level, the score screen shows their score and the current high score for the level.  An option is given to ‘brag’ on social networks, or to go to the next level.  The hardware back button will return the user to the main menu.</a:t>
            </a:r>
            <a:endParaRPr lang="en-US" sz="2000" dirty="0"/>
          </a:p>
        </p:txBody>
      </p:sp>
      <p:pic>
        <p:nvPicPr>
          <p:cNvPr id="11" name="Picture 3"/>
          <p:cNvPicPr>
            <a:picLocks noChangeAspect="1" noChangeArrowheads="1"/>
          </p:cNvPicPr>
          <p:nvPr/>
        </p:nvPicPr>
        <p:blipFill>
          <a:blip r:embed="rId3" cstate="email">
            <a:extLst>
              <a:ext uri="{28A0092B-C50C-407E-A947-70E740481C1C}">
                <a14:useLocalDpi xmlns:a14="http://schemas.microsoft.com/office/drawing/2010/main" val="0"/>
              </a:ext>
            </a:extLst>
          </a:blip>
          <a:stretch>
            <a:fillRect/>
          </a:stretch>
        </p:blipFill>
        <p:spPr bwMode="auto">
          <a:xfrm>
            <a:off x="654086" y="648750"/>
            <a:ext cx="5140631" cy="190180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Mac\Documents\CSS385\Mobile Docs\Images\Selected Border.pn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497735" y="1951188"/>
            <a:ext cx="851731" cy="45116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5" cstate="email">
            <a:extLst>
              <a:ext uri="{28A0092B-C50C-407E-A947-70E740481C1C}">
                <a14:useLocalDpi xmlns:a14="http://schemas.microsoft.com/office/drawing/2010/main" val="0"/>
              </a:ext>
            </a:extLst>
          </a:blip>
          <a:stretch>
            <a:fillRect/>
          </a:stretch>
        </p:blipFill>
        <p:spPr bwMode="auto">
          <a:xfrm>
            <a:off x="3489940" y="2607652"/>
            <a:ext cx="5138063" cy="3108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5287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email">
            <a:extLst>
              <a:ext uri="{28A0092B-C50C-407E-A947-70E740481C1C}">
                <a14:useLocalDpi xmlns:a14="http://schemas.microsoft.com/office/drawing/2010/main" val="0"/>
              </a:ext>
            </a:extLst>
          </a:blip>
          <a:stretch>
            <a:fillRect/>
          </a:stretch>
        </p:blipFill>
        <p:spPr bwMode="auto">
          <a:xfrm>
            <a:off x="609600" y="1483995"/>
            <a:ext cx="7715327" cy="285432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Ludus_Mob_Horiz_O&amp;W.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92743" y="303396"/>
            <a:ext cx="2195154" cy="690708"/>
          </a:xfrm>
          <a:prstGeom prst="rect">
            <a:avLst/>
          </a:prstGeom>
        </p:spPr>
      </p:pic>
    </p:spTree>
    <p:extLst>
      <p:ext uri="{BB962C8B-B14F-4D97-AF65-F5344CB8AC3E}">
        <p14:creationId xmlns:p14="http://schemas.microsoft.com/office/powerpoint/2010/main" val="298210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a:cs typeface="Century Gothic"/>
              </a:rPr>
              <a:t>UI Map</a:t>
            </a:r>
            <a:endParaRPr lang="en-US" dirty="0">
              <a:latin typeface="Century Gothic"/>
              <a:cs typeface="Century Gothic"/>
            </a:endParaRPr>
          </a:p>
        </p:txBody>
      </p:sp>
      <p:sp>
        <p:nvSpPr>
          <p:cNvPr id="3" name="Content Placeholder 2"/>
          <p:cNvSpPr>
            <a:spLocks noGrp="1"/>
          </p:cNvSpPr>
          <p:nvPr>
            <p:ph sz="quarter" idx="13"/>
          </p:nvPr>
        </p:nvSpPr>
        <p:spPr/>
        <p:txBody>
          <a:bodyPr/>
          <a:lstStyle/>
          <a:p>
            <a:endParaRPr lang="en-US" dirty="0" smtClean="0"/>
          </a:p>
          <a:p>
            <a:r>
              <a:rPr lang="en-US" dirty="0" smtClean="0"/>
              <a:t>This map shows an overview of all UI screens and how they are accessed.</a:t>
            </a:r>
            <a:endParaRPr lang="en-US" dirty="0" smtClean="0"/>
          </a:p>
        </p:txBody>
      </p:sp>
      <p:pic>
        <p:nvPicPr>
          <p:cNvPr id="1027" name="Picture 3"/>
          <p:cNvPicPr>
            <a:picLocks noChangeAspect="1" noChangeArrowheads="1"/>
          </p:cNvPicPr>
          <p:nvPr/>
        </p:nvPicPr>
        <p:blipFill>
          <a:blip r:embed="rId2" cstate="email">
            <a:extLst>
              <a:ext uri="{28A0092B-C50C-407E-A947-70E740481C1C}">
                <a14:useLocalDpi xmlns:a14="http://schemas.microsoft.com/office/drawing/2010/main" val="0"/>
              </a:ext>
            </a:extLst>
          </a:blip>
          <a:stretch>
            <a:fillRect/>
          </a:stretch>
        </p:blipFill>
        <p:spPr bwMode="auto">
          <a:xfrm>
            <a:off x="609600" y="2314575"/>
            <a:ext cx="7715327" cy="285432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Ludus_Mob_Horiz_O&amp;W.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92743" y="303396"/>
            <a:ext cx="2195154" cy="690708"/>
          </a:xfrm>
          <a:prstGeom prst="rect">
            <a:avLst/>
          </a:prstGeom>
        </p:spPr>
      </p:pic>
    </p:spTree>
    <p:extLst>
      <p:ext uri="{BB962C8B-B14F-4D97-AF65-F5344CB8AC3E}">
        <p14:creationId xmlns:p14="http://schemas.microsoft.com/office/powerpoint/2010/main" val="1145733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296862"/>
            <a:ext cx="7924800" cy="1143000"/>
          </a:xfrm>
        </p:spPr>
        <p:txBody>
          <a:bodyPr/>
          <a:lstStyle/>
          <a:p>
            <a:r>
              <a:rPr lang="en-US" dirty="0" smtClean="0">
                <a:latin typeface="Century Gothic"/>
                <a:cs typeface="Century Gothic"/>
              </a:rPr>
              <a:t>Splash </a:t>
            </a:r>
            <a:r>
              <a:rPr lang="en-US" dirty="0" err="1" smtClean="0">
                <a:latin typeface="Century Gothic"/>
                <a:cs typeface="Century Gothic"/>
              </a:rPr>
              <a:t>SCreen</a:t>
            </a:r>
            <a:endParaRPr lang="en-US" dirty="0">
              <a:latin typeface="Century Gothic"/>
              <a:cs typeface="Century Gothic"/>
            </a:endParaRPr>
          </a:p>
        </p:txBody>
      </p:sp>
      <p:sp>
        <p:nvSpPr>
          <p:cNvPr id="3" name="Content Placeholder 2"/>
          <p:cNvSpPr>
            <a:spLocks noGrp="1"/>
          </p:cNvSpPr>
          <p:nvPr>
            <p:ph sz="quarter" idx="13"/>
          </p:nvPr>
        </p:nvSpPr>
        <p:spPr>
          <a:xfrm>
            <a:off x="368300" y="2607652"/>
            <a:ext cx="3038513" cy="2713648"/>
          </a:xfrm>
        </p:spPr>
        <p:txBody>
          <a:bodyPr>
            <a:normAutofit/>
          </a:bodyPr>
          <a:lstStyle/>
          <a:p>
            <a:pPr marL="0" indent="0">
              <a:buNone/>
            </a:pPr>
            <a:r>
              <a:rPr lang="en-US" sz="2000" dirty="0" smtClean="0"/>
              <a:t>Th</a:t>
            </a:r>
            <a:r>
              <a:rPr lang="en-US" sz="2000" dirty="0" smtClean="0"/>
              <a:t>e Splash Screen is displayed for about 3 seconds when the game is loaded.  As a requirement of using </a:t>
            </a:r>
            <a:r>
              <a:rPr lang="en-US" sz="2000" dirty="0" err="1" smtClean="0"/>
              <a:t>FlatRedBall</a:t>
            </a:r>
            <a:r>
              <a:rPr lang="en-US" sz="2000" dirty="0" smtClean="0"/>
              <a:t>, we must display the </a:t>
            </a:r>
            <a:r>
              <a:rPr lang="en-US" sz="2000" dirty="0" err="1" smtClean="0"/>
              <a:t>FlatRedBall</a:t>
            </a:r>
            <a:r>
              <a:rPr lang="en-US" sz="2000" dirty="0" smtClean="0"/>
              <a:t> logo on startup.</a:t>
            </a:r>
            <a:endParaRPr lang="en-US" sz="2000" dirty="0" smtClean="0"/>
          </a:p>
        </p:txBody>
      </p:sp>
      <p:pic>
        <p:nvPicPr>
          <p:cNvPr id="2050" name="Picture 2" descr="C:\Users\Mac\Documents\CSS385\Mobile Docs\Images\Splash.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708361" y="2603500"/>
            <a:ext cx="5118139" cy="309716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p:cNvPicPr>
            <a:picLocks noChangeAspect="1" noChangeArrowheads="1"/>
          </p:cNvPicPr>
          <p:nvPr/>
        </p:nvPicPr>
        <p:blipFill>
          <a:blip r:embed="rId3" cstate="email">
            <a:extLst>
              <a:ext uri="{28A0092B-C50C-407E-A947-70E740481C1C}">
                <a14:useLocalDpi xmlns:a14="http://schemas.microsoft.com/office/drawing/2010/main" val="0"/>
              </a:ext>
            </a:extLst>
          </a:blip>
          <a:stretch>
            <a:fillRect/>
          </a:stretch>
        </p:blipFill>
        <p:spPr bwMode="auto">
          <a:xfrm>
            <a:off x="681245" y="576326"/>
            <a:ext cx="5140631" cy="190180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Mac\Documents\CSS385\Mobile Docs\Images\Selected Border.pn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101341" y="1208055"/>
            <a:ext cx="838045" cy="45882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Ludus_Mob_Horiz_O&amp;W.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592743" y="303396"/>
            <a:ext cx="2195154" cy="690708"/>
          </a:xfrm>
          <a:prstGeom prst="rect">
            <a:avLst/>
          </a:prstGeom>
        </p:spPr>
      </p:pic>
    </p:spTree>
    <p:extLst>
      <p:ext uri="{BB962C8B-B14F-4D97-AF65-F5344CB8AC3E}">
        <p14:creationId xmlns:p14="http://schemas.microsoft.com/office/powerpoint/2010/main" val="2934461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296862"/>
            <a:ext cx="7924800" cy="1143000"/>
          </a:xfrm>
        </p:spPr>
        <p:txBody>
          <a:bodyPr/>
          <a:lstStyle/>
          <a:p>
            <a:r>
              <a:rPr lang="en-US" dirty="0" smtClean="0">
                <a:latin typeface="Century Gothic"/>
                <a:cs typeface="Century Gothic"/>
              </a:rPr>
              <a:t>Volume Selection</a:t>
            </a:r>
            <a:endParaRPr lang="en-US" dirty="0">
              <a:latin typeface="Century Gothic"/>
              <a:cs typeface="Century Gothic"/>
            </a:endParaRPr>
          </a:p>
        </p:txBody>
      </p:sp>
      <p:sp>
        <p:nvSpPr>
          <p:cNvPr id="3" name="Content Placeholder 2"/>
          <p:cNvSpPr>
            <a:spLocks noGrp="1"/>
          </p:cNvSpPr>
          <p:nvPr>
            <p:ph sz="quarter" idx="13"/>
          </p:nvPr>
        </p:nvSpPr>
        <p:spPr>
          <a:xfrm>
            <a:off x="340360" y="2607652"/>
            <a:ext cx="3038513" cy="2713648"/>
          </a:xfrm>
        </p:spPr>
        <p:txBody>
          <a:bodyPr>
            <a:normAutofit/>
          </a:bodyPr>
          <a:lstStyle/>
          <a:p>
            <a:pPr marL="0" indent="0">
              <a:buNone/>
            </a:pPr>
            <a:r>
              <a:rPr lang="en-US" sz="2000" dirty="0"/>
              <a:t>Windows Phone does not </a:t>
            </a:r>
            <a:r>
              <a:rPr lang="en-US" sz="2000" dirty="0" smtClean="0"/>
              <a:t>currently allow </a:t>
            </a:r>
            <a:r>
              <a:rPr lang="en-US" sz="2000" dirty="0"/>
              <a:t>applications to poll hardware to find out whether the phone is in vibrate mode.  As a workaround, we will show a sound on/off screen at startup.</a:t>
            </a:r>
          </a:p>
        </p:txBody>
      </p:sp>
      <p:pic>
        <p:nvPicPr>
          <p:cNvPr id="7" name="Picture 3"/>
          <p:cNvPicPr>
            <a:picLocks noChangeAspect="1" noChangeArrowheads="1"/>
          </p:cNvPicPr>
          <p:nvPr/>
        </p:nvPicPr>
        <p:blipFill>
          <a:blip r:embed="rId2" cstate="email">
            <a:extLst>
              <a:ext uri="{28A0092B-C50C-407E-A947-70E740481C1C}">
                <a14:useLocalDpi xmlns:a14="http://schemas.microsoft.com/office/drawing/2010/main" val="0"/>
              </a:ext>
            </a:extLst>
          </a:blip>
          <a:stretch>
            <a:fillRect/>
          </a:stretch>
        </p:blipFill>
        <p:spPr bwMode="auto">
          <a:xfrm>
            <a:off x="681245" y="576326"/>
            <a:ext cx="5140631" cy="190180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Mac\Documents\CSS385\Mobile Docs\Images\Selected Border.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109788" y="1208548"/>
            <a:ext cx="825696" cy="45206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val="0"/>
              </a:ext>
            </a:extLst>
          </a:blip>
          <a:stretch>
            <a:fillRect/>
          </a:stretch>
        </p:blipFill>
        <p:spPr bwMode="auto">
          <a:xfrm>
            <a:off x="3489938" y="2607652"/>
            <a:ext cx="5138069" cy="310861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Ludus_Mob_Horiz_O&amp;W.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592743" y="303396"/>
            <a:ext cx="2195154" cy="690708"/>
          </a:xfrm>
          <a:prstGeom prst="rect">
            <a:avLst/>
          </a:prstGeom>
        </p:spPr>
      </p:pic>
    </p:spTree>
    <p:extLst>
      <p:ext uri="{BB962C8B-B14F-4D97-AF65-F5344CB8AC3E}">
        <p14:creationId xmlns:p14="http://schemas.microsoft.com/office/powerpoint/2010/main" val="3038513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266700" y="-296862"/>
            <a:ext cx="7924800" cy="1143000"/>
          </a:xfrm>
        </p:spPr>
        <p:txBody>
          <a:bodyPr/>
          <a:lstStyle/>
          <a:p>
            <a:r>
              <a:rPr lang="en-US" dirty="0" smtClean="0">
                <a:latin typeface="Century Gothic"/>
                <a:cs typeface="Century Gothic"/>
              </a:rPr>
              <a:t>Main Menu</a:t>
            </a:r>
            <a:endParaRPr lang="en-US" dirty="0">
              <a:latin typeface="Century Gothic"/>
              <a:cs typeface="Century Gothic"/>
            </a:endParaRPr>
          </a:p>
        </p:txBody>
      </p:sp>
      <p:sp>
        <p:nvSpPr>
          <p:cNvPr id="10" name="Content Placeholder 2"/>
          <p:cNvSpPr>
            <a:spLocks noGrp="1"/>
          </p:cNvSpPr>
          <p:nvPr>
            <p:ph sz="quarter" idx="13"/>
          </p:nvPr>
        </p:nvSpPr>
        <p:spPr>
          <a:xfrm>
            <a:off x="368300" y="2607652"/>
            <a:ext cx="3038513" cy="2713648"/>
          </a:xfrm>
        </p:spPr>
        <p:txBody>
          <a:bodyPr>
            <a:normAutofit/>
          </a:bodyPr>
          <a:lstStyle/>
          <a:p>
            <a:pPr marL="0" indent="0">
              <a:buNone/>
            </a:pPr>
            <a:r>
              <a:rPr lang="en-US" sz="2000" dirty="0"/>
              <a:t>From the main menu, the settings menu, level selection and gameplay can be accessed</a:t>
            </a:r>
            <a:r>
              <a:rPr lang="en-US" sz="2000" dirty="0" smtClean="0"/>
              <a:t>.  A speaker icon in the corner allows a quick muting of the game if ‘No’ was accidently selected on the Enable Sounds screen.</a:t>
            </a:r>
            <a:endParaRPr lang="en-US" sz="2000" dirty="0"/>
          </a:p>
        </p:txBody>
      </p:sp>
      <p:pic>
        <p:nvPicPr>
          <p:cNvPr id="11" name="Picture 3"/>
          <p:cNvPicPr>
            <a:picLocks noChangeAspect="1" noChangeArrowheads="1"/>
          </p:cNvPicPr>
          <p:nvPr/>
        </p:nvPicPr>
        <p:blipFill>
          <a:blip r:embed="rId2" cstate="email">
            <a:extLst>
              <a:ext uri="{28A0092B-C50C-407E-A947-70E740481C1C}">
                <a14:useLocalDpi xmlns:a14="http://schemas.microsoft.com/office/drawing/2010/main" val="0"/>
              </a:ext>
            </a:extLst>
          </a:blip>
          <a:stretch>
            <a:fillRect/>
          </a:stretch>
        </p:blipFill>
        <p:spPr bwMode="auto">
          <a:xfrm>
            <a:off x="599768" y="485796"/>
            <a:ext cx="5140631" cy="190180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Mac\Documents\CSS385\Mobile Docs\Images\Selected Border.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05009" y="1120613"/>
            <a:ext cx="824066" cy="45116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email">
            <a:extLst>
              <a:ext uri="{28A0092B-C50C-407E-A947-70E740481C1C}">
                <a14:useLocalDpi xmlns:a14="http://schemas.microsoft.com/office/drawing/2010/main" val="0"/>
              </a:ext>
            </a:extLst>
          </a:blip>
          <a:stretch>
            <a:fillRect/>
          </a:stretch>
        </p:blipFill>
        <p:spPr bwMode="auto">
          <a:xfrm>
            <a:off x="3489938" y="2607652"/>
            <a:ext cx="5138068" cy="310861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Ludus_Mob_Horiz_O&amp;W.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592743" y="303396"/>
            <a:ext cx="2195154" cy="690708"/>
          </a:xfrm>
          <a:prstGeom prst="rect">
            <a:avLst/>
          </a:prstGeom>
        </p:spPr>
      </p:pic>
    </p:spTree>
    <p:extLst>
      <p:ext uri="{BB962C8B-B14F-4D97-AF65-F5344CB8AC3E}">
        <p14:creationId xmlns:p14="http://schemas.microsoft.com/office/powerpoint/2010/main" val="780777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266700" y="-296862"/>
            <a:ext cx="7924800" cy="1143000"/>
          </a:xfrm>
        </p:spPr>
        <p:txBody>
          <a:bodyPr/>
          <a:lstStyle/>
          <a:p>
            <a:r>
              <a:rPr lang="en-US" dirty="0" smtClean="0">
                <a:latin typeface="Century Gothic"/>
                <a:cs typeface="Century Gothic"/>
              </a:rPr>
              <a:t>Control Settings</a:t>
            </a:r>
            <a:endParaRPr lang="en-US" dirty="0">
              <a:latin typeface="Century Gothic"/>
              <a:cs typeface="Century Gothic"/>
            </a:endParaRPr>
          </a:p>
        </p:txBody>
      </p:sp>
      <p:sp>
        <p:nvSpPr>
          <p:cNvPr id="10" name="Content Placeholder 2"/>
          <p:cNvSpPr>
            <a:spLocks noGrp="1"/>
          </p:cNvSpPr>
          <p:nvPr>
            <p:ph sz="quarter" idx="13"/>
          </p:nvPr>
        </p:nvSpPr>
        <p:spPr>
          <a:xfrm>
            <a:off x="368300" y="2607652"/>
            <a:ext cx="3038513" cy="2713648"/>
          </a:xfrm>
        </p:spPr>
        <p:txBody>
          <a:bodyPr>
            <a:normAutofit/>
          </a:bodyPr>
          <a:lstStyle/>
          <a:p>
            <a:pPr marL="0" indent="0">
              <a:buNone/>
            </a:pPr>
            <a:r>
              <a:rPr lang="en-US" sz="2000" dirty="0" smtClean="0"/>
              <a:t>The controls menu can change how weapons are fired and can adjust the accelerometer’s neutral position.</a:t>
            </a:r>
            <a:endParaRPr lang="en-US" sz="2000" dirty="0"/>
          </a:p>
        </p:txBody>
      </p:sp>
      <p:pic>
        <p:nvPicPr>
          <p:cNvPr id="11" name="Picture 3"/>
          <p:cNvPicPr>
            <a:picLocks noChangeAspect="1" noChangeArrowheads="1"/>
          </p:cNvPicPr>
          <p:nvPr/>
        </p:nvPicPr>
        <p:blipFill>
          <a:blip r:embed="rId2" cstate="email">
            <a:extLst>
              <a:ext uri="{28A0092B-C50C-407E-A947-70E740481C1C}">
                <a14:useLocalDpi xmlns:a14="http://schemas.microsoft.com/office/drawing/2010/main" val="0"/>
              </a:ext>
            </a:extLst>
          </a:blip>
          <a:stretch>
            <a:fillRect/>
          </a:stretch>
        </p:blipFill>
        <p:spPr bwMode="auto">
          <a:xfrm>
            <a:off x="654086" y="648750"/>
            <a:ext cx="5140631" cy="190180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Mac\Documents\CSS385\Mobile Docs\Images\Selected Border.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336607" y="630644"/>
            <a:ext cx="1494322" cy="45116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email">
            <a:extLst>
              <a:ext uri="{28A0092B-C50C-407E-A947-70E740481C1C}">
                <a14:useLocalDpi xmlns:a14="http://schemas.microsoft.com/office/drawing/2010/main" val="0"/>
              </a:ext>
            </a:extLst>
          </a:blip>
          <a:stretch>
            <a:fillRect/>
          </a:stretch>
        </p:blipFill>
        <p:spPr bwMode="auto">
          <a:xfrm>
            <a:off x="3489938" y="2607652"/>
            <a:ext cx="5138068" cy="310861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Ludus_Mob_Horiz_O&amp;W.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592743" y="303396"/>
            <a:ext cx="2195154" cy="690708"/>
          </a:xfrm>
          <a:prstGeom prst="rect">
            <a:avLst/>
          </a:prstGeom>
        </p:spPr>
      </p:pic>
    </p:spTree>
    <p:extLst>
      <p:ext uri="{BB962C8B-B14F-4D97-AF65-F5344CB8AC3E}">
        <p14:creationId xmlns:p14="http://schemas.microsoft.com/office/powerpoint/2010/main" val="2030083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266700" y="-296862"/>
            <a:ext cx="7924800" cy="1143000"/>
          </a:xfrm>
        </p:spPr>
        <p:txBody>
          <a:bodyPr/>
          <a:lstStyle/>
          <a:p>
            <a:r>
              <a:rPr lang="en-US" dirty="0" smtClean="0">
                <a:latin typeface="Century Gothic"/>
                <a:cs typeface="Century Gothic"/>
              </a:rPr>
              <a:t>Sound Settings</a:t>
            </a:r>
            <a:endParaRPr lang="en-US" dirty="0">
              <a:latin typeface="Century Gothic"/>
              <a:cs typeface="Century Gothic"/>
            </a:endParaRPr>
          </a:p>
        </p:txBody>
      </p:sp>
      <p:sp>
        <p:nvSpPr>
          <p:cNvPr id="10" name="Content Placeholder 2"/>
          <p:cNvSpPr>
            <a:spLocks noGrp="1"/>
          </p:cNvSpPr>
          <p:nvPr>
            <p:ph sz="quarter" idx="13"/>
          </p:nvPr>
        </p:nvSpPr>
        <p:spPr>
          <a:xfrm>
            <a:off x="368300" y="2607652"/>
            <a:ext cx="3038513" cy="2713648"/>
          </a:xfrm>
        </p:spPr>
        <p:txBody>
          <a:bodyPr>
            <a:normAutofit/>
          </a:bodyPr>
          <a:lstStyle/>
          <a:p>
            <a:pPr marL="0" indent="0">
              <a:buNone/>
            </a:pPr>
            <a:r>
              <a:rPr lang="en-US" sz="2000" dirty="0" smtClean="0"/>
              <a:t>The sound controls menu allows the adjustment of sound effects separately from music, and allows the user to mute all sounds.  The Mute Select splash screen modifies this control directly.</a:t>
            </a:r>
            <a:endParaRPr lang="en-US" sz="2000" dirty="0"/>
          </a:p>
        </p:txBody>
      </p:sp>
      <p:pic>
        <p:nvPicPr>
          <p:cNvPr id="11" name="Picture 3"/>
          <p:cNvPicPr>
            <a:picLocks noChangeAspect="1" noChangeArrowheads="1"/>
          </p:cNvPicPr>
          <p:nvPr/>
        </p:nvPicPr>
        <p:blipFill>
          <a:blip r:embed="rId2" cstate="email">
            <a:extLst>
              <a:ext uri="{28A0092B-C50C-407E-A947-70E740481C1C}">
                <a14:useLocalDpi xmlns:a14="http://schemas.microsoft.com/office/drawing/2010/main" val="0"/>
              </a:ext>
            </a:extLst>
          </a:blip>
          <a:stretch>
            <a:fillRect/>
          </a:stretch>
        </p:blipFill>
        <p:spPr bwMode="auto">
          <a:xfrm>
            <a:off x="654086" y="648750"/>
            <a:ext cx="5140631" cy="190180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Mac\Documents\CSS385\Mobile Docs\Images\Selected Border.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336607" y="630644"/>
            <a:ext cx="1494322" cy="45116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email">
            <a:extLst>
              <a:ext uri="{28A0092B-C50C-407E-A947-70E740481C1C}">
                <a14:useLocalDpi xmlns:a14="http://schemas.microsoft.com/office/drawing/2010/main" val="0"/>
              </a:ext>
            </a:extLst>
          </a:blip>
          <a:stretch>
            <a:fillRect/>
          </a:stretch>
        </p:blipFill>
        <p:spPr bwMode="auto">
          <a:xfrm>
            <a:off x="3489939" y="2607652"/>
            <a:ext cx="5138066" cy="310861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Ludus_Mob_Horiz_O&amp;W.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592743" y="303396"/>
            <a:ext cx="2195154" cy="690708"/>
          </a:xfrm>
          <a:prstGeom prst="rect">
            <a:avLst/>
          </a:prstGeom>
        </p:spPr>
      </p:pic>
    </p:spTree>
    <p:extLst>
      <p:ext uri="{BB962C8B-B14F-4D97-AF65-F5344CB8AC3E}">
        <p14:creationId xmlns:p14="http://schemas.microsoft.com/office/powerpoint/2010/main" val="265307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266700" y="-296862"/>
            <a:ext cx="7924800" cy="1143000"/>
          </a:xfrm>
        </p:spPr>
        <p:txBody>
          <a:bodyPr/>
          <a:lstStyle/>
          <a:p>
            <a:r>
              <a:rPr lang="en-US" dirty="0" smtClean="0">
                <a:latin typeface="Century Gothic"/>
                <a:cs typeface="Century Gothic"/>
              </a:rPr>
              <a:t>About</a:t>
            </a:r>
            <a:endParaRPr lang="en-US" dirty="0">
              <a:latin typeface="Century Gothic"/>
              <a:cs typeface="Century Gothic"/>
            </a:endParaRPr>
          </a:p>
        </p:txBody>
      </p:sp>
      <p:sp>
        <p:nvSpPr>
          <p:cNvPr id="10" name="Content Placeholder 2"/>
          <p:cNvSpPr>
            <a:spLocks noGrp="1"/>
          </p:cNvSpPr>
          <p:nvPr>
            <p:ph sz="quarter" idx="13"/>
          </p:nvPr>
        </p:nvSpPr>
        <p:spPr>
          <a:xfrm>
            <a:off x="368300" y="2607652"/>
            <a:ext cx="3038513" cy="2713648"/>
          </a:xfrm>
        </p:spPr>
        <p:txBody>
          <a:bodyPr>
            <a:normAutofit/>
          </a:bodyPr>
          <a:lstStyle/>
          <a:p>
            <a:pPr marL="0" indent="0">
              <a:buNone/>
            </a:pPr>
            <a:r>
              <a:rPr lang="en-US" sz="2000" dirty="0" smtClean="0"/>
              <a:t>The about screen gives the user an opportunity to learn more about </a:t>
            </a:r>
            <a:r>
              <a:rPr lang="en-US" sz="2000" dirty="0" err="1" smtClean="0"/>
              <a:t>Ludus</a:t>
            </a:r>
            <a:r>
              <a:rPr lang="en-US" sz="2000" dirty="0" smtClean="0"/>
              <a:t> Mobile or </a:t>
            </a:r>
            <a:r>
              <a:rPr lang="en-US" sz="2000" dirty="0" err="1" smtClean="0"/>
              <a:t>FlatRedBall</a:t>
            </a:r>
            <a:r>
              <a:rPr lang="en-US" sz="2000" dirty="0" smtClean="0"/>
              <a:t>, as well as an email address where feedback email may be sent.</a:t>
            </a:r>
            <a:endParaRPr lang="en-US" sz="2000" dirty="0"/>
          </a:p>
        </p:txBody>
      </p:sp>
      <p:pic>
        <p:nvPicPr>
          <p:cNvPr id="11" name="Picture 3"/>
          <p:cNvPicPr>
            <a:picLocks noChangeAspect="1" noChangeArrowheads="1"/>
          </p:cNvPicPr>
          <p:nvPr/>
        </p:nvPicPr>
        <p:blipFill>
          <a:blip r:embed="rId2" cstate="email">
            <a:extLst>
              <a:ext uri="{28A0092B-C50C-407E-A947-70E740481C1C}">
                <a14:useLocalDpi xmlns:a14="http://schemas.microsoft.com/office/drawing/2010/main" val="0"/>
              </a:ext>
            </a:extLst>
          </a:blip>
          <a:stretch>
            <a:fillRect/>
          </a:stretch>
        </p:blipFill>
        <p:spPr bwMode="auto">
          <a:xfrm>
            <a:off x="654086" y="648750"/>
            <a:ext cx="5140631" cy="190180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Mac\Documents\CSS385\Mobile Docs\Images\Selected Border.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336607" y="630644"/>
            <a:ext cx="1494322" cy="45116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email">
            <a:extLst>
              <a:ext uri="{28A0092B-C50C-407E-A947-70E740481C1C}">
                <a14:useLocalDpi xmlns:a14="http://schemas.microsoft.com/office/drawing/2010/main" val="0"/>
              </a:ext>
            </a:extLst>
          </a:blip>
          <a:stretch>
            <a:fillRect/>
          </a:stretch>
        </p:blipFill>
        <p:spPr bwMode="auto">
          <a:xfrm>
            <a:off x="3489939" y="2607652"/>
            <a:ext cx="5138066" cy="310861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Ludus_Mob_Horiz_O&amp;W.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592743" y="303396"/>
            <a:ext cx="2195154" cy="690708"/>
          </a:xfrm>
          <a:prstGeom prst="rect">
            <a:avLst/>
          </a:prstGeom>
        </p:spPr>
      </p:pic>
    </p:spTree>
    <p:extLst>
      <p:ext uri="{BB962C8B-B14F-4D97-AF65-F5344CB8AC3E}">
        <p14:creationId xmlns:p14="http://schemas.microsoft.com/office/powerpoint/2010/main" val="2933204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udus_Mob_Horiz_O&amp;W.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592743" y="303396"/>
            <a:ext cx="2195154" cy="690708"/>
          </a:xfrm>
          <a:prstGeom prst="rect">
            <a:avLst/>
          </a:prstGeom>
        </p:spPr>
      </p:pic>
      <p:sp>
        <p:nvSpPr>
          <p:cNvPr id="9" name="Title 1"/>
          <p:cNvSpPr>
            <a:spLocks noGrp="1"/>
          </p:cNvSpPr>
          <p:nvPr>
            <p:ph type="title"/>
          </p:nvPr>
        </p:nvSpPr>
        <p:spPr>
          <a:xfrm>
            <a:off x="266700" y="-296862"/>
            <a:ext cx="7924800" cy="1143000"/>
          </a:xfrm>
        </p:spPr>
        <p:txBody>
          <a:bodyPr/>
          <a:lstStyle/>
          <a:p>
            <a:r>
              <a:rPr lang="en-US" dirty="0" smtClean="0">
                <a:latin typeface="Century Gothic"/>
                <a:cs typeface="Century Gothic"/>
              </a:rPr>
              <a:t>Level Select</a:t>
            </a:r>
            <a:endParaRPr lang="en-US" dirty="0">
              <a:latin typeface="Century Gothic"/>
              <a:cs typeface="Century Gothic"/>
            </a:endParaRPr>
          </a:p>
        </p:txBody>
      </p:sp>
      <p:sp>
        <p:nvSpPr>
          <p:cNvPr id="10" name="Content Placeholder 2"/>
          <p:cNvSpPr>
            <a:spLocks noGrp="1"/>
          </p:cNvSpPr>
          <p:nvPr>
            <p:ph sz="quarter" idx="13"/>
          </p:nvPr>
        </p:nvSpPr>
        <p:spPr>
          <a:xfrm>
            <a:off x="368300" y="2607652"/>
            <a:ext cx="3038513" cy="2713648"/>
          </a:xfrm>
        </p:spPr>
        <p:txBody>
          <a:bodyPr>
            <a:normAutofit/>
          </a:bodyPr>
          <a:lstStyle/>
          <a:p>
            <a:pPr marL="0" indent="0">
              <a:buNone/>
            </a:pPr>
            <a:r>
              <a:rPr lang="en-US" sz="2000" dirty="0" smtClean="0"/>
              <a:t>The Level Select screen is a pivot, giving the user access directly to levels that they have unlocked.</a:t>
            </a:r>
            <a:endParaRPr lang="en-US" sz="2000" dirty="0"/>
          </a:p>
        </p:txBody>
      </p:sp>
      <p:pic>
        <p:nvPicPr>
          <p:cNvPr id="11" name="Picture 3"/>
          <p:cNvPicPr>
            <a:picLocks noChangeAspect="1" noChangeArrowheads="1"/>
          </p:cNvPicPr>
          <p:nvPr/>
        </p:nvPicPr>
        <p:blipFill>
          <a:blip r:embed="rId3" cstate="email">
            <a:extLst>
              <a:ext uri="{28A0092B-C50C-407E-A947-70E740481C1C}">
                <a14:useLocalDpi xmlns:a14="http://schemas.microsoft.com/office/drawing/2010/main" val="0"/>
              </a:ext>
            </a:extLst>
          </a:blip>
          <a:stretch>
            <a:fillRect/>
          </a:stretch>
        </p:blipFill>
        <p:spPr bwMode="auto">
          <a:xfrm>
            <a:off x="654086" y="648750"/>
            <a:ext cx="5140631" cy="190180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Mac\Documents\CSS385\Mobile Docs\Images\Selected Border.pn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336607" y="1282460"/>
            <a:ext cx="1494322" cy="45116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5" cstate="email">
            <a:extLst>
              <a:ext uri="{28A0092B-C50C-407E-A947-70E740481C1C}">
                <a14:useLocalDpi xmlns:a14="http://schemas.microsoft.com/office/drawing/2010/main" val="0"/>
              </a:ext>
            </a:extLst>
          </a:blip>
          <a:stretch>
            <a:fillRect/>
          </a:stretch>
        </p:blipFill>
        <p:spPr bwMode="auto">
          <a:xfrm>
            <a:off x="3489940" y="2607652"/>
            <a:ext cx="5138064" cy="3108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9003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262</TotalTime>
  <Words>412</Words>
  <Application>Microsoft Office PowerPoint</Application>
  <PresentationFormat>On-screen Show (4:3)</PresentationFormat>
  <Paragraphs>28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Horizon</vt:lpstr>
      <vt:lpstr>NEreus</vt:lpstr>
      <vt:lpstr>UI Map</vt:lpstr>
      <vt:lpstr>Splash SCreen</vt:lpstr>
      <vt:lpstr>Volume Selection</vt:lpstr>
      <vt:lpstr>Main Menu</vt:lpstr>
      <vt:lpstr>Control Settings</vt:lpstr>
      <vt:lpstr>Sound Settings</vt:lpstr>
      <vt:lpstr>About</vt:lpstr>
      <vt:lpstr>Level Select</vt:lpstr>
      <vt:lpstr>Gameplay</vt:lpstr>
      <vt:lpstr>Pause Menu</vt:lpstr>
      <vt:lpstr>Score Screen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NEreus</dc:title>
  <dc:creator>New  User</dc:creator>
  <cp:lastModifiedBy>Mac</cp:lastModifiedBy>
  <cp:revision>27</cp:revision>
  <dcterms:created xsi:type="dcterms:W3CDTF">2012-04-23T18:34:20Z</dcterms:created>
  <dcterms:modified xsi:type="dcterms:W3CDTF">2012-04-30T23:57:01Z</dcterms:modified>
</cp:coreProperties>
</file>