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  <p:sldId id="261" r:id="rId5"/>
    <p:sldId id="260" r:id="rId6"/>
    <p:sldId id="264" r:id="rId7"/>
    <p:sldId id="268" r:id="rId8"/>
    <p:sldId id="262" r:id="rId9"/>
    <p:sldId id="263" r:id="rId10"/>
    <p:sldId id="269" r:id="rId11"/>
    <p:sldId id="267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6" r:id="rId25"/>
    <p:sldId id="287" r:id="rId26"/>
    <p:sldId id="288" r:id="rId27"/>
    <p:sldId id="282" r:id="rId28"/>
    <p:sldId id="28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750C514-79BA-42DB-91E2-0AB5F1864B5B}">
          <p14:sldIdLst/>
        </p14:section>
        <p14:section name="Untitled Section" id="{E6409B3F-6941-45A1-8613-B003DFF6E9A1}">
          <p14:sldIdLst>
            <p14:sldId id="257"/>
            <p14:sldId id="258"/>
            <p14:sldId id="259"/>
            <p14:sldId id="261"/>
            <p14:sldId id="260"/>
            <p14:sldId id="264"/>
            <p14:sldId id="268"/>
            <p14:sldId id="262"/>
            <p14:sldId id="263"/>
            <p14:sldId id="269"/>
            <p14:sldId id="267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6"/>
            <p14:sldId id="287"/>
            <p14:sldId id="288"/>
            <p14:sldId id="282"/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75" d="100"/>
          <a:sy n="175" d="100"/>
        </p:scale>
        <p:origin x="-16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Development for portable devices</a:t>
            </a:r>
          </a:p>
          <a:p>
            <a:pPr lvl="1"/>
            <a:r>
              <a:rPr lang="en-US" dirty="0" smtClean="0"/>
              <a:t>Definition of resources</a:t>
            </a:r>
          </a:p>
          <a:p>
            <a:pPr lvl="1"/>
            <a:r>
              <a:rPr lang="en-US" dirty="0" smtClean="0"/>
              <a:t>Deployment of resources</a:t>
            </a:r>
          </a:p>
          <a:p>
            <a:r>
              <a:rPr lang="en-US" dirty="0" smtClean="0"/>
              <a:t>Begin GUI Elements</a:t>
            </a:r>
          </a:p>
          <a:p>
            <a:pPr lvl="1"/>
            <a:r>
              <a:rPr lang="en-US" dirty="0" smtClean="0"/>
              <a:t>Properties and organization</a:t>
            </a:r>
          </a:p>
          <a:p>
            <a:r>
              <a:rPr lang="en-US" dirty="0" smtClean="0"/>
              <a:t>Events </a:t>
            </a:r>
          </a:p>
          <a:p>
            <a:pPr lvl="1"/>
            <a:r>
              <a:rPr lang="en-US" dirty="0"/>
              <a:t>Protocols of function calls</a:t>
            </a:r>
          </a:p>
          <a:p>
            <a:pPr lvl="1"/>
            <a:r>
              <a:rPr lang="en-US" dirty="0"/>
              <a:t>Event driven </a:t>
            </a:r>
            <a:r>
              <a:rPr lang="en-US" dirty="0" smtClean="0"/>
              <a:t>model </a:t>
            </a:r>
          </a:p>
          <a:p>
            <a:r>
              <a:rPr lang="en-US" dirty="0" smtClean="0"/>
              <a:t>UI Elements</a:t>
            </a:r>
          </a:p>
          <a:p>
            <a:pPr lvl="1"/>
            <a:r>
              <a:rPr lang="en-US" dirty="0"/>
              <a:t>Definition, appearance, how to modify</a:t>
            </a:r>
          </a:p>
          <a:p>
            <a:pPr lvl="1"/>
            <a:r>
              <a:rPr lang="en-US" dirty="0"/>
              <a:t>UI element hierarchy</a:t>
            </a:r>
          </a:p>
          <a:p>
            <a:pPr lvl="2"/>
            <a:r>
              <a:rPr lang="en-US" dirty="0"/>
              <a:t>Event propagation model</a:t>
            </a:r>
          </a:p>
          <a:p>
            <a:pPr lvl="2"/>
            <a:r>
              <a:rPr lang="en-US" dirty="0"/>
              <a:t>Naming and changing the state of an UI element</a:t>
            </a:r>
          </a:p>
          <a:p>
            <a:r>
              <a:rPr lang="en-US" dirty="0"/>
              <a:t>For fun:</a:t>
            </a:r>
          </a:p>
          <a:p>
            <a:pPr lvl="1"/>
            <a:r>
              <a:rPr lang="en-US" dirty="0"/>
              <a:t>The Timer utility, </a:t>
            </a:r>
            <a:r>
              <a:rPr lang="en-US" dirty="0" err="1"/>
              <a:t>TimeSpan</a:t>
            </a:r>
            <a:r>
              <a:rPr lang="en-US" dirty="0"/>
              <a:t>, and a stopwatch</a:t>
            </a:r>
          </a:p>
        </p:txBody>
      </p:sp>
    </p:spTree>
    <p:extLst>
      <p:ext uri="{BB962C8B-B14F-4D97-AF65-F5344CB8AC3E}">
        <p14:creationId xmlns:p14="http://schemas.microsoft.com/office/powerpoint/2010/main" val="410918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Files in 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Which are the useful/useless files?</a:t>
            </a:r>
          </a:p>
          <a:p>
            <a:r>
              <a:rPr lang="en-US" dirty="0" smtClean="0"/>
              <a:t>Build in Release:</a:t>
            </a:r>
          </a:p>
          <a:p>
            <a:pPr lvl="1"/>
            <a:r>
              <a:rPr lang="en-US" dirty="0" smtClean="0"/>
              <a:t>Save the .</a:t>
            </a:r>
            <a:r>
              <a:rPr lang="en-US" dirty="0" err="1" smtClean="0"/>
              <a:t>xap</a:t>
            </a:r>
            <a:r>
              <a:rPr lang="en-US" dirty="0" smtClean="0"/>
              <a:t> file (your APP) from the Bin/Release folder.</a:t>
            </a:r>
          </a:p>
          <a:p>
            <a:r>
              <a:rPr lang="en-US" dirty="0" smtClean="0"/>
              <a:t>Useless files:</a:t>
            </a:r>
          </a:p>
          <a:p>
            <a:r>
              <a:rPr lang="en-US" dirty="0" smtClean="0"/>
              <a:t>Bin, </a:t>
            </a:r>
            <a:r>
              <a:rPr lang="en-US" dirty="0" err="1" smtClean="0"/>
              <a:t>obj</a:t>
            </a:r>
            <a:r>
              <a:rPr lang="en-US" dirty="0" smtClean="0"/>
              <a:t> folders can be deleted!</a:t>
            </a:r>
          </a:p>
          <a:p>
            <a:r>
              <a:rPr lang="en-US" dirty="0" smtClean="0"/>
              <a:t>Any files ending with:</a:t>
            </a:r>
          </a:p>
          <a:p>
            <a:pPr lvl="1"/>
            <a:r>
              <a:rPr lang="en-US" dirty="0" smtClean="0"/>
              <a:t>.cache, .user </a:t>
            </a:r>
            <a:r>
              <a:rPr lang="en-US" dirty="0" smtClean="0">
                <a:sym typeface="Wingdings" pitchFamily="2" charset="2"/>
              </a:rPr>
              <a:t> can remove these files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3616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 for This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exercises and MPs</a:t>
            </a:r>
          </a:p>
          <a:p>
            <a:pPr lvl="1"/>
            <a:r>
              <a:rPr lang="en-US" dirty="0" smtClean="0"/>
              <a:t>DO NOT copy projects</a:t>
            </a:r>
          </a:p>
          <a:p>
            <a:pPr lvl="1"/>
            <a:r>
              <a:rPr lang="en-US" dirty="0" smtClean="0"/>
              <a:t>Always create from scratch</a:t>
            </a:r>
          </a:p>
          <a:p>
            <a:pPr lvl="2"/>
            <a:r>
              <a:rPr lang="en-US" dirty="0" smtClean="0"/>
              <a:t>Project  and App naming convention: help me grade</a:t>
            </a:r>
          </a:p>
          <a:p>
            <a:pPr lvl="2"/>
            <a:r>
              <a:rPr lang="en-US" dirty="0" smtClean="0"/>
              <a:t>GUID: actual project name </a:t>
            </a:r>
          </a:p>
          <a:p>
            <a:pPr lvl="3"/>
            <a:r>
              <a:rPr lang="en-US" dirty="0" err="1" smtClean="0"/>
              <a:t>AssemblyInfo.cs</a:t>
            </a:r>
            <a:r>
              <a:rPr lang="en-US" dirty="0" smtClean="0"/>
              <a:t>, WMAppManifest.xml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06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Windows Presentation Foundation (WPF)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Fancy name for simple idea</a:t>
            </a:r>
          </a:p>
          <a:p>
            <a:r>
              <a:rPr lang="en-US" dirty="0" smtClean="0"/>
              <a:t>Source files:</a:t>
            </a:r>
          </a:p>
          <a:p>
            <a:pPr lvl="1"/>
            <a:r>
              <a:rPr lang="en-US" dirty="0" smtClean="0"/>
              <a:t>.</a:t>
            </a:r>
            <a:r>
              <a:rPr lang="en-US" dirty="0" err="1" smtClean="0"/>
              <a:t>xaml</a:t>
            </a:r>
            <a:r>
              <a:rPr lang="en-US" dirty="0" smtClean="0"/>
              <a:t> and .</a:t>
            </a:r>
            <a:r>
              <a:rPr lang="en-US" dirty="0" err="1" smtClean="0"/>
              <a:t>xaml.cs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Two sets: App and </a:t>
            </a:r>
            <a:r>
              <a:rPr lang="en-US" dirty="0" err="1" smtClean="0"/>
              <a:t>MainPage</a:t>
            </a:r>
            <a:endParaRPr lang="en-US" dirty="0" smtClean="0"/>
          </a:p>
          <a:p>
            <a:r>
              <a:rPr lang="en-US" dirty="0" smtClean="0"/>
              <a:t>App: don’t worry about this … but … </a:t>
            </a:r>
          </a:p>
          <a:p>
            <a:pPr lvl="1"/>
            <a:r>
              <a:rPr lang="en-US" dirty="0" smtClean="0"/>
              <a:t>this is the “Entry point:” the Main()</a:t>
            </a:r>
          </a:p>
          <a:p>
            <a:pPr lvl="1"/>
            <a:r>
              <a:rPr lang="en-US" dirty="0" smtClean="0"/>
              <a:t>Calls: </a:t>
            </a:r>
            <a:r>
              <a:rPr lang="en-US" dirty="0" err="1" smtClean="0"/>
              <a:t>MainPage</a:t>
            </a:r>
            <a:r>
              <a:rPr lang="en-US" dirty="0" smtClean="0"/>
              <a:t>()!</a:t>
            </a:r>
          </a:p>
          <a:p>
            <a:r>
              <a:rPr lang="en-US" dirty="0" smtClean="0"/>
              <a:t>Double click on </a:t>
            </a:r>
          </a:p>
          <a:p>
            <a:pPr lvl="1"/>
            <a:r>
              <a:rPr lang="en-US" dirty="0" err="1" smtClean="0"/>
              <a:t>MainPage.xaml</a:t>
            </a:r>
            <a:r>
              <a:rPr lang="en-US" dirty="0" smtClean="0"/>
              <a:t> .</a:t>
            </a:r>
            <a:r>
              <a:rPr lang="en-US" dirty="0" err="1" smtClean="0"/>
              <a:t>cs</a:t>
            </a:r>
            <a:r>
              <a:rPr lang="en-US" dirty="0" smtClean="0"/>
              <a:t>: C# source code … </a:t>
            </a:r>
            <a:r>
              <a:rPr lang="en-US" dirty="0" err="1" smtClean="0"/>
              <a:t>whooo</a:t>
            </a:r>
            <a:r>
              <a:rPr lang="en-US" dirty="0" smtClean="0"/>
              <a:t> …</a:t>
            </a:r>
          </a:p>
          <a:p>
            <a:pPr lvl="1"/>
            <a:r>
              <a:rPr lang="en-US" dirty="0" err="1" smtClean="0"/>
              <a:t>MainPage.xaml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43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Elements of Graphical </a:t>
            </a:r>
            <a:r>
              <a:rPr lang="en-US" dirty="0"/>
              <a:t>User </a:t>
            </a:r>
            <a:r>
              <a:rPr lang="en-US" dirty="0" smtClean="0"/>
              <a:t>Interface:</a:t>
            </a:r>
          </a:p>
          <a:p>
            <a:pPr lvl="1"/>
            <a:r>
              <a:rPr lang="en-US" dirty="0" smtClean="0"/>
              <a:t>A Textbox, a Button, a </a:t>
            </a:r>
            <a:r>
              <a:rPr lang="en-US" dirty="0" err="1" smtClean="0"/>
              <a:t>Sliderbar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A Window, a “Panel”</a:t>
            </a:r>
          </a:p>
          <a:p>
            <a:r>
              <a:rPr lang="en-US" dirty="0" smtClean="0"/>
              <a:t>Open in Expression  Blend</a:t>
            </a:r>
          </a:p>
          <a:p>
            <a:r>
              <a:rPr lang="en-US" dirty="0" smtClean="0"/>
              <a:t>Relationships: Expression Blend vs. Properties Window</a:t>
            </a:r>
          </a:p>
          <a:p>
            <a:pPr lvl="1"/>
            <a:r>
              <a:rPr lang="en-US" dirty="0" smtClean="0"/>
              <a:t>Try: Save in one window and see in the other</a:t>
            </a:r>
          </a:p>
          <a:p>
            <a:pPr lvl="1"/>
            <a:r>
              <a:rPr lang="en-US" dirty="0" smtClean="0"/>
              <a:t>Notice how .</a:t>
            </a:r>
            <a:r>
              <a:rPr lang="en-US" dirty="0" err="1" smtClean="0"/>
              <a:t>xaml</a:t>
            </a:r>
            <a:r>
              <a:rPr lang="en-US" dirty="0" smtClean="0"/>
              <a:t> file content changes! Two programs shares data via a file!</a:t>
            </a:r>
          </a:p>
          <a:p>
            <a:pPr lvl="1"/>
            <a:r>
              <a:rPr lang="en-US" dirty="0" smtClean="0"/>
              <a:t>Don’t change in both at the same time!!</a:t>
            </a:r>
          </a:p>
        </p:txBody>
      </p:sp>
    </p:spTree>
    <p:extLst>
      <p:ext uri="{BB962C8B-B14F-4D97-AF65-F5344CB8AC3E}">
        <p14:creationId xmlns:p14="http://schemas.microsoft.com/office/powerpoint/2010/main" val="3645178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 Blend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Cool? Easy way of edit the appearance of GUI elements</a:t>
            </a:r>
          </a:p>
          <a:p>
            <a:r>
              <a:rPr lang="en-US" dirty="0" smtClean="0"/>
              <a:t>Text color, font size, location of textbox …</a:t>
            </a:r>
          </a:p>
          <a:p>
            <a:r>
              <a:rPr lang="en-US" dirty="0" smtClean="0"/>
              <a:t>Windows </a:t>
            </a:r>
            <a:r>
              <a:rPr lang="en-US" dirty="0" smtClean="0">
                <a:sym typeface="Wingdings" pitchFamily="2" charset="2"/>
              </a:rPr>
              <a:t>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Tools, Assets, Properties, Objects and Timeline, Device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Tools and Assets: overlaps!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Properties: lets you control the appearance</a:t>
            </a:r>
            <a:endParaRPr lang="en-US" dirty="0" smtClean="0"/>
          </a:p>
          <a:p>
            <a:r>
              <a:rPr lang="en-US" dirty="0" smtClean="0"/>
              <a:t>Important insight!!</a:t>
            </a:r>
          </a:p>
        </p:txBody>
      </p:sp>
    </p:spTree>
    <p:extLst>
      <p:ext uri="{BB962C8B-B14F-4D97-AF65-F5344CB8AC3E}">
        <p14:creationId xmlns:p14="http://schemas.microsoft.com/office/powerpoint/2010/main" val="474787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 Element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Default Hierarchy of the GUI element!</a:t>
            </a:r>
          </a:p>
          <a:p>
            <a:pPr lvl="1"/>
            <a:r>
              <a:rPr lang="en-US" dirty="0" err="1" smtClean="0"/>
              <a:t>LayoutRoot</a:t>
            </a:r>
            <a:r>
              <a:rPr lang="en-US" dirty="0" smtClean="0"/>
              <a:t> parent of: </a:t>
            </a:r>
            <a:r>
              <a:rPr lang="en-US" dirty="0" err="1" smtClean="0"/>
              <a:t>TitlePanel</a:t>
            </a:r>
            <a:r>
              <a:rPr lang="en-US" dirty="0" smtClean="0"/>
              <a:t> and </a:t>
            </a:r>
            <a:r>
              <a:rPr lang="en-US" dirty="0" err="1" smtClean="0"/>
              <a:t>ContentPanel</a:t>
            </a:r>
            <a:endParaRPr lang="en-US" dirty="0" smtClean="0"/>
          </a:p>
          <a:p>
            <a:pPr lvl="1"/>
            <a:r>
              <a:rPr lang="en-US" dirty="0" err="1" smtClean="0"/>
              <a:t>TitlePanel</a:t>
            </a:r>
            <a:r>
              <a:rPr lang="en-US" dirty="0" smtClean="0"/>
              <a:t> and </a:t>
            </a:r>
            <a:r>
              <a:rPr lang="en-US" dirty="0" err="1" smtClean="0"/>
              <a:t>ContentPanel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are siblings </a:t>
            </a:r>
          </a:p>
          <a:p>
            <a:pPr lvl="2"/>
            <a:r>
              <a:rPr lang="en-US" dirty="0" smtClean="0"/>
              <a:t>Children of </a:t>
            </a:r>
            <a:r>
              <a:rPr lang="en-US" dirty="0" err="1" smtClean="0"/>
              <a:t>LayoutRoot</a:t>
            </a:r>
            <a:endParaRPr lang="en-US" dirty="0" smtClean="0"/>
          </a:p>
          <a:p>
            <a:pPr lvl="1"/>
            <a:r>
              <a:rPr lang="en-US" dirty="0" err="1" smtClean="0"/>
              <a:t>ApplicationTitle</a:t>
            </a:r>
            <a:r>
              <a:rPr lang="en-US" dirty="0" smtClean="0"/>
              <a:t> and </a:t>
            </a:r>
            <a:r>
              <a:rPr lang="en-US" dirty="0" err="1" smtClean="0"/>
              <a:t>PageTitle</a:t>
            </a:r>
            <a:r>
              <a:rPr lang="en-US" dirty="0" smtClean="0"/>
              <a:t>: siblings</a:t>
            </a:r>
          </a:p>
          <a:p>
            <a:pPr lvl="2"/>
            <a:r>
              <a:rPr lang="en-US" dirty="0" smtClean="0"/>
              <a:t>Children of </a:t>
            </a:r>
            <a:r>
              <a:rPr lang="en-US" dirty="0" err="1" smtClean="0"/>
              <a:t>ContentPanel</a:t>
            </a:r>
            <a:endParaRPr lang="en-US" dirty="0"/>
          </a:p>
          <a:p>
            <a:r>
              <a:rPr lang="en-US" dirty="0" smtClean="0"/>
              <a:t>Why </a:t>
            </a:r>
            <a:r>
              <a:rPr lang="en-US" dirty="0"/>
              <a:t>is this important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Try deleting </a:t>
            </a:r>
            <a:r>
              <a:rPr lang="en-US" dirty="0" err="1" smtClean="0"/>
              <a:t>LayoutRoot</a:t>
            </a:r>
            <a:r>
              <a:rPr lang="en-US" dirty="0" smtClean="0"/>
              <a:t>?!</a:t>
            </a:r>
          </a:p>
          <a:p>
            <a:pPr lvl="1"/>
            <a:r>
              <a:rPr lang="en-US" dirty="0" smtClean="0"/>
              <a:t>Or moving it!</a:t>
            </a:r>
          </a:p>
          <a:p>
            <a:pPr lvl="1"/>
            <a:r>
              <a:rPr lang="en-US" dirty="0" smtClean="0"/>
              <a:t>Important to know parents of a GUI element!!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325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GUI </a:t>
            </a:r>
            <a:r>
              <a:rPr lang="en-US" dirty="0"/>
              <a:t>Elements as </a:t>
            </a:r>
            <a:r>
              <a:rPr lang="en-US" dirty="0" smtClean="0"/>
              <a:t>variables</a:t>
            </a:r>
          </a:p>
          <a:p>
            <a:r>
              <a:rPr lang="en-US" dirty="0" smtClean="0"/>
              <a:t>GUI Element Alignment problem</a:t>
            </a:r>
          </a:p>
          <a:p>
            <a:pPr lvl="1"/>
            <a:r>
              <a:rPr lang="en-US" dirty="0" smtClean="0"/>
              <a:t>Window Size change (e.g., Phone orientation change)</a:t>
            </a:r>
          </a:p>
          <a:p>
            <a:r>
              <a:rPr lang="en-US" dirty="0" smtClean="0"/>
              <a:t>Event </a:t>
            </a:r>
            <a:r>
              <a:rPr lang="en-US" dirty="0"/>
              <a:t>Driven Programming Structure</a:t>
            </a:r>
          </a:p>
          <a:p>
            <a:pPr lvl="1"/>
            <a:r>
              <a:rPr lang="en-US" dirty="0" smtClean="0"/>
              <a:t>Event propagation model</a:t>
            </a:r>
          </a:p>
          <a:p>
            <a:pPr lvl="1"/>
            <a:r>
              <a:rPr lang="en-US" dirty="0" smtClean="0"/>
              <a:t>Notice: same event in entire ancestry tree </a:t>
            </a:r>
          </a:p>
          <a:p>
            <a:r>
              <a:rPr lang="en-US" dirty="0" smtClean="0"/>
              <a:t>Service Events</a:t>
            </a:r>
          </a:p>
          <a:p>
            <a:pPr lvl="1"/>
            <a:r>
              <a:rPr lang="en-US" dirty="0" smtClean="0"/>
              <a:t>Event service routines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272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try: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Add in a </a:t>
            </a:r>
            <a:r>
              <a:rPr lang="en-US" dirty="0" err="1" smtClean="0"/>
              <a:t>TextBox</a:t>
            </a:r>
            <a:endParaRPr lang="en-US" dirty="0" smtClean="0"/>
          </a:p>
          <a:p>
            <a:pPr lvl="1"/>
            <a:r>
              <a:rPr lang="en-US" dirty="0" smtClean="0"/>
              <a:t>Change alignment</a:t>
            </a:r>
          </a:p>
          <a:p>
            <a:pPr lvl="1"/>
            <a:r>
              <a:rPr lang="en-US" dirty="0" smtClean="0"/>
              <a:t>Change alignment with offset</a:t>
            </a:r>
          </a:p>
          <a:p>
            <a:pPr lvl="1"/>
            <a:r>
              <a:rPr lang="en-US" dirty="0" smtClean="0"/>
              <a:t>Change color</a:t>
            </a:r>
          </a:p>
          <a:p>
            <a:r>
              <a:rPr lang="en-US" dirty="0" smtClean="0"/>
              <a:t>Add a rectangle</a:t>
            </a:r>
          </a:p>
          <a:p>
            <a:r>
              <a:rPr lang="en-US" dirty="0" smtClean="0"/>
              <a:t>How to “group” the rectangle and </a:t>
            </a:r>
            <a:r>
              <a:rPr lang="en-US" dirty="0" err="1" smtClean="0"/>
              <a:t>TextBox</a:t>
            </a:r>
            <a:r>
              <a:rPr lang="en-US" dirty="0" smtClean="0"/>
              <a:t> under the same alignment?</a:t>
            </a:r>
          </a:p>
          <a:p>
            <a:pPr lvl="1"/>
            <a:r>
              <a:rPr lang="en-US" dirty="0" smtClean="0"/>
              <a:t>Hint: Canvas</a:t>
            </a:r>
          </a:p>
          <a:p>
            <a:pPr lvl="1"/>
            <a:r>
              <a:rPr lang="en-US" dirty="0" smtClean="0"/>
              <a:t>How to move existing elements into a canvas?</a:t>
            </a:r>
          </a:p>
          <a:p>
            <a:r>
              <a:rPr lang="en-US" dirty="0" smtClean="0"/>
              <a:t>WATCH OUT:</a:t>
            </a:r>
          </a:p>
          <a:p>
            <a:pPr lvl="1"/>
            <a:r>
              <a:rPr lang="en-US" dirty="0" smtClean="0"/>
              <a:t>Properties window: the Event vs. Properties Tab!!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427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 Blend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Add in a new textbox</a:t>
            </a:r>
          </a:p>
          <a:p>
            <a:r>
              <a:rPr lang="en-US" dirty="0" smtClean="0"/>
              <a:t>Give this textbox a name: A NAME?</a:t>
            </a:r>
          </a:p>
          <a:p>
            <a:pPr lvl="1"/>
            <a:r>
              <a:rPr lang="en-US" dirty="0" smtClean="0"/>
              <a:t>GUI element hierarchy</a:t>
            </a:r>
          </a:p>
          <a:p>
            <a:pPr lvl="1"/>
            <a:r>
              <a:rPr lang="en-US" dirty="0" smtClean="0"/>
              <a:t>The object that contains the variable name: </a:t>
            </a:r>
          </a:p>
          <a:p>
            <a:pPr lvl="2"/>
            <a:r>
              <a:rPr lang="en-US" dirty="0" smtClean="0"/>
              <a:t>Which one?</a:t>
            </a:r>
          </a:p>
          <a:p>
            <a:pPr lvl="1"/>
            <a:r>
              <a:rPr lang="en-US" dirty="0" smtClean="0"/>
              <a:t>Exercise: Create a canvas move the textbox into the canvas … Notice, </a:t>
            </a:r>
          </a:p>
          <a:p>
            <a:pPr lvl="2"/>
            <a:r>
              <a:rPr lang="en-US" dirty="0" smtClean="0"/>
              <a:t>the textbox has a new GUI parent</a:t>
            </a:r>
          </a:p>
          <a:p>
            <a:pPr lvl="2"/>
            <a:r>
              <a:rPr lang="en-US" dirty="0" smtClean="0"/>
              <a:t>The textbox’s variable belongs to </a:t>
            </a:r>
            <a:r>
              <a:rPr lang="en-US" dirty="0" err="1" smtClean="0"/>
              <a:t>MainPage</a:t>
            </a:r>
            <a:endParaRPr lang="en-US" dirty="0" smtClean="0"/>
          </a:p>
          <a:p>
            <a:pPr lvl="2"/>
            <a:r>
              <a:rPr lang="en-US" dirty="0" smtClean="0"/>
              <a:t>Learn: cannot name two GUI elements the same name!</a:t>
            </a:r>
          </a:p>
          <a:p>
            <a:pPr lvl="1"/>
            <a:r>
              <a:rPr lang="en-US" dirty="0" err="1" smtClean="0"/>
              <a:t>MainPage.xaml.cs</a:t>
            </a:r>
            <a:r>
              <a:rPr lang="en-US" dirty="0" smtClean="0"/>
              <a:t>: </a:t>
            </a:r>
            <a:r>
              <a:rPr lang="en-US" dirty="0" err="1" smtClean="0"/>
              <a:t>MainPage</a:t>
            </a:r>
            <a:r>
              <a:rPr lang="en-US" dirty="0" smtClean="0"/>
              <a:t>()</a:t>
            </a:r>
          </a:p>
          <a:p>
            <a:pPr lvl="2"/>
            <a:r>
              <a:rPr lang="en-US" dirty="0" smtClean="0"/>
              <a:t>Set the Text content on the textbox</a:t>
            </a:r>
          </a:p>
          <a:p>
            <a:pPr lvl="2"/>
            <a:r>
              <a:rPr lang="en-US" dirty="0" smtClean="0"/>
              <a:t>ALL properties of all GUI elements can be changed in the .</a:t>
            </a:r>
            <a:r>
              <a:rPr lang="en-US" dirty="0" err="1" smtClean="0"/>
              <a:t>cs</a:t>
            </a:r>
            <a:r>
              <a:rPr lang="en-US" dirty="0" smtClean="0"/>
              <a:t> file!!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643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 on Orientation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Expression Blend</a:t>
            </a:r>
          </a:p>
          <a:p>
            <a:pPr lvl="1"/>
            <a:r>
              <a:rPr lang="en-US" dirty="0" smtClean="0"/>
              <a:t>Notice which GUI element you select!!</a:t>
            </a:r>
          </a:p>
          <a:p>
            <a:pPr lvl="2"/>
            <a:r>
              <a:rPr lang="en-US" dirty="0" smtClean="0"/>
              <a:t>Only one (the very root) has Orientation property</a:t>
            </a:r>
          </a:p>
          <a:p>
            <a:pPr lvl="1"/>
            <a:r>
              <a:rPr lang="en-US" dirty="0" smtClean="0"/>
              <a:t>See the exact same property can be access via Visual Studio (IDE)</a:t>
            </a:r>
          </a:p>
          <a:p>
            <a:pPr lvl="1"/>
            <a:r>
              <a:rPr lang="en-US" dirty="0" smtClean="0"/>
              <a:t>Remember, same data!!</a:t>
            </a:r>
          </a:p>
          <a:p>
            <a:pPr lvl="2"/>
            <a:r>
              <a:rPr lang="en-US" dirty="0" smtClean="0"/>
              <a:t>Find the file being changed! Which one? </a:t>
            </a:r>
          </a:p>
          <a:p>
            <a:r>
              <a:rPr lang="en-US" dirty="0" smtClean="0"/>
              <a:t>Now, run, the </a:t>
            </a:r>
            <a:r>
              <a:rPr lang="en-US" dirty="0" err="1" smtClean="0"/>
              <a:t>MainPage</a:t>
            </a:r>
            <a:r>
              <a:rPr lang="en-US" dirty="0" smtClean="0"/>
              <a:t> reacts “intuitively”</a:t>
            </a:r>
          </a:p>
          <a:p>
            <a:pPr lvl="1"/>
            <a:r>
              <a:rPr lang="en-US" dirty="0" smtClean="0"/>
              <a:t>Nice? No?</a:t>
            </a:r>
          </a:p>
          <a:p>
            <a:pPr lvl="1"/>
            <a:r>
              <a:rPr lang="en-US" dirty="0" smtClean="0"/>
              <a:t>What’s happening to your </a:t>
            </a:r>
            <a:r>
              <a:rPr lang="en-US" dirty="0" err="1" smtClean="0"/>
              <a:t>textBox</a:t>
            </a:r>
            <a:r>
              <a:rPr lang="en-US" dirty="0" smtClean="0"/>
              <a:t>, what do you want from it?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4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Visual Studio 2010</a:t>
            </a:r>
          </a:p>
          <a:p>
            <a:r>
              <a:rPr lang="en-US" dirty="0" smtClean="0"/>
              <a:t>Windows Phone Developer SDK</a:t>
            </a:r>
          </a:p>
          <a:p>
            <a:pPr lvl="1"/>
            <a:r>
              <a:rPr lang="en-US" dirty="0" smtClean="0"/>
              <a:t>SDK: Software Development Kit</a:t>
            </a:r>
          </a:p>
          <a:p>
            <a:r>
              <a:rPr lang="en-US" dirty="0" smtClean="0"/>
              <a:t>Windows Presentation Foundation (WPF)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xaml</a:t>
            </a:r>
            <a:r>
              <a:rPr lang="en-US" dirty="0" smtClean="0"/>
              <a:t> files …. And Expression Blend</a:t>
            </a:r>
          </a:p>
          <a:p>
            <a:r>
              <a:rPr lang="en-US" dirty="0" smtClean="0"/>
              <a:t>Silverlight</a:t>
            </a:r>
          </a:p>
          <a:p>
            <a:r>
              <a:rPr lang="en-US" dirty="0" smtClean="0"/>
              <a:t>Windows Phone 7: because it is fun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8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(or: ANY GUI) 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This is a real problem in general! </a:t>
            </a:r>
          </a:p>
          <a:p>
            <a:pPr lvl="1"/>
            <a:r>
              <a:rPr lang="en-US" dirty="0" smtClean="0"/>
              <a:t>GUI Window size change!!</a:t>
            </a:r>
          </a:p>
          <a:p>
            <a:pPr lvl="1"/>
            <a:r>
              <a:rPr lang="en-US" dirty="0" smtClean="0"/>
              <a:t>Look at your WORD document, when you resize your window what happens?</a:t>
            </a:r>
          </a:p>
          <a:p>
            <a:pPr lvl="1"/>
            <a:r>
              <a:rPr lang="en-US" dirty="0" smtClean="0"/>
              <a:t>Choice: Policy!!</a:t>
            </a:r>
          </a:p>
          <a:p>
            <a:pPr lvl="2"/>
            <a:r>
              <a:rPr lang="en-US" dirty="0" smtClean="0"/>
              <a:t>Statically defined: does not change during runtime</a:t>
            </a:r>
          </a:p>
          <a:p>
            <a:pPr lvl="3"/>
            <a:r>
              <a:rPr lang="en-US" dirty="0" smtClean="0"/>
              <a:t>Specify measured from which boundary, how many pixels</a:t>
            </a:r>
          </a:p>
          <a:p>
            <a:pPr lvl="2"/>
            <a:r>
              <a:rPr lang="en-US" dirty="0" smtClean="0"/>
              <a:t>Program control: Policy</a:t>
            </a:r>
          </a:p>
          <a:p>
            <a:pPr lvl="3"/>
            <a:r>
              <a:rPr lang="en-US" dirty="0" smtClean="0"/>
              <a:t>At run time, move GUI according to some policy</a:t>
            </a:r>
          </a:p>
          <a:p>
            <a:pPr lvl="4"/>
            <a:r>
              <a:rPr lang="en-US" dirty="0" smtClean="0"/>
              <a:t>E.g., distance from the Top/Left</a:t>
            </a:r>
          </a:p>
          <a:p>
            <a:pPr lvl="1"/>
            <a:r>
              <a:rPr lang="en-US" dirty="0" smtClean="0"/>
              <a:t>How does WORD support its menus?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1862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Aligning Text or ANYTHING!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Align Text </a:t>
            </a:r>
            <a:r>
              <a:rPr lang="en-US" dirty="0" err="1" smtClean="0"/>
              <a:t>wrt</a:t>
            </a:r>
            <a:r>
              <a:rPr lang="en-US" dirty="0" smtClean="0"/>
              <a:t> Top/Left (TL)</a:t>
            </a:r>
          </a:p>
          <a:p>
            <a:r>
              <a:rPr lang="en-US" dirty="0" smtClean="0"/>
              <a:t>Align Rectangle </a:t>
            </a:r>
            <a:r>
              <a:rPr lang="en-US" dirty="0" err="1" smtClean="0"/>
              <a:t>wrt</a:t>
            </a:r>
            <a:r>
              <a:rPr lang="en-US" dirty="0" smtClean="0"/>
              <a:t> Bottom Left</a:t>
            </a:r>
          </a:p>
          <a:p>
            <a:r>
              <a:rPr lang="en-US" dirty="0" smtClean="0"/>
              <a:t>How to align two GUI elements at the same time?</a:t>
            </a:r>
          </a:p>
          <a:p>
            <a:pPr lvl="1"/>
            <a:r>
              <a:rPr lang="en-US" dirty="0" smtClean="0"/>
              <a:t>Canvas!</a:t>
            </a:r>
          </a:p>
          <a:p>
            <a:endParaRPr lang="en-US" dirty="0"/>
          </a:p>
          <a:p>
            <a:r>
              <a:rPr lang="en-US" dirty="0" smtClean="0"/>
              <a:t>Silverlight </a:t>
            </a:r>
            <a:r>
              <a:rPr lang="en-US" dirty="0" err="1" smtClean="0"/>
              <a:t>datatypes</a:t>
            </a:r>
            <a:r>
              <a:rPr lang="en-US" dirty="0" smtClean="0"/>
              <a:t> to work with:</a:t>
            </a:r>
          </a:p>
          <a:p>
            <a:pPr lvl="1"/>
            <a:r>
              <a:rPr lang="en-US" dirty="0"/>
              <a:t>Orientation: enumerated </a:t>
            </a:r>
            <a:r>
              <a:rPr lang="en-US" dirty="0" err="1"/>
              <a:t>datatype</a:t>
            </a:r>
            <a:endParaRPr lang="en-US" dirty="0"/>
          </a:p>
          <a:p>
            <a:pPr lvl="1"/>
            <a:r>
              <a:rPr lang="en-US" dirty="0"/>
              <a:t>Panel/Layout:</a:t>
            </a:r>
          </a:p>
          <a:p>
            <a:pPr lvl="2"/>
            <a:r>
              <a:rPr lang="en-US" dirty="0" err="1"/>
              <a:t>ActualWidth</a:t>
            </a:r>
            <a:r>
              <a:rPr lang="en-US" dirty="0"/>
              <a:t>/Height</a:t>
            </a:r>
          </a:p>
          <a:p>
            <a:pPr lvl="2"/>
            <a:r>
              <a:rPr lang="en-US" dirty="0" err="1"/>
              <a:t>RenderSize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518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and Event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Select Content Panel</a:t>
            </a:r>
          </a:p>
          <a:p>
            <a:pPr lvl="1"/>
            <a:r>
              <a:rPr lang="en-US" dirty="0" smtClean="0"/>
              <a:t>Properties Tab: look at all the events!!</a:t>
            </a:r>
          </a:p>
          <a:p>
            <a:pPr lvl="1"/>
            <a:r>
              <a:rPr lang="en-US" dirty="0" smtClean="0"/>
              <a:t>Let’s look at size change</a:t>
            </a:r>
          </a:p>
          <a:p>
            <a:pPr lvl="1"/>
            <a:r>
              <a:rPr lang="en-US" dirty="0" smtClean="0"/>
              <a:t>Add in a “Service Function: &lt;CR&gt;!!</a:t>
            </a:r>
          </a:p>
          <a:p>
            <a:pPr lvl="1"/>
            <a:r>
              <a:rPr lang="en-US" dirty="0" smtClean="0"/>
              <a:t>BAM!!</a:t>
            </a:r>
          </a:p>
          <a:p>
            <a:pPr lvl="2"/>
            <a:r>
              <a:rPr lang="en-US" dirty="0" smtClean="0"/>
              <a:t>Just Registered a event service function with the </a:t>
            </a:r>
            <a:r>
              <a:rPr lang="en-US" dirty="0" err="1" smtClean="0"/>
              <a:t>ContentPanel</a:t>
            </a:r>
            <a:endParaRPr lang="en-US" dirty="0" smtClean="0"/>
          </a:p>
          <a:p>
            <a:r>
              <a:rPr lang="en-US" dirty="0" smtClean="0"/>
              <a:t>What? This function will be called when </a:t>
            </a:r>
            <a:r>
              <a:rPr lang="en-US" dirty="0" err="1" smtClean="0"/>
              <a:t>ContentPanel</a:t>
            </a:r>
            <a:r>
              <a:rPr lang="en-US" dirty="0" smtClean="0"/>
              <a:t> size changes</a:t>
            </a:r>
          </a:p>
          <a:p>
            <a:pPr lvl="1"/>
            <a:r>
              <a:rPr lang="en-US" dirty="0" smtClean="0"/>
              <a:t>Who is calling this function? WPF</a:t>
            </a:r>
          </a:p>
          <a:p>
            <a:pPr lvl="1"/>
            <a:r>
              <a:rPr lang="en-US" dirty="0" smtClean="0"/>
              <a:t>What do we do in this function?</a:t>
            </a:r>
          </a:p>
          <a:p>
            <a:pPr lvl="1"/>
            <a:r>
              <a:rPr lang="en-US" dirty="0" smtClean="0"/>
              <a:t>One thing! One thing and return!</a:t>
            </a:r>
          </a:p>
          <a:p>
            <a:r>
              <a:rPr lang="en-US" dirty="0" smtClean="0"/>
              <a:t>Let’s see what is the size, and size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6509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and Service 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Events are generated by user action</a:t>
            </a:r>
          </a:p>
          <a:p>
            <a:r>
              <a:rPr lang="en-US" dirty="0" smtClean="0"/>
              <a:t>Events are “sent” to a GUI element</a:t>
            </a:r>
          </a:p>
          <a:p>
            <a:pPr lvl="1"/>
            <a:r>
              <a:rPr lang="en-US" dirty="0" smtClean="0"/>
              <a:t>Root window, Panel, textbox, etc. etc.</a:t>
            </a:r>
          </a:p>
          <a:p>
            <a:r>
              <a:rPr lang="en-US" dirty="0" smtClean="0"/>
              <a:t>We can choose to let a GUI “service” an event</a:t>
            </a:r>
          </a:p>
          <a:p>
            <a:pPr lvl="1"/>
            <a:r>
              <a:rPr lang="en-US" dirty="0" smtClean="0"/>
              <a:t>Find the GUI</a:t>
            </a:r>
          </a:p>
          <a:p>
            <a:pPr lvl="1"/>
            <a:r>
              <a:rPr lang="en-US" dirty="0" smtClean="0"/>
              <a:t>Find the event</a:t>
            </a:r>
          </a:p>
          <a:p>
            <a:pPr lvl="1"/>
            <a:r>
              <a:rPr lang="en-US" dirty="0" smtClean="0"/>
              <a:t>Define the service routine!</a:t>
            </a:r>
          </a:p>
          <a:p>
            <a:pPr lvl="2"/>
            <a:r>
              <a:rPr lang="en-US" dirty="0" smtClean="0"/>
              <a:t>Same event service tag can exists all along the UI element parentage hierarchy</a:t>
            </a:r>
          </a:p>
          <a:p>
            <a:r>
              <a:rPr lang="en-US" dirty="0" smtClean="0"/>
              <a:t>Now, what should we do to receive orientation change?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3053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Inter-Dependent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event implies another one will be generated!</a:t>
            </a:r>
          </a:p>
          <a:p>
            <a:pPr lvl="1"/>
            <a:r>
              <a:rPr lang="en-US" dirty="0" smtClean="0"/>
              <a:t>Mouse Buttons: Down </a:t>
            </a:r>
            <a:r>
              <a:rPr lang="en-US" dirty="0" smtClean="0">
                <a:sym typeface="Wingdings" pitchFamily="2" charset="2"/>
              </a:rPr>
              <a:t> Drag  Up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Touch  Drag  Up</a:t>
            </a:r>
          </a:p>
          <a:p>
            <a:r>
              <a:rPr lang="en-US" dirty="0" smtClean="0">
                <a:sym typeface="Wingdings" pitchFamily="2" charset="2"/>
              </a:rPr>
              <a:t>Usually wants to keep track of what is happening along the way!!</a:t>
            </a:r>
          </a:p>
          <a:p>
            <a:r>
              <a:rPr lang="en-US" dirty="0" smtClean="0"/>
              <a:t>Manipulation series of Touch events</a:t>
            </a:r>
          </a:p>
          <a:p>
            <a:pPr lvl="1"/>
            <a:r>
              <a:rPr lang="en-US" dirty="0" smtClean="0"/>
              <a:t>Notice exists on ALL GUI elements!</a:t>
            </a:r>
          </a:p>
          <a:p>
            <a:pPr lvl="1"/>
            <a:r>
              <a:rPr lang="en-US" dirty="0" smtClean="0"/>
              <a:t>Remember about Event propagation/Routing: start from Parent</a:t>
            </a:r>
          </a:p>
          <a:p>
            <a:r>
              <a:rPr lang="en-US" dirty="0" smtClean="0"/>
              <a:t>Use Manipulation to capture movements</a:t>
            </a:r>
          </a:p>
          <a:p>
            <a:pPr lvl="1"/>
            <a:r>
              <a:rPr lang="en-US" dirty="0" smtClean="0"/>
              <a:t>Delta: what just happened</a:t>
            </a:r>
          </a:p>
          <a:p>
            <a:pPr lvl="1"/>
            <a:r>
              <a:rPr lang="en-US" dirty="0" smtClean="0"/>
              <a:t>Cumulative: what happened since the beginning</a:t>
            </a:r>
          </a:p>
          <a:p>
            <a:pPr lvl="1"/>
            <a:r>
              <a:rPr lang="en-US" dirty="0" smtClean="0"/>
              <a:t>Print out the </a:t>
            </a:r>
            <a:r>
              <a:rPr lang="en-US" dirty="0" err="1" smtClean="0"/>
              <a:t>Translation.X</a:t>
            </a:r>
            <a:r>
              <a:rPr lang="en-US" dirty="0" smtClean="0"/>
              <a:t>/Y to verify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6663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Event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at the </a:t>
            </a:r>
            <a:r>
              <a:rPr lang="en-US" dirty="0" err="1" smtClean="0"/>
              <a:t>EventRouting</a:t>
            </a:r>
            <a:r>
              <a:rPr lang="en-US" dirty="0" smtClean="0"/>
              <a:t> source code</a:t>
            </a:r>
          </a:p>
          <a:p>
            <a:r>
              <a:rPr lang="en-US" dirty="0" smtClean="0"/>
              <a:t>Structure</a:t>
            </a:r>
          </a:p>
          <a:p>
            <a:pPr lvl="1"/>
            <a:r>
              <a:rPr lang="en-US" dirty="0" smtClean="0"/>
              <a:t>Blue: Grandparent: lowest priority in event handling</a:t>
            </a:r>
          </a:p>
          <a:p>
            <a:pPr lvl="2"/>
            <a:r>
              <a:rPr lang="en-US" dirty="0" smtClean="0"/>
              <a:t>Red: Parent: blocks delta from </a:t>
            </a:r>
            <a:r>
              <a:rPr lang="en-US" dirty="0" err="1" smtClean="0"/>
              <a:t>grandParent</a:t>
            </a:r>
            <a:endParaRPr lang="en-US" dirty="0" smtClean="0"/>
          </a:p>
          <a:p>
            <a:pPr lvl="3"/>
            <a:r>
              <a:rPr lang="en-US" dirty="0" smtClean="0"/>
              <a:t>Green Region: highest priority: blocks End from Parent</a:t>
            </a:r>
          </a:p>
          <a:p>
            <a:r>
              <a:rPr lang="en-US" dirty="0" smtClean="0"/>
              <a:t>Hint: Panel without Fill cannot receive Touch events.</a:t>
            </a:r>
          </a:p>
        </p:txBody>
      </p:sp>
    </p:spTree>
    <p:extLst>
      <p:ext uri="{BB962C8B-B14F-4D97-AF65-F5344CB8AC3E}">
        <p14:creationId xmlns:p14="http://schemas.microsoft.com/office/powerpoint/2010/main" val="6403187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Routing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Always sent to the </a:t>
            </a:r>
            <a:r>
              <a:rPr lang="en-US" dirty="0" err="1" smtClean="0"/>
              <a:t>leve</a:t>
            </a:r>
            <a:r>
              <a:rPr lang="en-US" dirty="0" smtClean="0"/>
              <a:t>!! (lowest-level child)!!</a:t>
            </a:r>
          </a:p>
          <a:p>
            <a:r>
              <a:rPr lang="en-US" dirty="0" smtClean="0"/>
              <a:t>Child-Green </a:t>
            </a:r>
            <a:r>
              <a:rPr lang="en-US" dirty="0"/>
              <a:t>panel: touch/move: </a:t>
            </a:r>
          </a:p>
          <a:p>
            <a:pPr lvl="1"/>
            <a:r>
              <a:rPr lang="en-US" dirty="0"/>
              <a:t>Start from all three generation</a:t>
            </a:r>
          </a:p>
          <a:p>
            <a:pPr lvl="1"/>
            <a:r>
              <a:rPr lang="en-US" dirty="0"/>
              <a:t>Delta only from Child/Parent (Parent blocked the event from </a:t>
            </a:r>
            <a:r>
              <a:rPr lang="en-US" dirty="0" err="1"/>
              <a:t>GrandParent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Completed: only from Child (Child blocked event from everyone!)</a:t>
            </a:r>
          </a:p>
          <a:p>
            <a:r>
              <a:rPr lang="en-US" dirty="0"/>
              <a:t>Red Region: touch/move</a:t>
            </a:r>
          </a:p>
          <a:p>
            <a:pPr lvl="1"/>
            <a:r>
              <a:rPr lang="en-US" dirty="0"/>
              <a:t>Start: from parent and </a:t>
            </a:r>
            <a:r>
              <a:rPr lang="en-US" dirty="0" err="1"/>
              <a:t>grandParent</a:t>
            </a:r>
            <a:endParaRPr lang="en-US" dirty="0"/>
          </a:p>
          <a:p>
            <a:pPr lvl="1"/>
            <a:r>
              <a:rPr lang="en-US" dirty="0" smtClean="0"/>
              <a:t>Delta: only from Parent </a:t>
            </a:r>
            <a:r>
              <a:rPr lang="en-US" dirty="0" smtClean="0"/>
              <a:t>(parent blocked </a:t>
            </a:r>
            <a:r>
              <a:rPr lang="en-US" dirty="0" smtClean="0"/>
              <a:t>from </a:t>
            </a:r>
            <a:r>
              <a:rPr lang="en-US" dirty="0" err="1" smtClean="0"/>
              <a:t>grandParent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Completed</a:t>
            </a:r>
            <a:r>
              <a:rPr lang="en-US" dirty="0"/>
              <a:t>: from both parent and </a:t>
            </a:r>
            <a:r>
              <a:rPr lang="en-US" dirty="0" err="1"/>
              <a:t>grandParent</a:t>
            </a:r>
            <a:r>
              <a:rPr lang="en-US" dirty="0"/>
              <a:t> (parent did not </a:t>
            </a:r>
            <a:r>
              <a:rPr lang="en-US" dirty="0" smtClean="0"/>
              <a:t>block Completed)</a:t>
            </a:r>
            <a:endParaRPr lang="en-US" dirty="0" smtClean="0"/>
          </a:p>
          <a:p>
            <a:r>
              <a:rPr lang="en-US" dirty="0" smtClean="0"/>
              <a:t>Blue region: touch/move see all messages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0447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Timer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 a “System Timer”</a:t>
            </a:r>
          </a:p>
          <a:p>
            <a:r>
              <a:rPr lang="en-US" dirty="0" smtClean="0"/>
              <a:t>Variable types:</a:t>
            </a:r>
          </a:p>
          <a:p>
            <a:pPr lvl="1"/>
            <a:r>
              <a:rPr lang="en-US" dirty="0" smtClean="0"/>
              <a:t>Instances vs. Local </a:t>
            </a:r>
            <a:r>
              <a:rPr lang="en-US" dirty="0" smtClean="0">
                <a:sym typeface="Wingdings" pitchFamily="2" charset="2"/>
              </a:rPr>
              <a:t> the difference?!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StopWatchTimer</a:t>
            </a:r>
            <a:r>
              <a:rPr lang="en-US" dirty="0" smtClean="0"/>
              <a:t> app:</a:t>
            </a:r>
          </a:p>
          <a:p>
            <a:pPr lvl="1"/>
            <a:r>
              <a:rPr lang="en-US" dirty="0" err="1" smtClean="0"/>
              <a:t>DispatcherTimer</a:t>
            </a:r>
            <a:r>
              <a:rPr lang="en-US" dirty="0" smtClean="0"/>
              <a:t>  (</a:t>
            </a:r>
            <a:r>
              <a:rPr lang="en-US" dirty="0" err="1" smtClean="0"/>
              <a:t>Systems.Windows.Threading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Interval, Tick, and Start()</a:t>
            </a:r>
          </a:p>
          <a:p>
            <a:pPr lvl="1"/>
            <a:r>
              <a:rPr lang="en-US" dirty="0" smtClean="0"/>
              <a:t>Date and time:</a:t>
            </a:r>
          </a:p>
          <a:p>
            <a:pPr lvl="2"/>
            <a:r>
              <a:rPr lang="en-US" dirty="0" err="1" smtClean="0"/>
              <a:t>DateTime</a:t>
            </a:r>
            <a:r>
              <a:rPr lang="en-US" dirty="0" smtClean="0"/>
              <a:t>, </a:t>
            </a:r>
            <a:r>
              <a:rPr lang="en-US" dirty="0" err="1" smtClean="0"/>
              <a:t>TimeSpan</a:t>
            </a:r>
            <a:endParaRPr lang="en-US" dirty="0" smtClean="0"/>
          </a:p>
          <a:p>
            <a:pPr lvl="1"/>
            <a:r>
              <a:rPr lang="en-US" dirty="0" smtClean="0"/>
              <a:t>Rectangle UI element</a:t>
            </a:r>
          </a:p>
          <a:p>
            <a:pPr lvl="2"/>
            <a:r>
              <a:rPr lang="en-US" dirty="0" err="1" smtClean="0"/>
              <a:t>SolidColorBrush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02352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Appendix: </a:t>
            </a:r>
            <a:r>
              <a:rPr lang="en-US" dirty="0" err="1" smtClean="0"/>
              <a:t>Misc</a:t>
            </a:r>
            <a:r>
              <a:rPr lang="en-US" dirty="0" smtClean="0"/>
              <a:t>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r>
              <a:rPr lang="en-US" dirty="0" err="1" smtClean="0"/>
              <a:t>xaml.cs</a:t>
            </a:r>
            <a:r>
              <a:rPr lang="en-US" dirty="0" smtClean="0"/>
              <a:t> vs. .</a:t>
            </a:r>
            <a:r>
              <a:rPr lang="en-US" dirty="0" err="1" smtClean="0"/>
              <a:t>cs</a:t>
            </a:r>
            <a:endParaRPr lang="en-US" dirty="0" smtClean="0"/>
          </a:p>
          <a:p>
            <a:r>
              <a:rPr lang="en-US" dirty="0" smtClean="0"/>
              <a:t>Properties Window</a:t>
            </a:r>
          </a:p>
          <a:p>
            <a:pPr lvl="1"/>
            <a:r>
              <a:rPr lang="en-US" dirty="0" smtClean="0"/>
              <a:t>Properties vs. Event tabs</a:t>
            </a:r>
          </a:p>
          <a:p>
            <a:r>
              <a:rPr lang="en-US" dirty="0" smtClean="0"/>
              <a:t>Debugging, stop and examine results</a:t>
            </a:r>
          </a:p>
          <a:p>
            <a:r>
              <a:rPr lang="en-US" dirty="0" smtClean="0"/>
              <a:t>Editing/running from Expression Blend</a:t>
            </a:r>
          </a:p>
          <a:p>
            <a:r>
              <a:rPr lang="en-US" dirty="0" smtClean="0"/>
              <a:t>Event call backs</a:t>
            </a:r>
          </a:p>
          <a:p>
            <a:pPr lvl="1"/>
            <a:r>
              <a:rPr lang="en-US" dirty="0" smtClean="0"/>
              <a:t>Which GUI element is generating the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156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Your first project</a:t>
            </a:r>
            <a:endParaRPr lang="en-US" dirty="0"/>
          </a:p>
        </p:txBody>
      </p:sp>
      <p:pic>
        <p:nvPicPr>
          <p:cNvPr id="1026" name="Picture 2" descr="C:\Users\ksung\Documents\My Documents\ScreenCaptures\ScreenHunter_02 Jul. 20 08.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70" y="1828800"/>
            <a:ext cx="5045055" cy="345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2133600" y="4419600"/>
            <a:ext cx="1752600" cy="6858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19400" y="1828800"/>
            <a:ext cx="2819400" cy="6858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the 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Solution, Project, </a:t>
            </a:r>
          </a:p>
          <a:p>
            <a:r>
              <a:rPr lang="en-US" dirty="0" smtClean="0"/>
              <a:t>Deploy vs. Debug, Run without Debug</a:t>
            </a:r>
          </a:p>
          <a:p>
            <a:r>
              <a:rPr lang="en-US" dirty="0" smtClean="0"/>
              <a:t>Debug vs. Release</a:t>
            </a:r>
          </a:p>
          <a:p>
            <a:r>
              <a:rPr lang="en-US" dirty="0" smtClean="0"/>
              <a:t>View 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 smtClean="0"/>
          </a:p>
          <a:p>
            <a:pPr lvl="1"/>
            <a:r>
              <a:rPr lang="en-US" dirty="0" smtClean="0"/>
              <a:t>Solution Explorer</a:t>
            </a:r>
          </a:p>
          <a:p>
            <a:pPr lvl="2"/>
            <a:r>
              <a:rPr lang="en-US" dirty="0" smtClean="0"/>
              <a:t>Show/Hide button</a:t>
            </a:r>
          </a:p>
          <a:p>
            <a:pPr lvl="2"/>
            <a:r>
              <a:rPr lang="en-US" dirty="0" smtClean="0"/>
              <a:t>Refresh button</a:t>
            </a:r>
          </a:p>
          <a:p>
            <a:pPr lvl="1"/>
            <a:r>
              <a:rPr lang="en-US" dirty="0" smtClean="0"/>
              <a:t>Toolbox</a:t>
            </a:r>
          </a:p>
          <a:p>
            <a:r>
              <a:rPr lang="en-US" dirty="0" smtClean="0"/>
              <a:t>Properties Window</a:t>
            </a:r>
          </a:p>
          <a:p>
            <a:pPr lvl="1"/>
            <a:r>
              <a:rPr lang="en-US" dirty="0" smtClean="0"/>
              <a:t>Context Sensitive Window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52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Compile/Build and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Compile (build), and Run</a:t>
            </a:r>
          </a:p>
          <a:p>
            <a:pPr lvl="1"/>
            <a:r>
              <a:rPr lang="en-US" dirty="0" smtClean="0"/>
              <a:t>Two separate procedure</a:t>
            </a:r>
          </a:p>
          <a:p>
            <a:pPr marL="342900" lvl="1" indent="-342900"/>
            <a:r>
              <a:rPr lang="en-US" dirty="0" smtClean="0"/>
              <a:t>Run on Emulator: </a:t>
            </a:r>
            <a:r>
              <a:rPr lang="en-US" dirty="0"/>
              <a:t>The </a:t>
            </a:r>
            <a:r>
              <a:rPr lang="en-US" dirty="0" smtClean="0"/>
              <a:t>executable</a:t>
            </a:r>
          </a:p>
          <a:p>
            <a:pPr lvl="1"/>
            <a:r>
              <a:rPr lang="en-US" dirty="0" smtClean="0"/>
              <a:t>The .</a:t>
            </a:r>
            <a:r>
              <a:rPr lang="en-US" dirty="0" err="1" smtClean="0"/>
              <a:t>xap</a:t>
            </a:r>
            <a:r>
              <a:rPr lang="en-US" dirty="0" smtClean="0"/>
              <a:t> file: where is this file?</a:t>
            </a:r>
          </a:p>
          <a:p>
            <a:pPr lvl="1"/>
            <a:r>
              <a:rPr lang="en-US" dirty="0" smtClean="0"/>
              <a:t>How to “run” this program? </a:t>
            </a:r>
          </a:p>
          <a:p>
            <a:pPr lvl="2"/>
            <a:r>
              <a:rPr lang="en-US" dirty="0" smtClean="0"/>
              <a:t>Double click on .exe, what happens?</a:t>
            </a:r>
          </a:p>
          <a:p>
            <a:pPr lvl="2"/>
            <a:r>
              <a:rPr lang="en-US" dirty="0" smtClean="0"/>
              <a:t>How to “load” the .</a:t>
            </a:r>
            <a:r>
              <a:rPr lang="en-US" dirty="0" err="1" smtClean="0"/>
              <a:t>xap</a:t>
            </a:r>
            <a:r>
              <a:rPr lang="en-US" dirty="0" smtClean="0"/>
              <a:t> onto the phone?</a:t>
            </a:r>
          </a:p>
          <a:p>
            <a:r>
              <a:rPr lang="en-US" dirty="0" smtClean="0"/>
              <a:t>Go check out a Windows Phone</a:t>
            </a:r>
          </a:p>
        </p:txBody>
      </p:sp>
    </p:spTree>
    <p:extLst>
      <p:ext uri="{BB962C8B-B14F-4D97-AF65-F5344CB8AC3E}">
        <p14:creationId xmlns:p14="http://schemas.microsoft.com/office/powerpoint/2010/main" val="194666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is your app on the phone?</a:t>
            </a:r>
          </a:p>
          <a:p>
            <a:r>
              <a:rPr lang="en-US" dirty="0" smtClean="0"/>
              <a:t>What is the name of your app?</a:t>
            </a:r>
          </a:p>
          <a:p>
            <a:pPr lvl="1"/>
            <a:r>
              <a:rPr lang="en-US" dirty="0" smtClean="0"/>
              <a:t>How to change this?</a:t>
            </a:r>
          </a:p>
          <a:p>
            <a:pPr lvl="1"/>
            <a:r>
              <a:rPr lang="en-US" dirty="0" smtClean="0"/>
              <a:t>What is your icon? How to change that?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Explorer: view file extension how?</a:t>
            </a:r>
          </a:p>
          <a:p>
            <a:r>
              <a:rPr lang="en-US" dirty="0" smtClean="0"/>
              <a:t>How to “pin” your all to the main page?</a:t>
            </a:r>
          </a:p>
          <a:p>
            <a:pPr lvl="1"/>
            <a:r>
              <a:rPr lang="en-US" dirty="0" smtClean="0"/>
              <a:t>How to un-pin?</a:t>
            </a:r>
          </a:p>
          <a:p>
            <a:r>
              <a:rPr lang="en-US" dirty="0" smtClean="0"/>
              <a:t>How to delete your app from the phone?</a:t>
            </a:r>
          </a:p>
          <a:p>
            <a:r>
              <a:rPr lang="en-US" dirty="0" smtClean="0"/>
              <a:t>Notice the UI design: </a:t>
            </a:r>
          </a:p>
          <a:p>
            <a:pPr lvl="1"/>
            <a:r>
              <a:rPr lang="en-US" dirty="0" smtClean="0"/>
              <a:t>pressed for a while and see what happens?!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56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the device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Unlock for development!</a:t>
            </a:r>
          </a:p>
          <a:p>
            <a:pPr lvl="1"/>
            <a:r>
              <a:rPr lang="en-US" dirty="0" smtClean="0"/>
              <a:t>Refer to web-site under WP7 sites, wait a little this process is going to be MUCH easier in a few weeks</a:t>
            </a:r>
          </a:p>
          <a:p>
            <a:r>
              <a:rPr lang="en-US" dirty="0" smtClean="0"/>
              <a:t>Zune must be running</a:t>
            </a:r>
          </a:p>
          <a:p>
            <a:pPr lvl="1"/>
            <a:r>
              <a:rPr lang="en-US" dirty="0" smtClean="0"/>
              <a:t>Communication channel</a:t>
            </a:r>
          </a:p>
          <a:p>
            <a:r>
              <a:rPr lang="en-US" dirty="0" smtClean="0"/>
              <a:t>Load and run on the phone</a:t>
            </a:r>
          </a:p>
          <a:p>
            <a:pPr lvl="1"/>
            <a:r>
              <a:rPr lang="en-US" dirty="0" smtClean="0"/>
              <a:t>From the .</a:t>
            </a:r>
            <a:r>
              <a:rPr lang="en-US" dirty="0" err="1" smtClean="0"/>
              <a:t>xap</a:t>
            </a:r>
            <a:r>
              <a:rPr lang="en-US" dirty="0" smtClean="0"/>
              <a:t> file</a:t>
            </a:r>
          </a:p>
          <a:p>
            <a:pPr lvl="1"/>
            <a:r>
              <a:rPr lang="en-US" dirty="0" smtClean="0"/>
              <a:t>From the IDE</a:t>
            </a:r>
          </a:p>
          <a:p>
            <a:r>
              <a:rPr lang="en-US" dirty="0" smtClean="0"/>
              <a:t>Limited number of Apps you can load!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06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Images in 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Background: 173x173, </a:t>
            </a:r>
            <a:r>
              <a:rPr lang="en-US" dirty="0"/>
              <a:t>Icon: </a:t>
            </a:r>
            <a:r>
              <a:rPr lang="en-US" dirty="0" smtClean="0"/>
              <a:t>62x62</a:t>
            </a:r>
          </a:p>
          <a:p>
            <a:pPr lvl="1"/>
            <a:r>
              <a:rPr lang="en-US" dirty="0" smtClean="0"/>
              <a:t>WMAppManifest.xml: Look for Background.png</a:t>
            </a:r>
          </a:p>
          <a:p>
            <a:pPr lvl="1"/>
            <a:r>
              <a:rPr lang="en-US" dirty="0" smtClean="0"/>
              <a:t>Or, project properties: GUI view vs. </a:t>
            </a:r>
            <a:r>
              <a:rPr lang="en-US" dirty="0" err="1" smtClean="0"/>
              <a:t>xaml</a:t>
            </a:r>
            <a:r>
              <a:rPr lang="en-US" dirty="0" smtClean="0"/>
              <a:t> view</a:t>
            </a:r>
          </a:p>
          <a:p>
            <a:r>
              <a:rPr lang="en-US" dirty="0" smtClean="0"/>
              <a:t>How to include your own images</a:t>
            </a:r>
          </a:p>
          <a:p>
            <a:pPr lvl="1"/>
            <a:r>
              <a:rPr lang="en-US" dirty="0" smtClean="0"/>
              <a:t>Must “Include into project”</a:t>
            </a:r>
          </a:p>
          <a:p>
            <a:r>
              <a:rPr lang="en-US" dirty="0" smtClean="0"/>
              <a:t>Properties </a:t>
            </a:r>
            <a:r>
              <a:rPr lang="en-US" dirty="0"/>
              <a:t>of the newly added image: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Build Action: Content</a:t>
            </a:r>
          </a:p>
          <a:p>
            <a:pPr lvl="1"/>
            <a:r>
              <a:rPr lang="en-US" dirty="0"/>
              <a:t>Copy to Output: Copy if </a:t>
            </a:r>
            <a:r>
              <a:rPr lang="en-US" dirty="0" smtClean="0"/>
              <a:t>newer</a:t>
            </a:r>
          </a:p>
          <a:p>
            <a:pPr marL="342900" lvl="1" indent="-342900"/>
            <a:r>
              <a:rPr lang="en-US" dirty="0" smtClean="0">
                <a:solidFill>
                  <a:srgbClr val="FFFF00"/>
                </a:solidFill>
              </a:rPr>
              <a:t>Remove all unused images</a:t>
            </a:r>
            <a:r>
              <a:rPr lang="en-US" dirty="0" smtClean="0"/>
              <a:t>!!</a:t>
            </a:r>
          </a:p>
          <a:p>
            <a:pPr marL="342900" lvl="1" indent="-342900"/>
            <a:r>
              <a:rPr lang="en-US" dirty="0" smtClean="0"/>
              <a:t>Hint:</a:t>
            </a:r>
          </a:p>
          <a:p>
            <a:pPr marL="742950" lvl="2" indent="-342900"/>
            <a:r>
              <a:rPr lang="en-US" dirty="0" smtClean="0"/>
              <a:t>If you don’t see changes on the phone</a:t>
            </a:r>
          </a:p>
          <a:p>
            <a:pPr marL="742950" lvl="2" indent="-342900"/>
            <a:r>
              <a:rPr lang="en-US" dirty="0" smtClean="0"/>
              <a:t>un-install + Re-deploy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25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Double click on Properties (Under Project) + Application Tab:</a:t>
            </a:r>
          </a:p>
          <a:p>
            <a:pPr lvl="1"/>
            <a:r>
              <a:rPr lang="en-US" dirty="0"/>
              <a:t>XAP file </a:t>
            </a:r>
            <a:r>
              <a:rPr lang="en-US" dirty="0" smtClean="0"/>
              <a:t>name</a:t>
            </a:r>
          </a:p>
          <a:p>
            <a:pPr lvl="1"/>
            <a:r>
              <a:rPr lang="en-US" dirty="0" smtClean="0"/>
              <a:t>Deployment Title + Icon: in the app area</a:t>
            </a:r>
          </a:p>
          <a:p>
            <a:pPr lvl="1"/>
            <a:r>
              <a:rPr lang="en-US" dirty="0" smtClean="0"/>
              <a:t>Pin to main: Tile + Background image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Hint: If </a:t>
            </a:r>
            <a:r>
              <a:rPr lang="en-US" dirty="0"/>
              <a:t> </a:t>
            </a:r>
            <a:r>
              <a:rPr lang="en-US" dirty="0" smtClean="0"/>
              <a:t>you can’t see your images in the properties windows</a:t>
            </a:r>
            <a:endParaRPr lang="en-US" dirty="0"/>
          </a:p>
          <a:p>
            <a:pPr lvl="1"/>
            <a:r>
              <a:rPr lang="en-US" dirty="0"/>
              <a:t>Close/open the property window to see them in the drop-down </a:t>
            </a:r>
            <a:r>
              <a:rPr lang="en-US" dirty="0" smtClean="0"/>
              <a:t>menu</a:t>
            </a:r>
          </a:p>
          <a:p>
            <a:r>
              <a:rPr lang="en-US" dirty="0" smtClean="0"/>
              <a:t>.XAP files:</a:t>
            </a:r>
          </a:p>
          <a:p>
            <a:pPr lvl="1"/>
            <a:r>
              <a:rPr lang="en-US" dirty="0" smtClean="0"/>
              <a:t>Simple zip file: change file extension</a:t>
            </a:r>
          </a:p>
          <a:p>
            <a:pPr lvl="1"/>
            <a:r>
              <a:rPr lang="en-US" dirty="0" smtClean="0"/>
              <a:t>See all the images?! </a:t>
            </a:r>
            <a:r>
              <a:rPr lang="en-US" dirty="0" smtClean="0">
                <a:solidFill>
                  <a:srgbClr val="FFFF00"/>
                </a:solidFill>
              </a:rPr>
              <a:t>Remove unused images</a:t>
            </a:r>
            <a:r>
              <a:rPr lang="en-US" dirty="0" smtClean="0"/>
              <a:t>!!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95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1154</TotalTime>
  <Words>1679</Words>
  <Application>Microsoft Office PowerPoint</Application>
  <PresentationFormat>On-screen Show (4:3)</PresentationFormat>
  <Paragraphs>280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Horizon</vt:lpstr>
      <vt:lpstr>Today: Concepts</vt:lpstr>
      <vt:lpstr>Tools used</vt:lpstr>
      <vt:lpstr>Create Your first project</vt:lpstr>
      <vt:lpstr>Working with the IDE</vt:lpstr>
      <vt:lpstr>Compile/Build and Run</vt:lpstr>
      <vt:lpstr>Deployment</vt:lpstr>
      <vt:lpstr>Working with the device</vt:lpstr>
      <vt:lpstr>Images in the project</vt:lpstr>
      <vt:lpstr>Project Properties</vt:lpstr>
      <vt:lpstr>Files in the project</vt:lpstr>
      <vt:lpstr>PROJECTS for This class</vt:lpstr>
      <vt:lpstr>Windows Presentation Foundation (WPF)</vt:lpstr>
      <vt:lpstr>GUI Elements</vt:lpstr>
      <vt:lpstr>Expression Blend</vt:lpstr>
      <vt:lpstr>GUI Element Hierarchy</vt:lpstr>
      <vt:lpstr>Events</vt:lpstr>
      <vt:lpstr>Let’s try:</vt:lpstr>
      <vt:lpstr>Expression Blend</vt:lpstr>
      <vt:lpstr>Switch on Orientation support</vt:lpstr>
      <vt:lpstr>Text (or: ANY GUI) Placement</vt:lpstr>
      <vt:lpstr>Aligning Text or ANYTHING!</vt:lpstr>
      <vt:lpstr>Events and Event Services</vt:lpstr>
      <vt:lpstr>Events and Service Routines</vt:lpstr>
      <vt:lpstr>Inter-Dependent Events</vt:lpstr>
      <vt:lpstr>Example: Event Routing</vt:lpstr>
      <vt:lpstr>Event Routing Details</vt:lpstr>
      <vt:lpstr>Example: Timer</vt:lpstr>
      <vt:lpstr>Appendix: Misc Info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CSS290: Mobile Computing</dc:title>
  <dc:creator>Kelvin Sung</dc:creator>
  <cp:lastModifiedBy>Kelvin Sung</cp:lastModifiedBy>
  <cp:revision>137</cp:revision>
  <dcterms:created xsi:type="dcterms:W3CDTF">2006-08-16T00:00:00Z</dcterms:created>
  <dcterms:modified xsi:type="dcterms:W3CDTF">2012-03-28T13:08:06Z</dcterms:modified>
</cp:coreProperties>
</file>