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6" r:id="rId8"/>
    <p:sldId id="267" r:id="rId9"/>
    <p:sldId id="263" r:id="rId10"/>
    <p:sldId id="264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B0C224-9935-4293-B08D-7CDDBB8D3F29}" type="datetimeFigureOut">
              <a:rPr lang="zh-TW" altLang="en-US" smtClean="0"/>
              <a:pPr/>
              <a:t>2010/1/6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97ADF-FCC1-419F-BAD6-813B5D8FBC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97ADF-FCC1-419F-BAD6-813B5D8FBC73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97ADF-FCC1-419F-BAD6-813B5D8FBC73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97ADF-FCC1-419F-BAD6-813B5D8FBC73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97ADF-FCC1-419F-BAD6-813B5D8FBC73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97ADF-FCC1-419F-BAD6-813B5D8FBC73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97ADF-FCC1-419F-BAD6-813B5D8FBC73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97ADF-FCC1-419F-BAD6-813B5D8FBC73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97ADF-FCC1-419F-BAD6-813B5D8FBC73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97ADF-FCC1-419F-BAD6-813B5D8FBC73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97ADF-FCC1-419F-BAD6-813B5D8FBC73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97ADF-FCC1-419F-BAD6-813B5D8FBC73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ter-towers.com/wtrs1storyopentowerplans1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5/54/Buckled_column.png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hyperlink" Target="http://www.esm.psu.edu/courses/emch213d/tutorials/animations/buckling.php" TargetMode="Externa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/>
              <a:t>Engineering Design Process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err="1" smtClean="0"/>
              <a:t>Feng-Ju</a:t>
            </a:r>
            <a:r>
              <a:rPr lang="en-US" altLang="zh-TW" dirty="0" smtClean="0"/>
              <a:t> </a:t>
            </a:r>
            <a:r>
              <a:rPr lang="en-US" altLang="zh-TW" dirty="0" smtClean="0"/>
              <a:t>Hsieh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Important thing to know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Team Work</a:t>
            </a:r>
          </a:p>
          <a:p>
            <a:r>
              <a:rPr lang="en-US" altLang="zh-TW" dirty="0" smtClean="0"/>
              <a:t>Communication</a:t>
            </a:r>
          </a:p>
          <a:p>
            <a:r>
              <a:rPr lang="en-US" altLang="zh-TW" dirty="0" smtClean="0"/>
              <a:t>Planning</a:t>
            </a:r>
          </a:p>
          <a:p>
            <a:r>
              <a:rPr lang="en-US" altLang="zh-TW" dirty="0" smtClean="0"/>
              <a:t>Management</a:t>
            </a:r>
          </a:p>
          <a:p>
            <a:r>
              <a:rPr lang="en-US" altLang="zh-TW" dirty="0" smtClean="0"/>
              <a:t>Modeling</a:t>
            </a:r>
          </a:p>
          <a:p>
            <a:pPr lvl="1"/>
            <a:r>
              <a:rPr lang="en-US" altLang="zh-TW" dirty="0" smtClean="0"/>
              <a:t>Simulation or calculation before you actually do it!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Design process diagram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1250" t="22000" r="28750" b="10000"/>
          <a:stretch>
            <a:fillRect/>
          </a:stretch>
        </p:blipFill>
        <p:spPr bwMode="auto">
          <a:xfrm>
            <a:off x="990600" y="1447800"/>
            <a:ext cx="7315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Engineering Design Process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ENGINEERING is the process of </a:t>
            </a:r>
            <a:r>
              <a:rPr lang="en-US" altLang="zh-TW" dirty="0" smtClean="0">
                <a:solidFill>
                  <a:srgbClr val="FF0000"/>
                </a:solidFill>
              </a:rPr>
              <a:t>applying</a:t>
            </a: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scientific</a:t>
            </a:r>
            <a:r>
              <a:rPr lang="en-US" altLang="zh-TW" dirty="0" smtClean="0"/>
              <a:t> and </a:t>
            </a:r>
            <a:r>
              <a:rPr lang="en-US" altLang="zh-TW" dirty="0" smtClean="0">
                <a:solidFill>
                  <a:srgbClr val="FF0000"/>
                </a:solidFill>
              </a:rPr>
              <a:t>mathematical principles</a:t>
            </a:r>
            <a:r>
              <a:rPr lang="en-US" altLang="zh-TW" dirty="0" smtClean="0"/>
              <a:t>,   </a:t>
            </a:r>
            <a:r>
              <a:rPr lang="en-US" altLang="zh-TW" dirty="0" smtClean="0">
                <a:solidFill>
                  <a:srgbClr val="FF0000"/>
                </a:solidFill>
              </a:rPr>
              <a:t>experience</a:t>
            </a:r>
            <a:r>
              <a:rPr lang="en-US" altLang="zh-TW" dirty="0" smtClean="0"/>
              <a:t>, </a:t>
            </a:r>
            <a:r>
              <a:rPr lang="en-US" altLang="zh-TW" dirty="0" smtClean="0">
                <a:solidFill>
                  <a:srgbClr val="FF0000"/>
                </a:solidFill>
              </a:rPr>
              <a:t>judgments</a:t>
            </a:r>
            <a:r>
              <a:rPr lang="en-US" altLang="zh-TW" dirty="0" smtClean="0"/>
              <a:t>, and </a:t>
            </a:r>
            <a:r>
              <a:rPr lang="en-US" altLang="zh-TW" dirty="0" smtClean="0">
                <a:solidFill>
                  <a:srgbClr val="FF0000"/>
                </a:solidFill>
              </a:rPr>
              <a:t>common sense </a:t>
            </a:r>
            <a:r>
              <a:rPr lang="en-US" altLang="zh-TW" dirty="0" smtClean="0"/>
              <a:t>to DESIGN products or processes that</a:t>
            </a:r>
          </a:p>
          <a:p>
            <a:pPr>
              <a:buNone/>
            </a:pPr>
            <a:r>
              <a:rPr lang="en-US" altLang="zh-TW" dirty="0" smtClean="0"/>
              <a:t>    benefit society. It is an ITERATIVE process composed of the following parts: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Problem Definition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Problem Definition</a:t>
            </a:r>
          </a:p>
          <a:p>
            <a:pPr lvl="1"/>
            <a:r>
              <a:rPr lang="en-US" altLang="zh-TW" dirty="0" smtClean="0"/>
              <a:t> Identifying needs to be served by the design, </a:t>
            </a:r>
            <a:r>
              <a:rPr lang="en-US" altLang="zh-TW" dirty="0" smtClean="0">
                <a:solidFill>
                  <a:srgbClr val="FF0000"/>
                </a:solidFill>
              </a:rPr>
              <a:t>determining design objectives </a:t>
            </a:r>
            <a:r>
              <a:rPr lang="en-US" altLang="zh-TW" dirty="0" smtClean="0"/>
              <a:t>and </a:t>
            </a:r>
            <a:r>
              <a:rPr lang="en-US" altLang="zh-TW" dirty="0" smtClean="0">
                <a:solidFill>
                  <a:srgbClr val="FF0000"/>
                </a:solidFill>
              </a:rPr>
              <a:t>constraints.</a:t>
            </a:r>
          </a:p>
          <a:p>
            <a:pPr lvl="1"/>
            <a:r>
              <a:rPr lang="en-US" altLang="zh-TW" dirty="0" smtClean="0"/>
              <a:t>For the tower project</a:t>
            </a:r>
          </a:p>
          <a:p>
            <a:pPr lvl="2"/>
            <a:r>
              <a:rPr lang="en-US" altLang="zh-TW" dirty="0" smtClean="0"/>
              <a:t>Our needs is to build a strong tower to support water tank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Information Gathering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 need to Find out</a:t>
            </a:r>
          </a:p>
          <a:p>
            <a:pPr lvl="1"/>
            <a:r>
              <a:rPr lang="en-US" altLang="zh-TW" dirty="0" smtClean="0"/>
              <a:t>design problem,</a:t>
            </a:r>
          </a:p>
          <a:p>
            <a:pPr lvl="1"/>
            <a:r>
              <a:rPr lang="en-US" altLang="zh-TW" dirty="0" smtClean="0"/>
              <a:t>Engineering science,</a:t>
            </a:r>
          </a:p>
          <a:p>
            <a:pPr lvl="2"/>
            <a:r>
              <a:rPr lang="en-US" altLang="zh-TW" dirty="0" smtClean="0"/>
              <a:t>knowledge of Material and structure</a:t>
            </a:r>
          </a:p>
          <a:p>
            <a:pPr lvl="1"/>
            <a:r>
              <a:rPr lang="en-US" altLang="zh-TW" dirty="0" smtClean="0"/>
              <a:t>available technology,</a:t>
            </a:r>
          </a:p>
          <a:p>
            <a:pPr lvl="2"/>
            <a:r>
              <a:rPr lang="en-US" altLang="zh-TW" dirty="0" smtClean="0"/>
              <a:t>Strong, light and cheap material</a:t>
            </a:r>
          </a:p>
          <a:p>
            <a:pPr lvl="2"/>
            <a:r>
              <a:rPr lang="en-US" altLang="zh-TW" dirty="0" smtClean="0"/>
              <a:t>Manufacturing Technology</a:t>
            </a:r>
          </a:p>
          <a:p>
            <a:pPr lvl="1"/>
            <a:r>
              <a:rPr lang="en-US" altLang="zh-TW" dirty="0" smtClean="0"/>
              <a:t>and previous solutions.</a:t>
            </a:r>
          </a:p>
          <a:p>
            <a:pPr lvl="2"/>
            <a:r>
              <a:rPr lang="en-US" altLang="zh-TW" dirty="0" smtClean="0"/>
              <a:t>What is the previous design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Idea Generation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Generating multiple creative design possibilities</a:t>
            </a:r>
          </a:p>
          <a:p>
            <a:pPr lvl="1"/>
            <a:r>
              <a:rPr lang="en-US" altLang="zh-TW" dirty="0" smtClean="0"/>
              <a:t>For tower project</a:t>
            </a:r>
          </a:p>
          <a:p>
            <a:pPr lvl="2"/>
            <a:r>
              <a:rPr lang="en-US" altLang="zh-TW" dirty="0" smtClean="0"/>
              <a:t>3 kinds of material</a:t>
            </a:r>
          </a:p>
          <a:p>
            <a:pPr lvl="3"/>
            <a:r>
              <a:rPr lang="en-US" altLang="zh-TW" dirty="0" smtClean="0"/>
              <a:t>Spaghetti</a:t>
            </a:r>
          </a:p>
          <a:p>
            <a:pPr lvl="3"/>
            <a:r>
              <a:rPr lang="en-US" altLang="zh-TW" dirty="0" smtClean="0"/>
              <a:t>adhesive tape;</a:t>
            </a:r>
          </a:p>
          <a:p>
            <a:pPr lvl="3"/>
            <a:r>
              <a:rPr lang="en-US" altLang="zh-TW" dirty="0" smtClean="0"/>
              <a:t>square foam board</a:t>
            </a:r>
          </a:p>
          <a:p>
            <a:pPr lvl="1"/>
            <a:r>
              <a:rPr lang="en-US" altLang="zh-TW" dirty="0" smtClean="0"/>
              <a:t>Where is the idea from</a:t>
            </a:r>
          </a:p>
          <a:p>
            <a:pPr lvl="2"/>
            <a:r>
              <a:rPr lang="en-US" altLang="zh-TW" dirty="0" smtClean="0"/>
              <a:t>Feeling </a:t>
            </a:r>
          </a:p>
          <a:p>
            <a:pPr lvl="2"/>
            <a:r>
              <a:rPr lang="en-US" altLang="zh-TW" dirty="0" smtClean="0"/>
              <a:t>Experience</a:t>
            </a:r>
          </a:p>
          <a:p>
            <a:pPr lvl="2"/>
            <a:r>
              <a:rPr lang="en-US" altLang="zh-TW" dirty="0" smtClean="0"/>
              <a:t>Common sense</a:t>
            </a:r>
          </a:p>
          <a:p>
            <a:pPr lvl="2"/>
            <a:r>
              <a:rPr lang="en-US" altLang="zh-TW" dirty="0" smtClean="0"/>
              <a:t> </a:t>
            </a:r>
          </a:p>
          <a:p>
            <a:pPr lvl="3">
              <a:buNone/>
            </a:pPr>
            <a:r>
              <a:rPr lang="en-US" altLang="zh-TW" dirty="0" smtClean="0"/>
              <a:t>tensile strength</a:t>
            </a:r>
          </a:p>
          <a:p>
            <a:pPr lvl="3">
              <a:buNone/>
            </a:pPr>
            <a:r>
              <a:rPr lang="en-US" altLang="zh-TW" dirty="0" smtClean="0"/>
              <a:t>Compressive strength</a:t>
            </a:r>
          </a:p>
          <a:p>
            <a:pPr lvl="3">
              <a:buNone/>
            </a:pPr>
            <a:r>
              <a:rPr lang="en-US" altLang="zh-TW" dirty="0" smtClean="0"/>
              <a:t>torsion</a:t>
            </a:r>
          </a:p>
          <a:p>
            <a:pPr lvl="3">
              <a:buNone/>
            </a:pPr>
            <a:r>
              <a:rPr lang="en-US" altLang="zh-TW" dirty="0" smtClean="0"/>
              <a:t>bending moment</a:t>
            </a:r>
          </a:p>
          <a:p>
            <a:pPr lvl="3"/>
            <a:endParaRPr lang="en-US" altLang="zh-TW" dirty="0" smtClean="0"/>
          </a:p>
        </p:txBody>
      </p:sp>
      <p:sp>
        <p:nvSpPr>
          <p:cNvPr id="5" name="矩形 4"/>
          <p:cNvSpPr/>
          <p:nvPr/>
        </p:nvSpPr>
        <p:spPr>
          <a:xfrm>
            <a:off x="1676400" y="4648200"/>
            <a:ext cx="28053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TW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Structure Mechanics</a:t>
            </a:r>
            <a:endParaRPr lang="zh-TW" alt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Idea Selection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Evaluating design possibilities and deciding to go with one</a:t>
            </a:r>
            <a:endParaRPr lang="zh-TW" alt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685800" y="2743200"/>
            <a:ext cx="2209800" cy="3429000"/>
            <a:chOff x="2819400" y="2667000"/>
            <a:chExt cx="1819275" cy="2475131"/>
          </a:xfrm>
        </p:grpSpPr>
        <p:pic>
          <p:nvPicPr>
            <p:cNvPr id="3074" name="Picture 2" descr="http://www.water-towers.com/1st2.gif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19400" y="2667000"/>
              <a:ext cx="1819275" cy="1666875"/>
            </a:xfrm>
            <a:prstGeom prst="rect">
              <a:avLst/>
            </a:prstGeom>
            <a:noFill/>
          </p:spPr>
        </p:pic>
        <p:sp>
          <p:nvSpPr>
            <p:cNvPr id="5" name="文字方塊 4"/>
            <p:cNvSpPr txBox="1"/>
            <p:nvPr/>
          </p:nvSpPr>
          <p:spPr>
            <a:xfrm>
              <a:off x="2895600" y="4495800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Open water tower</a:t>
              </a:r>
              <a:endParaRPr lang="zh-TW" altLang="en-US" dirty="0"/>
            </a:p>
          </p:txBody>
        </p:sp>
      </p:grpSp>
      <p:pic>
        <p:nvPicPr>
          <p:cNvPr id="3076" name="Picture 4" descr="http://www.water-towers.com/2STDiamondBrace1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2286000"/>
            <a:ext cx="2133600" cy="2857500"/>
          </a:xfrm>
          <a:prstGeom prst="rect">
            <a:avLst/>
          </a:prstGeom>
          <a:noFill/>
        </p:spPr>
      </p:pic>
      <p:sp>
        <p:nvSpPr>
          <p:cNvPr id="8" name="矩形 7"/>
          <p:cNvSpPr/>
          <p:nvPr/>
        </p:nvSpPr>
        <p:spPr>
          <a:xfrm>
            <a:off x="3581400" y="5181600"/>
            <a:ext cx="1676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Diamond Braced </a:t>
            </a:r>
            <a:br>
              <a:rPr lang="en-US" dirty="0" smtClean="0"/>
            </a:br>
            <a:endParaRPr lang="zh-TW" altLang="en-US" dirty="0"/>
          </a:p>
        </p:txBody>
      </p:sp>
      <p:pic>
        <p:nvPicPr>
          <p:cNvPr id="3078" name="Picture 6" descr="http://www.water-towers.com/1STXOPEN2KTANKSIDE1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0" y="2438400"/>
            <a:ext cx="2362200" cy="2838450"/>
          </a:xfrm>
          <a:prstGeom prst="rect">
            <a:avLst/>
          </a:prstGeom>
          <a:noFill/>
        </p:spPr>
      </p:pic>
      <p:sp>
        <p:nvSpPr>
          <p:cNvPr id="10" name="矩形 9"/>
          <p:cNvSpPr/>
          <p:nvPr/>
        </p:nvSpPr>
        <p:spPr>
          <a:xfrm>
            <a:off x="5791200" y="5257800"/>
            <a:ext cx="1680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 Braced Tower</a:t>
            </a:r>
            <a:endParaRPr lang="zh-TW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1295400" y="5934670"/>
            <a:ext cx="6172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TW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Force analysis is needed </a:t>
            </a:r>
          </a:p>
          <a:p>
            <a:pPr algn="ctr"/>
            <a:r>
              <a:rPr lang="en-US" altLang="zh-TW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know which one is better !!!!! </a:t>
            </a:r>
            <a:endParaRPr lang="zh-TW" alt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Structure Mechanics</a:t>
            </a:r>
            <a:endParaRPr lang="zh-TW" altLang="en-US" dirty="0"/>
          </a:p>
        </p:txBody>
      </p:sp>
      <p:grpSp>
        <p:nvGrpSpPr>
          <p:cNvPr id="13" name="群組 12"/>
          <p:cNvGrpSpPr/>
          <p:nvPr/>
        </p:nvGrpSpPr>
        <p:grpSpPr>
          <a:xfrm>
            <a:off x="2895600" y="2743200"/>
            <a:ext cx="2066925" cy="2266951"/>
            <a:chOff x="3733800" y="2590800"/>
            <a:chExt cx="2066925" cy="2266951"/>
          </a:xfrm>
        </p:grpSpPr>
        <p:pic>
          <p:nvPicPr>
            <p:cNvPr id="29700" name="Picture 4" descr="File:Buckled colum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33800" y="2590800"/>
              <a:ext cx="2066925" cy="2266951"/>
            </a:xfrm>
            <a:prstGeom prst="rect">
              <a:avLst/>
            </a:prstGeom>
            <a:noFill/>
          </p:spPr>
        </p:pic>
        <p:sp>
          <p:nvSpPr>
            <p:cNvPr id="12" name="弧形箭號 (上彎) 11"/>
            <p:cNvSpPr/>
            <p:nvPr/>
          </p:nvSpPr>
          <p:spPr>
            <a:xfrm rot="4240840" flipV="1">
              <a:off x="5410200" y="3581400"/>
              <a:ext cx="457200" cy="228600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群組 39"/>
          <p:cNvGrpSpPr/>
          <p:nvPr/>
        </p:nvGrpSpPr>
        <p:grpSpPr>
          <a:xfrm>
            <a:off x="609600" y="1981200"/>
            <a:ext cx="304800" cy="3200400"/>
            <a:chOff x="609600" y="1981200"/>
            <a:chExt cx="304800" cy="3200400"/>
          </a:xfrm>
        </p:grpSpPr>
        <p:sp>
          <p:nvSpPr>
            <p:cNvPr id="14" name="矩形 13"/>
            <p:cNvSpPr/>
            <p:nvPr/>
          </p:nvSpPr>
          <p:spPr>
            <a:xfrm>
              <a:off x="609600" y="2514600"/>
              <a:ext cx="304800" cy="20574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向下箭號 14"/>
            <p:cNvSpPr/>
            <p:nvPr/>
          </p:nvSpPr>
          <p:spPr>
            <a:xfrm>
              <a:off x="609600" y="1981200"/>
              <a:ext cx="304800" cy="457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向下箭號 16"/>
            <p:cNvSpPr/>
            <p:nvPr/>
          </p:nvSpPr>
          <p:spPr>
            <a:xfrm rot="10800000">
              <a:off x="609600" y="4572000"/>
              <a:ext cx="304800" cy="6096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1" name="文字方塊 20"/>
          <p:cNvSpPr txBox="1"/>
          <p:nvPr/>
        </p:nvSpPr>
        <p:spPr>
          <a:xfrm rot="5400000">
            <a:off x="-5834" y="3434834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Compression</a:t>
            </a:r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3276600" y="5410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hlinkClick r:id="rId5"/>
              </a:rPr>
              <a:t>Buckling</a:t>
            </a:r>
            <a:r>
              <a:rPr lang="en-US" altLang="zh-TW" dirty="0" smtClean="0"/>
              <a:t>: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Moment generation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25" name="Picture 6" descr="http://www.water-towers.com/1STXOPEN2KTANKSIDE1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0" y="1752600"/>
            <a:ext cx="3424397" cy="4114800"/>
          </a:xfrm>
          <a:prstGeom prst="rect">
            <a:avLst/>
          </a:prstGeom>
          <a:noFill/>
        </p:spPr>
      </p:pic>
      <p:sp>
        <p:nvSpPr>
          <p:cNvPr id="27" name="向下箭號 26"/>
          <p:cNvSpPr/>
          <p:nvPr/>
        </p:nvSpPr>
        <p:spPr>
          <a:xfrm>
            <a:off x="6553200" y="2667000"/>
            <a:ext cx="1524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向下箭號 27"/>
          <p:cNvSpPr/>
          <p:nvPr/>
        </p:nvSpPr>
        <p:spPr>
          <a:xfrm>
            <a:off x="7543800" y="2667000"/>
            <a:ext cx="1524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向下箭號 28"/>
          <p:cNvSpPr/>
          <p:nvPr/>
        </p:nvSpPr>
        <p:spPr>
          <a:xfrm>
            <a:off x="7010400" y="2667000"/>
            <a:ext cx="1524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向下箭號 29"/>
          <p:cNvSpPr/>
          <p:nvPr/>
        </p:nvSpPr>
        <p:spPr>
          <a:xfrm rot="1979246">
            <a:off x="7294374" y="3511367"/>
            <a:ext cx="154374" cy="444867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1" name="向下箭號 30"/>
          <p:cNvSpPr/>
          <p:nvPr/>
        </p:nvSpPr>
        <p:spPr>
          <a:xfrm rot="21295539">
            <a:off x="7566853" y="3518336"/>
            <a:ext cx="106293" cy="525995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2" name="向下箭號 31"/>
          <p:cNvSpPr/>
          <p:nvPr/>
        </p:nvSpPr>
        <p:spPr>
          <a:xfrm rot="10800000">
            <a:off x="7620001" y="5105400"/>
            <a:ext cx="152399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向下箭號 32"/>
          <p:cNvSpPr/>
          <p:nvPr/>
        </p:nvSpPr>
        <p:spPr>
          <a:xfrm rot="10800000">
            <a:off x="7010401" y="5105400"/>
            <a:ext cx="152399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向下箭號 33"/>
          <p:cNvSpPr/>
          <p:nvPr/>
        </p:nvSpPr>
        <p:spPr>
          <a:xfrm rot="10800000">
            <a:off x="6400800" y="5105400"/>
            <a:ext cx="1524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向下箭號 35"/>
          <p:cNvSpPr/>
          <p:nvPr/>
        </p:nvSpPr>
        <p:spPr>
          <a:xfrm rot="21295539" flipV="1">
            <a:off x="7646714" y="4500384"/>
            <a:ext cx="130651" cy="60983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7" name="向下箭號 36"/>
          <p:cNvSpPr/>
          <p:nvPr/>
        </p:nvSpPr>
        <p:spPr>
          <a:xfrm rot="1979246" flipV="1">
            <a:off x="6609698" y="4551037"/>
            <a:ext cx="101304" cy="60220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9704" name="Picture 8" descr="http://home.gna.org/getfem/images/torsion034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4604202">
            <a:off x="760291" y="3002550"/>
            <a:ext cx="3133367" cy="911383"/>
          </a:xfrm>
          <a:prstGeom prst="rect">
            <a:avLst/>
          </a:prstGeom>
          <a:noFill/>
        </p:spPr>
      </p:pic>
      <p:grpSp>
        <p:nvGrpSpPr>
          <p:cNvPr id="45" name="群組 44"/>
          <p:cNvGrpSpPr/>
          <p:nvPr/>
        </p:nvGrpSpPr>
        <p:grpSpPr>
          <a:xfrm>
            <a:off x="1447800" y="1905000"/>
            <a:ext cx="304800" cy="3352800"/>
            <a:chOff x="2057400" y="1905000"/>
            <a:chExt cx="304800" cy="3352800"/>
          </a:xfrm>
        </p:grpSpPr>
        <p:sp>
          <p:nvSpPr>
            <p:cNvPr id="46" name="矩形 45"/>
            <p:cNvSpPr/>
            <p:nvPr/>
          </p:nvSpPr>
          <p:spPr>
            <a:xfrm>
              <a:off x="2057400" y="2514600"/>
              <a:ext cx="304800" cy="20574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" name="向下箭號 46"/>
            <p:cNvSpPr/>
            <p:nvPr/>
          </p:nvSpPr>
          <p:spPr>
            <a:xfrm flipV="1">
              <a:off x="2057400" y="1905000"/>
              <a:ext cx="304800" cy="6096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向下箭號 47"/>
            <p:cNvSpPr/>
            <p:nvPr/>
          </p:nvSpPr>
          <p:spPr>
            <a:xfrm rot="10800000" flipV="1">
              <a:off x="2057400" y="4572000"/>
              <a:ext cx="304800" cy="6858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9" name="文字方塊 48"/>
          <p:cNvSpPr txBox="1"/>
          <p:nvPr/>
        </p:nvSpPr>
        <p:spPr>
          <a:xfrm rot="5400000">
            <a:off x="1099066" y="33205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Tension</a:t>
            </a:r>
            <a:endParaRPr lang="zh-TW" altLang="en-US" dirty="0"/>
          </a:p>
        </p:txBody>
      </p:sp>
      <p:sp>
        <p:nvSpPr>
          <p:cNvPr id="50" name="文字方塊 49"/>
          <p:cNvSpPr txBox="1"/>
          <p:nvPr/>
        </p:nvSpPr>
        <p:spPr>
          <a:xfrm rot="5400000">
            <a:off x="1861066" y="33205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Torsion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 sticks problem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What would you do if you only have 3 spaghetti ?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295400" y="4114800"/>
            <a:ext cx="152400" cy="1371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2667000" y="4114800"/>
            <a:ext cx="152400" cy="1371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295400" y="4114800"/>
            <a:ext cx="1524000" cy="152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352800" y="4114800"/>
            <a:ext cx="152400" cy="1371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4724400" y="4114800"/>
            <a:ext cx="152400" cy="1371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 rot="2688595">
            <a:off x="4016224" y="3857487"/>
            <a:ext cx="141599" cy="188248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715000" y="4114800"/>
            <a:ext cx="152400" cy="1371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7086600" y="4114800"/>
            <a:ext cx="152400" cy="1371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5715000" y="5334000"/>
            <a:ext cx="1524000" cy="152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1295400" y="3124200"/>
            <a:ext cx="1524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3352800" y="3124200"/>
            <a:ext cx="1524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5715000" y="3200400"/>
            <a:ext cx="1524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Implementation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TW" sz="4400" dirty="0" smtClean="0"/>
              <a:t>Building a prototype</a:t>
            </a:r>
          </a:p>
          <a:p>
            <a:pPr lvl="1"/>
            <a:r>
              <a:rPr lang="en-US" altLang="zh-TW" sz="4000" dirty="0" smtClean="0">
                <a:solidFill>
                  <a:srgbClr val="FF0000"/>
                </a:solidFill>
              </a:rPr>
              <a:t> You will not succeed at first time </a:t>
            </a:r>
          </a:p>
          <a:p>
            <a:r>
              <a:rPr lang="en-US" altLang="zh-TW" sz="4400" dirty="0" smtClean="0"/>
              <a:t>Building the final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263</Words>
  <Application>Microsoft Office PowerPoint</Application>
  <PresentationFormat>如螢幕大小 (4:3)</PresentationFormat>
  <Paragraphs>75</Paragraphs>
  <Slides>11</Slides>
  <Notes>11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Theme</vt:lpstr>
      <vt:lpstr>Engineering Design Process</vt:lpstr>
      <vt:lpstr>Engineering Design Process</vt:lpstr>
      <vt:lpstr>Problem Definition </vt:lpstr>
      <vt:lpstr>Information Gathering</vt:lpstr>
      <vt:lpstr>Idea Generation</vt:lpstr>
      <vt:lpstr>Idea Selection</vt:lpstr>
      <vt:lpstr>Structure Mechanics</vt:lpstr>
      <vt:lpstr>3 sticks problem</vt:lpstr>
      <vt:lpstr>Implementation</vt:lpstr>
      <vt:lpstr>Important thing to know</vt:lpstr>
      <vt:lpstr>Design process diagram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Design Process</dc:title>
  <dc:creator>changlin24</dc:creator>
  <cp:lastModifiedBy>fongru</cp:lastModifiedBy>
  <cp:revision>70</cp:revision>
  <dcterms:created xsi:type="dcterms:W3CDTF">2006-08-16T00:00:00Z</dcterms:created>
  <dcterms:modified xsi:type="dcterms:W3CDTF">2010-01-07T07:43:17Z</dcterms:modified>
</cp:coreProperties>
</file>