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2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6" r:id="rId23"/>
    <p:sldId id="277" r:id="rId24"/>
    <p:sldId id="279" r:id="rId25"/>
    <p:sldId id="278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B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49F39-C7FA-4B26-B1CE-2BFAC7C7D7AB}" type="datetimeFigureOut">
              <a:rPr lang="zh-TW" altLang="en-US" smtClean="0"/>
              <a:pPr/>
              <a:t>2010/4/5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8B67E-8A3C-4C3E-BB16-C7BA5CCA33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D9A87-13D2-4A4E-8976-0DD075BE95D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D9A87-13D2-4A4E-8976-0DD075BE95D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D9A87-13D2-4A4E-8976-0DD075BE95D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D9A87-13D2-4A4E-8976-0DD075BE95D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B67E-8A3C-4C3E-BB16-C7BA5CCA335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D9A87-13D2-4A4E-8976-0DD075BE95D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cceleration" TargetMode="External"/><Relationship Id="rId3" Type="http://schemas.openxmlformats.org/officeDocument/2006/relationships/hyperlink" Target="http://en.wikipedia.org/wiki/Force" TargetMode="External"/><Relationship Id="rId7" Type="http://schemas.openxmlformats.org/officeDocument/2006/relationships/hyperlink" Target="http://en.wikipedia.org/wiki/Inertia" TargetMode="External"/><Relationship Id="rId12" Type="http://schemas.openxmlformats.org/officeDocument/2006/relationships/hyperlink" Target="http://en.wikipedia.org/wiki/Reaction_%28physics%2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Velocity" TargetMode="External"/><Relationship Id="rId11" Type="http://schemas.openxmlformats.org/officeDocument/2006/relationships/hyperlink" Target="http://en.wikipedia.org/wiki/Momentum" TargetMode="External"/><Relationship Id="rId5" Type="http://schemas.openxmlformats.org/officeDocument/2006/relationships/hyperlink" Target="http://en.wikipedia.org/wiki/Physical_body" TargetMode="External"/><Relationship Id="rId10" Type="http://schemas.openxmlformats.org/officeDocument/2006/relationships/hyperlink" Target="http://en.wikipedia.org/wiki/Time_derivative" TargetMode="External"/><Relationship Id="rId4" Type="http://schemas.openxmlformats.org/officeDocument/2006/relationships/hyperlink" Target="http://en.wikipedia.org/wiki/Center_of_mass" TargetMode="External"/><Relationship Id="rId9" Type="http://schemas.openxmlformats.org/officeDocument/2006/relationships/hyperlink" Target="http://en.wikipedia.org/wiki/Mas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hu.edu/virtlab/bridge/bridge.htm" TargetMode="External"/><Relationship Id="rId4" Type="http://schemas.openxmlformats.org/officeDocument/2006/relationships/hyperlink" Target="http://www.garrettsbridges.com/design/trussdesig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Memo format and Force analysis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/>
              <a:t>Feng-Ju</a:t>
            </a:r>
            <a:r>
              <a:rPr lang="en-US" altLang="zh-TW" dirty="0" smtClean="0"/>
              <a:t> Hsieh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Truss Bridge Force Analysis </a:t>
            </a:r>
            <a:br>
              <a:rPr lang="en-US" altLang="zh-TW" dirty="0" smtClean="0"/>
            </a:br>
            <a:r>
              <a:rPr lang="en-US" altLang="zh-TW" dirty="0" smtClean="0"/>
              <a:t>(Free Body Diagram)</a:t>
            </a:r>
            <a:endParaRPr lang="zh-TW" altLang="en-US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695" t="20370" r="25694" b="33333"/>
          <a:stretch>
            <a:fillRect/>
          </a:stretch>
        </p:blipFill>
        <p:spPr bwMode="auto">
          <a:xfrm>
            <a:off x="1600200" y="1676400"/>
            <a:ext cx="5926653" cy="352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Truss Bridge Force Analysis </a:t>
            </a:r>
            <a:br>
              <a:rPr lang="en-US" altLang="zh-TW" dirty="0" smtClean="0"/>
            </a:br>
            <a:r>
              <a:rPr lang="en-US" altLang="zh-TW" dirty="0" smtClean="0"/>
              <a:t>(Free Body Diagram)</a:t>
            </a:r>
            <a:endParaRPr lang="zh-TW" altLang="en-US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695" t="20370" r="25694" b="31482"/>
          <a:stretch>
            <a:fillRect/>
          </a:stretch>
        </p:blipFill>
        <p:spPr bwMode="auto">
          <a:xfrm>
            <a:off x="1600200" y="1676400"/>
            <a:ext cx="5926653" cy="3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Truss Bridge Force Analysis </a:t>
            </a:r>
            <a:br>
              <a:rPr lang="en-US" altLang="zh-TW" dirty="0" smtClean="0"/>
            </a:br>
            <a:r>
              <a:rPr lang="en-US" altLang="zh-TW" dirty="0" smtClean="0"/>
              <a:t>(Free Body Diagram)</a:t>
            </a:r>
            <a:endParaRPr lang="zh-TW" altLang="en-US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695" t="20370" r="25694" b="31482"/>
          <a:stretch>
            <a:fillRect/>
          </a:stretch>
        </p:blipFill>
        <p:spPr bwMode="auto">
          <a:xfrm>
            <a:off x="1600200" y="1676400"/>
            <a:ext cx="5926653" cy="3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Truss Bridge Force Analysis </a:t>
            </a:r>
            <a:br>
              <a:rPr lang="en-US" altLang="zh-TW" dirty="0" smtClean="0"/>
            </a:br>
            <a:r>
              <a:rPr lang="en-US" altLang="zh-TW" dirty="0" smtClean="0"/>
              <a:t>(Free Body Diagram)</a:t>
            </a:r>
            <a:endParaRPr lang="zh-TW" altLang="en-US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695" t="20370" r="25694" b="31482"/>
          <a:stretch>
            <a:fillRect/>
          </a:stretch>
        </p:blipFill>
        <p:spPr bwMode="auto">
          <a:xfrm>
            <a:off x="1600200" y="1676400"/>
            <a:ext cx="5926653" cy="3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Warren</a:t>
            </a:r>
            <a:br>
              <a:rPr lang="en-US" altLang="zh-TW" b="1" dirty="0" smtClean="0"/>
            </a:br>
            <a:r>
              <a:rPr lang="en-US" altLang="zh-TW" dirty="0" smtClean="0"/>
              <a:t> Truss Bridge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05000"/>
            <a:ext cx="3209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Users\fongru\Desktop\warrenloa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200400"/>
            <a:ext cx="3228975" cy="9906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724400"/>
            <a:ext cx="3228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Pratt </a:t>
            </a:r>
            <a:r>
              <a:rPr lang="en-US" altLang="zh-TW" dirty="0" smtClean="0"/>
              <a:t>Truss &amp; </a:t>
            </a:r>
            <a:r>
              <a:rPr lang="en-US" altLang="zh-TW" b="1" dirty="0" smtClean="0"/>
              <a:t>Howe</a:t>
            </a:r>
            <a:r>
              <a:rPr lang="en-US" altLang="zh-TW" dirty="0" smtClean="0"/>
              <a:t> Truss 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200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3209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238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81400"/>
            <a:ext cx="3228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457200" y="5029200"/>
            <a:ext cx="3184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Compressed member is shorter </a:t>
            </a:r>
          </a:p>
          <a:p>
            <a:r>
              <a:rPr lang="en-US" altLang="zh-TW" dirty="0" smtClean="0"/>
              <a:t>Compression force is smaller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 Truss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2" y="3005931"/>
            <a:ext cx="3571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752600"/>
            <a:ext cx="3238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43000" y="51054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lengths of the compression members is shorter</a:t>
            </a:r>
          </a:p>
          <a:p>
            <a:r>
              <a:rPr lang="en-US" altLang="zh-TW" dirty="0" smtClean="0"/>
              <a:t>Extra weight?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Already Known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Force can be represented in vector:</a:t>
            </a:r>
          </a:p>
          <a:p>
            <a:pPr lvl="2"/>
            <a:r>
              <a:rPr lang="en-US" dirty="0" smtClean="0"/>
              <a:t>External Forces:</a:t>
            </a:r>
          </a:p>
          <a:p>
            <a:pPr lvl="3"/>
            <a:r>
              <a:rPr lang="en-US" dirty="0" smtClean="0"/>
              <a:t>Surface forces : direct contact of two bodies (concentrated/distributed forces)</a:t>
            </a:r>
          </a:p>
          <a:p>
            <a:pPr lvl="3"/>
            <a:r>
              <a:rPr lang="en-US" dirty="0" smtClean="0"/>
              <a:t>Body forces: no physical contact (EM forces, G- forces)</a:t>
            </a:r>
          </a:p>
          <a:p>
            <a:pPr lvl="2"/>
            <a:r>
              <a:rPr lang="en-US" dirty="0" smtClean="0"/>
              <a:t>Internal Forces:</a:t>
            </a:r>
          </a:p>
          <a:p>
            <a:pPr lvl="3"/>
            <a:r>
              <a:rPr lang="en-US" dirty="0" smtClean="0"/>
              <a:t>Particle bounding</a:t>
            </a:r>
          </a:p>
          <a:p>
            <a:pPr lvl="3"/>
            <a:r>
              <a:rPr lang="en-US" dirty="0" smtClean="0"/>
              <a:t>Reacted force</a:t>
            </a:r>
          </a:p>
          <a:p>
            <a:pPr lvl="1"/>
            <a:r>
              <a:rPr lang="en-US" dirty="0" smtClean="0"/>
              <a:t>Reaction force at support may induce normal forces and couple moments in vector: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 and Dynamics</a:t>
            </a:r>
            <a:br>
              <a:rPr lang="en-US" dirty="0" smtClean="0"/>
            </a:br>
            <a:r>
              <a:rPr lang="en-US" dirty="0" smtClean="0"/>
              <a:t>(ME 230)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Equations of equilibrium</a:t>
            </a:r>
          </a:p>
          <a:p>
            <a:pPr lvl="1">
              <a:buNone/>
            </a:pPr>
            <a:r>
              <a:rPr lang="en-US" dirty="0" smtClean="0"/>
              <a:t> (statics force/moment analysis)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Only can figure out the F&amp;M to maintain steady state</a:t>
            </a:r>
            <a:r>
              <a:rPr lang="en-US" dirty="0" smtClean="0"/>
              <a:t>...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752600" y="2667000"/>
          <a:ext cx="1143000" cy="863600"/>
        </p:xfrm>
        <a:graphic>
          <a:graphicData uri="http://schemas.openxmlformats.org/presentationml/2006/ole">
            <p:oleObj spid="_x0000_s1026" name="Equation" r:id="rId4" imgW="571320" imgH="43164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81600" y="2717800"/>
          <a:ext cx="1219200" cy="863600"/>
        </p:xfrm>
        <a:graphic>
          <a:graphicData uri="http://schemas.openxmlformats.org/presentationml/2006/ole">
            <p:oleObj spid="_x0000_s1027" name="Equation" r:id="rId5" imgW="609480" imgH="43164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990600" y="3505200"/>
            <a:ext cx="566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to translate or move                                    Not to rotate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75" t="29000" r="33750" b="58000"/>
          <a:stretch>
            <a:fillRect/>
          </a:stretch>
        </p:blipFill>
        <p:spPr bwMode="auto">
          <a:xfrm>
            <a:off x="2438400" y="3962400"/>
            <a:ext cx="388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 and Dynamics</a:t>
            </a:r>
            <a:br>
              <a:rPr lang="en-US" dirty="0" smtClean="0"/>
            </a:br>
            <a:r>
              <a:rPr lang="en-US" dirty="0" smtClean="0"/>
              <a:t>(ME 230)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 to get F&amp;M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Don’t know whether the material can hold it or not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4375" t="16000" r="33125" b="31000"/>
          <a:stretch>
            <a:fillRect/>
          </a:stretch>
        </p:blipFill>
        <p:spPr bwMode="auto">
          <a:xfrm>
            <a:off x="2590800" y="20574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Grading Policy of Memo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b="1" i="1" dirty="0" smtClean="0">
                <a:solidFill>
                  <a:srgbClr val="FF0000"/>
                </a:solidFill>
              </a:rPr>
              <a:t>Format-50%</a:t>
            </a:r>
          </a:p>
          <a:p>
            <a:r>
              <a:rPr lang="en-US" altLang="zh-TW" b="1" dirty="0" smtClean="0"/>
              <a:t>Address                                    </a:t>
            </a:r>
          </a:p>
          <a:p>
            <a:pPr>
              <a:buNone/>
            </a:pPr>
            <a:r>
              <a:rPr lang="en-US" altLang="zh-TW" sz="1800" dirty="0" smtClean="0"/>
              <a:t>	TO: ENGR 100 C</a:t>
            </a:r>
          </a:p>
          <a:p>
            <a:pPr>
              <a:buNone/>
            </a:pPr>
            <a:r>
              <a:rPr lang="en-US" altLang="zh-TW" sz="1800" dirty="0" smtClean="0"/>
              <a:t>	FROM:  </a:t>
            </a:r>
            <a:r>
              <a:rPr lang="en-US" altLang="zh-TW" sz="1800" dirty="0" err="1" smtClean="0"/>
              <a:t>YourName</a:t>
            </a:r>
            <a:endParaRPr lang="en-US" altLang="zh-TW" sz="1800" dirty="0" smtClean="0"/>
          </a:p>
          <a:p>
            <a:pPr>
              <a:buNone/>
            </a:pPr>
            <a:r>
              <a:rPr lang="en-US" altLang="zh-TW" sz="1800" dirty="0" smtClean="0"/>
              <a:t>	DATE: Jan. 07, 2009</a:t>
            </a:r>
          </a:p>
          <a:p>
            <a:pPr>
              <a:buNone/>
            </a:pPr>
            <a:r>
              <a:rPr lang="en-US" altLang="zh-TW" sz="1800" dirty="0" smtClean="0"/>
              <a:t>	SUBJECT: Proper Memorandum Style and Format</a:t>
            </a:r>
          </a:p>
          <a:p>
            <a:r>
              <a:rPr lang="en-US" altLang="zh-TW" b="1" dirty="0" smtClean="0"/>
              <a:t>Introduction</a:t>
            </a:r>
          </a:p>
          <a:p>
            <a:r>
              <a:rPr lang="en-US" altLang="zh-TW" b="1" dirty="0" smtClean="0"/>
              <a:t>Body-content</a:t>
            </a:r>
          </a:p>
          <a:p>
            <a:r>
              <a:rPr lang="en-US" altLang="zh-TW" b="1" dirty="0" smtClean="0"/>
              <a:t>Conclusion</a:t>
            </a:r>
          </a:p>
          <a:p>
            <a:pPr>
              <a:buNone/>
            </a:pPr>
            <a:endParaRPr lang="en-US" altLang="zh-TW" b="1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828800" y="5867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 better to type it!!</a:t>
            </a:r>
            <a:endParaRPr lang="zh-TW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953000" y="1600200"/>
            <a:ext cx="495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3200" b="1" i="1" dirty="0" smtClean="0">
                <a:solidFill>
                  <a:srgbClr val="FF0000"/>
                </a:solidFill>
              </a:rPr>
              <a:t>Content</a:t>
            </a:r>
            <a:r>
              <a:rPr kumimoji="0" lang="en-US" altLang="zh-TW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b="1" dirty="0" smtClean="0"/>
              <a:t>Clarity:30%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b="1" dirty="0" smtClean="0"/>
              <a:t>Conclusion:20%</a:t>
            </a:r>
            <a:endParaRPr kumimoji="0" lang="en-US" altLang="zh-TW" sz="32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Mechanics of Materials</a:t>
            </a:r>
            <a:br>
              <a:rPr lang="en-US" dirty="0" smtClean="0"/>
            </a:br>
            <a:r>
              <a:rPr lang="en-US" dirty="0" smtClean="0"/>
              <a:t>(ME 354)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External force&lt;-&gt;Internal force &lt;-&gt;Material</a:t>
            </a:r>
          </a:p>
          <a:p>
            <a:r>
              <a:rPr lang="en-US" sz="2800" dirty="0" smtClean="0"/>
              <a:t>Stress</a:t>
            </a:r>
          </a:p>
          <a:p>
            <a:pPr lvl="1"/>
            <a:r>
              <a:rPr lang="en-US" sz="2400" dirty="0" smtClean="0"/>
              <a:t>The distribution of these internal forces acting over a sectioned area of the body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Strain</a:t>
            </a:r>
          </a:p>
          <a:p>
            <a:pPr lvl="1"/>
            <a:r>
              <a:rPr lang="en-US" sz="2400" dirty="0" smtClean="0"/>
              <a:t>Normalized deformation of body in response to stress</a:t>
            </a:r>
          </a:p>
        </p:txBody>
      </p:sp>
      <p:sp>
        <p:nvSpPr>
          <p:cNvPr id="4" name="矩形 3"/>
          <p:cNvSpPr/>
          <p:nvPr/>
        </p:nvSpPr>
        <p:spPr>
          <a:xfrm>
            <a:off x="762000" y="593467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Relationships between the external loads applied to a deformable body and the intensity of internal forces acting within the body as well as the deformations of the body.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lum contrast="10000"/>
          </a:blip>
          <a:srcRect l="38060" t="62000" r="39310" b="17000"/>
          <a:stretch>
            <a:fillRect/>
          </a:stretch>
        </p:blipFill>
        <p:spPr bwMode="auto">
          <a:xfrm>
            <a:off x="7086600" y="609600"/>
            <a:ext cx="1905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352800" y="3505200"/>
          <a:ext cx="1031875" cy="762000"/>
        </p:xfrm>
        <a:graphic>
          <a:graphicData uri="http://schemas.openxmlformats.org/presentationml/2006/ole">
            <p:oleObj spid="_x0000_s2052" name="Equation" r:id="rId5" imgW="5331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Normal Stress</a:t>
            </a:r>
          </a:p>
          <a:p>
            <a:pPr lvl="1"/>
            <a:r>
              <a:rPr lang="en-US" sz="2400" dirty="0" smtClean="0"/>
              <a:t>acting perpendicular to the plane of the area</a:t>
            </a:r>
          </a:p>
          <a:p>
            <a:pPr lvl="1"/>
            <a:r>
              <a:rPr lang="en-US" sz="2400" dirty="0" smtClean="0"/>
              <a:t>Tensile/compressive  stress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Shear Stress</a:t>
            </a:r>
          </a:p>
          <a:p>
            <a:pPr lvl="1"/>
            <a:r>
              <a:rPr lang="en-US" sz="2400" dirty="0" smtClean="0"/>
              <a:t>acting parallel to the plane of the area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lum contrast="10000"/>
          </a:blip>
          <a:srcRect l="38060" t="62000" r="39310" b="17000"/>
          <a:stretch>
            <a:fillRect/>
          </a:stretch>
        </p:blipFill>
        <p:spPr bwMode="auto">
          <a:xfrm>
            <a:off x="7086600" y="609600"/>
            <a:ext cx="1905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76600" y="4495800"/>
          <a:ext cx="1522413" cy="762000"/>
        </p:xfrm>
        <a:graphic>
          <a:graphicData uri="http://schemas.openxmlformats.org/presentationml/2006/ole">
            <p:oleObj spid="_x0000_s4099" name="Equation" r:id="rId5" imgW="787320" imgH="39348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276600" y="2971800"/>
          <a:ext cx="1597025" cy="762000"/>
        </p:xfrm>
        <a:graphic>
          <a:graphicData uri="http://schemas.openxmlformats.org/presentationml/2006/ole">
            <p:oleObj spid="_x0000_s4101" name="Equation" r:id="rId6" imgW="825480" imgH="393480" progId="Equation.DSMT4">
              <p:embed/>
            </p:oleObj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 l="36250" t="47000" r="33750" b="18000"/>
          <a:stretch>
            <a:fillRect/>
          </a:stretch>
        </p:blipFill>
        <p:spPr bwMode="auto">
          <a:xfrm>
            <a:off x="5410200" y="4343400"/>
            <a:ext cx="2667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Whenever a force is applied to a body, it will tend to change the body's shape and size.</a:t>
            </a:r>
          </a:p>
          <a:p>
            <a:r>
              <a:rPr lang="en-US" sz="2000" dirty="0" smtClean="0"/>
              <a:t>Normal Strain</a:t>
            </a:r>
          </a:p>
          <a:p>
            <a:pPr lvl="1"/>
            <a:r>
              <a:rPr lang="en-US" sz="1800" dirty="0" smtClean="0"/>
              <a:t>elongation or contraction of a line segment per unit length resulting in a volume change</a:t>
            </a:r>
          </a:p>
          <a:p>
            <a:pPr lvl="1"/>
            <a:r>
              <a:rPr lang="en-US" sz="1800" dirty="0" smtClean="0"/>
              <a:t>tensile strain = elongation (+)</a:t>
            </a:r>
          </a:p>
          <a:p>
            <a:pPr lvl="1"/>
            <a:r>
              <a:rPr lang="en-US" sz="1800" dirty="0" smtClean="0"/>
              <a:t>compressive strain = contraction (-)</a:t>
            </a:r>
          </a:p>
          <a:p>
            <a:r>
              <a:rPr lang="en-US" sz="2000" dirty="0" smtClean="0"/>
              <a:t>Shear Strain</a:t>
            </a:r>
          </a:p>
          <a:p>
            <a:pPr lvl="1"/>
            <a:r>
              <a:rPr lang="en-US" sz="1600" dirty="0" smtClean="0"/>
              <a:t>angle change between two line segments resulting in a shape change</a:t>
            </a:r>
            <a:endParaRPr lang="en-US" sz="20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724400" y="3124200"/>
          <a:ext cx="2971800" cy="961880"/>
        </p:xfrm>
        <a:graphic>
          <a:graphicData uri="http://schemas.openxmlformats.org/presentationml/2006/ole">
            <p:oleObj spid="_x0000_s5122" name="Equation" r:id="rId4" imgW="1726920" imgH="558720" progId="Equation.DSMT4">
              <p:embed/>
            </p:oleObj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 l="34455" t="48000" r="32500" b="43521"/>
          <a:stretch>
            <a:fillRect/>
          </a:stretch>
        </p:blipFill>
        <p:spPr bwMode="auto">
          <a:xfrm>
            <a:off x="1371600" y="4648200"/>
            <a:ext cx="332590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 l="38125" t="30000" r="36875" b="28571"/>
          <a:stretch>
            <a:fillRect/>
          </a:stretch>
        </p:blipFill>
        <p:spPr bwMode="auto">
          <a:xfrm>
            <a:off x="6324600" y="4419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12500" t="56479" r="42832" b="35000"/>
          <a:stretch>
            <a:fillRect/>
          </a:stretch>
        </p:blipFill>
        <p:spPr bwMode="auto">
          <a:xfrm>
            <a:off x="1143000" y="5334000"/>
            <a:ext cx="4495800" cy="53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Strain Relationship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Elastic area </a:t>
            </a:r>
          </a:p>
          <a:p>
            <a:pPr lvl="1"/>
            <a:r>
              <a:rPr lang="en-US" dirty="0" smtClean="0"/>
              <a:t>Recoverable deformation (Hook’s Law)</a:t>
            </a:r>
          </a:p>
          <a:p>
            <a:pPr>
              <a:buNone/>
            </a:pPr>
            <a:r>
              <a:rPr lang="en-US" dirty="0" smtClean="0"/>
              <a:t>	F = k x</a:t>
            </a:r>
          </a:p>
          <a:p>
            <a:r>
              <a:rPr lang="en-US" dirty="0" smtClean="0"/>
              <a:t>Plastic area </a:t>
            </a:r>
          </a:p>
          <a:p>
            <a:pPr lvl="1"/>
            <a:r>
              <a:rPr lang="en-US" dirty="0" smtClean="0"/>
              <a:t>Non-recoverable deformation (yielding)</a:t>
            </a:r>
          </a:p>
          <a:p>
            <a:endParaRPr 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209800" y="2743200"/>
          <a:ext cx="1247095" cy="447675"/>
        </p:xfrm>
        <a:graphic>
          <a:graphicData uri="http://schemas.openxmlformats.org/presentationml/2006/ole">
            <p:oleObj spid="_x0000_s6146" name="Equation" r:id="rId4" imgW="495000" imgH="177480" progId="Equation.DSMT4">
              <p:embed/>
            </p:oleObj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 l="10625" t="57190" r="11250" b="12747"/>
          <a:stretch>
            <a:fillRect/>
          </a:stretch>
        </p:blipFill>
        <p:spPr bwMode="auto">
          <a:xfrm>
            <a:off x="457200" y="51054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 l="14375" t="30000" r="63750" b="41000"/>
          <a:stretch>
            <a:fillRect/>
          </a:stretch>
        </p:blipFill>
        <p:spPr bwMode="auto">
          <a:xfrm>
            <a:off x="6553200" y="4876800"/>
            <a:ext cx="1828800" cy="15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295400" y="4419600"/>
          <a:ext cx="1439863" cy="511175"/>
        </p:xfrm>
        <a:graphic>
          <a:graphicData uri="http://schemas.openxmlformats.org/presentationml/2006/ole">
            <p:oleObj spid="_x0000_s6150" name="Equation" r:id="rId7" imgW="571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plot?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it!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3750" t="29000" r="11875" b="16000"/>
          <a:stretch>
            <a:fillRect/>
          </a:stretch>
        </p:blipFill>
        <p:spPr bwMode="auto">
          <a:xfrm>
            <a:off x="76200" y="2362200"/>
            <a:ext cx="906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Machine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119" t="18520" r="13171" b="5717"/>
          <a:stretch>
            <a:fillRect/>
          </a:stretch>
        </p:blipFill>
        <p:spPr bwMode="auto">
          <a:xfrm>
            <a:off x="1828800" y="1752600"/>
            <a:ext cx="541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Stress-Strain Plot</a:t>
            </a:r>
            <a:br>
              <a:rPr lang="en-US" dirty="0" smtClean="0"/>
            </a:br>
            <a:r>
              <a:rPr lang="en-US" dirty="0" smtClean="0"/>
              <a:t>(Tensile Test)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014" t="37040" r="8962" b="9084"/>
          <a:stretch>
            <a:fillRect/>
          </a:stretch>
        </p:blipFill>
        <p:spPr bwMode="auto">
          <a:xfrm>
            <a:off x="1752600" y="1905000"/>
            <a:ext cx="586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553200" y="4419600"/>
            <a:ext cx="108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case?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Any Material?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7500" t="20000" r="21250" b="25000"/>
          <a:stretch>
            <a:fillRect/>
          </a:stretch>
        </p:blipFill>
        <p:spPr bwMode="auto">
          <a:xfrm>
            <a:off x="1676400" y="3733800"/>
            <a:ext cx="556675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3171" t="37040" r="14223" b="10768"/>
          <a:stretch>
            <a:fillRect/>
          </a:stretch>
        </p:blipFill>
        <p:spPr bwMode="auto">
          <a:xfrm>
            <a:off x="1828800" y="1371600"/>
            <a:ext cx="5257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Force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Force</a:t>
            </a:r>
            <a:endParaRPr lang="en-US" dirty="0" smtClean="0"/>
          </a:p>
          <a:p>
            <a:r>
              <a:rPr lang="en-US" sz="2400" dirty="0" smtClean="0"/>
              <a:t>Something that can move things in a straight line. </a:t>
            </a:r>
          </a:p>
          <a:p>
            <a:r>
              <a:rPr lang="en-US" sz="2400" dirty="0" smtClean="0"/>
              <a:t>Force has magnitude, direction and point of application (Where it works on).</a:t>
            </a:r>
          </a:p>
          <a:p>
            <a:r>
              <a:rPr lang="en-US" sz="2400" dirty="0" smtClean="0"/>
              <a:t>Force can cause an object with mass to accelerate</a:t>
            </a:r>
          </a:p>
          <a:p>
            <a:r>
              <a:rPr lang="en-US" sz="2400" dirty="0" smtClean="0"/>
              <a:t>Force can transfer energy</a:t>
            </a:r>
          </a:p>
          <a:p>
            <a:r>
              <a:rPr lang="en-US" sz="2400" dirty="0" smtClean="0"/>
              <a:t>People usually use the "arrow" to represent the force.</a:t>
            </a:r>
          </a:p>
          <a:p>
            <a:endParaRPr lang="zh-TW" altLang="en-US" dirty="0"/>
          </a:p>
        </p:txBody>
      </p:sp>
      <p:pic>
        <p:nvPicPr>
          <p:cNvPr id="2052" name="Picture 4" descr="http://courses.washington.edu/engr100/Section_Alton/force_analysis_files/force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953000"/>
            <a:ext cx="1447800" cy="125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Laws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absence of a net </a:t>
            </a:r>
            <a:r>
              <a:rPr lang="en-US" dirty="0" smtClean="0">
                <a:hlinkClick r:id="rId3" tooltip="Force"/>
              </a:rPr>
              <a:t>force</a:t>
            </a:r>
            <a:r>
              <a:rPr lang="en-US" dirty="0" smtClean="0"/>
              <a:t>, the </a:t>
            </a:r>
            <a:r>
              <a:rPr lang="en-US" dirty="0" smtClean="0">
                <a:hlinkClick r:id="rId4" tooltip="Center of &#10;mass"/>
              </a:rPr>
              <a:t>center of mass</a:t>
            </a:r>
            <a:r>
              <a:rPr lang="en-US" dirty="0" smtClean="0"/>
              <a:t> of a </a:t>
            </a:r>
            <a:r>
              <a:rPr lang="en-US" dirty="0" smtClean="0">
                <a:hlinkClick r:id="rId5" tooltip="Physical body"/>
              </a:rPr>
              <a:t>body</a:t>
            </a:r>
            <a:r>
              <a:rPr lang="en-US" dirty="0" smtClean="0"/>
              <a:t> either is at rest or moves at a constant </a:t>
            </a:r>
            <a:r>
              <a:rPr lang="en-US" dirty="0" smtClean="0">
                <a:hlinkClick r:id="rId6" tooltip="Velocity"/>
              </a:rPr>
              <a:t>velocity</a:t>
            </a:r>
            <a:r>
              <a:rPr lang="en-US" dirty="0" smtClean="0"/>
              <a:t>. (</a:t>
            </a:r>
            <a:r>
              <a:rPr lang="en-US" i="1" dirty="0" smtClean="0">
                <a:hlinkClick r:id="rId7" tooltip="Inertia"/>
              </a:rPr>
              <a:t>law of </a:t>
            </a:r>
            <a:r>
              <a:rPr lang="en-US" i="1" dirty="0" smtClean="0">
                <a:hlinkClick r:id="rId7" tooltip="Inertia"/>
              </a:rPr>
              <a:t>inertia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A body experiencing a force </a:t>
            </a:r>
            <a:r>
              <a:rPr lang="en-US" b="1" dirty="0" smtClean="0"/>
              <a:t>F</a:t>
            </a:r>
            <a:r>
              <a:rPr lang="en-US" dirty="0" smtClean="0"/>
              <a:t> experiences an </a:t>
            </a:r>
            <a:r>
              <a:rPr lang="en-US" dirty="0" smtClean="0">
                <a:hlinkClick r:id="rId8" tooltip="Acceleration"/>
              </a:rPr>
              <a:t>acceleration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related to </a:t>
            </a:r>
            <a:r>
              <a:rPr lang="en-US" b="1" dirty="0" smtClean="0"/>
              <a:t>F</a:t>
            </a:r>
            <a:r>
              <a:rPr lang="en-US" dirty="0" smtClean="0"/>
              <a:t> by </a:t>
            </a:r>
            <a:r>
              <a:rPr lang="en-US" b="1" dirty="0" smtClean="0"/>
              <a:t>F</a:t>
            </a:r>
            <a:r>
              <a:rPr lang="en-US" dirty="0" smtClean="0"/>
              <a:t> = </a:t>
            </a:r>
            <a:r>
              <a:rPr lang="en-US" i="1" dirty="0" smtClean="0"/>
              <a:t>m</a:t>
            </a:r>
            <a:r>
              <a:rPr lang="en-US" b="1" dirty="0" smtClean="0"/>
              <a:t>a</a:t>
            </a:r>
            <a:r>
              <a:rPr lang="en-US" dirty="0" smtClean="0"/>
              <a:t>, where </a:t>
            </a:r>
            <a:r>
              <a:rPr lang="en-US" i="1" dirty="0" smtClean="0"/>
              <a:t>m</a:t>
            </a:r>
            <a:r>
              <a:rPr lang="en-US" dirty="0" smtClean="0"/>
              <a:t> is the </a:t>
            </a:r>
            <a:r>
              <a:rPr lang="en-US" dirty="0" smtClean="0">
                <a:hlinkClick r:id="rId9" tooltip="Mass"/>
              </a:rPr>
              <a:t>mass</a:t>
            </a:r>
            <a:r>
              <a:rPr lang="en-US" dirty="0" smtClean="0"/>
              <a:t> of the body. Alternatively, force is equal to the </a:t>
            </a:r>
            <a:r>
              <a:rPr lang="en-US" dirty="0" smtClean="0">
                <a:hlinkClick r:id="rId10" tooltip="Time &#10;derivative"/>
              </a:rPr>
              <a:t>time derivative</a:t>
            </a:r>
            <a:r>
              <a:rPr lang="en-US" dirty="0" smtClean="0"/>
              <a:t> of </a:t>
            </a:r>
            <a:r>
              <a:rPr lang="en-US" dirty="0" smtClean="0">
                <a:hlinkClick r:id="rId11" tooltip="Momentum"/>
              </a:rPr>
              <a:t>momentum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Whenever a first body exerts a force </a:t>
            </a:r>
            <a:r>
              <a:rPr lang="en-US" b="1" dirty="0" smtClean="0"/>
              <a:t>F</a:t>
            </a:r>
            <a:r>
              <a:rPr lang="en-US" dirty="0" smtClean="0"/>
              <a:t> on a second body, the second body exerts a force −</a:t>
            </a:r>
            <a:r>
              <a:rPr lang="en-US" b="1" dirty="0" smtClean="0"/>
              <a:t>F</a:t>
            </a:r>
            <a:r>
              <a:rPr lang="en-US" dirty="0" smtClean="0"/>
              <a:t> on the first body. </a:t>
            </a:r>
            <a:r>
              <a:rPr lang="en-US" b="1" dirty="0" smtClean="0"/>
              <a:t>F</a:t>
            </a:r>
            <a:r>
              <a:rPr lang="en-US" dirty="0" smtClean="0"/>
              <a:t> and −</a:t>
            </a:r>
            <a:r>
              <a:rPr lang="en-US" b="1" dirty="0" smtClean="0"/>
              <a:t>F</a:t>
            </a:r>
            <a:r>
              <a:rPr lang="en-US" dirty="0" smtClean="0"/>
              <a:t> are equal in magnitude and opposite in </a:t>
            </a:r>
            <a:r>
              <a:rPr lang="en-US" dirty="0" smtClean="0"/>
              <a:t>direction. (</a:t>
            </a:r>
            <a:r>
              <a:rPr lang="en-US" i="1" dirty="0" smtClean="0">
                <a:hlinkClick r:id="rId12" tooltip="Reaction (physics)"/>
              </a:rPr>
              <a:t>action-reaction law</a:t>
            </a:r>
            <a:r>
              <a:rPr lang="en-US" i="1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Parallelogram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is a vector. It can be decoupled or combined by the </a:t>
            </a:r>
            <a:r>
              <a:rPr lang="en-US" dirty="0" smtClean="0">
                <a:solidFill>
                  <a:srgbClr val="FF0000"/>
                </a:solidFill>
              </a:rPr>
              <a:t>parallelogram</a:t>
            </a:r>
            <a:r>
              <a:rPr lang="en-US" dirty="0" smtClean="0"/>
              <a:t> method. </a:t>
            </a:r>
          </a:p>
          <a:p>
            <a:r>
              <a:rPr lang="en-US" dirty="0" smtClean="0"/>
              <a:t>One force can be decoupled into two forces; tow forces can be combined into one force. They will still have the </a:t>
            </a:r>
            <a:r>
              <a:rPr lang="en-US" dirty="0" smtClean="0">
                <a:solidFill>
                  <a:srgbClr val="FF0000"/>
                </a:solidFill>
              </a:rPr>
              <a:t>same effect</a:t>
            </a:r>
            <a:r>
              <a:rPr lang="en-US" dirty="0" smtClean="0"/>
              <a:t>.</a:t>
            </a:r>
            <a:endParaRPr lang="zh-TW" altLang="en-US" dirty="0"/>
          </a:p>
        </p:txBody>
      </p:sp>
      <p:pic>
        <p:nvPicPr>
          <p:cNvPr id="21506" name="Picture 2" descr="http://courses.washington.edu/engr100/Section_Alton/force_analysis_files/force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267201"/>
            <a:ext cx="3930004" cy="20574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971800" y="6324600"/>
            <a:ext cx="22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Parallelogram of force</a:t>
            </a:r>
            <a:endParaRPr lang="zh-TW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4800600"/>
            <a:ext cx="129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ongru\Local Settings\Temporary Internet Files\Content.IE5\W327TS3J\MPj031693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3352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50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Something that can rotate things. Make it </a:t>
            </a:r>
            <a:r>
              <a:rPr lang="en-US" dirty="0" smtClean="0">
                <a:solidFill>
                  <a:srgbClr val="FF0000"/>
                </a:solidFill>
              </a:rPr>
              <a:t>spin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Moment also has magnitude, direction</a:t>
            </a:r>
          </a:p>
          <a:p>
            <a:r>
              <a:rPr lang="en-US" altLang="zh-TW" dirty="0" smtClean="0"/>
              <a:t>Moment is a result from force that make thing rotate</a:t>
            </a:r>
            <a:endParaRPr lang="zh-TW" altLang="en-US" dirty="0"/>
          </a:p>
        </p:txBody>
      </p:sp>
      <p:pic>
        <p:nvPicPr>
          <p:cNvPr id="23554" name="Picture 2" descr="http://courses.washington.edu/engr100/Section_Alton/force_analysis_files/force_3.gif"/>
          <p:cNvPicPr>
            <a:picLocks noChangeAspect="1" noChangeArrowheads="1"/>
          </p:cNvPicPr>
          <p:nvPr/>
        </p:nvPicPr>
        <p:blipFill>
          <a:blip r:embed="rId4" cstate="print"/>
          <a:srcRect t="23628"/>
          <a:stretch>
            <a:fillRect/>
          </a:stretch>
        </p:blipFill>
        <p:spPr bwMode="auto">
          <a:xfrm>
            <a:off x="5162550" y="3810000"/>
            <a:ext cx="3981450" cy="304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019800" y="594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Fix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90600" y="5562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Moment</a:t>
            </a:r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=5in</a:t>
            </a:r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</a:t>
            </a:r>
            <a:r>
              <a:rPr lang="en-US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10lbf=50(in</a:t>
            </a:r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</a:t>
            </a:r>
            <a:r>
              <a:rPr lang="en-US" altLang="zh-TW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lbf</a:t>
            </a:r>
            <a:r>
              <a:rPr lang="en-US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Force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moment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balance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Force and moment in the opposite direction can cancel out each other</a:t>
            </a:r>
            <a:endParaRPr lang="zh-TW" altLang="en-US" dirty="0"/>
          </a:p>
        </p:txBody>
      </p:sp>
      <p:pic>
        <p:nvPicPr>
          <p:cNvPr id="25602" name="Picture 2" descr="http://courses.washington.edu/engr100/Section_Alton/force_analysis_files/force_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2771067" cy="3276600"/>
          </a:xfrm>
          <a:prstGeom prst="rect">
            <a:avLst/>
          </a:prstGeom>
          <a:noFill/>
        </p:spPr>
      </p:pic>
      <p:pic>
        <p:nvPicPr>
          <p:cNvPr id="5" name="Picture 2" descr="http://courses.washington.edu/engr100/Section_Alton/force_analysis_files/force_3.gif"/>
          <p:cNvPicPr>
            <a:picLocks noChangeAspect="1" noChangeArrowheads="1"/>
          </p:cNvPicPr>
          <p:nvPr/>
        </p:nvPicPr>
        <p:blipFill>
          <a:blip r:embed="rId4" cstate="print"/>
          <a:srcRect t="23628"/>
          <a:stretch>
            <a:fillRect/>
          </a:stretch>
        </p:blipFill>
        <p:spPr bwMode="auto">
          <a:xfrm>
            <a:off x="4724400" y="2895600"/>
            <a:ext cx="3981450" cy="3048000"/>
          </a:xfrm>
          <a:prstGeom prst="rect">
            <a:avLst/>
          </a:prstGeom>
          <a:noFill/>
        </p:spPr>
      </p:pic>
      <p:sp>
        <p:nvSpPr>
          <p:cNvPr id="6" name="向上箭號 5"/>
          <p:cNvSpPr/>
          <p:nvPr/>
        </p:nvSpPr>
        <p:spPr>
          <a:xfrm rot="19860437">
            <a:off x="5431785" y="3460216"/>
            <a:ext cx="236040" cy="163084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向上箭號 6"/>
          <p:cNvSpPr/>
          <p:nvPr/>
        </p:nvSpPr>
        <p:spPr>
          <a:xfrm rot="3444731">
            <a:off x="5713270" y="2170592"/>
            <a:ext cx="274693" cy="166243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圓形箭號 8"/>
          <p:cNvSpPr/>
          <p:nvPr/>
        </p:nvSpPr>
        <p:spPr>
          <a:xfrm rot="17840476">
            <a:off x="5802442" y="4093353"/>
            <a:ext cx="990600" cy="1143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rot="5400000" flipH="1" flipV="1">
            <a:off x="419100" y="46093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1295400" y="54864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Force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analysis</a:t>
            </a:r>
            <a:r>
              <a:rPr lang="zh-TW" altLang="en-US" dirty="0" smtClean="0"/>
              <a:t> </a:t>
            </a:r>
            <a:r>
              <a:rPr lang="en-US" altLang="zh-TW" dirty="0" smtClean="0"/>
              <a:t>on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cantilever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609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When</a:t>
            </a:r>
            <a:r>
              <a:rPr lang="zh-TW" altLang="en-US" dirty="0" smtClean="0"/>
              <a:t> </a:t>
            </a:r>
            <a:r>
              <a:rPr lang="en-US" altLang="zh-TW" dirty="0" smtClean="0"/>
              <a:t>you</a:t>
            </a:r>
            <a:r>
              <a:rPr lang="zh-TW" altLang="en-US" dirty="0" smtClean="0"/>
              <a:t> </a:t>
            </a:r>
            <a:r>
              <a:rPr lang="en-US" altLang="zh-TW" dirty="0" smtClean="0"/>
              <a:t>design</a:t>
            </a:r>
            <a:r>
              <a:rPr lang="zh-TW" altLang="en-US" dirty="0" smtClean="0"/>
              <a:t> </a:t>
            </a:r>
            <a:r>
              <a:rPr lang="en-US" altLang="zh-TW" dirty="0" smtClean="0"/>
              <a:t>your</a:t>
            </a:r>
            <a:r>
              <a:rPr lang="zh-TW" altLang="en-US" dirty="0" smtClean="0"/>
              <a:t> </a:t>
            </a:r>
            <a:r>
              <a:rPr lang="en-US" altLang="zh-TW" dirty="0" smtClean="0"/>
              <a:t>bridge,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think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about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moment!!!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3" descr="http://www.gammonindia.com/aos/bridges/big_jaduk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2971800" cy="211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57200" y="1981200"/>
            <a:ext cx="5181600" cy="381000"/>
          </a:xfrm>
          <a:prstGeom prst="rect">
            <a:avLst/>
          </a:prstGeom>
          <a:solidFill>
            <a:srgbClr val="AB9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76800" y="2362200"/>
            <a:ext cx="762000" cy="762000"/>
          </a:xfrm>
          <a:prstGeom prst="rect">
            <a:avLst/>
          </a:prstGeom>
          <a:solidFill>
            <a:srgbClr val="AB9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228600" y="1143000"/>
            <a:ext cx="533400" cy="838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>
            <a:off x="4572000" y="2362200"/>
            <a:ext cx="6096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形箭號 11"/>
          <p:cNvSpPr/>
          <p:nvPr/>
        </p:nvSpPr>
        <p:spPr>
          <a:xfrm rot="10800000" flipH="1">
            <a:off x="4839138" y="2007661"/>
            <a:ext cx="714110" cy="817567"/>
          </a:xfrm>
          <a:prstGeom prst="circular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圓形箭號 12"/>
          <p:cNvSpPr/>
          <p:nvPr/>
        </p:nvSpPr>
        <p:spPr>
          <a:xfrm>
            <a:off x="4800600" y="1676400"/>
            <a:ext cx="762000" cy="762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200" y="3733800"/>
            <a:ext cx="2438400" cy="381000"/>
          </a:xfrm>
          <a:prstGeom prst="rect">
            <a:avLst/>
          </a:prstGeom>
          <a:solidFill>
            <a:srgbClr val="AB9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rot="5400000">
            <a:off x="-227806" y="3048000"/>
            <a:ext cx="1370806" cy="79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5400000">
            <a:off x="2210594" y="3047206"/>
            <a:ext cx="1371600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向下箭號 17"/>
          <p:cNvSpPr/>
          <p:nvPr/>
        </p:nvSpPr>
        <p:spPr>
          <a:xfrm>
            <a:off x="228600" y="2743200"/>
            <a:ext cx="533400" cy="838200"/>
          </a:xfrm>
          <a:prstGeom prst="downArrow">
            <a:avLst/>
          </a:prstGeom>
          <a:solidFill>
            <a:schemeClr val="accent2">
              <a:alpha val="3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上箭號 20"/>
          <p:cNvSpPr/>
          <p:nvPr/>
        </p:nvSpPr>
        <p:spPr>
          <a:xfrm>
            <a:off x="2667000" y="4114800"/>
            <a:ext cx="4572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形箭號 21"/>
          <p:cNvSpPr/>
          <p:nvPr/>
        </p:nvSpPr>
        <p:spPr>
          <a:xfrm rot="10800000" flipH="1">
            <a:off x="2514600" y="3581400"/>
            <a:ext cx="714110" cy="817567"/>
          </a:xfrm>
          <a:prstGeom prst="circular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圓形箭號 22"/>
          <p:cNvSpPr/>
          <p:nvPr/>
        </p:nvSpPr>
        <p:spPr>
          <a:xfrm>
            <a:off x="2514600" y="2971800"/>
            <a:ext cx="762000" cy="762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5" name="直線接點 24"/>
          <p:cNvCxnSpPr>
            <a:stCxn id="26" idx="4"/>
          </p:cNvCxnSpPr>
          <p:nvPr/>
        </p:nvCxnSpPr>
        <p:spPr>
          <a:xfrm rot="16200000" flipH="1">
            <a:off x="3047206" y="3582194"/>
            <a:ext cx="1588" cy="5181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直角三角形 25"/>
          <p:cNvSpPr/>
          <p:nvPr/>
        </p:nvSpPr>
        <p:spPr>
          <a:xfrm flipH="1">
            <a:off x="457200" y="5410200"/>
            <a:ext cx="5181600" cy="762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 rot="5400000">
            <a:off x="-571103" y="5143103"/>
            <a:ext cx="2057400" cy="79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rot="5400000">
            <a:off x="4077097" y="4609703"/>
            <a:ext cx="3124200" cy="79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5943600" y="4572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F</a:t>
            </a:r>
            <a:r>
              <a:rPr lang="zh-TW" altLang="en-US" sz="3200" dirty="0" smtClean="0"/>
              <a:t>*</a:t>
            </a:r>
            <a:r>
              <a:rPr lang="en-US" altLang="zh-TW" sz="3200" dirty="0" smtClean="0"/>
              <a:t>x=Moment</a:t>
            </a:r>
            <a:endParaRPr lang="zh-TW" altLang="en-US" sz="3200" dirty="0"/>
          </a:p>
        </p:txBody>
      </p:sp>
      <p:sp>
        <p:nvSpPr>
          <p:cNvPr id="33" name="矩形 32"/>
          <p:cNvSpPr/>
          <p:nvPr/>
        </p:nvSpPr>
        <p:spPr>
          <a:xfrm>
            <a:off x="304800" y="685800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F</a:t>
            </a:r>
            <a:endParaRPr lang="zh-TW" altLang="en-US" sz="3200" dirty="0"/>
          </a:p>
        </p:txBody>
      </p:sp>
      <p:sp>
        <p:nvSpPr>
          <p:cNvPr id="34" name="矩形 33"/>
          <p:cNvSpPr/>
          <p:nvPr/>
        </p:nvSpPr>
        <p:spPr>
          <a:xfrm>
            <a:off x="533400" y="2819400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F</a:t>
            </a:r>
            <a:endParaRPr lang="zh-TW" altLang="en-US" sz="3200" dirty="0"/>
          </a:p>
        </p:txBody>
      </p:sp>
      <p:sp>
        <p:nvSpPr>
          <p:cNvPr id="35" name="矩形 34"/>
          <p:cNvSpPr/>
          <p:nvPr/>
        </p:nvSpPr>
        <p:spPr>
          <a:xfrm>
            <a:off x="1371600" y="4038600"/>
            <a:ext cx="523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x</a:t>
            </a:r>
            <a:endParaRPr lang="zh-TW" altLang="en-US" sz="3200" dirty="0"/>
          </a:p>
        </p:txBody>
      </p:sp>
      <p:sp>
        <p:nvSpPr>
          <p:cNvPr id="36" name="文字方塊 35"/>
          <p:cNvSpPr txBox="1"/>
          <p:nvPr/>
        </p:nvSpPr>
        <p:spPr>
          <a:xfrm rot="5400000">
            <a:off x="5048680" y="5683106"/>
            <a:ext cx="1765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Moment</a:t>
            </a:r>
            <a:endParaRPr lang="zh-TW" altLang="en-US" sz="3200" dirty="0"/>
          </a:p>
        </p:txBody>
      </p:sp>
      <p:sp>
        <p:nvSpPr>
          <p:cNvPr id="37" name="矩形 36"/>
          <p:cNvSpPr/>
          <p:nvPr/>
        </p:nvSpPr>
        <p:spPr>
          <a:xfrm>
            <a:off x="3048000" y="6273225"/>
            <a:ext cx="523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x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Truss Bridge Force Analysis </a:t>
            </a:r>
            <a:br>
              <a:rPr lang="en-US" altLang="zh-TW" dirty="0" smtClean="0"/>
            </a:br>
            <a:r>
              <a:rPr lang="en-US" altLang="zh-TW" dirty="0" smtClean="0"/>
              <a:t>(Free Body Diagram)</a:t>
            </a:r>
            <a:endParaRPr lang="zh-TW" altLang="en-US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695" t="20370" r="25694" b="29630"/>
          <a:stretch>
            <a:fillRect/>
          </a:stretch>
        </p:blipFill>
        <p:spPr bwMode="auto">
          <a:xfrm>
            <a:off x="1600200" y="1676400"/>
            <a:ext cx="592665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43000" y="60270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4"/>
              </a:rPr>
              <a:t>http://www.garrettsbridges.com/design/trussdesign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43000" y="6396335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5"/>
              </a:rPr>
              <a:t>http://www.jhu.edu/virtlab/bridge/bridge.htm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580</Words>
  <Application>Microsoft Office PowerPoint</Application>
  <PresentationFormat>On-screen Show (4:3)</PresentationFormat>
  <Paragraphs>155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Memo format and Force analysis</vt:lpstr>
      <vt:lpstr>Grading Policy of Memo</vt:lpstr>
      <vt:lpstr>Force Analysis</vt:lpstr>
      <vt:lpstr>Newton’s Laws of Motion</vt:lpstr>
      <vt:lpstr>Parallelogram Method</vt:lpstr>
      <vt:lpstr>Moment</vt:lpstr>
      <vt:lpstr>Force and moment balance</vt:lpstr>
      <vt:lpstr>Force analysis on cantilever </vt:lpstr>
      <vt:lpstr>Truss Bridge Force Analysis  (Free Body Diagram)</vt:lpstr>
      <vt:lpstr>Truss Bridge Force Analysis  (Free Body Diagram)</vt:lpstr>
      <vt:lpstr>Truss Bridge Force Analysis  (Free Body Diagram)</vt:lpstr>
      <vt:lpstr>Truss Bridge Force Analysis  (Free Body Diagram)</vt:lpstr>
      <vt:lpstr>Truss Bridge Force Analysis  (Free Body Diagram)</vt:lpstr>
      <vt:lpstr>Warren  Truss Bridge</vt:lpstr>
      <vt:lpstr>Pratt Truss &amp; Howe Truss </vt:lpstr>
      <vt:lpstr>K Truss</vt:lpstr>
      <vt:lpstr>Already Known</vt:lpstr>
      <vt:lpstr>Kinematics and Dynamics (ME 230)</vt:lpstr>
      <vt:lpstr>Kinematics and Dynamics (ME 230)</vt:lpstr>
      <vt:lpstr>Mechanics of Materials (ME 354)</vt:lpstr>
      <vt:lpstr>Stress</vt:lpstr>
      <vt:lpstr>Strain</vt:lpstr>
      <vt:lpstr>Stress Strain Relationship</vt:lpstr>
      <vt:lpstr>How to get the plot?</vt:lpstr>
      <vt:lpstr>Test Machine</vt:lpstr>
      <vt:lpstr>Stress-Strain Plot (Tensile Test)</vt:lpstr>
      <vt:lpstr>Test Any Material?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 format and Force analysis</dc:title>
  <dc:creator>changlin24</dc:creator>
  <cp:lastModifiedBy>FENG-JU HSIEH</cp:lastModifiedBy>
  <cp:revision>76</cp:revision>
  <dcterms:created xsi:type="dcterms:W3CDTF">2006-08-16T00:00:00Z</dcterms:created>
  <dcterms:modified xsi:type="dcterms:W3CDTF">2010-04-05T19:04:08Z</dcterms:modified>
</cp:coreProperties>
</file>