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67"/>
  </p:notesMasterIdLst>
  <p:handoutMasterIdLst>
    <p:handoutMasterId r:id="rId68"/>
  </p:handoutMasterIdLst>
  <p:sldIdLst>
    <p:sldId id="386" r:id="rId2"/>
    <p:sldId id="259" r:id="rId3"/>
    <p:sldId id="607" r:id="rId4"/>
    <p:sldId id="590" r:id="rId5"/>
    <p:sldId id="447" r:id="rId6"/>
    <p:sldId id="606" r:id="rId7"/>
    <p:sldId id="475" r:id="rId8"/>
    <p:sldId id="521" r:id="rId9"/>
    <p:sldId id="569" r:id="rId10"/>
    <p:sldId id="266" r:id="rId11"/>
    <p:sldId id="477" r:id="rId12"/>
    <p:sldId id="269" r:id="rId13"/>
    <p:sldId id="449" r:id="rId14"/>
    <p:sldId id="268" r:id="rId15"/>
    <p:sldId id="267" r:id="rId16"/>
    <p:sldId id="478" r:id="rId17"/>
    <p:sldId id="273" r:id="rId18"/>
    <p:sldId id="514" r:id="rId19"/>
    <p:sldId id="515" r:id="rId20"/>
    <p:sldId id="516" r:id="rId21"/>
    <p:sldId id="490" r:id="rId22"/>
    <p:sldId id="407" r:id="rId23"/>
    <p:sldId id="408" r:id="rId24"/>
    <p:sldId id="448" r:id="rId25"/>
    <p:sldId id="564" r:id="rId26"/>
    <p:sldId id="458" r:id="rId27"/>
    <p:sldId id="513" r:id="rId28"/>
    <p:sldId id="517" r:id="rId29"/>
    <p:sldId id="578" r:id="rId30"/>
    <p:sldId id="549" r:id="rId31"/>
    <p:sldId id="510" r:id="rId32"/>
    <p:sldId id="491" r:id="rId33"/>
    <p:sldId id="565" r:id="rId34"/>
    <p:sldId id="409" r:id="rId35"/>
    <p:sldId id="426" r:id="rId36"/>
    <p:sldId id="603" r:id="rId37"/>
    <p:sldId id="414" r:id="rId38"/>
    <p:sldId id="415" r:id="rId39"/>
    <p:sldId id="509" r:id="rId40"/>
    <p:sldId id="503" r:id="rId41"/>
    <p:sldId id="615" r:id="rId42"/>
    <p:sldId id="616" r:id="rId43"/>
    <p:sldId id="508" r:id="rId44"/>
    <p:sldId id="635" r:id="rId45"/>
    <p:sldId id="636" r:id="rId46"/>
    <p:sldId id="637" r:id="rId47"/>
    <p:sldId id="638" r:id="rId48"/>
    <p:sldId id="640" r:id="rId49"/>
    <p:sldId id="642" r:id="rId50"/>
    <p:sldId id="641" r:id="rId51"/>
    <p:sldId id="639" r:id="rId52"/>
    <p:sldId id="623" r:id="rId53"/>
    <p:sldId id="624" r:id="rId54"/>
    <p:sldId id="622" r:id="rId55"/>
    <p:sldId id="625" r:id="rId56"/>
    <p:sldId id="626" r:id="rId57"/>
    <p:sldId id="627" r:id="rId58"/>
    <p:sldId id="628" r:id="rId59"/>
    <p:sldId id="629" r:id="rId60"/>
    <p:sldId id="631" r:id="rId61"/>
    <p:sldId id="630" r:id="rId62"/>
    <p:sldId id="632" r:id="rId63"/>
    <p:sldId id="633" r:id="rId64"/>
    <p:sldId id="634" r:id="rId65"/>
    <p:sldId id="643" r:id="rId66"/>
  </p:sldIdLst>
  <p:sldSz cx="9144000" cy="6858000" type="screen4x3"/>
  <p:notesSz cx="6997700" cy="9271000"/>
  <p:defaultTextStyle>
    <a:defPPr>
      <a:defRPr lang="en-US"/>
    </a:defPPr>
    <a:lvl1pPr algn="ctr"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ctr"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ctr"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ctr"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ctr"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DBE1CB"/>
    <a:srgbClr val="CCECFF"/>
    <a:srgbClr val="2A527A"/>
    <a:srgbClr val="406440"/>
    <a:srgbClr val="9F9F55"/>
    <a:srgbClr val="FFCC00"/>
    <a:srgbClr val="E5CD5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99" autoAdjust="0"/>
    <p:restoredTop sz="87977" autoAdjust="0"/>
  </p:normalViewPr>
  <p:slideViewPr>
    <p:cSldViewPr>
      <p:cViewPr>
        <p:scale>
          <a:sx n="75" d="100"/>
          <a:sy n="75" d="100"/>
        </p:scale>
        <p:origin x="-2664" y="-9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7098"/>
    </p:cViewPr>
  </p:sorterViewPr>
  <p:notesViewPr>
    <p:cSldViewPr>
      <p:cViewPr>
        <p:scale>
          <a:sx n="100" d="100"/>
          <a:sy n="100" d="100"/>
        </p:scale>
        <p:origin x="-3510" y="-54"/>
      </p:cViewPr>
      <p:guideLst>
        <p:guide orient="horz" pos="2919"/>
        <p:guide pos="2204"/>
      </p:guideLst>
    </p:cSldViewPr>
  </p:notesViewPr>
  <p:gridSpacing cx="39327138" cy="3932713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png"/><Relationship Id="rId4" Type="http://schemas.openxmlformats.org/officeDocument/2006/relationships/image" Target="../media/image3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5.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9.png"/></Relationships>
</file>

<file path=ppt/drawings/_rels/vmlDrawing8.v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image" Target="../media/image90.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0" y="0"/>
            <a:ext cx="3030538" cy="463550"/>
          </a:xfrm>
          <a:prstGeom prst="rect">
            <a:avLst/>
          </a:prstGeom>
          <a:noFill/>
          <a:ln w="9525">
            <a:noFill/>
            <a:miter lim="800000"/>
            <a:headEnd/>
            <a:tailEnd/>
          </a:ln>
          <a:effectLst/>
        </p:spPr>
        <p:txBody>
          <a:bodyPr vert="horz" wrap="square" lIns="92933" tIns="46467" rIns="92933" bIns="46467" numCol="1" anchor="t" anchorCtr="0" compatLnSpc="1">
            <a:prstTxWarp prst="textNoShape">
              <a:avLst/>
            </a:prstTxWarp>
          </a:bodyPr>
          <a:lstStyle>
            <a:lvl1pPr algn="l" defTabSz="930275" eaLnBrk="1" hangingPunct="1">
              <a:defRPr sz="1200" b="0">
                <a:latin typeface="Times New Roman" pitchFamily="18" charset="0"/>
              </a:defRPr>
            </a:lvl1pPr>
          </a:lstStyle>
          <a:p>
            <a:pPr>
              <a:defRPr/>
            </a:pPr>
            <a:endParaRPr lang="en-US" altLang="zh-TW"/>
          </a:p>
        </p:txBody>
      </p:sp>
      <p:sp>
        <p:nvSpPr>
          <p:cNvPr id="76803" name="Rectangle 3"/>
          <p:cNvSpPr>
            <a:spLocks noGrp="1" noChangeArrowheads="1"/>
          </p:cNvSpPr>
          <p:nvPr>
            <p:ph type="dt" sz="quarter" idx="1"/>
          </p:nvPr>
        </p:nvSpPr>
        <p:spPr bwMode="auto">
          <a:xfrm>
            <a:off x="3967163" y="0"/>
            <a:ext cx="3030537" cy="463550"/>
          </a:xfrm>
          <a:prstGeom prst="rect">
            <a:avLst/>
          </a:prstGeom>
          <a:noFill/>
          <a:ln w="9525">
            <a:noFill/>
            <a:miter lim="800000"/>
            <a:headEnd/>
            <a:tailEnd/>
          </a:ln>
          <a:effectLst/>
        </p:spPr>
        <p:txBody>
          <a:bodyPr vert="horz" wrap="square" lIns="92933" tIns="46467" rIns="92933" bIns="46467" numCol="1" anchor="t" anchorCtr="0" compatLnSpc="1">
            <a:prstTxWarp prst="textNoShape">
              <a:avLst/>
            </a:prstTxWarp>
          </a:bodyPr>
          <a:lstStyle>
            <a:lvl1pPr algn="r" defTabSz="930275" eaLnBrk="1" hangingPunct="1">
              <a:defRPr sz="1200" b="0">
                <a:latin typeface="Times New Roman" pitchFamily="18" charset="0"/>
              </a:defRPr>
            </a:lvl1pPr>
          </a:lstStyle>
          <a:p>
            <a:pPr>
              <a:defRPr/>
            </a:pPr>
            <a:endParaRPr lang="en-US" altLang="zh-TW"/>
          </a:p>
        </p:txBody>
      </p:sp>
      <p:sp>
        <p:nvSpPr>
          <p:cNvPr id="76804" name="Rectangle 4"/>
          <p:cNvSpPr>
            <a:spLocks noGrp="1" noChangeArrowheads="1"/>
          </p:cNvSpPr>
          <p:nvPr>
            <p:ph type="ftr" sz="quarter" idx="2"/>
          </p:nvPr>
        </p:nvSpPr>
        <p:spPr bwMode="auto">
          <a:xfrm>
            <a:off x="0" y="8807450"/>
            <a:ext cx="3030538" cy="463550"/>
          </a:xfrm>
          <a:prstGeom prst="rect">
            <a:avLst/>
          </a:prstGeom>
          <a:noFill/>
          <a:ln w="9525">
            <a:noFill/>
            <a:miter lim="800000"/>
            <a:headEnd/>
            <a:tailEnd/>
          </a:ln>
          <a:effectLst/>
        </p:spPr>
        <p:txBody>
          <a:bodyPr vert="horz" wrap="square" lIns="92933" tIns="46467" rIns="92933" bIns="46467" numCol="1" anchor="b" anchorCtr="0" compatLnSpc="1">
            <a:prstTxWarp prst="textNoShape">
              <a:avLst/>
            </a:prstTxWarp>
          </a:bodyPr>
          <a:lstStyle>
            <a:lvl1pPr algn="l" defTabSz="930275" eaLnBrk="1" hangingPunct="1">
              <a:defRPr sz="1200" b="0">
                <a:latin typeface="Times New Roman" pitchFamily="18" charset="0"/>
              </a:defRPr>
            </a:lvl1pPr>
          </a:lstStyle>
          <a:p>
            <a:pPr>
              <a:defRPr/>
            </a:pPr>
            <a:endParaRPr lang="en-US" altLang="zh-TW"/>
          </a:p>
        </p:txBody>
      </p:sp>
      <p:sp>
        <p:nvSpPr>
          <p:cNvPr id="76805" name="Rectangle 5"/>
          <p:cNvSpPr>
            <a:spLocks noGrp="1" noChangeArrowheads="1"/>
          </p:cNvSpPr>
          <p:nvPr>
            <p:ph type="sldNum" sz="quarter" idx="3"/>
          </p:nvPr>
        </p:nvSpPr>
        <p:spPr bwMode="auto">
          <a:xfrm>
            <a:off x="3967163" y="8807450"/>
            <a:ext cx="3030537" cy="463550"/>
          </a:xfrm>
          <a:prstGeom prst="rect">
            <a:avLst/>
          </a:prstGeom>
          <a:noFill/>
          <a:ln w="9525">
            <a:noFill/>
            <a:miter lim="800000"/>
            <a:headEnd/>
            <a:tailEnd/>
          </a:ln>
          <a:effectLst/>
        </p:spPr>
        <p:txBody>
          <a:bodyPr vert="horz" wrap="square" lIns="92933" tIns="46467" rIns="92933" bIns="46467" numCol="1" anchor="b" anchorCtr="0" compatLnSpc="1">
            <a:prstTxWarp prst="textNoShape">
              <a:avLst/>
            </a:prstTxWarp>
          </a:bodyPr>
          <a:lstStyle>
            <a:lvl1pPr algn="r" defTabSz="930275" eaLnBrk="1" hangingPunct="1">
              <a:defRPr sz="1200" b="0">
                <a:latin typeface="Times New Roman" pitchFamily="18" charset="0"/>
              </a:defRPr>
            </a:lvl1pPr>
          </a:lstStyle>
          <a:p>
            <a:pPr>
              <a:defRPr/>
            </a:pPr>
            <a:fld id="{35C15860-F118-4236-9095-54FEBD1CD775}"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30538" cy="463550"/>
          </a:xfrm>
          <a:prstGeom prst="rect">
            <a:avLst/>
          </a:prstGeom>
          <a:noFill/>
          <a:ln w="9525">
            <a:noFill/>
            <a:miter lim="800000"/>
            <a:headEnd/>
            <a:tailEnd/>
          </a:ln>
          <a:effectLst/>
        </p:spPr>
        <p:txBody>
          <a:bodyPr vert="horz" wrap="square" lIns="92933" tIns="46467" rIns="92933" bIns="46467" numCol="1" anchor="t" anchorCtr="0" compatLnSpc="1">
            <a:prstTxWarp prst="textNoShape">
              <a:avLst/>
            </a:prstTxWarp>
          </a:bodyPr>
          <a:lstStyle>
            <a:lvl1pPr algn="l" defTabSz="930275" eaLnBrk="1" hangingPunct="1">
              <a:defRPr sz="1200" b="0">
                <a:latin typeface="Times New Roman" pitchFamily="18" charset="0"/>
              </a:defRPr>
            </a:lvl1pPr>
          </a:lstStyle>
          <a:p>
            <a:pPr>
              <a:defRPr/>
            </a:pPr>
            <a:endParaRPr lang="en-US" altLang="zh-TW"/>
          </a:p>
        </p:txBody>
      </p:sp>
      <p:sp>
        <p:nvSpPr>
          <p:cNvPr id="10243" name="Rectangle 3"/>
          <p:cNvSpPr>
            <a:spLocks noGrp="1" noChangeArrowheads="1"/>
          </p:cNvSpPr>
          <p:nvPr>
            <p:ph type="dt" idx="1"/>
          </p:nvPr>
        </p:nvSpPr>
        <p:spPr bwMode="auto">
          <a:xfrm>
            <a:off x="3967163" y="0"/>
            <a:ext cx="3030537" cy="463550"/>
          </a:xfrm>
          <a:prstGeom prst="rect">
            <a:avLst/>
          </a:prstGeom>
          <a:noFill/>
          <a:ln w="9525">
            <a:noFill/>
            <a:miter lim="800000"/>
            <a:headEnd/>
            <a:tailEnd/>
          </a:ln>
          <a:effectLst/>
        </p:spPr>
        <p:txBody>
          <a:bodyPr vert="horz" wrap="square" lIns="92933" tIns="46467" rIns="92933" bIns="46467" numCol="1" anchor="t" anchorCtr="0" compatLnSpc="1">
            <a:prstTxWarp prst="textNoShape">
              <a:avLst/>
            </a:prstTxWarp>
          </a:bodyPr>
          <a:lstStyle>
            <a:lvl1pPr algn="r" defTabSz="930275" eaLnBrk="1" hangingPunct="1">
              <a:defRPr sz="1200" b="0">
                <a:latin typeface="Times New Roman" pitchFamily="18" charset="0"/>
              </a:defRPr>
            </a:lvl1pPr>
          </a:lstStyle>
          <a:p>
            <a:pPr>
              <a:defRPr/>
            </a:pPr>
            <a:endParaRPr lang="en-US" altLang="zh-TW"/>
          </a:p>
        </p:txBody>
      </p:sp>
      <p:sp>
        <p:nvSpPr>
          <p:cNvPr id="119812" name="Rectangle 4"/>
          <p:cNvSpPr>
            <a:spLocks noGrp="1" noRot="1" noChangeAspect="1" noChangeArrowheads="1" noTextEdit="1"/>
          </p:cNvSpPr>
          <p:nvPr>
            <p:ph type="sldImg" idx="2"/>
          </p:nvPr>
        </p:nvSpPr>
        <p:spPr bwMode="auto">
          <a:xfrm>
            <a:off x="1182688" y="695325"/>
            <a:ext cx="4633912" cy="3475038"/>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931863" y="4403725"/>
            <a:ext cx="5133975" cy="4171950"/>
          </a:xfrm>
          <a:prstGeom prst="rect">
            <a:avLst/>
          </a:prstGeom>
          <a:noFill/>
          <a:ln w="9525">
            <a:noFill/>
            <a:miter lim="800000"/>
            <a:headEnd/>
            <a:tailEnd/>
          </a:ln>
          <a:effectLst/>
        </p:spPr>
        <p:txBody>
          <a:bodyPr vert="horz" wrap="square" lIns="92933" tIns="46467" rIns="92933" bIns="46467" numCol="1" anchor="t" anchorCtr="0" compatLnSpc="1">
            <a:prstTxWarp prst="textNoShape">
              <a:avLst/>
            </a:prstTxWarp>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slide" Target="../slides/slide29.xml"/><Relationship Id="rId1" Type="http://schemas.openxmlformats.org/officeDocument/2006/relationships/notesMaster" Target="../notesMasters/notesMaster1.xml"/><Relationship Id="rId6" Type="http://schemas.openxmlformats.org/officeDocument/2006/relationships/image" Target="../media/image78.png"/><Relationship Id="rId5" Type="http://schemas.openxmlformats.org/officeDocument/2006/relationships/image" Target="../media/image22.png"/><Relationship Id="rId4" Type="http://schemas.openxmlformats.org/officeDocument/2006/relationships/image" Target="../media/image77.png"/></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image" Target="../media/image89.png"/></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slide" Target="../slides/slide38.xml"/><Relationship Id="rId1" Type="http://schemas.openxmlformats.org/officeDocument/2006/relationships/notesMaster" Target="../notesMasters/notesMaster1.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98.png"/></Relationships>
</file>

<file path=ppt/notesSlides/_rels/notesSlide39.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vmlDrawing" Target="../drawings/vmlDrawing2.vml"/><Relationship Id="rId4" Type="http://schemas.openxmlformats.org/officeDocument/2006/relationships/oleObject" Target="../embeddings/oleObject2.bin"/></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xfrm>
            <a:off x="655638" y="741363"/>
            <a:ext cx="5638800" cy="4229100"/>
          </a:xfrm>
          <a:ln/>
        </p:spPr>
      </p:sp>
      <p:sp>
        <p:nvSpPr>
          <p:cNvPr id="120835" name="Rectangle 98"/>
          <p:cNvSpPr>
            <a:spLocks noChangeArrowheads="1"/>
          </p:cNvSpPr>
          <p:nvPr/>
        </p:nvSpPr>
        <p:spPr bwMode="auto">
          <a:xfrm>
            <a:off x="3967163" y="0"/>
            <a:ext cx="3030537" cy="463550"/>
          </a:xfrm>
          <a:prstGeom prst="rect">
            <a:avLst/>
          </a:prstGeom>
          <a:noFill/>
          <a:ln w="9525">
            <a:noFill/>
            <a:miter lim="800000"/>
            <a:headEnd/>
            <a:tailEnd/>
          </a:ln>
        </p:spPr>
        <p:txBody>
          <a:bodyPr lIns="92933" tIns="46467" rIns="92933" bIns="46467"/>
          <a:lstStyle/>
          <a:p>
            <a:pPr algn="r" defTabSz="930275" eaLnBrk="1" hangingPunct="1"/>
            <a:endParaRPr lang="en-US" altLang="zh-TW" sz="1200" b="0">
              <a:latin typeface="Times New Roman" pitchFamily="18" charset="0"/>
            </a:endParaRPr>
          </a:p>
        </p:txBody>
      </p:sp>
      <p:sp>
        <p:nvSpPr>
          <p:cNvPr id="120836" name="Text Box 103"/>
          <p:cNvSpPr txBox="1">
            <a:spLocks noChangeArrowheads="1"/>
          </p:cNvSpPr>
          <p:nvPr/>
        </p:nvSpPr>
        <p:spPr bwMode="auto">
          <a:xfrm>
            <a:off x="0" y="8870950"/>
            <a:ext cx="6997700" cy="252413"/>
          </a:xfrm>
          <a:prstGeom prst="rect">
            <a:avLst/>
          </a:prstGeom>
          <a:noFill/>
          <a:ln w="9525">
            <a:noFill/>
            <a:miter lim="800000"/>
            <a:headEnd/>
            <a:tailEnd/>
          </a:ln>
        </p:spPr>
        <p:txBody>
          <a:bodyPr lIns="102715" tIns="51356" rIns="102715" bIns="51356" anchor="b">
            <a:spAutoFit/>
          </a:bodyPr>
          <a:lstStyle/>
          <a:p>
            <a:pPr algn="l" defTabSz="781050">
              <a:spcBef>
                <a:spcPct val="50000"/>
              </a:spcBef>
              <a:tabLst>
                <a:tab pos="230188" algn="l"/>
                <a:tab pos="3408363" algn="ctr"/>
                <a:tab pos="6543675" algn="r"/>
              </a:tabLst>
            </a:pPr>
            <a:r>
              <a:rPr lang="en-US" altLang="zh-TW" sz="1000" b="0">
                <a:latin typeface="Times New Roman" pitchFamily="18" charset="0"/>
              </a:rPr>
              <a:t>	 </a:t>
            </a:r>
            <a:r>
              <a:rPr lang="en-US" altLang="zh-TW" sz="800" b="0" i="1">
                <a:latin typeface="Arial" pitchFamily="34" charset="0"/>
              </a:rPr>
              <a:t>© </a:t>
            </a:r>
            <a:r>
              <a:rPr lang="en-US" altLang="zh-TW" sz="800" b="0" i="1">
                <a:cs typeface="Times New Roman" pitchFamily="18" charset="0"/>
              </a:rPr>
              <a:t>National Instruments Corporation</a:t>
            </a:r>
            <a:r>
              <a:rPr lang="en-US" altLang="zh-TW" sz="800" b="0" i="1"/>
              <a:t> 	1	 Introduction to LabVIEW Hands-On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3"/>
          <p:cNvSpPr>
            <a:spLocks noGrp="1" noChangeArrowheads="1"/>
          </p:cNvSpPr>
          <p:nvPr>
            <p:ph type="body" idx="1"/>
          </p:nvPr>
        </p:nvSpPr>
        <p:spPr>
          <a:xfrm>
            <a:off x="1073150" y="4152900"/>
            <a:ext cx="4851400" cy="4521200"/>
          </a:xfrm>
          <a:noFill/>
          <a:ln/>
        </p:spPr>
        <p:txBody>
          <a:bodyPr lIns="91419" tIns="45710" rIns="91419" bIns="45710"/>
          <a:lstStyle/>
          <a:p>
            <a:pPr eaLnBrk="1" hangingPunct="1">
              <a:spcBef>
                <a:spcPct val="0"/>
              </a:spcBef>
              <a:spcAft>
                <a:spcPct val="30000"/>
              </a:spcAft>
            </a:pPr>
            <a:r>
              <a:rPr lang="en-US" altLang="zh-TW" sz="1100" b="1" smtClean="0">
                <a:latin typeface="Times" pitchFamily="18" charset="0"/>
              </a:rPr>
              <a:t>LabVIEW</a:t>
            </a:r>
          </a:p>
          <a:p>
            <a:pPr eaLnBrk="1" hangingPunct="1">
              <a:spcBef>
                <a:spcPct val="0"/>
              </a:spcBef>
              <a:spcAft>
                <a:spcPct val="30000"/>
              </a:spcAft>
            </a:pPr>
            <a:r>
              <a:rPr lang="en-US" altLang="zh-TW" sz="1100" smtClean="0">
                <a:latin typeface="Times" pitchFamily="18" charset="0"/>
              </a:rPr>
              <a:t>LabVIEW is a graphical programming language that uses icons instead of lines of text to create applications. In contrast to text-based programming languages, where instructions determine program execution, LabVIEW uses dataflow programming, where the flow of data determines execution order.</a:t>
            </a:r>
          </a:p>
          <a:p>
            <a:pPr eaLnBrk="1" hangingPunct="1">
              <a:spcBef>
                <a:spcPct val="0"/>
              </a:spcBef>
              <a:spcAft>
                <a:spcPct val="30000"/>
              </a:spcAft>
            </a:pPr>
            <a:r>
              <a:rPr lang="en-US" altLang="zh-TW" sz="1100" smtClean="0">
                <a:latin typeface="Times" pitchFamily="18" charset="0"/>
              </a:rPr>
              <a:t>You can purchase several add-on software toolkits for developing specialized applications. All the toolkits integrate seamlessly in LabVIEW. Refer to the National Instruments Web site for more information about these toolkits. </a:t>
            </a:r>
          </a:p>
          <a:p>
            <a:pPr eaLnBrk="1" hangingPunct="1">
              <a:spcBef>
                <a:spcPct val="0"/>
              </a:spcBef>
              <a:spcAft>
                <a:spcPct val="30000"/>
              </a:spcAft>
            </a:pPr>
            <a:r>
              <a:rPr lang="en-US" altLang="zh-TW" sz="1100" smtClean="0">
                <a:latin typeface="Times" pitchFamily="18" charset="0"/>
              </a:rPr>
              <a:t>LabVIEW also includes several wizards to help you quickly configure your DAQ devices and computer-based instruments and build applications.</a:t>
            </a:r>
          </a:p>
          <a:p>
            <a:pPr eaLnBrk="1" hangingPunct="1">
              <a:spcBef>
                <a:spcPct val="0"/>
              </a:spcBef>
              <a:spcAft>
                <a:spcPct val="30000"/>
              </a:spcAft>
            </a:pPr>
            <a:r>
              <a:rPr lang="en-US" altLang="zh-TW" sz="1100" b="1" smtClean="0">
                <a:latin typeface="Times" pitchFamily="18" charset="0"/>
              </a:rPr>
              <a:t>LabVIEW Example Finder</a:t>
            </a:r>
          </a:p>
          <a:p>
            <a:pPr eaLnBrk="1" hangingPunct="1">
              <a:spcBef>
                <a:spcPct val="0"/>
              </a:spcBef>
              <a:spcAft>
                <a:spcPct val="30000"/>
              </a:spcAft>
            </a:pPr>
            <a:r>
              <a:rPr lang="en-US" altLang="zh-TW" sz="1100" smtClean="0">
                <a:latin typeface="Times" pitchFamily="18" charset="0"/>
              </a:rPr>
              <a:t>LabVIEW includes hundreds of example VIs you can use and incorporate into VIs that you create. In addition to the example VIs that ship with LabVIEW, you also can access hundreds of example VIs on the NI Developer Zone (</a:t>
            </a:r>
            <a:r>
              <a:rPr lang="en-US" altLang="zh-TW" sz="1000" smtClean="0">
                <a:latin typeface="Courier New" pitchFamily="49" charset="0"/>
              </a:rPr>
              <a:t>zone.ni.com</a:t>
            </a:r>
            <a:r>
              <a:rPr lang="en-US" altLang="zh-TW" sz="1100" smtClean="0">
                <a:latin typeface="Times" pitchFamily="18" charset="0"/>
              </a:rPr>
              <a:t>). You can modify an example VI to fit an application, or you can copy and paste from one or more examples into a VI that you create.</a:t>
            </a:r>
          </a:p>
          <a:p>
            <a:pPr eaLnBrk="1" hangingPunct="1">
              <a:spcBef>
                <a:spcPct val="0"/>
              </a:spcBef>
            </a:pPr>
            <a:r>
              <a:rPr lang="en-US" altLang="zh-TW" sz="1100" smtClean="0">
                <a:latin typeface="Times" pitchFamily="18" charset="0"/>
              </a:rPr>
              <a:t>	</a:t>
            </a:r>
          </a:p>
        </p:txBody>
      </p:sp>
      <p:sp>
        <p:nvSpPr>
          <p:cNvPr id="134147" name="Rectangle 4"/>
          <p:cNvSpPr>
            <a:spLocks noGrp="1" noRot="1" noChangeAspect="1" noChangeArrowheads="1" noTextEdit="1"/>
          </p:cNvSpPr>
          <p:nvPr>
            <p:ph type="sldImg"/>
          </p:nvPr>
        </p:nvSpPr>
        <p:spPr>
          <a:xfrm>
            <a:off x="1204913" y="598488"/>
            <a:ext cx="4649787" cy="3487737"/>
          </a:xfrm>
          <a:ln/>
        </p:spPr>
      </p:sp>
      <p:sp>
        <p:nvSpPr>
          <p:cNvPr id="134148" name="Text Box 5"/>
          <p:cNvSpPr txBox="1">
            <a:spLocks noChangeArrowheads="1"/>
          </p:cNvSpPr>
          <p:nvPr/>
        </p:nvSpPr>
        <p:spPr bwMode="auto">
          <a:xfrm>
            <a:off x="0" y="8870950"/>
            <a:ext cx="6997700" cy="252413"/>
          </a:xfrm>
          <a:prstGeom prst="rect">
            <a:avLst/>
          </a:prstGeom>
          <a:noFill/>
          <a:ln w="9525">
            <a:noFill/>
            <a:miter lim="800000"/>
            <a:headEnd/>
            <a:tailEnd/>
          </a:ln>
        </p:spPr>
        <p:txBody>
          <a:bodyPr lIns="102715" tIns="51356" rIns="102715" bIns="51356" anchor="b">
            <a:spAutoFit/>
          </a:bodyPr>
          <a:lstStyle/>
          <a:p>
            <a:pPr algn="l" defTabSz="781050">
              <a:spcBef>
                <a:spcPct val="50000"/>
              </a:spcBef>
              <a:tabLst>
                <a:tab pos="230188" algn="l"/>
                <a:tab pos="3408363" algn="ctr"/>
                <a:tab pos="6543675" algn="r"/>
              </a:tabLst>
            </a:pPr>
            <a:r>
              <a:rPr lang="en-US" altLang="zh-TW" sz="1000" b="0">
                <a:latin typeface="Times New Roman" pitchFamily="18" charset="0"/>
              </a:rPr>
              <a:t>	 </a:t>
            </a:r>
            <a:r>
              <a:rPr lang="en-US" altLang="zh-TW" sz="800" b="0" i="1">
                <a:latin typeface="Arial" pitchFamily="34" charset="0"/>
              </a:rPr>
              <a:t>© </a:t>
            </a:r>
            <a:r>
              <a:rPr lang="en-US" altLang="zh-TW" sz="800" b="0" i="1">
                <a:cs typeface="Times New Roman" pitchFamily="18" charset="0"/>
              </a:rPr>
              <a:t>National Instruments Corporation</a:t>
            </a:r>
            <a:r>
              <a:rPr lang="en-US" altLang="zh-TW" sz="800" b="0" i="1"/>
              <a:t> 	17	 Introduction to LabVIEW Hands-On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xfrm>
            <a:off x="1204913" y="598488"/>
            <a:ext cx="4649787" cy="3487737"/>
          </a:xfrm>
          <a:ln/>
        </p:spPr>
      </p:sp>
      <p:sp>
        <p:nvSpPr>
          <p:cNvPr id="135171" name="Rectangle 3"/>
          <p:cNvSpPr>
            <a:spLocks noGrp="1" noChangeArrowheads="1"/>
          </p:cNvSpPr>
          <p:nvPr>
            <p:ph type="body" idx="1"/>
          </p:nvPr>
        </p:nvSpPr>
        <p:spPr>
          <a:xfrm>
            <a:off x="917575" y="4205288"/>
            <a:ext cx="5113338" cy="4413250"/>
          </a:xfrm>
          <a:noFill/>
          <a:ln/>
        </p:spPr>
        <p:txBody>
          <a:bodyPr lIns="91419" tIns="45710" rIns="91419" bIns="45710"/>
          <a:lstStyle/>
          <a:p>
            <a:pPr marL="1588" indent="-1588" eaLnBrk="1" hangingPunct="1">
              <a:spcBef>
                <a:spcPct val="0"/>
              </a:spcBef>
              <a:spcAft>
                <a:spcPct val="30000"/>
              </a:spcAft>
              <a:tabLst>
                <a:tab pos="228600" algn="l"/>
              </a:tabLst>
            </a:pPr>
            <a:r>
              <a:rPr lang="en-US" altLang="zh-TW" sz="1100" smtClean="0">
                <a:latin typeface="Times" pitchFamily="18" charset="0"/>
              </a:rPr>
              <a:t>LabVIEW programs are called virtual instruments (VIs).</a:t>
            </a:r>
          </a:p>
          <a:p>
            <a:pPr marL="1588" indent="-1588" eaLnBrk="1" hangingPunct="1">
              <a:spcBef>
                <a:spcPct val="0"/>
              </a:spcBef>
              <a:spcAft>
                <a:spcPct val="30000"/>
              </a:spcAft>
              <a:tabLst>
                <a:tab pos="228600" algn="l"/>
              </a:tabLst>
            </a:pPr>
            <a:r>
              <a:rPr lang="en-US" altLang="zh-TW" sz="1100" smtClean="0">
                <a:latin typeface="Times" pitchFamily="18" charset="0"/>
              </a:rPr>
              <a:t>	Controls are inputs and indicators are outputs.</a:t>
            </a:r>
          </a:p>
          <a:p>
            <a:pPr marL="1588" indent="-1588" eaLnBrk="1" hangingPunct="1">
              <a:spcBef>
                <a:spcPct val="0"/>
              </a:spcBef>
              <a:spcAft>
                <a:spcPct val="30000"/>
              </a:spcAft>
              <a:tabLst>
                <a:tab pos="228600" algn="l"/>
              </a:tabLst>
            </a:pPr>
            <a:r>
              <a:rPr lang="en-US" altLang="zh-TW" sz="1100" smtClean="0">
                <a:latin typeface="Times" pitchFamily="18" charset="0"/>
              </a:rPr>
              <a:t>Each VI contains three main parts:</a:t>
            </a:r>
          </a:p>
          <a:p>
            <a:pPr marL="139700" lvl="1" indent="-120650" eaLnBrk="1" hangingPunct="1">
              <a:spcBef>
                <a:spcPct val="0"/>
              </a:spcBef>
              <a:spcAft>
                <a:spcPct val="30000"/>
              </a:spcAft>
              <a:buFontTx/>
              <a:buChar char="•"/>
              <a:tabLst>
                <a:tab pos="228600" algn="l"/>
              </a:tabLst>
            </a:pPr>
            <a:r>
              <a:rPr lang="en-US" altLang="zh-TW" sz="1100" smtClean="0">
                <a:latin typeface="Times" pitchFamily="18" charset="0"/>
              </a:rPr>
              <a:t>Front Panel – How the user interacts with the VI.</a:t>
            </a:r>
          </a:p>
          <a:p>
            <a:pPr marL="139700" lvl="1" indent="-120650" eaLnBrk="1" hangingPunct="1">
              <a:spcBef>
                <a:spcPct val="0"/>
              </a:spcBef>
              <a:spcAft>
                <a:spcPct val="30000"/>
              </a:spcAft>
              <a:buFontTx/>
              <a:buChar char="•"/>
              <a:tabLst>
                <a:tab pos="228600" algn="l"/>
              </a:tabLst>
            </a:pPr>
            <a:r>
              <a:rPr lang="en-US" altLang="zh-TW" sz="1100" smtClean="0">
                <a:latin typeface="Times" pitchFamily="18" charset="0"/>
              </a:rPr>
              <a:t>Block Diagram – The code that controls the program.</a:t>
            </a:r>
          </a:p>
          <a:p>
            <a:pPr marL="139700" lvl="1" indent="-120650" eaLnBrk="1" hangingPunct="1">
              <a:spcBef>
                <a:spcPct val="0"/>
              </a:spcBef>
              <a:spcAft>
                <a:spcPct val="30000"/>
              </a:spcAft>
              <a:buFontTx/>
              <a:buChar char="•"/>
              <a:tabLst>
                <a:tab pos="228600" algn="l"/>
              </a:tabLst>
            </a:pPr>
            <a:r>
              <a:rPr lang="en-US" altLang="zh-TW" sz="1100" smtClean="0">
                <a:latin typeface="Times" pitchFamily="18" charset="0"/>
              </a:rPr>
              <a:t>Icon/Connector – Means of connecting a VI to other VIs.</a:t>
            </a:r>
          </a:p>
          <a:p>
            <a:pPr marL="1588" indent="-1588" eaLnBrk="1" hangingPunct="1">
              <a:spcBef>
                <a:spcPct val="0"/>
              </a:spcBef>
              <a:spcAft>
                <a:spcPct val="30000"/>
              </a:spcAft>
              <a:tabLst>
                <a:tab pos="228600" algn="l"/>
              </a:tabLst>
            </a:pPr>
            <a:r>
              <a:rPr lang="en-US" altLang="zh-TW" sz="1100" smtClean="0">
                <a:latin typeface="Times" pitchFamily="18" charset="0"/>
              </a:rPr>
              <a:t>	In LabVIEW, you build a user interface by using a set of tools and objects. The user interface is known as the front panel. You then add code using graphical representations of functions to control the front panel objects. The block diagram contains this code. In some ways, the block diagram resembles a flowchart.</a:t>
            </a:r>
          </a:p>
          <a:p>
            <a:pPr marL="1588" indent="-1588" eaLnBrk="1" hangingPunct="1">
              <a:spcBef>
                <a:spcPct val="0"/>
              </a:spcBef>
              <a:spcAft>
                <a:spcPct val="30000"/>
              </a:spcAft>
              <a:tabLst>
                <a:tab pos="228600" algn="l"/>
              </a:tabLst>
            </a:pPr>
            <a:r>
              <a:rPr lang="en-US" altLang="zh-TW" sz="1100" smtClean="0">
                <a:latin typeface="Times" pitchFamily="18" charset="0"/>
              </a:rPr>
              <a:t>	Users interact with the Front Panel when the program is running. Users can control the program, change inputs, and see data updated in real time. Controls are used for inputs such as, adjusting a slide control to set an alarm value, turning a switch on or off, or to stop a program. Indicators are used as outputs. Thermometers, lights, and other indicators display output values from the program. These may include data, program states, and other information.</a:t>
            </a:r>
          </a:p>
          <a:p>
            <a:pPr marL="1588" indent="-1588" eaLnBrk="1" hangingPunct="1">
              <a:spcBef>
                <a:spcPct val="0"/>
              </a:spcBef>
              <a:spcAft>
                <a:spcPct val="30000"/>
              </a:spcAft>
              <a:tabLst>
                <a:tab pos="228600" algn="l"/>
              </a:tabLst>
            </a:pPr>
            <a:r>
              <a:rPr lang="en-US" altLang="zh-TW" sz="1100" smtClean="0">
                <a:latin typeface="Times" pitchFamily="18" charset="0"/>
              </a:rPr>
              <a:t>	Every front panel control or indicator has a corresponding terminal on the block diagram. When a VI is run, values from controls flow through the block diagram, where they are used in the functions on the diagram, and the results are passed into other functions or indicators through wires.</a:t>
            </a:r>
          </a:p>
        </p:txBody>
      </p:sp>
      <p:sp>
        <p:nvSpPr>
          <p:cNvPr id="135172" name="Text Box 4"/>
          <p:cNvSpPr txBox="1">
            <a:spLocks noChangeArrowheads="1"/>
          </p:cNvSpPr>
          <p:nvPr/>
        </p:nvSpPr>
        <p:spPr bwMode="auto">
          <a:xfrm>
            <a:off x="0" y="8870950"/>
            <a:ext cx="6997700" cy="252413"/>
          </a:xfrm>
          <a:prstGeom prst="rect">
            <a:avLst/>
          </a:prstGeom>
          <a:noFill/>
          <a:ln w="9525">
            <a:noFill/>
            <a:miter lim="800000"/>
            <a:headEnd/>
            <a:tailEnd/>
          </a:ln>
        </p:spPr>
        <p:txBody>
          <a:bodyPr lIns="102715" tIns="51356" rIns="102715" bIns="51356" anchor="b">
            <a:spAutoFit/>
          </a:bodyPr>
          <a:lstStyle/>
          <a:p>
            <a:pPr algn="l" defTabSz="781050">
              <a:spcBef>
                <a:spcPct val="50000"/>
              </a:spcBef>
              <a:tabLst>
                <a:tab pos="230188" algn="l"/>
                <a:tab pos="3408363" algn="ctr"/>
                <a:tab pos="6543675" algn="r"/>
              </a:tabLst>
            </a:pPr>
            <a:r>
              <a:rPr lang="en-US" altLang="zh-TW" sz="1000" b="0">
                <a:latin typeface="Times New Roman" pitchFamily="18" charset="0"/>
              </a:rPr>
              <a:t>	 </a:t>
            </a:r>
            <a:r>
              <a:rPr lang="en-US" altLang="zh-TW" sz="800" b="0" i="1"/>
              <a:t>Introduction to LabVIEW Hands-On 	18	ni.com</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1026"/>
          <p:cNvSpPr>
            <a:spLocks noGrp="1" noRot="1" noChangeAspect="1" noChangeArrowheads="1" noTextEdit="1"/>
          </p:cNvSpPr>
          <p:nvPr>
            <p:ph type="sldImg"/>
          </p:nvPr>
        </p:nvSpPr>
        <p:spPr>
          <a:ln/>
        </p:spPr>
      </p:sp>
      <p:sp>
        <p:nvSpPr>
          <p:cNvPr id="136195" name="Rectangle 1027"/>
          <p:cNvSpPr>
            <a:spLocks noGrp="1" noChangeArrowheads="1"/>
          </p:cNvSpPr>
          <p:nvPr>
            <p:ph type="body" idx="1"/>
          </p:nvPr>
        </p:nvSpPr>
        <p:spPr>
          <a:noFill/>
          <a:ln/>
        </p:spPr>
        <p:txBody>
          <a:bodyPr/>
          <a:lstStyle/>
          <a:p>
            <a:pPr eaLnBrk="1" hangingPunct="1"/>
            <a:r>
              <a:rPr lang="en-US" altLang="zh-TW" sz="1100" smtClean="0">
                <a:latin typeface="Times" pitchFamily="18" charset="0"/>
              </a:rPr>
              <a:t>Use the </a:t>
            </a:r>
            <a:r>
              <a:rPr lang="en-US" altLang="zh-TW" sz="1100" b="1" smtClean="0">
                <a:latin typeface="Times" pitchFamily="18" charset="0"/>
              </a:rPr>
              <a:t>Controls </a:t>
            </a:r>
            <a:r>
              <a:rPr lang="en-US" altLang="zh-TW" sz="1100" smtClean="0">
                <a:latin typeface="Times" pitchFamily="18" charset="0"/>
              </a:rPr>
              <a:t>palette to place controls and indicators on the front panel. The </a:t>
            </a:r>
            <a:r>
              <a:rPr lang="en-US" altLang="zh-TW" sz="1100" b="1" smtClean="0">
                <a:latin typeface="Times" pitchFamily="18" charset="0"/>
              </a:rPr>
              <a:t>Controls </a:t>
            </a:r>
            <a:r>
              <a:rPr lang="en-US" altLang="zh-TW" sz="1100" smtClean="0">
                <a:latin typeface="Times" pitchFamily="18" charset="0"/>
              </a:rPr>
              <a:t>palette is available only on the front panel. To view the palette, select </a:t>
            </a:r>
            <a:r>
              <a:rPr lang="en-US" altLang="zh-TW" sz="1100" b="1" smtClean="0">
                <a:latin typeface="Times" pitchFamily="18" charset="0"/>
              </a:rPr>
              <a:t>Window»Show Controls Palette</a:t>
            </a:r>
            <a:r>
              <a:rPr lang="en-US" altLang="zh-TW" sz="1100" smtClean="0">
                <a:latin typeface="Times" pitchFamily="18" charset="0"/>
              </a:rPr>
              <a:t>. You also can display the </a:t>
            </a:r>
            <a:r>
              <a:rPr lang="en-US" altLang="zh-TW" sz="1100" b="1" smtClean="0">
                <a:latin typeface="Times" pitchFamily="18" charset="0"/>
              </a:rPr>
              <a:t>Controls </a:t>
            </a:r>
            <a:r>
              <a:rPr lang="en-US" altLang="zh-TW" sz="1100" smtClean="0">
                <a:latin typeface="Times" pitchFamily="18" charset="0"/>
              </a:rPr>
              <a:t>palette by right-clicking an open area on the front panel. Tack down the </a:t>
            </a:r>
            <a:r>
              <a:rPr lang="en-US" altLang="zh-TW" sz="1100" b="1" smtClean="0">
                <a:latin typeface="Times" pitchFamily="18" charset="0"/>
              </a:rPr>
              <a:t>Controls </a:t>
            </a:r>
            <a:r>
              <a:rPr lang="en-US" altLang="zh-TW" sz="1100" smtClean="0">
                <a:latin typeface="Times" pitchFamily="18" charset="0"/>
              </a:rPr>
              <a:t>palette by clicking the pushpin on the top left corner of the palette.</a:t>
            </a:r>
          </a:p>
          <a:p>
            <a:pPr eaLnBrk="1" hangingPunct="1"/>
            <a:endParaRPr lang="en-US" altLang="zh-TW" sz="1100" smtClean="0">
              <a:latin typeface="Times" pitchFamily="18" charset="0"/>
            </a:endParaRPr>
          </a:p>
        </p:txBody>
      </p:sp>
      <p:sp>
        <p:nvSpPr>
          <p:cNvPr id="136196" name="Text Box 1028"/>
          <p:cNvSpPr txBox="1">
            <a:spLocks noChangeArrowheads="1"/>
          </p:cNvSpPr>
          <p:nvPr/>
        </p:nvSpPr>
        <p:spPr bwMode="auto">
          <a:xfrm>
            <a:off x="0" y="8870950"/>
            <a:ext cx="6997700" cy="252413"/>
          </a:xfrm>
          <a:prstGeom prst="rect">
            <a:avLst/>
          </a:prstGeom>
          <a:noFill/>
          <a:ln w="9525">
            <a:noFill/>
            <a:miter lim="800000"/>
            <a:headEnd/>
            <a:tailEnd/>
          </a:ln>
        </p:spPr>
        <p:txBody>
          <a:bodyPr lIns="102715" tIns="51356" rIns="102715" bIns="51356" anchor="b">
            <a:spAutoFit/>
          </a:bodyPr>
          <a:lstStyle/>
          <a:p>
            <a:pPr algn="l" defTabSz="781050">
              <a:spcBef>
                <a:spcPct val="50000"/>
              </a:spcBef>
              <a:tabLst>
                <a:tab pos="230188" algn="l"/>
                <a:tab pos="3408363" algn="ctr"/>
                <a:tab pos="6543675" algn="r"/>
              </a:tabLst>
            </a:pPr>
            <a:r>
              <a:rPr lang="en-US" altLang="zh-TW" sz="1000" b="0">
                <a:latin typeface="Times New Roman" pitchFamily="18" charset="0"/>
              </a:rPr>
              <a:t>	 </a:t>
            </a:r>
            <a:r>
              <a:rPr lang="en-US" altLang="zh-TW" sz="800" b="0" i="1">
                <a:latin typeface="Arial" pitchFamily="34" charset="0"/>
              </a:rPr>
              <a:t>© </a:t>
            </a:r>
            <a:r>
              <a:rPr lang="en-US" altLang="zh-TW" sz="800" b="0" i="1">
                <a:cs typeface="Times New Roman" pitchFamily="18" charset="0"/>
              </a:rPr>
              <a:t>National Instruments Corporation</a:t>
            </a:r>
            <a:r>
              <a:rPr lang="en-US" altLang="zh-TW" sz="800" b="0" i="1"/>
              <a:t> 	19	 Introduction to LabVIEW Hands-On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ln/>
        </p:spPr>
        <p:txBody>
          <a:bodyPr/>
          <a:lstStyle/>
          <a:p>
            <a:pPr eaLnBrk="1" hangingPunct="1"/>
            <a:r>
              <a:rPr lang="en-US" altLang="zh-TW" sz="1100" smtClean="0">
                <a:latin typeface="Times" pitchFamily="18" charset="0"/>
              </a:rPr>
              <a:t>Use the </a:t>
            </a:r>
            <a:r>
              <a:rPr lang="en-US" altLang="zh-TW" sz="1100" b="1" smtClean="0">
                <a:latin typeface="Times" pitchFamily="18" charset="0"/>
              </a:rPr>
              <a:t>Functions </a:t>
            </a:r>
            <a:r>
              <a:rPr lang="en-US" altLang="zh-TW" sz="1100" smtClean="0">
                <a:latin typeface="Times" pitchFamily="18" charset="0"/>
              </a:rPr>
              <a:t>palette to build the block diagram. The </a:t>
            </a:r>
            <a:r>
              <a:rPr lang="en-US" altLang="zh-TW" sz="1100" b="1" smtClean="0">
                <a:latin typeface="Times" pitchFamily="18" charset="0"/>
              </a:rPr>
              <a:t>Functions </a:t>
            </a:r>
            <a:r>
              <a:rPr lang="en-US" altLang="zh-TW" sz="1100" smtClean="0">
                <a:latin typeface="Times" pitchFamily="18" charset="0"/>
              </a:rPr>
              <a:t>palette is available only on the block diagram. To view the palette, select </a:t>
            </a:r>
            <a:r>
              <a:rPr lang="en-US" altLang="zh-TW" sz="1100" b="1" smtClean="0">
                <a:latin typeface="Times" pitchFamily="18" charset="0"/>
              </a:rPr>
              <a:t>Window»Show Functions Palette</a:t>
            </a:r>
            <a:r>
              <a:rPr lang="en-US" altLang="zh-TW" sz="1100" smtClean="0">
                <a:latin typeface="Times" pitchFamily="18" charset="0"/>
              </a:rPr>
              <a:t>. You also can display the </a:t>
            </a:r>
            <a:r>
              <a:rPr lang="en-US" altLang="zh-TW" sz="1100" b="1" smtClean="0">
                <a:latin typeface="Times" pitchFamily="18" charset="0"/>
              </a:rPr>
              <a:t>Functions </a:t>
            </a:r>
            <a:r>
              <a:rPr lang="en-US" altLang="zh-TW" sz="1100" smtClean="0">
                <a:latin typeface="Times" pitchFamily="18" charset="0"/>
              </a:rPr>
              <a:t>palette by right-clicking an open area on the block diagram. Tack down the </a:t>
            </a:r>
            <a:r>
              <a:rPr lang="en-US" altLang="zh-TW" sz="1100" b="1" smtClean="0">
                <a:latin typeface="Times" pitchFamily="18" charset="0"/>
              </a:rPr>
              <a:t>Functions </a:t>
            </a:r>
            <a:r>
              <a:rPr lang="en-US" altLang="zh-TW" sz="1100" smtClean="0">
                <a:latin typeface="Times" pitchFamily="18" charset="0"/>
              </a:rPr>
              <a:t>palette by clicking the pushpin on the top left corner of the palette.</a:t>
            </a:r>
          </a:p>
          <a:p>
            <a:pPr eaLnBrk="1" hangingPunct="1"/>
            <a:endParaRPr lang="en-US" altLang="zh-TW" sz="1100" smtClean="0">
              <a:latin typeface="Times" pitchFamily="18" charset="0"/>
            </a:endParaRPr>
          </a:p>
        </p:txBody>
      </p:sp>
      <p:sp>
        <p:nvSpPr>
          <p:cNvPr id="137220" name="Text Box 4"/>
          <p:cNvSpPr txBox="1">
            <a:spLocks noChangeArrowheads="1"/>
          </p:cNvSpPr>
          <p:nvPr/>
        </p:nvSpPr>
        <p:spPr bwMode="auto">
          <a:xfrm>
            <a:off x="0" y="8870950"/>
            <a:ext cx="6997700" cy="252413"/>
          </a:xfrm>
          <a:prstGeom prst="rect">
            <a:avLst/>
          </a:prstGeom>
          <a:noFill/>
          <a:ln w="9525">
            <a:noFill/>
            <a:miter lim="800000"/>
            <a:headEnd/>
            <a:tailEnd/>
          </a:ln>
        </p:spPr>
        <p:txBody>
          <a:bodyPr lIns="102715" tIns="51356" rIns="102715" bIns="51356" anchor="b">
            <a:spAutoFit/>
          </a:bodyPr>
          <a:lstStyle/>
          <a:p>
            <a:pPr algn="l" defTabSz="781050">
              <a:spcBef>
                <a:spcPct val="50000"/>
              </a:spcBef>
              <a:tabLst>
                <a:tab pos="230188" algn="l"/>
                <a:tab pos="3408363" algn="ctr"/>
                <a:tab pos="6543675" algn="r"/>
              </a:tabLst>
            </a:pPr>
            <a:r>
              <a:rPr lang="en-US" altLang="zh-TW" sz="1000" b="0">
                <a:latin typeface="Times New Roman" pitchFamily="18" charset="0"/>
              </a:rPr>
              <a:t>	 </a:t>
            </a:r>
            <a:r>
              <a:rPr lang="en-US" altLang="zh-TW" sz="800" b="0" i="1"/>
              <a:t>Introduction to LabVIEW Hands-On 	20	ni.com</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a:ln/>
        </p:spPr>
        <p:txBody>
          <a:bodyPr/>
          <a:lstStyle/>
          <a:p>
            <a:pPr eaLnBrk="1" hangingPunct="1"/>
            <a:r>
              <a:rPr lang="en-US" altLang="zh-TW" sz="1100" smtClean="0">
                <a:latin typeface="Times" pitchFamily="18" charset="0"/>
              </a:rPr>
              <a:t>If automatic tool selection is enabled and you move the cursor over objects on the front panel or block diagram, LabVIEW automatically selects the corresponding tool from the </a:t>
            </a:r>
            <a:r>
              <a:rPr lang="en-US" altLang="zh-TW" sz="1100" b="1" smtClean="0">
                <a:latin typeface="Times" pitchFamily="18" charset="0"/>
              </a:rPr>
              <a:t>Tools </a:t>
            </a:r>
            <a:r>
              <a:rPr lang="en-US" altLang="zh-TW" sz="1100" smtClean="0">
                <a:latin typeface="Times" pitchFamily="18" charset="0"/>
              </a:rPr>
              <a:t>palette. Toggle automatic tool selection by clicking the </a:t>
            </a:r>
            <a:r>
              <a:rPr lang="en-US" altLang="zh-TW" sz="1100" b="1" smtClean="0">
                <a:latin typeface="Times" pitchFamily="18" charset="0"/>
              </a:rPr>
              <a:t>Automatic Tool Selection </a:t>
            </a:r>
            <a:r>
              <a:rPr lang="en-US" altLang="zh-TW" sz="1100" smtClean="0">
                <a:latin typeface="Times" pitchFamily="18" charset="0"/>
              </a:rPr>
              <a:t>button in the </a:t>
            </a:r>
            <a:r>
              <a:rPr lang="en-US" altLang="zh-TW" sz="1100" b="1" smtClean="0">
                <a:latin typeface="Times" pitchFamily="18" charset="0"/>
              </a:rPr>
              <a:t>Tools </a:t>
            </a:r>
            <a:r>
              <a:rPr lang="en-US" altLang="zh-TW" sz="1100" smtClean="0">
                <a:latin typeface="Times" pitchFamily="18" charset="0"/>
              </a:rPr>
              <a:t>palette. </a:t>
            </a:r>
          </a:p>
          <a:p>
            <a:pPr eaLnBrk="1" hangingPunct="1"/>
            <a:r>
              <a:rPr lang="en-US" altLang="zh-TW" sz="1100" smtClean="0">
                <a:latin typeface="Times" pitchFamily="18" charset="0"/>
              </a:rPr>
              <a:t>Use the </a:t>
            </a:r>
            <a:r>
              <a:rPr lang="en-US" altLang="zh-TW" sz="1100" b="1" smtClean="0">
                <a:latin typeface="Times" pitchFamily="18" charset="0"/>
              </a:rPr>
              <a:t>Operating tool</a:t>
            </a:r>
            <a:r>
              <a:rPr lang="en-US" altLang="zh-TW" sz="1100" smtClean="0">
                <a:latin typeface="Times" pitchFamily="18" charset="0"/>
              </a:rPr>
              <a:t> to change the values of a control or select the text within a control. </a:t>
            </a:r>
          </a:p>
          <a:p>
            <a:pPr eaLnBrk="1" hangingPunct="1"/>
            <a:r>
              <a:rPr lang="en-US" altLang="zh-TW" sz="1100" smtClean="0">
                <a:latin typeface="Times" pitchFamily="18" charset="0"/>
              </a:rPr>
              <a:t>Use the </a:t>
            </a:r>
            <a:r>
              <a:rPr lang="en-US" altLang="zh-TW" sz="1100" b="1" smtClean="0">
                <a:latin typeface="Times" pitchFamily="18" charset="0"/>
              </a:rPr>
              <a:t>Positioning tool</a:t>
            </a:r>
            <a:r>
              <a:rPr lang="en-US" altLang="zh-TW" sz="1100" smtClean="0">
                <a:latin typeface="Times" pitchFamily="18" charset="0"/>
              </a:rPr>
              <a:t> to select, move, or resize objects. The Positioning tool changes shape when it moves over a corner of a resizable object.</a:t>
            </a:r>
          </a:p>
          <a:p>
            <a:pPr eaLnBrk="1" hangingPunct="1"/>
            <a:r>
              <a:rPr lang="en-US" altLang="zh-TW" sz="1100" smtClean="0">
                <a:latin typeface="Times" pitchFamily="18" charset="0"/>
              </a:rPr>
              <a:t>Use the </a:t>
            </a:r>
            <a:r>
              <a:rPr lang="en-US" altLang="zh-TW" sz="1100" b="1" smtClean="0">
                <a:latin typeface="Times" pitchFamily="18" charset="0"/>
              </a:rPr>
              <a:t>Labeling tool</a:t>
            </a:r>
            <a:r>
              <a:rPr lang="en-US" altLang="zh-TW" sz="1100" smtClean="0">
                <a:latin typeface="Times" pitchFamily="18" charset="0"/>
              </a:rPr>
              <a:t> to edit text and create free labels. The Labeling tool changes to a cursor when you create free labels.</a:t>
            </a:r>
          </a:p>
          <a:p>
            <a:pPr eaLnBrk="1" hangingPunct="1"/>
            <a:r>
              <a:rPr lang="en-US" altLang="zh-TW" sz="1100" smtClean="0">
                <a:latin typeface="Times" pitchFamily="18" charset="0"/>
              </a:rPr>
              <a:t>Use the </a:t>
            </a:r>
            <a:r>
              <a:rPr lang="en-US" altLang="zh-TW" sz="1100" b="1" smtClean="0">
                <a:latin typeface="Times" pitchFamily="18" charset="0"/>
              </a:rPr>
              <a:t>Wiring tool</a:t>
            </a:r>
            <a:r>
              <a:rPr lang="en-US" altLang="zh-TW" sz="1100" smtClean="0">
                <a:latin typeface="Times" pitchFamily="18" charset="0"/>
              </a:rPr>
              <a:t> to wire objects together on the block diagram.</a:t>
            </a:r>
          </a:p>
          <a:p>
            <a:pPr eaLnBrk="1" hangingPunct="1"/>
            <a:r>
              <a:rPr lang="en-US" altLang="zh-TW" sz="1100" smtClean="0">
                <a:latin typeface="Times" pitchFamily="18" charset="0"/>
              </a:rPr>
              <a:t>Other important tools:</a:t>
            </a:r>
          </a:p>
          <a:p>
            <a:pPr eaLnBrk="1" hangingPunct="1"/>
            <a:endParaRPr lang="en-US" altLang="zh-TW" sz="1100" smtClean="0">
              <a:latin typeface="Times" pitchFamily="18" charset="0"/>
            </a:endParaRPr>
          </a:p>
        </p:txBody>
      </p:sp>
      <p:pic>
        <p:nvPicPr>
          <p:cNvPr id="138244" name="Picture 4"/>
          <p:cNvPicPr>
            <a:picLocks noChangeAspect="1" noChangeArrowheads="1"/>
          </p:cNvPicPr>
          <p:nvPr/>
        </p:nvPicPr>
        <p:blipFill>
          <a:blip r:embed="rId3"/>
          <a:srcRect/>
          <a:stretch>
            <a:fillRect/>
          </a:stretch>
        </p:blipFill>
        <p:spPr bwMode="auto">
          <a:xfrm>
            <a:off x="2654300" y="6711950"/>
            <a:ext cx="1422400" cy="1389063"/>
          </a:xfrm>
          <a:prstGeom prst="rect">
            <a:avLst/>
          </a:prstGeom>
          <a:noFill/>
          <a:ln w="12700" algn="ctr">
            <a:solidFill>
              <a:schemeClr val="tx1"/>
            </a:solidFill>
            <a:miter lim="800000"/>
            <a:headEnd/>
            <a:tailEnd/>
          </a:ln>
        </p:spPr>
      </p:pic>
      <p:sp>
        <p:nvSpPr>
          <p:cNvPr id="138245" name="Text Box 5"/>
          <p:cNvSpPr txBox="1">
            <a:spLocks noChangeArrowheads="1"/>
          </p:cNvSpPr>
          <p:nvPr/>
        </p:nvSpPr>
        <p:spPr bwMode="auto">
          <a:xfrm>
            <a:off x="0" y="8870950"/>
            <a:ext cx="6997700" cy="252413"/>
          </a:xfrm>
          <a:prstGeom prst="rect">
            <a:avLst/>
          </a:prstGeom>
          <a:noFill/>
          <a:ln w="9525">
            <a:noFill/>
            <a:miter lim="800000"/>
            <a:headEnd/>
            <a:tailEnd/>
          </a:ln>
        </p:spPr>
        <p:txBody>
          <a:bodyPr lIns="102715" tIns="51356" rIns="102715" bIns="51356" anchor="b">
            <a:spAutoFit/>
          </a:bodyPr>
          <a:lstStyle/>
          <a:p>
            <a:pPr algn="l" defTabSz="781050">
              <a:spcBef>
                <a:spcPct val="50000"/>
              </a:spcBef>
              <a:tabLst>
                <a:tab pos="230188" algn="l"/>
                <a:tab pos="3408363" algn="ctr"/>
                <a:tab pos="6543675" algn="r"/>
              </a:tabLst>
            </a:pPr>
            <a:r>
              <a:rPr lang="en-US" altLang="zh-TW" sz="1000" b="0">
                <a:latin typeface="Times New Roman" pitchFamily="18" charset="0"/>
              </a:rPr>
              <a:t>	 </a:t>
            </a:r>
            <a:r>
              <a:rPr lang="en-US" altLang="zh-TW" sz="800" b="0" i="1">
                <a:latin typeface="Arial" pitchFamily="34" charset="0"/>
              </a:rPr>
              <a:t>© </a:t>
            </a:r>
            <a:r>
              <a:rPr lang="en-US" altLang="zh-TW" sz="800" b="0" i="1">
                <a:cs typeface="Times New Roman" pitchFamily="18" charset="0"/>
              </a:rPr>
              <a:t>National Instruments Corporation</a:t>
            </a:r>
            <a:r>
              <a:rPr lang="en-US" altLang="zh-TW" sz="800" b="0" i="1"/>
              <a:t> 	21	 Introduction to LabVIEW Hands-On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xfrm>
            <a:off x="1182688" y="519113"/>
            <a:ext cx="4633912" cy="3475037"/>
          </a:xfrm>
          <a:ln/>
        </p:spPr>
      </p:sp>
      <p:sp>
        <p:nvSpPr>
          <p:cNvPr id="139267" name="Rectangle 3"/>
          <p:cNvSpPr>
            <a:spLocks noGrp="1" noChangeArrowheads="1"/>
          </p:cNvSpPr>
          <p:nvPr>
            <p:ph type="body" idx="1"/>
          </p:nvPr>
        </p:nvSpPr>
        <p:spPr>
          <a:xfrm>
            <a:off x="755650" y="4108450"/>
            <a:ext cx="5486400" cy="4170363"/>
          </a:xfrm>
          <a:noFill/>
          <a:ln/>
        </p:spPr>
        <p:txBody>
          <a:bodyPr/>
          <a:lstStyle/>
          <a:p>
            <a:pPr marL="228600" lvl="1" indent="-227013" eaLnBrk="1" hangingPunct="1">
              <a:lnSpc>
                <a:spcPct val="90000"/>
              </a:lnSpc>
              <a:spcBef>
                <a:spcPct val="0"/>
              </a:spcBef>
              <a:spcAft>
                <a:spcPct val="30000"/>
              </a:spcAft>
              <a:buFontTx/>
              <a:buChar char="•"/>
              <a:tabLst>
                <a:tab pos="228600" algn="l"/>
              </a:tabLst>
            </a:pPr>
            <a:r>
              <a:rPr lang="en-US" altLang="zh-TW" sz="1100" smtClean="0">
                <a:latin typeface="Times" pitchFamily="18" charset="0"/>
              </a:rPr>
              <a:t>Click the </a:t>
            </a:r>
            <a:r>
              <a:rPr lang="en-US" altLang="zh-TW" sz="1100" b="1" smtClean="0">
                <a:latin typeface="Times" pitchFamily="18" charset="0"/>
              </a:rPr>
              <a:t>Run </a:t>
            </a:r>
            <a:r>
              <a:rPr lang="en-US" altLang="zh-TW" sz="1100" smtClean="0">
                <a:latin typeface="Times" pitchFamily="18" charset="0"/>
              </a:rPr>
              <a:t>button to run the VI. While the VI runs, the </a:t>
            </a:r>
            <a:r>
              <a:rPr lang="en-US" altLang="zh-TW" sz="1100" b="1" smtClean="0">
                <a:latin typeface="Times" pitchFamily="18" charset="0"/>
              </a:rPr>
              <a:t>Run </a:t>
            </a:r>
            <a:r>
              <a:rPr lang="en-US" altLang="zh-TW" sz="1100" smtClean="0">
                <a:latin typeface="Times" pitchFamily="18" charset="0"/>
              </a:rPr>
              <a:t>button appears with a black arrow if the VI is a top-level VI, meaning it has no callers and therefore is not a subVI.</a:t>
            </a:r>
          </a:p>
          <a:p>
            <a:pPr marL="228600" lvl="1" indent="-227013" eaLnBrk="1" hangingPunct="1">
              <a:lnSpc>
                <a:spcPct val="90000"/>
              </a:lnSpc>
              <a:spcBef>
                <a:spcPct val="0"/>
              </a:spcBef>
              <a:spcAft>
                <a:spcPct val="30000"/>
              </a:spcAft>
              <a:buFontTx/>
              <a:buChar char="•"/>
              <a:tabLst>
                <a:tab pos="228600" algn="l"/>
              </a:tabLst>
            </a:pPr>
            <a:r>
              <a:rPr lang="en-US" altLang="zh-TW" sz="1100" smtClean="0">
                <a:latin typeface="Times" pitchFamily="18" charset="0"/>
              </a:rPr>
              <a:t>Click the </a:t>
            </a:r>
            <a:r>
              <a:rPr lang="en-US" altLang="zh-TW" sz="1100" b="1" smtClean="0">
                <a:latin typeface="Times" pitchFamily="18" charset="0"/>
              </a:rPr>
              <a:t>Continuous Run </a:t>
            </a:r>
            <a:r>
              <a:rPr lang="en-US" altLang="zh-TW" sz="1100" smtClean="0">
                <a:latin typeface="Times" pitchFamily="18" charset="0"/>
              </a:rPr>
              <a:t>button to run the VI until you abort or pause it. You also can click the button again to disable continuous running.</a:t>
            </a:r>
          </a:p>
          <a:p>
            <a:pPr marL="228600" lvl="1" indent="-227013" eaLnBrk="1" hangingPunct="1">
              <a:lnSpc>
                <a:spcPct val="90000"/>
              </a:lnSpc>
              <a:spcBef>
                <a:spcPct val="0"/>
              </a:spcBef>
              <a:spcAft>
                <a:spcPct val="30000"/>
              </a:spcAft>
              <a:buFontTx/>
              <a:buChar char="•"/>
              <a:tabLst>
                <a:tab pos="228600" algn="l"/>
              </a:tabLst>
            </a:pPr>
            <a:r>
              <a:rPr lang="en-US" altLang="zh-TW" sz="1100" smtClean="0">
                <a:latin typeface="Times" pitchFamily="18" charset="0"/>
              </a:rPr>
              <a:t>While the VI runs, the </a:t>
            </a:r>
            <a:r>
              <a:rPr lang="en-US" altLang="zh-TW" sz="1100" b="1" smtClean="0">
                <a:latin typeface="Times" pitchFamily="18" charset="0"/>
              </a:rPr>
              <a:t>Abort Execution </a:t>
            </a:r>
            <a:r>
              <a:rPr lang="en-US" altLang="zh-TW" sz="1100" smtClean="0">
                <a:latin typeface="Times" pitchFamily="18" charset="0"/>
              </a:rPr>
              <a:t>button appears. Click this button to stop the VI immediately.</a:t>
            </a:r>
          </a:p>
          <a:p>
            <a:pPr marL="230188" lvl="2" eaLnBrk="1" hangingPunct="1">
              <a:lnSpc>
                <a:spcPct val="90000"/>
              </a:lnSpc>
              <a:spcBef>
                <a:spcPct val="0"/>
              </a:spcBef>
              <a:spcAft>
                <a:spcPct val="30000"/>
              </a:spcAft>
              <a:tabLst>
                <a:tab pos="228600" algn="l"/>
              </a:tabLst>
            </a:pPr>
            <a:r>
              <a:rPr lang="en-US" altLang="zh-TW" sz="1100" b="1" smtClean="0">
                <a:latin typeface="Times" pitchFamily="18" charset="0"/>
              </a:rPr>
              <a:t>Note</a:t>
            </a:r>
            <a:r>
              <a:rPr lang="en-US" altLang="zh-TW" sz="1100" smtClean="0">
                <a:latin typeface="Times" pitchFamily="18" charset="0"/>
              </a:rPr>
              <a:t>:</a:t>
            </a:r>
            <a:r>
              <a:rPr lang="en-US" altLang="zh-TW" sz="1100" b="1" smtClean="0">
                <a:latin typeface="Times" pitchFamily="18" charset="0"/>
              </a:rPr>
              <a:t> </a:t>
            </a:r>
            <a:r>
              <a:rPr lang="en-US" altLang="zh-TW" sz="1100" smtClean="0">
                <a:latin typeface="Times" pitchFamily="18" charset="0"/>
              </a:rPr>
              <a:t>Avoid using the </a:t>
            </a:r>
            <a:r>
              <a:rPr lang="en-US" altLang="zh-TW" sz="1100" b="1" smtClean="0">
                <a:latin typeface="Times" pitchFamily="18" charset="0"/>
              </a:rPr>
              <a:t>Abort Execution </a:t>
            </a:r>
            <a:r>
              <a:rPr lang="en-US" altLang="zh-TW" sz="1100" smtClean="0">
                <a:latin typeface="Times" pitchFamily="18" charset="0"/>
              </a:rPr>
              <a:t>button to stop a VI. Either let the VI complete its data flow or design a method to stop the VI programmatically. By doing so, the VI is at a known state. For example, place a button on the front panel that stops the VI when you click it.</a:t>
            </a:r>
          </a:p>
          <a:p>
            <a:pPr marL="228600" lvl="1" indent="-227013" eaLnBrk="1" hangingPunct="1">
              <a:lnSpc>
                <a:spcPct val="90000"/>
              </a:lnSpc>
              <a:spcBef>
                <a:spcPct val="0"/>
              </a:spcBef>
              <a:spcAft>
                <a:spcPct val="30000"/>
              </a:spcAft>
              <a:buFontTx/>
              <a:buChar char="•"/>
              <a:tabLst>
                <a:tab pos="228600" algn="l"/>
              </a:tabLst>
            </a:pPr>
            <a:r>
              <a:rPr lang="en-US" altLang="zh-TW" sz="1100" smtClean="0">
                <a:latin typeface="Times" pitchFamily="18" charset="0"/>
              </a:rPr>
              <a:t>Click the </a:t>
            </a:r>
            <a:r>
              <a:rPr lang="en-US" altLang="zh-TW" sz="1100" b="1" smtClean="0">
                <a:latin typeface="Times" pitchFamily="18" charset="0"/>
              </a:rPr>
              <a:t>Pause </a:t>
            </a:r>
            <a:r>
              <a:rPr lang="en-US" altLang="zh-TW" sz="1100" smtClean="0">
                <a:latin typeface="Times" pitchFamily="18" charset="0"/>
              </a:rPr>
              <a:t>button to pause a running VI. When you click the </a:t>
            </a:r>
            <a:r>
              <a:rPr lang="en-US" altLang="zh-TW" sz="1100" b="1" smtClean="0">
                <a:latin typeface="Times" pitchFamily="18" charset="0"/>
              </a:rPr>
              <a:t>Pause </a:t>
            </a:r>
            <a:r>
              <a:rPr lang="en-US" altLang="zh-TW" sz="1100" smtClean="0">
                <a:latin typeface="Times" pitchFamily="18" charset="0"/>
              </a:rPr>
              <a:t>button, LabVIEW highlights on the block diagram the location where you paused execution. Click the </a:t>
            </a:r>
            <a:r>
              <a:rPr lang="en-US" altLang="zh-TW" sz="1100" b="1" smtClean="0">
                <a:latin typeface="Times" pitchFamily="18" charset="0"/>
              </a:rPr>
              <a:t>Pause</a:t>
            </a:r>
            <a:r>
              <a:rPr lang="en-US" altLang="zh-TW" sz="1100" smtClean="0">
                <a:latin typeface="Times" pitchFamily="18" charset="0"/>
              </a:rPr>
              <a:t> button again to continue running the VI.</a:t>
            </a:r>
          </a:p>
          <a:p>
            <a:pPr marL="228600" lvl="1" indent="-227013" eaLnBrk="1" hangingPunct="1">
              <a:lnSpc>
                <a:spcPct val="90000"/>
              </a:lnSpc>
              <a:spcBef>
                <a:spcPct val="0"/>
              </a:spcBef>
              <a:spcAft>
                <a:spcPct val="30000"/>
              </a:spcAft>
              <a:buFontTx/>
              <a:buChar char="•"/>
              <a:tabLst>
                <a:tab pos="228600" algn="l"/>
              </a:tabLst>
            </a:pPr>
            <a:r>
              <a:rPr lang="en-US" altLang="zh-TW" sz="1100" smtClean="0">
                <a:latin typeface="Times" pitchFamily="18" charset="0"/>
              </a:rPr>
              <a:t>Select the </a:t>
            </a:r>
            <a:r>
              <a:rPr lang="en-US" altLang="zh-TW" sz="1100" b="1" smtClean="0">
                <a:latin typeface="Times" pitchFamily="18" charset="0"/>
              </a:rPr>
              <a:t>Text Settings </a:t>
            </a:r>
            <a:r>
              <a:rPr lang="en-US" altLang="zh-TW" sz="1100" smtClean="0">
                <a:latin typeface="Times" pitchFamily="18" charset="0"/>
              </a:rPr>
              <a:t>pull-down menu to change the font settings for the VI, including size, style, and color.</a:t>
            </a:r>
          </a:p>
          <a:p>
            <a:pPr marL="228600" lvl="1" indent="-227013" eaLnBrk="1" hangingPunct="1">
              <a:lnSpc>
                <a:spcPct val="90000"/>
              </a:lnSpc>
              <a:spcBef>
                <a:spcPct val="0"/>
              </a:spcBef>
              <a:spcAft>
                <a:spcPct val="30000"/>
              </a:spcAft>
              <a:buFontTx/>
              <a:buChar char="•"/>
              <a:tabLst>
                <a:tab pos="228600" algn="l"/>
              </a:tabLst>
            </a:pPr>
            <a:r>
              <a:rPr lang="en-US" altLang="zh-TW" sz="1100" smtClean="0">
                <a:latin typeface="Times" pitchFamily="18" charset="0"/>
              </a:rPr>
              <a:t>Select the </a:t>
            </a:r>
            <a:r>
              <a:rPr lang="en-US" altLang="zh-TW" sz="1100" b="1" smtClean="0">
                <a:latin typeface="Times" pitchFamily="18" charset="0"/>
              </a:rPr>
              <a:t>Align Objects </a:t>
            </a:r>
            <a:r>
              <a:rPr lang="en-US" altLang="zh-TW" sz="1100" smtClean="0">
                <a:latin typeface="Times" pitchFamily="18" charset="0"/>
              </a:rPr>
              <a:t>pull-down menu to align objects along axes, including vertical, top edge, left, and so on.</a:t>
            </a:r>
          </a:p>
          <a:p>
            <a:pPr marL="228600" lvl="1" indent="-227013" eaLnBrk="1" hangingPunct="1">
              <a:lnSpc>
                <a:spcPct val="90000"/>
              </a:lnSpc>
              <a:spcBef>
                <a:spcPct val="0"/>
              </a:spcBef>
              <a:spcAft>
                <a:spcPct val="30000"/>
              </a:spcAft>
              <a:buFontTx/>
              <a:buChar char="•"/>
              <a:tabLst>
                <a:tab pos="228600" algn="l"/>
              </a:tabLst>
            </a:pPr>
            <a:r>
              <a:rPr lang="en-US" altLang="zh-TW" sz="1100" smtClean="0">
                <a:latin typeface="Times" pitchFamily="18" charset="0"/>
              </a:rPr>
              <a:t>Select the </a:t>
            </a:r>
            <a:r>
              <a:rPr lang="en-US" altLang="zh-TW" sz="1100" b="1" smtClean="0">
                <a:latin typeface="Times" pitchFamily="18" charset="0"/>
              </a:rPr>
              <a:t>Distribute Objects </a:t>
            </a:r>
            <a:r>
              <a:rPr lang="en-US" altLang="zh-TW" sz="1100" smtClean="0">
                <a:latin typeface="Times" pitchFamily="18" charset="0"/>
              </a:rPr>
              <a:t>pull-down menu to space objects evenly, including gaps, compression, and so on.</a:t>
            </a:r>
          </a:p>
          <a:p>
            <a:pPr marL="228600" lvl="1" indent="-227013" eaLnBrk="1" hangingPunct="1">
              <a:lnSpc>
                <a:spcPct val="90000"/>
              </a:lnSpc>
              <a:spcBef>
                <a:spcPct val="0"/>
              </a:spcBef>
              <a:spcAft>
                <a:spcPct val="30000"/>
              </a:spcAft>
              <a:buFontTx/>
              <a:buChar char="•"/>
              <a:tabLst>
                <a:tab pos="228600" algn="l"/>
              </a:tabLst>
            </a:pPr>
            <a:r>
              <a:rPr lang="en-US" altLang="zh-TW" sz="1100" smtClean="0">
                <a:latin typeface="Times" pitchFamily="18" charset="0"/>
              </a:rPr>
              <a:t>Select the </a:t>
            </a:r>
            <a:r>
              <a:rPr lang="en-US" altLang="zh-TW" sz="1100" b="1" smtClean="0">
                <a:latin typeface="Times" pitchFamily="18" charset="0"/>
              </a:rPr>
              <a:t>Resize Objects</a:t>
            </a:r>
            <a:r>
              <a:rPr lang="en-US" altLang="zh-TW" sz="1100" smtClean="0">
                <a:latin typeface="Times" pitchFamily="18" charset="0"/>
              </a:rPr>
              <a:t> pull-down menu to change the width and height of front panel objects.</a:t>
            </a:r>
          </a:p>
        </p:txBody>
      </p:sp>
      <p:sp>
        <p:nvSpPr>
          <p:cNvPr id="139268" name="Text Box 4"/>
          <p:cNvSpPr txBox="1">
            <a:spLocks noChangeArrowheads="1"/>
          </p:cNvSpPr>
          <p:nvPr/>
        </p:nvSpPr>
        <p:spPr bwMode="auto">
          <a:xfrm>
            <a:off x="0" y="8870950"/>
            <a:ext cx="6997700" cy="252413"/>
          </a:xfrm>
          <a:prstGeom prst="rect">
            <a:avLst/>
          </a:prstGeom>
          <a:noFill/>
          <a:ln w="9525">
            <a:noFill/>
            <a:miter lim="800000"/>
            <a:headEnd/>
            <a:tailEnd/>
          </a:ln>
        </p:spPr>
        <p:txBody>
          <a:bodyPr lIns="102715" tIns="51356" rIns="102715" bIns="51356" anchor="b">
            <a:spAutoFit/>
          </a:bodyPr>
          <a:lstStyle/>
          <a:p>
            <a:pPr algn="l" defTabSz="781050">
              <a:spcBef>
                <a:spcPct val="50000"/>
              </a:spcBef>
              <a:tabLst>
                <a:tab pos="230188" algn="l"/>
                <a:tab pos="3408363" algn="ctr"/>
                <a:tab pos="6543675" algn="r"/>
              </a:tabLst>
            </a:pPr>
            <a:r>
              <a:rPr lang="en-US" altLang="zh-TW" sz="1000" b="0">
                <a:latin typeface="Times New Roman" pitchFamily="18" charset="0"/>
              </a:rPr>
              <a:t>	 </a:t>
            </a:r>
            <a:r>
              <a:rPr lang="en-US" altLang="zh-TW" sz="800" b="0" i="1"/>
              <a:t>Introduction to LabVIEW Hands-On 	22	ni.com</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noFill/>
          <a:ln/>
        </p:spPr>
        <p:txBody>
          <a:bodyPr/>
          <a:lstStyle/>
          <a:p>
            <a:pPr eaLnBrk="1" hangingPunct="1">
              <a:spcBef>
                <a:spcPct val="0"/>
              </a:spcBef>
              <a:spcAft>
                <a:spcPct val="30000"/>
              </a:spcAft>
            </a:pPr>
            <a:r>
              <a:rPr lang="en-US" altLang="zh-TW" sz="1100" smtClean="0">
                <a:latin typeface="Times" pitchFamily="18" charset="0"/>
              </a:rPr>
              <a:t>When you create an object on the Front Panel, a terminal will be created on the Block Diagram. These terminals give you access to the Front Panel objects from the Block Diagram code.</a:t>
            </a:r>
          </a:p>
          <a:p>
            <a:pPr eaLnBrk="1" hangingPunct="1">
              <a:spcBef>
                <a:spcPct val="0"/>
              </a:spcBef>
              <a:spcAft>
                <a:spcPct val="30000"/>
              </a:spcAft>
            </a:pPr>
            <a:r>
              <a:rPr lang="en-US" altLang="zh-TW" sz="1100" smtClean="0">
                <a:latin typeface="Times" pitchFamily="18" charset="0"/>
              </a:rPr>
              <a:t>Each terminal contains useful information about the Front Panel object it corresponds to. For example, the color and symbols provide information about the data type. For example: The dynamic data type is a polymorphic data type represented by dark blue terminals. Boolean terminals are green with TF lettering.</a:t>
            </a:r>
          </a:p>
          <a:p>
            <a:pPr eaLnBrk="1" hangingPunct="1">
              <a:spcBef>
                <a:spcPct val="0"/>
              </a:spcBef>
              <a:spcAft>
                <a:spcPct val="30000"/>
              </a:spcAft>
            </a:pPr>
            <a:r>
              <a:rPr lang="en-US" altLang="zh-TW" sz="1100" smtClean="0">
                <a:latin typeface="Times" pitchFamily="18" charset="0"/>
              </a:rPr>
              <a:t>In general, blue terminals should wire to blue terminals, green to green, and so on. This is not a hard-and-fast rule; LabVIEW will allow a user to connect a blue terminal (dynamic data) to an orange terminal (fractional value), for example. But in most cases, look for a match in colors.</a:t>
            </a:r>
          </a:p>
          <a:p>
            <a:pPr eaLnBrk="1" hangingPunct="1">
              <a:spcBef>
                <a:spcPct val="0"/>
              </a:spcBef>
              <a:spcAft>
                <a:spcPct val="30000"/>
              </a:spcAft>
            </a:pPr>
            <a:r>
              <a:rPr lang="en-US" altLang="zh-TW" sz="1100" smtClean="0">
                <a:latin typeface="Times" pitchFamily="18" charset="0"/>
              </a:rPr>
              <a:t>Controls have an arrow on the right side and have a thick border. Indicators have an arrow on the left and a thin border. Logic rules apply to wiring in LabVIEW: Each wire must have one (but only one) source (or control), and each wire may have multiple destinations (or indicators).</a:t>
            </a:r>
          </a:p>
          <a:p>
            <a:pPr eaLnBrk="1" hangingPunct="1">
              <a:spcBef>
                <a:spcPct val="0"/>
              </a:spcBef>
            </a:pPr>
            <a:endParaRPr lang="en-US" altLang="zh-TW" sz="1100" smtClean="0">
              <a:latin typeface="Times" pitchFamily="18" charset="0"/>
            </a:endParaRPr>
          </a:p>
        </p:txBody>
      </p:sp>
      <p:sp>
        <p:nvSpPr>
          <p:cNvPr id="141316" name="Text Box 4"/>
          <p:cNvSpPr txBox="1">
            <a:spLocks noChangeArrowheads="1"/>
          </p:cNvSpPr>
          <p:nvPr/>
        </p:nvSpPr>
        <p:spPr bwMode="auto">
          <a:xfrm>
            <a:off x="0" y="8870950"/>
            <a:ext cx="6997700" cy="252413"/>
          </a:xfrm>
          <a:prstGeom prst="rect">
            <a:avLst/>
          </a:prstGeom>
          <a:noFill/>
          <a:ln w="9525">
            <a:noFill/>
            <a:miter lim="800000"/>
            <a:headEnd/>
            <a:tailEnd/>
          </a:ln>
        </p:spPr>
        <p:txBody>
          <a:bodyPr lIns="102715" tIns="51356" rIns="102715" bIns="51356" anchor="b">
            <a:spAutoFit/>
          </a:bodyPr>
          <a:lstStyle/>
          <a:p>
            <a:pPr algn="l" defTabSz="781050">
              <a:spcBef>
                <a:spcPct val="50000"/>
              </a:spcBef>
              <a:tabLst>
                <a:tab pos="230188" algn="l"/>
                <a:tab pos="3408363" algn="ctr"/>
                <a:tab pos="6543675" algn="r"/>
              </a:tabLst>
            </a:pPr>
            <a:r>
              <a:rPr lang="en-US" altLang="zh-TW" sz="1000" b="0">
                <a:latin typeface="Times New Roman" pitchFamily="18" charset="0"/>
              </a:rPr>
              <a:t>	 </a:t>
            </a:r>
            <a:r>
              <a:rPr lang="en-US" altLang="zh-TW" sz="800" b="0" i="1"/>
              <a:t>Introduction to LabVIEW Hands-On 	24	ni.com</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a:ln/>
        </p:spPr>
        <p:txBody>
          <a:bodyPr/>
          <a:lstStyle/>
          <a:p>
            <a:pPr eaLnBrk="1" hangingPunct="1">
              <a:tabLst>
                <a:tab pos="457200" algn="l"/>
              </a:tabLst>
            </a:pPr>
            <a:r>
              <a:rPr lang="en-US" altLang="zh-TW" sz="1100" smtClean="0">
                <a:latin typeface="Times" pitchFamily="18" charset="0"/>
              </a:rPr>
              <a:t>LabVIEW follows a dataflow model for running VIs. A block diagram node executes when all its inputs are available. When a node completes execution, it supplies data to its output terminals and passes the output data to the next node in the dataflow path. Visual Basic, C++, JAVA, and most other text-based programming languages follow a control flow model of program execution. In control flow, the sequential order of program elements determines the execution order of a program.</a:t>
            </a:r>
          </a:p>
          <a:p>
            <a:pPr eaLnBrk="1" hangingPunct="1">
              <a:tabLst>
                <a:tab pos="457200" algn="l"/>
              </a:tabLst>
            </a:pPr>
            <a:r>
              <a:rPr lang="en-US" altLang="zh-TW" sz="1100" smtClean="0">
                <a:latin typeface="Times" pitchFamily="18" charset="0"/>
              </a:rPr>
              <a:t>Consider the block diagram above. It adds two numbers and then multiplies by 2 from the result of the addition. In this case, the block diagram executes from left to right, not because the objects are placed in that order, but because one of the inputs of the Multiply function is not valid until the Add function has finished executing and passed the data to the Multiply function. Remember that a node executes only when data are available at all of its input terminals, and it supplies data to its output terminals only when it finishes execution. In the second piece of code, the Simulate Signal Express VI receives input from the controls and passes its result to the Graph. </a:t>
            </a:r>
          </a:p>
          <a:p>
            <a:pPr eaLnBrk="1" hangingPunct="1">
              <a:tabLst>
                <a:tab pos="457200" algn="l"/>
              </a:tabLst>
            </a:pPr>
            <a:r>
              <a:rPr lang="en-US" altLang="zh-TW" sz="1100" smtClean="0">
                <a:latin typeface="Times" pitchFamily="18" charset="0"/>
              </a:rPr>
              <a:t>You may consider the add-multiply and the simulate signal code to co-exist on the same block diagram in parallel. This means that they will both begin executing at the same time and run independent of one another. If the computer running this code had multiple processors, these two pieces of code could run independent of one another (each on its own processor) without any additional coding.</a:t>
            </a:r>
          </a:p>
        </p:txBody>
      </p:sp>
      <p:sp>
        <p:nvSpPr>
          <p:cNvPr id="142340" name="Text Box 4"/>
          <p:cNvSpPr txBox="1">
            <a:spLocks noChangeArrowheads="1"/>
          </p:cNvSpPr>
          <p:nvPr/>
        </p:nvSpPr>
        <p:spPr bwMode="auto">
          <a:xfrm>
            <a:off x="0" y="8870950"/>
            <a:ext cx="6997700" cy="252413"/>
          </a:xfrm>
          <a:prstGeom prst="rect">
            <a:avLst/>
          </a:prstGeom>
          <a:noFill/>
          <a:ln w="9525">
            <a:noFill/>
            <a:miter lim="800000"/>
            <a:headEnd/>
            <a:tailEnd/>
          </a:ln>
        </p:spPr>
        <p:txBody>
          <a:bodyPr lIns="102715" tIns="51356" rIns="102715" bIns="51356" anchor="b">
            <a:spAutoFit/>
          </a:bodyPr>
          <a:lstStyle/>
          <a:p>
            <a:pPr algn="l" defTabSz="781050">
              <a:spcBef>
                <a:spcPct val="50000"/>
              </a:spcBef>
              <a:tabLst>
                <a:tab pos="230188" algn="l"/>
                <a:tab pos="3408363" algn="ctr"/>
                <a:tab pos="6543675" algn="r"/>
              </a:tabLst>
            </a:pPr>
            <a:r>
              <a:rPr lang="en-US" altLang="zh-TW" sz="1000" b="0">
                <a:latin typeface="Times New Roman" pitchFamily="18" charset="0"/>
              </a:rPr>
              <a:t>	 </a:t>
            </a:r>
            <a:r>
              <a:rPr lang="en-US" altLang="zh-TW" sz="800" b="0" i="1">
                <a:latin typeface="Arial" pitchFamily="34" charset="0"/>
              </a:rPr>
              <a:t>© </a:t>
            </a:r>
            <a:r>
              <a:rPr lang="en-US" altLang="zh-TW" sz="800" b="0" i="1">
                <a:cs typeface="Times New Roman" pitchFamily="18" charset="0"/>
              </a:rPr>
              <a:t>National Instruments Corporation</a:t>
            </a:r>
            <a:r>
              <a:rPr lang="en-US" altLang="zh-TW" sz="800" b="0" i="1"/>
              <a:t> 	25	 Introduction to LabVIEW Hands-On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a:ln/>
        </p:spPr>
        <p:txBody>
          <a:bodyPr/>
          <a:lstStyle/>
          <a:p>
            <a:pPr defTabSz="457200" eaLnBrk="1" hangingPunct="1">
              <a:tabLst>
                <a:tab pos="228600" algn="l"/>
              </a:tabLst>
            </a:pPr>
            <a:r>
              <a:rPr lang="en-US" altLang="zh-TW" sz="1100" smtClean="0">
                <a:latin typeface="Times" pitchFamily="18" charset="0"/>
              </a:rPr>
              <a:t>When your VI is not executable, a broken arrow is displayed in the Run button in the palette.</a:t>
            </a:r>
          </a:p>
          <a:p>
            <a:pPr marL="238125" lvl="1" indent="-236538" defTabSz="457200" eaLnBrk="1" hangingPunct="1">
              <a:buFontTx/>
              <a:buChar char="•"/>
              <a:tabLst>
                <a:tab pos="228600" algn="l"/>
              </a:tabLst>
            </a:pPr>
            <a:r>
              <a:rPr lang="en-US" altLang="zh-TW" sz="1100" b="1" smtClean="0">
                <a:latin typeface="Times" pitchFamily="18" charset="0"/>
              </a:rPr>
              <a:t>Finding Errors</a:t>
            </a:r>
            <a:r>
              <a:rPr lang="en-US" altLang="zh-TW" sz="1100" smtClean="0">
                <a:latin typeface="Times" pitchFamily="18" charset="0"/>
              </a:rPr>
              <a:t>: To list errors, click on the broken arrow. To locate the bad object, click on the error message.</a:t>
            </a:r>
          </a:p>
          <a:p>
            <a:pPr marL="238125" lvl="1" indent="-236538" defTabSz="457200" eaLnBrk="1" hangingPunct="1">
              <a:buFontTx/>
              <a:buChar char="•"/>
              <a:tabLst>
                <a:tab pos="228600" algn="l"/>
              </a:tabLst>
            </a:pPr>
            <a:r>
              <a:rPr lang="en-US" altLang="zh-TW" sz="1100" b="1" smtClean="0">
                <a:latin typeface="Times" pitchFamily="18" charset="0"/>
              </a:rPr>
              <a:t>Execution Highlighting</a:t>
            </a:r>
            <a:r>
              <a:rPr lang="en-US" altLang="zh-TW" sz="1100" smtClean="0">
                <a:latin typeface="Times" pitchFamily="18" charset="0"/>
              </a:rPr>
              <a:t>: Animates the diagram and traces the flow of the data, allowing you to view intermediate values. Click on the </a:t>
            </a:r>
            <a:r>
              <a:rPr lang="en-US" altLang="zh-TW" sz="1100" b="1" smtClean="0">
                <a:latin typeface="Times" pitchFamily="18" charset="0"/>
              </a:rPr>
              <a:t>light 	bulb</a:t>
            </a:r>
            <a:r>
              <a:rPr lang="en-US" altLang="zh-TW" sz="1100" smtClean="0">
                <a:latin typeface="Times" pitchFamily="18" charset="0"/>
              </a:rPr>
              <a:t> on the toolbar.</a:t>
            </a:r>
          </a:p>
          <a:p>
            <a:pPr marL="238125" lvl="1" indent="-236538" defTabSz="457200" eaLnBrk="1" hangingPunct="1">
              <a:buFontTx/>
              <a:buChar char="•"/>
              <a:tabLst>
                <a:tab pos="228600" algn="l"/>
              </a:tabLst>
            </a:pPr>
            <a:r>
              <a:rPr lang="en-US" altLang="zh-TW" sz="1100" b="1" smtClean="0">
                <a:latin typeface="Times" pitchFamily="18" charset="0"/>
              </a:rPr>
              <a:t>Probe</a:t>
            </a:r>
            <a:r>
              <a:rPr lang="en-US" altLang="zh-TW" sz="1100" smtClean="0">
                <a:latin typeface="Times" pitchFamily="18" charset="0"/>
              </a:rPr>
              <a:t>: Used to view values in arrays and clusters. Click on wires with the </a:t>
            </a:r>
            <a:r>
              <a:rPr lang="en-US" altLang="zh-TW" sz="1100" b="1" smtClean="0">
                <a:latin typeface="Times" pitchFamily="18" charset="0"/>
              </a:rPr>
              <a:t>Probe </a:t>
            </a:r>
            <a:r>
              <a:rPr lang="en-US" altLang="zh-TW" sz="1100" smtClean="0">
                <a:latin typeface="Times" pitchFamily="18" charset="0"/>
              </a:rPr>
              <a:t>tool or right-click on the wire to set probes.</a:t>
            </a:r>
          </a:p>
          <a:p>
            <a:pPr marL="238125" lvl="1" indent="-236538" defTabSz="457200" eaLnBrk="1" hangingPunct="1">
              <a:buFontTx/>
              <a:buChar char="•"/>
              <a:tabLst>
                <a:tab pos="228600" algn="l"/>
              </a:tabLst>
            </a:pPr>
            <a:r>
              <a:rPr lang="en-US" altLang="zh-TW" sz="1100" b="1" smtClean="0">
                <a:latin typeface="Times" pitchFamily="18" charset="0"/>
              </a:rPr>
              <a:t>Retain Wire Values</a:t>
            </a:r>
            <a:r>
              <a:rPr lang="en-US" altLang="zh-TW" sz="1100" smtClean="0">
                <a:latin typeface="Times" pitchFamily="18" charset="0"/>
              </a:rPr>
              <a:t>: Used in conjunction with probes to view the values from the last iteration of the program. </a:t>
            </a:r>
          </a:p>
          <a:p>
            <a:pPr marL="238125" lvl="1" indent="-236538" defTabSz="457200" eaLnBrk="1" hangingPunct="1">
              <a:buFontTx/>
              <a:buChar char="•"/>
              <a:tabLst>
                <a:tab pos="228600" algn="l"/>
              </a:tabLst>
            </a:pPr>
            <a:r>
              <a:rPr lang="en-US" altLang="zh-TW" sz="1100" b="1" smtClean="0">
                <a:latin typeface="Times" pitchFamily="18" charset="0"/>
              </a:rPr>
              <a:t>Breakpoint</a:t>
            </a:r>
            <a:r>
              <a:rPr lang="en-US" altLang="zh-TW" sz="1100" smtClean="0">
                <a:latin typeface="Times" pitchFamily="18" charset="0"/>
              </a:rPr>
              <a:t>: Set pauses at different locations on the diagram. Click on wires 	or objects with the </a:t>
            </a:r>
            <a:r>
              <a:rPr lang="en-US" altLang="zh-TW" sz="1100" b="1" smtClean="0">
                <a:latin typeface="Times" pitchFamily="18" charset="0"/>
              </a:rPr>
              <a:t>Breakpoint </a:t>
            </a:r>
            <a:r>
              <a:rPr lang="en-US" altLang="zh-TW" sz="1100" smtClean="0">
                <a:latin typeface="Times" pitchFamily="18" charset="0"/>
              </a:rPr>
              <a:t>tool to set breakpoints.</a:t>
            </a:r>
          </a:p>
        </p:txBody>
      </p:sp>
      <p:sp>
        <p:nvSpPr>
          <p:cNvPr id="143364" name="Text Box 4"/>
          <p:cNvSpPr txBox="1">
            <a:spLocks noChangeArrowheads="1"/>
          </p:cNvSpPr>
          <p:nvPr/>
        </p:nvSpPr>
        <p:spPr bwMode="auto">
          <a:xfrm>
            <a:off x="0" y="8870950"/>
            <a:ext cx="6997700" cy="252413"/>
          </a:xfrm>
          <a:prstGeom prst="rect">
            <a:avLst/>
          </a:prstGeom>
          <a:noFill/>
          <a:ln w="9525">
            <a:noFill/>
            <a:miter lim="800000"/>
            <a:headEnd/>
            <a:tailEnd/>
          </a:ln>
        </p:spPr>
        <p:txBody>
          <a:bodyPr lIns="102715" tIns="51356" rIns="102715" bIns="51356" anchor="b">
            <a:spAutoFit/>
          </a:bodyPr>
          <a:lstStyle/>
          <a:p>
            <a:pPr algn="l" defTabSz="781050">
              <a:spcBef>
                <a:spcPct val="50000"/>
              </a:spcBef>
              <a:tabLst>
                <a:tab pos="230188" algn="l"/>
                <a:tab pos="3408363" algn="ctr"/>
                <a:tab pos="6543675" algn="r"/>
              </a:tabLst>
            </a:pPr>
            <a:r>
              <a:rPr lang="en-US" altLang="zh-TW" sz="1000" b="0">
                <a:latin typeface="Times New Roman" pitchFamily="18" charset="0"/>
              </a:rPr>
              <a:t>	 </a:t>
            </a:r>
            <a:r>
              <a:rPr lang="en-US" altLang="zh-TW" sz="800" b="0" i="1"/>
              <a:t>Introduction to LabVIEW Hands-On 	26	ni.com</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noFill/>
          <a:ln/>
        </p:spPr>
        <p:txBody>
          <a:bodyPr/>
          <a:lstStyle/>
          <a:p>
            <a:pPr eaLnBrk="1" hangingPunct="1">
              <a:lnSpc>
                <a:spcPct val="90000"/>
              </a:lnSpc>
              <a:tabLst>
                <a:tab pos="457200" algn="l"/>
              </a:tabLst>
            </a:pPr>
            <a:r>
              <a:rPr lang="en-US" altLang="zh-TW" sz="1100" smtClean="0">
                <a:latin typeface="Times" pitchFamily="18" charset="0"/>
              </a:rPr>
              <a:t>The </a:t>
            </a:r>
            <a:r>
              <a:rPr lang="en-US" altLang="zh-TW" sz="1100" b="1" smtClean="0">
                <a:latin typeface="Times" pitchFamily="18" charset="0"/>
              </a:rPr>
              <a:t>Context Help window</a:t>
            </a:r>
            <a:r>
              <a:rPr lang="en-US" altLang="zh-TW" sz="1100" smtClean="0">
                <a:latin typeface="Times" pitchFamily="18" charset="0"/>
              </a:rPr>
              <a:t> displays basic information about LabVIEW objects when you move the cursor over each object. Objects with context help information include VIs, functions, constants, structures, palettes, properties, methods, events, and dialog box components.</a:t>
            </a:r>
          </a:p>
          <a:p>
            <a:pPr eaLnBrk="1" hangingPunct="1">
              <a:lnSpc>
                <a:spcPct val="90000"/>
              </a:lnSpc>
              <a:spcAft>
                <a:spcPct val="30000"/>
              </a:spcAft>
              <a:tabLst>
                <a:tab pos="457200" algn="l"/>
              </a:tabLst>
            </a:pPr>
            <a:r>
              <a:rPr lang="en-US" altLang="zh-TW" sz="1100" smtClean="0">
                <a:latin typeface="Times" pitchFamily="18" charset="0"/>
              </a:rPr>
              <a:t>To display the Context Help window, select </a:t>
            </a:r>
            <a:r>
              <a:rPr lang="en-US" altLang="zh-TW" sz="1100" b="1" smtClean="0">
                <a:latin typeface="Times" pitchFamily="18" charset="0"/>
              </a:rPr>
              <a:t>Help»Show Context Help</a:t>
            </a:r>
            <a:r>
              <a:rPr lang="en-US" altLang="zh-TW" sz="1100" smtClean="0">
                <a:latin typeface="Times" pitchFamily="18" charset="0"/>
              </a:rPr>
              <a:t>, press the &lt;Ctrl+H&gt; keys, or press the </a:t>
            </a:r>
            <a:r>
              <a:rPr lang="en-US" altLang="zh-TW" sz="1100" b="1" smtClean="0">
                <a:latin typeface="Times" pitchFamily="18" charset="0"/>
              </a:rPr>
              <a:t>Show Context Help Window</a:t>
            </a:r>
            <a:r>
              <a:rPr lang="en-US" altLang="zh-TW" sz="1100" smtClean="0">
                <a:latin typeface="Times" pitchFamily="18" charset="0"/>
              </a:rPr>
              <a:t> button in the toolbar</a:t>
            </a:r>
          </a:p>
          <a:p>
            <a:pPr eaLnBrk="1" hangingPunct="1">
              <a:lnSpc>
                <a:spcPct val="90000"/>
              </a:lnSpc>
              <a:spcBef>
                <a:spcPct val="0"/>
              </a:spcBef>
              <a:spcAft>
                <a:spcPct val="30000"/>
              </a:spcAft>
              <a:tabLst>
                <a:tab pos="457200" algn="l"/>
              </a:tabLst>
            </a:pPr>
            <a:r>
              <a:rPr lang="en-US" altLang="zh-TW" sz="1100" smtClean="0">
                <a:latin typeface="Times" pitchFamily="18" charset="0"/>
              </a:rPr>
              <a:t>Connections displayed in Context Help:</a:t>
            </a:r>
            <a:endParaRPr lang="en-US" altLang="zh-TW" sz="1100" b="1" smtClean="0">
              <a:latin typeface="Times" pitchFamily="18" charset="0"/>
            </a:endParaRPr>
          </a:p>
          <a:p>
            <a:pPr eaLnBrk="1" hangingPunct="1">
              <a:lnSpc>
                <a:spcPct val="90000"/>
              </a:lnSpc>
              <a:spcBef>
                <a:spcPct val="0"/>
              </a:spcBef>
              <a:spcAft>
                <a:spcPct val="30000"/>
              </a:spcAft>
              <a:tabLst>
                <a:tab pos="457200" algn="l"/>
              </a:tabLst>
            </a:pPr>
            <a:r>
              <a:rPr lang="en-US" altLang="zh-TW" sz="1100" b="1" smtClean="0">
                <a:latin typeface="Times" pitchFamily="18" charset="0"/>
              </a:rPr>
              <a:t>Required – bold</a:t>
            </a:r>
            <a:r>
              <a:rPr lang="en-US" altLang="zh-TW" sz="1100" smtClean="0">
                <a:latin typeface="Times" pitchFamily="18" charset="0"/>
              </a:rPr>
              <a:t/>
            </a:r>
            <a:br>
              <a:rPr lang="en-US" altLang="zh-TW" sz="1100" smtClean="0">
                <a:latin typeface="Times" pitchFamily="18" charset="0"/>
              </a:rPr>
            </a:br>
            <a:r>
              <a:rPr lang="en-US" altLang="zh-TW" sz="1100" smtClean="0">
                <a:latin typeface="Times" pitchFamily="18" charset="0"/>
              </a:rPr>
              <a:t>Recommended – normal	</a:t>
            </a:r>
            <a:br>
              <a:rPr lang="en-US" altLang="zh-TW" sz="1100" smtClean="0">
                <a:latin typeface="Times" pitchFamily="18" charset="0"/>
              </a:rPr>
            </a:br>
            <a:r>
              <a:rPr lang="en-US" altLang="zh-TW" sz="1100" smtClean="0">
                <a:solidFill>
                  <a:schemeClr val="bg2"/>
                </a:solidFill>
                <a:latin typeface="Times" pitchFamily="18" charset="0"/>
              </a:rPr>
              <a:t>Optional – dimmed</a:t>
            </a:r>
          </a:p>
          <a:p>
            <a:pPr eaLnBrk="1" hangingPunct="1">
              <a:lnSpc>
                <a:spcPct val="90000"/>
              </a:lnSpc>
              <a:tabLst>
                <a:tab pos="457200" algn="l"/>
              </a:tabLst>
            </a:pPr>
            <a:r>
              <a:rPr lang="en-US" altLang="zh-TW" sz="1100" b="1" smtClean="0">
                <a:latin typeface="Times" pitchFamily="18" charset="0"/>
              </a:rPr>
              <a:t>Additional Help</a:t>
            </a:r>
          </a:p>
          <a:p>
            <a:pPr marL="227013" lvl="1" indent="-225425" eaLnBrk="1" hangingPunct="1">
              <a:lnSpc>
                <a:spcPct val="90000"/>
              </a:lnSpc>
              <a:buFontTx/>
              <a:buChar char="•"/>
              <a:tabLst>
                <a:tab pos="457200" algn="l"/>
              </a:tabLst>
            </a:pPr>
            <a:r>
              <a:rPr lang="en-US" altLang="zh-TW" sz="1100" b="1" smtClean="0">
                <a:latin typeface="Times" pitchFamily="18" charset="0"/>
              </a:rPr>
              <a:t>VI, Function, &amp; How-To Help is also available.</a:t>
            </a:r>
          </a:p>
          <a:p>
            <a:pPr marL="447675" lvl="2" indent="-219075" eaLnBrk="1" hangingPunct="1">
              <a:lnSpc>
                <a:spcPct val="90000"/>
              </a:lnSpc>
              <a:buFont typeface="Times" pitchFamily="18" charset="0"/>
              <a:buChar char="–"/>
              <a:tabLst>
                <a:tab pos="457200" algn="l"/>
              </a:tabLst>
            </a:pPr>
            <a:r>
              <a:rPr lang="en-US" altLang="zh-TW" sz="1100" b="1" smtClean="0">
                <a:latin typeface="Times" pitchFamily="18" charset="0"/>
              </a:rPr>
              <a:t>Help» VI, Function, &amp; How-To Help</a:t>
            </a:r>
            <a:r>
              <a:rPr lang="en-US" altLang="zh-TW" sz="1100" smtClean="0">
                <a:latin typeface="Times" pitchFamily="18" charset="0"/>
              </a:rPr>
              <a:t> </a:t>
            </a:r>
          </a:p>
          <a:p>
            <a:pPr marL="447675" lvl="2" indent="-219075" eaLnBrk="1" hangingPunct="1">
              <a:lnSpc>
                <a:spcPct val="90000"/>
              </a:lnSpc>
              <a:buFont typeface="Times" pitchFamily="18" charset="0"/>
              <a:buChar char="–"/>
              <a:tabLst>
                <a:tab pos="457200" algn="l"/>
              </a:tabLst>
            </a:pPr>
            <a:r>
              <a:rPr lang="en-US" altLang="zh-TW" sz="1100" smtClean="0">
                <a:latin typeface="Times" pitchFamily="18" charset="0"/>
              </a:rPr>
              <a:t>Right-click the VI icon and choose </a:t>
            </a:r>
            <a:r>
              <a:rPr lang="en-US" altLang="zh-TW" sz="1100" b="1" smtClean="0">
                <a:latin typeface="Times" pitchFamily="18" charset="0"/>
              </a:rPr>
              <a:t>Help</a:t>
            </a:r>
            <a:r>
              <a:rPr lang="en-US" altLang="zh-TW" sz="1100" smtClean="0">
                <a:latin typeface="Times" pitchFamily="18" charset="0"/>
              </a:rPr>
              <a:t>, or </a:t>
            </a:r>
          </a:p>
          <a:p>
            <a:pPr marL="447675" lvl="2" indent="-219075" eaLnBrk="1" hangingPunct="1">
              <a:lnSpc>
                <a:spcPct val="90000"/>
              </a:lnSpc>
              <a:buFont typeface="Times" pitchFamily="18" charset="0"/>
              <a:buChar char="–"/>
              <a:tabLst>
                <a:tab pos="457200" algn="l"/>
              </a:tabLst>
            </a:pPr>
            <a:r>
              <a:rPr lang="en-US" altLang="zh-TW" sz="1100" smtClean="0">
                <a:latin typeface="Times" pitchFamily="18" charset="0"/>
              </a:rPr>
              <a:t>Choose “</a:t>
            </a:r>
            <a:r>
              <a:rPr lang="en-US" altLang="zh-TW" sz="1100" b="1" smtClean="0">
                <a:latin typeface="Times" pitchFamily="18" charset="0"/>
              </a:rPr>
              <a:t>Detailed Help</a:t>
            </a:r>
            <a:r>
              <a:rPr lang="en-US" altLang="zh-TW" sz="1100" smtClean="0">
                <a:latin typeface="Times" pitchFamily="18" charset="0"/>
              </a:rPr>
              <a:t>.” on the context help window.</a:t>
            </a:r>
          </a:p>
          <a:p>
            <a:pPr marL="227013" lvl="1" indent="-225425" eaLnBrk="1" hangingPunct="1">
              <a:lnSpc>
                <a:spcPct val="90000"/>
              </a:lnSpc>
              <a:buFontTx/>
              <a:buChar char="•"/>
              <a:tabLst>
                <a:tab pos="457200" algn="l"/>
              </a:tabLst>
            </a:pPr>
            <a:r>
              <a:rPr lang="en-US" altLang="zh-TW" sz="1100" smtClean="0">
                <a:latin typeface="Times" pitchFamily="18" charset="0"/>
              </a:rPr>
              <a:t> </a:t>
            </a:r>
            <a:r>
              <a:rPr lang="en-US" altLang="zh-TW" sz="1100" b="1" smtClean="0">
                <a:latin typeface="Times" pitchFamily="18" charset="0"/>
              </a:rPr>
              <a:t>LabVIEW Help – reference style help</a:t>
            </a:r>
          </a:p>
          <a:p>
            <a:pPr marL="447675" lvl="2" indent="-219075" eaLnBrk="1" hangingPunct="1">
              <a:lnSpc>
                <a:spcPct val="90000"/>
              </a:lnSpc>
              <a:buFont typeface="Times" pitchFamily="18" charset="0"/>
              <a:buChar char="–"/>
              <a:tabLst>
                <a:tab pos="457200" algn="l"/>
              </a:tabLst>
            </a:pPr>
            <a:r>
              <a:rPr lang="en-US" altLang="zh-TW" sz="1100" smtClean="0">
                <a:latin typeface="Times" pitchFamily="18" charset="0"/>
              </a:rPr>
              <a:t> </a:t>
            </a:r>
            <a:r>
              <a:rPr lang="en-US" altLang="zh-TW" sz="1100" b="1" smtClean="0">
                <a:latin typeface="Times" pitchFamily="18" charset="0"/>
              </a:rPr>
              <a:t>Help»Search the LabVIEW Help…</a:t>
            </a:r>
          </a:p>
          <a:p>
            <a:pPr eaLnBrk="1" hangingPunct="1">
              <a:lnSpc>
                <a:spcPct val="90000"/>
              </a:lnSpc>
              <a:tabLst>
                <a:tab pos="457200" algn="l"/>
              </a:tabLst>
            </a:pPr>
            <a:endParaRPr lang="en-US" altLang="zh-TW" sz="1100" smtClean="0">
              <a:latin typeface="Times" pitchFamily="18" charset="0"/>
            </a:endParaRPr>
          </a:p>
          <a:p>
            <a:pPr eaLnBrk="1" hangingPunct="1">
              <a:lnSpc>
                <a:spcPct val="90000"/>
              </a:lnSpc>
              <a:tabLst>
                <a:tab pos="457200" algn="l"/>
              </a:tabLst>
            </a:pPr>
            <a:endParaRPr lang="en-US" altLang="zh-TW" sz="1100" smtClean="0">
              <a:latin typeface="Times" pitchFamily="18" charset="0"/>
            </a:endParaRPr>
          </a:p>
          <a:p>
            <a:pPr eaLnBrk="1" hangingPunct="1">
              <a:lnSpc>
                <a:spcPct val="90000"/>
              </a:lnSpc>
              <a:tabLst>
                <a:tab pos="457200" algn="l"/>
              </a:tabLst>
            </a:pPr>
            <a:endParaRPr lang="en-US" altLang="zh-TW" sz="1100" smtClean="0">
              <a:latin typeface="Times" pitchFamily="18" charset="0"/>
            </a:endParaRPr>
          </a:p>
          <a:p>
            <a:pPr eaLnBrk="1" hangingPunct="1">
              <a:lnSpc>
                <a:spcPct val="90000"/>
              </a:lnSpc>
              <a:tabLst>
                <a:tab pos="457200" algn="l"/>
              </a:tabLst>
            </a:pPr>
            <a:endParaRPr lang="en-US" altLang="zh-TW" sz="1100" smtClean="0">
              <a:latin typeface="Times" pitchFamily="18" charset="0"/>
            </a:endParaRPr>
          </a:p>
        </p:txBody>
      </p:sp>
      <p:sp>
        <p:nvSpPr>
          <p:cNvPr id="149508" name="Text Box 5"/>
          <p:cNvSpPr txBox="1">
            <a:spLocks noChangeArrowheads="1"/>
          </p:cNvSpPr>
          <p:nvPr/>
        </p:nvSpPr>
        <p:spPr bwMode="auto">
          <a:xfrm>
            <a:off x="0" y="8870950"/>
            <a:ext cx="6997700" cy="252413"/>
          </a:xfrm>
          <a:prstGeom prst="rect">
            <a:avLst/>
          </a:prstGeom>
          <a:noFill/>
          <a:ln w="9525">
            <a:noFill/>
            <a:miter lim="800000"/>
            <a:headEnd/>
            <a:tailEnd/>
          </a:ln>
        </p:spPr>
        <p:txBody>
          <a:bodyPr lIns="102715" tIns="51356" rIns="102715" bIns="51356" anchor="b">
            <a:spAutoFit/>
          </a:bodyPr>
          <a:lstStyle/>
          <a:p>
            <a:pPr algn="l" defTabSz="781050">
              <a:spcBef>
                <a:spcPct val="50000"/>
              </a:spcBef>
              <a:tabLst>
                <a:tab pos="230188" algn="l"/>
                <a:tab pos="3408363" algn="ctr"/>
                <a:tab pos="6543675" algn="r"/>
              </a:tabLst>
            </a:pPr>
            <a:r>
              <a:rPr lang="en-US" altLang="zh-TW" sz="1000" b="0">
                <a:latin typeface="Times New Roman" pitchFamily="18" charset="0"/>
              </a:rPr>
              <a:t>	 </a:t>
            </a:r>
            <a:r>
              <a:rPr lang="en-US" altLang="zh-TW" sz="800" b="0" i="1"/>
              <a:t>Introduction to LabVIEW Hands-On 	32	ni.com</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xfrm>
            <a:off x="1190625" y="701675"/>
            <a:ext cx="4618038" cy="3463925"/>
          </a:xfrm>
          <a:solidFill>
            <a:srgbClr val="FFFFFF"/>
          </a:solidFill>
          <a:ln/>
        </p:spPr>
      </p:sp>
      <p:sp>
        <p:nvSpPr>
          <p:cNvPr id="121859" name="Rectangle 3"/>
          <p:cNvSpPr>
            <a:spLocks noGrp="1" noChangeArrowheads="1"/>
          </p:cNvSpPr>
          <p:nvPr>
            <p:ph type="body" idx="1"/>
          </p:nvPr>
        </p:nvSpPr>
        <p:spPr>
          <a:solidFill>
            <a:srgbClr val="FFFFFF"/>
          </a:solidFill>
          <a:ln/>
        </p:spPr>
        <p:txBody>
          <a:bodyPr/>
          <a:lstStyle/>
          <a:p>
            <a:pPr eaLnBrk="1" hangingPunct="1">
              <a:tabLst>
                <a:tab pos="228600" algn="l"/>
              </a:tabLst>
            </a:pPr>
            <a:r>
              <a:rPr lang="en-US" altLang="zh-TW" sz="1100" smtClean="0">
                <a:latin typeface="Times" pitchFamily="18" charset="0"/>
              </a:rPr>
              <a:t>This is a list of the objectives of the course.</a:t>
            </a:r>
          </a:p>
          <a:p>
            <a:pPr eaLnBrk="1" hangingPunct="1">
              <a:tabLst>
                <a:tab pos="228600" algn="l"/>
              </a:tabLst>
            </a:pPr>
            <a:r>
              <a:rPr lang="en-US" altLang="zh-TW" sz="1100" smtClean="0">
                <a:latin typeface="Times" pitchFamily="18" charset="0"/>
              </a:rPr>
              <a:t>This course prepares you to do the following:</a:t>
            </a:r>
          </a:p>
          <a:p>
            <a:pPr eaLnBrk="1" hangingPunct="1">
              <a:tabLst>
                <a:tab pos="228600" algn="l"/>
              </a:tabLst>
            </a:pPr>
            <a:r>
              <a:rPr lang="en-US" altLang="zh-TW" sz="1100" smtClean="0">
                <a:latin typeface="Times" pitchFamily="18" charset="0"/>
              </a:rPr>
              <a:t>• 	Use LabVIEW to create applications.</a:t>
            </a:r>
          </a:p>
          <a:p>
            <a:pPr eaLnBrk="1" hangingPunct="1">
              <a:tabLst>
                <a:tab pos="228600" algn="l"/>
              </a:tabLst>
            </a:pPr>
            <a:r>
              <a:rPr lang="en-US" altLang="zh-TW" sz="1100" smtClean="0">
                <a:latin typeface="Times" pitchFamily="18" charset="0"/>
              </a:rPr>
              <a:t>• 	Understand front panels, block diagrams, and icons and connector panes.</a:t>
            </a:r>
          </a:p>
          <a:p>
            <a:pPr eaLnBrk="1" hangingPunct="1">
              <a:tabLst>
                <a:tab pos="228600" algn="l"/>
              </a:tabLst>
            </a:pPr>
            <a:r>
              <a:rPr lang="en-US" altLang="zh-TW" sz="1100" smtClean="0">
                <a:latin typeface="Times" pitchFamily="18" charset="0"/>
              </a:rPr>
              <a:t>•	 Use built-in LabVIEW functions.</a:t>
            </a:r>
          </a:p>
          <a:p>
            <a:pPr eaLnBrk="1" hangingPunct="1">
              <a:tabLst>
                <a:tab pos="228600" algn="l"/>
              </a:tabLst>
            </a:pPr>
            <a:r>
              <a:rPr lang="en-US" altLang="zh-TW" sz="1100" smtClean="0">
                <a:latin typeface="Times" pitchFamily="18" charset="0"/>
              </a:rPr>
              <a:t>• 	Create and save programs in LabVIEW so you can use them as subroutines.</a:t>
            </a:r>
          </a:p>
          <a:p>
            <a:pPr eaLnBrk="1" hangingPunct="1">
              <a:tabLst>
                <a:tab pos="228600" algn="l"/>
              </a:tabLst>
            </a:pPr>
            <a:r>
              <a:rPr lang="en-US" altLang="zh-TW" sz="1100" smtClean="0">
                <a:latin typeface="Times" pitchFamily="18" charset="0"/>
              </a:rPr>
              <a:t>• 	Create applications that use plug-in DAQ devices.</a:t>
            </a:r>
          </a:p>
          <a:p>
            <a:pPr eaLnBrk="1" hangingPunct="1">
              <a:tabLst>
                <a:tab pos="228600" algn="l"/>
              </a:tabLst>
            </a:pPr>
            <a:r>
              <a:rPr lang="en-US" altLang="zh-TW" sz="1100" smtClean="0">
                <a:latin typeface="Times" pitchFamily="18" charset="0"/>
              </a:rPr>
              <a:t>This course does </a:t>
            </a:r>
            <a:r>
              <a:rPr lang="en-US" altLang="zh-TW" sz="1100" i="1" smtClean="0">
                <a:latin typeface="Times" pitchFamily="18" charset="0"/>
              </a:rPr>
              <a:t>not </a:t>
            </a:r>
            <a:r>
              <a:rPr lang="en-US" altLang="zh-TW" sz="1100" smtClean="0">
                <a:latin typeface="Times" pitchFamily="18" charset="0"/>
              </a:rPr>
              <a:t>describe any of the following:</a:t>
            </a:r>
          </a:p>
          <a:p>
            <a:pPr eaLnBrk="1" hangingPunct="1">
              <a:tabLst>
                <a:tab pos="228600" algn="l"/>
              </a:tabLst>
            </a:pPr>
            <a:r>
              <a:rPr lang="en-US" altLang="zh-TW" sz="1100" smtClean="0">
                <a:latin typeface="Times" pitchFamily="18" charset="0"/>
              </a:rPr>
              <a:t>•	 Programming theory</a:t>
            </a:r>
          </a:p>
          <a:p>
            <a:pPr eaLnBrk="1" hangingPunct="1">
              <a:tabLst>
                <a:tab pos="228600" algn="l"/>
              </a:tabLst>
            </a:pPr>
            <a:r>
              <a:rPr lang="en-US" altLang="zh-TW" sz="1100" smtClean="0">
                <a:latin typeface="Times" pitchFamily="18" charset="0"/>
              </a:rPr>
              <a:t>• 	Every built-in LabVIEW function or object</a:t>
            </a:r>
          </a:p>
          <a:p>
            <a:pPr eaLnBrk="1" hangingPunct="1">
              <a:tabLst>
                <a:tab pos="228600" algn="l"/>
              </a:tabLst>
            </a:pPr>
            <a:r>
              <a:rPr lang="en-US" altLang="zh-TW" sz="1100" smtClean="0">
                <a:latin typeface="Times" pitchFamily="18" charset="0"/>
              </a:rPr>
              <a:t>• 	Analog-to-digital (A/D) theory</a:t>
            </a:r>
          </a:p>
          <a:p>
            <a:pPr eaLnBrk="1" hangingPunct="1">
              <a:tabLst>
                <a:tab pos="228600" algn="l"/>
              </a:tabLst>
            </a:pPr>
            <a:r>
              <a:rPr lang="en-US" altLang="zh-TW" sz="1100" smtClean="0">
                <a:latin typeface="Times" pitchFamily="18" charset="0"/>
              </a:rPr>
              <a:t>NI does provide free reference materials on the above topics on </a:t>
            </a:r>
            <a:r>
              <a:rPr lang="en-US" altLang="zh-TW" sz="1000" smtClean="0">
                <a:latin typeface="Courier New" pitchFamily="49" charset="0"/>
              </a:rPr>
              <a:t>ni.com</a:t>
            </a:r>
            <a:r>
              <a:rPr lang="en-US" altLang="zh-TW" sz="1100" smtClean="0">
                <a:latin typeface="Times" pitchFamily="18" charset="0"/>
              </a:rPr>
              <a:t>. </a:t>
            </a:r>
          </a:p>
          <a:p>
            <a:pPr eaLnBrk="1" hangingPunct="1">
              <a:tabLst>
                <a:tab pos="228600" algn="l"/>
              </a:tabLst>
            </a:pPr>
            <a:r>
              <a:rPr lang="en-US" altLang="zh-TW" sz="1100" smtClean="0">
                <a:latin typeface="Times" pitchFamily="18" charset="0"/>
              </a:rPr>
              <a:t>The </a:t>
            </a:r>
            <a:r>
              <a:rPr lang="en-US" altLang="zh-TW" sz="1100" i="1" smtClean="0">
                <a:latin typeface="Times" pitchFamily="18" charset="0"/>
              </a:rPr>
              <a:t>LabVIEW Help</a:t>
            </a:r>
            <a:r>
              <a:rPr lang="en-US" altLang="zh-TW" sz="1100" smtClean="0">
                <a:latin typeface="Times" pitchFamily="18" charset="0"/>
              </a:rPr>
              <a:t> is also very helpful:</a:t>
            </a:r>
          </a:p>
          <a:p>
            <a:pPr eaLnBrk="1" hangingPunct="1">
              <a:tabLst>
                <a:tab pos="228600" algn="l"/>
              </a:tabLst>
            </a:pPr>
            <a:r>
              <a:rPr lang="en-US" altLang="zh-TW" sz="1100" b="1" smtClean="0">
                <a:latin typeface="Times" pitchFamily="18" charset="0"/>
              </a:rPr>
              <a:t>LabVIEW»Help»Search the LabVIEW Help…</a:t>
            </a:r>
          </a:p>
        </p:txBody>
      </p:sp>
      <p:sp>
        <p:nvSpPr>
          <p:cNvPr id="121860" name="Text Box 5"/>
          <p:cNvSpPr txBox="1">
            <a:spLocks noChangeArrowheads="1"/>
          </p:cNvSpPr>
          <p:nvPr/>
        </p:nvSpPr>
        <p:spPr bwMode="auto">
          <a:xfrm>
            <a:off x="0" y="8870950"/>
            <a:ext cx="6997700" cy="252413"/>
          </a:xfrm>
          <a:prstGeom prst="rect">
            <a:avLst/>
          </a:prstGeom>
          <a:noFill/>
          <a:ln w="9525">
            <a:noFill/>
            <a:miter lim="800000"/>
            <a:headEnd/>
            <a:tailEnd/>
          </a:ln>
        </p:spPr>
        <p:txBody>
          <a:bodyPr lIns="102715" tIns="51356" rIns="102715" bIns="51356" anchor="b">
            <a:spAutoFit/>
          </a:bodyPr>
          <a:lstStyle/>
          <a:p>
            <a:pPr algn="l" defTabSz="781050">
              <a:spcBef>
                <a:spcPct val="50000"/>
              </a:spcBef>
              <a:tabLst>
                <a:tab pos="230188" algn="l"/>
                <a:tab pos="3408363" algn="ctr"/>
                <a:tab pos="6543675" algn="r"/>
              </a:tabLst>
            </a:pPr>
            <a:r>
              <a:rPr lang="en-US" altLang="zh-TW" sz="1000" b="0">
                <a:latin typeface="Times New Roman" pitchFamily="18" charset="0"/>
              </a:rPr>
              <a:t>	 </a:t>
            </a:r>
            <a:r>
              <a:rPr lang="en-US" altLang="zh-TW" sz="800" b="0" i="1"/>
              <a:t>Introduction to LabVIEW Hands-On 	2	ni.com</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a:ln/>
        </p:spPr>
        <p:txBody>
          <a:bodyPr/>
          <a:lstStyle/>
          <a:p>
            <a:pPr eaLnBrk="1" hangingPunct="1">
              <a:tabLst>
                <a:tab pos="228600" algn="l"/>
              </a:tabLst>
            </a:pPr>
            <a:r>
              <a:rPr lang="en-US" altLang="zh-TW" sz="1100" smtClean="0">
                <a:latin typeface="Times" pitchFamily="18" charset="0"/>
              </a:rPr>
              <a:t>LabVIEW has many keystroke shortcuts that make working easier. The most common shortcuts are listed above.</a:t>
            </a:r>
          </a:p>
          <a:p>
            <a:pPr eaLnBrk="1" hangingPunct="1">
              <a:tabLst>
                <a:tab pos="228600" algn="l"/>
              </a:tabLst>
            </a:pPr>
            <a:r>
              <a:rPr lang="en-US" altLang="zh-TW" sz="1100" smtClean="0">
                <a:latin typeface="Times" pitchFamily="18" charset="0"/>
              </a:rPr>
              <a:t>While the Automatic Selection Tool is great for choosing the tool you would like to use in LabVIEW, there are sometimes cases when you want manual control. Once the Automatic Selection Tool is turned off, use the Tab key to toggle between the four most common tools (Operate Value, Position/Size/Select, Edit Text, Set Color on Front Panel and Operate Value, Position/Size/Select, Edit Text, Connect Wire on Block Diagram). Once you are finished with the tool you choose, you can press &lt;Shift+Tab&gt; to turn the Automatic Selection Tool back on.</a:t>
            </a:r>
          </a:p>
          <a:p>
            <a:pPr eaLnBrk="1" hangingPunct="1">
              <a:tabLst>
                <a:tab pos="228600" algn="l"/>
              </a:tabLst>
            </a:pPr>
            <a:r>
              <a:rPr lang="en-US" altLang="zh-TW" sz="1100" smtClean="0">
                <a:latin typeface="Times" pitchFamily="18" charset="0"/>
              </a:rPr>
              <a:t>In the </a:t>
            </a:r>
            <a:r>
              <a:rPr lang="en-US" altLang="zh-TW" sz="1100" b="1" smtClean="0">
                <a:latin typeface="Times" pitchFamily="18" charset="0"/>
              </a:rPr>
              <a:t>Tools»Options…</a:t>
            </a:r>
            <a:r>
              <a:rPr lang="en-US" altLang="zh-TW" sz="1100" smtClean="0">
                <a:latin typeface="Times" pitchFamily="18" charset="0"/>
              </a:rPr>
              <a:t> dialog, there are many configurable options for customizing your Front Panel, Block Diagram, Colors, Printing, and much more.</a:t>
            </a:r>
          </a:p>
          <a:p>
            <a:pPr eaLnBrk="1" hangingPunct="1">
              <a:tabLst>
                <a:tab pos="228600" algn="l"/>
              </a:tabLst>
            </a:pPr>
            <a:r>
              <a:rPr lang="en-US" altLang="zh-TW" sz="1100" smtClean="0">
                <a:latin typeface="Times" pitchFamily="18" charset="0"/>
              </a:rPr>
              <a:t>Similar to the LabVIEW Options, you can configure VI specific properties by going to </a:t>
            </a:r>
            <a:r>
              <a:rPr lang="en-US" altLang="zh-TW" sz="1100" b="1" smtClean="0">
                <a:latin typeface="Times" pitchFamily="18" charset="0"/>
              </a:rPr>
              <a:t>File»VI Properties…</a:t>
            </a:r>
            <a:r>
              <a:rPr lang="en-US" altLang="zh-TW" sz="1100" smtClean="0">
                <a:latin typeface="Times" pitchFamily="18" charset="0"/>
              </a:rPr>
              <a:t> There you can document the VI, change the appearance of the window, and customize it in several other ways.</a:t>
            </a:r>
          </a:p>
        </p:txBody>
      </p:sp>
      <p:sp>
        <p:nvSpPr>
          <p:cNvPr id="150532" name="Text Box 4"/>
          <p:cNvSpPr txBox="1">
            <a:spLocks noChangeArrowheads="1"/>
          </p:cNvSpPr>
          <p:nvPr/>
        </p:nvSpPr>
        <p:spPr bwMode="auto">
          <a:xfrm>
            <a:off x="0" y="8870950"/>
            <a:ext cx="6997700" cy="252413"/>
          </a:xfrm>
          <a:prstGeom prst="rect">
            <a:avLst/>
          </a:prstGeom>
          <a:noFill/>
          <a:ln w="9525">
            <a:noFill/>
            <a:miter lim="800000"/>
            <a:headEnd/>
            <a:tailEnd/>
          </a:ln>
        </p:spPr>
        <p:txBody>
          <a:bodyPr lIns="102715" tIns="51356" rIns="102715" bIns="51356" anchor="b">
            <a:spAutoFit/>
          </a:bodyPr>
          <a:lstStyle/>
          <a:p>
            <a:pPr algn="l" defTabSz="781050">
              <a:spcBef>
                <a:spcPct val="50000"/>
              </a:spcBef>
              <a:tabLst>
                <a:tab pos="230188" algn="l"/>
                <a:tab pos="3408363" algn="ctr"/>
                <a:tab pos="6543675" algn="r"/>
              </a:tabLst>
            </a:pPr>
            <a:r>
              <a:rPr lang="en-US" altLang="zh-TW" sz="1000" b="0">
                <a:latin typeface="Times New Roman" pitchFamily="18" charset="0"/>
              </a:rPr>
              <a:t>	 </a:t>
            </a:r>
            <a:r>
              <a:rPr lang="en-US" altLang="zh-TW" sz="800" b="0" i="1">
                <a:latin typeface="Arial" pitchFamily="34" charset="0"/>
              </a:rPr>
              <a:t>© </a:t>
            </a:r>
            <a:r>
              <a:rPr lang="en-US" altLang="zh-TW" sz="800" b="0" i="1">
                <a:cs typeface="Times New Roman" pitchFamily="18" charset="0"/>
              </a:rPr>
              <a:t>National Instruments Corporation</a:t>
            </a:r>
            <a:r>
              <a:rPr lang="en-US" altLang="zh-TW" sz="800" b="0" i="1"/>
              <a:t> 	33	 Introduction to LabVIEW Hands-On</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a:ln/>
        </p:spPr>
        <p:txBody>
          <a:bodyPr/>
          <a:lstStyle/>
          <a:p>
            <a:pPr eaLnBrk="1" hangingPunct="1"/>
            <a:endParaRPr lang="zh-TW" altLang="zh-TW" smtClean="0"/>
          </a:p>
        </p:txBody>
      </p:sp>
      <p:sp>
        <p:nvSpPr>
          <p:cNvPr id="152580" name="Text Box 4"/>
          <p:cNvSpPr txBox="1">
            <a:spLocks noChangeArrowheads="1"/>
          </p:cNvSpPr>
          <p:nvPr/>
        </p:nvSpPr>
        <p:spPr bwMode="auto">
          <a:xfrm>
            <a:off x="0" y="8870950"/>
            <a:ext cx="6997700" cy="252413"/>
          </a:xfrm>
          <a:prstGeom prst="rect">
            <a:avLst/>
          </a:prstGeom>
          <a:noFill/>
          <a:ln w="9525">
            <a:noFill/>
            <a:miter lim="800000"/>
            <a:headEnd/>
            <a:tailEnd/>
          </a:ln>
        </p:spPr>
        <p:txBody>
          <a:bodyPr lIns="102715" tIns="51356" rIns="102715" bIns="51356" anchor="b">
            <a:spAutoFit/>
          </a:bodyPr>
          <a:lstStyle/>
          <a:p>
            <a:pPr algn="l" defTabSz="781050">
              <a:spcBef>
                <a:spcPct val="50000"/>
              </a:spcBef>
              <a:tabLst>
                <a:tab pos="230188" algn="l"/>
                <a:tab pos="3408363" algn="ctr"/>
                <a:tab pos="6543675" algn="r"/>
              </a:tabLst>
            </a:pPr>
            <a:r>
              <a:rPr lang="en-US" altLang="zh-TW" sz="1000" b="0">
                <a:latin typeface="Times New Roman" pitchFamily="18" charset="0"/>
              </a:rPr>
              <a:t>	 </a:t>
            </a:r>
            <a:r>
              <a:rPr lang="en-US" altLang="zh-TW" sz="800" b="0" i="1">
                <a:latin typeface="Arial" pitchFamily="34" charset="0"/>
              </a:rPr>
              <a:t>© </a:t>
            </a:r>
            <a:r>
              <a:rPr lang="en-US" altLang="zh-TW" sz="800" b="0" i="1">
                <a:cs typeface="Times New Roman" pitchFamily="18" charset="0"/>
              </a:rPr>
              <a:t>National Instruments Corporation</a:t>
            </a:r>
            <a:r>
              <a:rPr lang="en-US" altLang="zh-TW" sz="800" b="0" i="1"/>
              <a:t> 	35	 Introduction to LabVIEW Hands-On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xfrm>
            <a:off x="1182688" y="601663"/>
            <a:ext cx="4635500" cy="3476625"/>
          </a:xfrm>
          <a:ln/>
        </p:spPr>
      </p:sp>
      <p:sp>
        <p:nvSpPr>
          <p:cNvPr id="153603" name="Rectangle 3"/>
          <p:cNvSpPr>
            <a:spLocks noGrp="1" noChangeArrowheads="1"/>
          </p:cNvSpPr>
          <p:nvPr>
            <p:ph type="body" idx="1"/>
          </p:nvPr>
        </p:nvSpPr>
        <p:spPr>
          <a:xfrm>
            <a:off x="931863" y="4183063"/>
            <a:ext cx="5133975" cy="4173537"/>
          </a:xfrm>
          <a:noFill/>
          <a:ln/>
        </p:spPr>
        <p:txBody>
          <a:bodyPr/>
          <a:lstStyle/>
          <a:p>
            <a:pPr eaLnBrk="1" hangingPunct="1">
              <a:spcBef>
                <a:spcPct val="0"/>
              </a:spcBef>
              <a:spcAft>
                <a:spcPct val="30000"/>
              </a:spcAft>
              <a:tabLst>
                <a:tab pos="228600" algn="l"/>
              </a:tabLst>
            </a:pPr>
            <a:r>
              <a:rPr lang="en-US" altLang="zh-TW" sz="1100" smtClean="0">
                <a:latin typeface="Times" pitchFamily="18" charset="0"/>
              </a:rPr>
              <a:t>Both the While and For Loops are located on the </a:t>
            </a:r>
            <a:r>
              <a:rPr lang="en-US" altLang="zh-TW" sz="1100" b="1" smtClean="0">
                <a:latin typeface="Times" pitchFamily="18" charset="0"/>
              </a:rPr>
              <a:t>Functions»Structures </a:t>
            </a:r>
            <a:r>
              <a:rPr lang="en-US" altLang="zh-TW" sz="1100" smtClean="0">
                <a:latin typeface="Times" pitchFamily="18" charset="0"/>
              </a:rPr>
              <a:t>palette. The For Loop differs from the While Loop in that the For Loop executes a set number of times. A While Loop stops executing the subdiagram only if the value at the conditional terminal exists.</a:t>
            </a:r>
            <a:endParaRPr lang="en-US" altLang="zh-TW" sz="1100" b="1" smtClean="0">
              <a:latin typeface="Times" pitchFamily="18" charset="0"/>
            </a:endParaRPr>
          </a:p>
          <a:p>
            <a:pPr eaLnBrk="1" hangingPunct="1">
              <a:spcBef>
                <a:spcPct val="0"/>
              </a:spcBef>
              <a:spcAft>
                <a:spcPct val="30000"/>
              </a:spcAft>
              <a:tabLst>
                <a:tab pos="228600" algn="l"/>
              </a:tabLst>
            </a:pPr>
            <a:r>
              <a:rPr lang="en-US" altLang="zh-TW" sz="1100" b="1" smtClean="0">
                <a:latin typeface="Times" pitchFamily="18" charset="0"/>
              </a:rPr>
              <a:t>While Loops</a:t>
            </a:r>
          </a:p>
          <a:p>
            <a:pPr eaLnBrk="1" hangingPunct="1">
              <a:spcBef>
                <a:spcPct val="0"/>
              </a:spcBef>
              <a:spcAft>
                <a:spcPct val="30000"/>
              </a:spcAft>
              <a:tabLst>
                <a:tab pos="228600" algn="l"/>
              </a:tabLst>
            </a:pPr>
            <a:r>
              <a:rPr lang="en-US" altLang="zh-TW" sz="1100" smtClean="0">
                <a:latin typeface="Times" pitchFamily="18" charset="0"/>
              </a:rPr>
              <a:t>Similar to a Do Loop or a Repeat-Until Loop in text-based programming languages, a While Loop, shown at the top right, executes a subdiagram until a condition is met. The While Loop executes the sub diagram until the conditional terminal, an input terminal, receives a specific Boolean value. The default behavior and appearance of the conditional terminal is </a:t>
            </a:r>
            <a:r>
              <a:rPr lang="en-US" altLang="zh-TW" sz="1100" b="1" smtClean="0">
                <a:latin typeface="Times" pitchFamily="18" charset="0"/>
              </a:rPr>
              <a:t>Stop If True</a:t>
            </a:r>
            <a:r>
              <a:rPr lang="en-US" altLang="zh-TW" sz="1100" smtClean="0">
                <a:latin typeface="Times" pitchFamily="18" charset="0"/>
              </a:rPr>
              <a:t>. When a conditional terminal is </a:t>
            </a:r>
            <a:r>
              <a:rPr lang="en-US" altLang="zh-TW" sz="1100" b="1" smtClean="0">
                <a:latin typeface="Times" pitchFamily="18" charset="0"/>
              </a:rPr>
              <a:t>Stop If True</a:t>
            </a:r>
            <a:r>
              <a:rPr lang="en-US" altLang="zh-TW" sz="1100" smtClean="0">
                <a:latin typeface="Times" pitchFamily="18" charset="0"/>
              </a:rPr>
              <a:t>, the While Loop executes its subdiagram until the conditional terminal receives a TRUE value. The iteration terminal (an output terminal), shown at left, contains the number of completed iterations. The iteration count always starts at zero. During the first iteration, the iteration terminal returns 0.</a:t>
            </a:r>
            <a:endParaRPr lang="en-US" altLang="zh-TW" sz="1100" b="1" smtClean="0">
              <a:latin typeface="Times" pitchFamily="18" charset="0"/>
            </a:endParaRPr>
          </a:p>
          <a:p>
            <a:pPr eaLnBrk="1" hangingPunct="1">
              <a:spcBef>
                <a:spcPct val="0"/>
              </a:spcBef>
              <a:spcAft>
                <a:spcPct val="30000"/>
              </a:spcAft>
              <a:tabLst>
                <a:tab pos="228600" algn="l"/>
              </a:tabLst>
            </a:pPr>
            <a:r>
              <a:rPr lang="en-US" altLang="zh-TW" sz="1100" b="1" smtClean="0">
                <a:latin typeface="Times" pitchFamily="18" charset="0"/>
              </a:rPr>
              <a:t>For Loops</a:t>
            </a:r>
          </a:p>
          <a:p>
            <a:pPr eaLnBrk="1" hangingPunct="1">
              <a:spcBef>
                <a:spcPct val="0"/>
              </a:spcBef>
              <a:spcAft>
                <a:spcPct val="30000"/>
              </a:spcAft>
              <a:tabLst>
                <a:tab pos="228600" algn="l"/>
              </a:tabLst>
            </a:pPr>
            <a:r>
              <a:rPr lang="en-US" altLang="zh-TW" sz="1100" smtClean="0">
                <a:latin typeface="Times" pitchFamily="18" charset="0"/>
              </a:rPr>
              <a:t>A For Loop, shown above, executes a subdiagram a set number of times. The value in the count terminal (an input terminal) represented by the N, indicates how many times to repeat the subdiagram. The iteration terminal (an output terminal), shown at left, contains the number of completed iterations. The iteration count always starts at zero. During the first iteration, the iteration terminal returns 0.</a:t>
            </a:r>
          </a:p>
        </p:txBody>
      </p:sp>
      <p:sp>
        <p:nvSpPr>
          <p:cNvPr id="153604" name="Text Box 4"/>
          <p:cNvSpPr txBox="1">
            <a:spLocks noChangeArrowheads="1"/>
          </p:cNvSpPr>
          <p:nvPr/>
        </p:nvSpPr>
        <p:spPr bwMode="auto">
          <a:xfrm>
            <a:off x="0" y="8870950"/>
            <a:ext cx="6997700" cy="252413"/>
          </a:xfrm>
          <a:prstGeom prst="rect">
            <a:avLst/>
          </a:prstGeom>
          <a:noFill/>
          <a:ln w="9525">
            <a:noFill/>
            <a:miter lim="800000"/>
            <a:headEnd/>
            <a:tailEnd/>
          </a:ln>
        </p:spPr>
        <p:txBody>
          <a:bodyPr lIns="102715" tIns="51356" rIns="102715" bIns="51356" anchor="b">
            <a:spAutoFit/>
          </a:bodyPr>
          <a:lstStyle/>
          <a:p>
            <a:pPr algn="l" defTabSz="781050">
              <a:spcBef>
                <a:spcPct val="50000"/>
              </a:spcBef>
              <a:tabLst>
                <a:tab pos="230188" algn="l"/>
                <a:tab pos="3408363" algn="ctr"/>
                <a:tab pos="6543675" algn="r"/>
              </a:tabLst>
            </a:pPr>
            <a:r>
              <a:rPr lang="en-US" altLang="zh-TW" sz="1000" b="0">
                <a:latin typeface="Times New Roman" pitchFamily="18" charset="0"/>
              </a:rPr>
              <a:t>	 </a:t>
            </a:r>
            <a:r>
              <a:rPr lang="en-US" altLang="zh-TW" sz="800" b="0" i="1"/>
              <a:t>Introduction to LabVIEW Hands-On 	36	ni.com</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xfrm>
            <a:off x="1087438" y="593725"/>
            <a:ext cx="4884737" cy="3663950"/>
          </a:xfrm>
          <a:ln/>
        </p:spPr>
      </p:sp>
      <p:sp>
        <p:nvSpPr>
          <p:cNvPr id="154627" name="Rectangle 3"/>
          <p:cNvSpPr>
            <a:spLocks noGrp="1" noChangeArrowheads="1"/>
          </p:cNvSpPr>
          <p:nvPr>
            <p:ph type="body" idx="1"/>
          </p:nvPr>
        </p:nvSpPr>
        <p:spPr>
          <a:xfrm>
            <a:off x="700088" y="4405313"/>
            <a:ext cx="5597525" cy="4171950"/>
          </a:xfrm>
          <a:noFill/>
          <a:ln/>
        </p:spPr>
        <p:txBody>
          <a:bodyPr/>
          <a:lstStyle/>
          <a:p>
            <a:pPr eaLnBrk="1" hangingPunct="1"/>
            <a:r>
              <a:rPr lang="en-US" altLang="zh-TW" sz="1100" dirty="0" smtClean="0">
                <a:latin typeface="Times" pitchFamily="18" charset="0"/>
              </a:rPr>
              <a:t>Place loops in your diagram by selecting them from the Structures palette of the Functions palette:</a:t>
            </a:r>
          </a:p>
          <a:p>
            <a:pPr marL="228600" lvl="1" indent="-227013" eaLnBrk="1" hangingPunct="1">
              <a:buFontTx/>
              <a:buChar char="•"/>
            </a:pPr>
            <a:r>
              <a:rPr lang="en-US" altLang="zh-TW" sz="1100" dirty="0" smtClean="0">
                <a:latin typeface="Times" pitchFamily="18" charset="0"/>
              </a:rPr>
              <a:t>When selected, the mouse cursor becomes a special pointer that you use to enclose the section of code you want to repeat.</a:t>
            </a:r>
          </a:p>
          <a:p>
            <a:pPr marL="228600" lvl="1" indent="-227013" eaLnBrk="1" hangingPunct="1">
              <a:buFontTx/>
              <a:buChar char="•"/>
            </a:pPr>
            <a:r>
              <a:rPr lang="en-US" altLang="zh-TW" sz="1100" dirty="0" smtClean="0">
                <a:latin typeface="Times" pitchFamily="18" charset="0"/>
              </a:rPr>
              <a:t>Click the mouse button to define the top-left corner, click the mouse button again at the bottom-right corner, and the While Loop boundary is created around the selected code.</a:t>
            </a:r>
          </a:p>
          <a:p>
            <a:pPr marL="228600" lvl="1" indent="-227013" eaLnBrk="1" hangingPunct="1">
              <a:buFontTx/>
              <a:buChar char="•"/>
            </a:pPr>
            <a:r>
              <a:rPr lang="en-US" altLang="zh-TW" sz="1100" dirty="0" smtClean="0">
                <a:latin typeface="Times" pitchFamily="18" charset="0"/>
              </a:rPr>
              <a:t>Drag or drop additional nodes in the While Loop if needed.</a:t>
            </a:r>
          </a:p>
        </p:txBody>
      </p:sp>
      <p:sp>
        <p:nvSpPr>
          <p:cNvPr id="154628" name="Text Box 4"/>
          <p:cNvSpPr txBox="1">
            <a:spLocks noChangeArrowheads="1"/>
          </p:cNvSpPr>
          <p:nvPr/>
        </p:nvSpPr>
        <p:spPr bwMode="auto">
          <a:xfrm>
            <a:off x="0" y="8870950"/>
            <a:ext cx="6997700" cy="252413"/>
          </a:xfrm>
          <a:prstGeom prst="rect">
            <a:avLst/>
          </a:prstGeom>
          <a:noFill/>
          <a:ln w="9525">
            <a:noFill/>
            <a:miter lim="800000"/>
            <a:headEnd/>
            <a:tailEnd/>
          </a:ln>
        </p:spPr>
        <p:txBody>
          <a:bodyPr lIns="102715" tIns="51356" rIns="102715" bIns="51356" anchor="b">
            <a:spAutoFit/>
          </a:bodyPr>
          <a:lstStyle/>
          <a:p>
            <a:pPr algn="l" defTabSz="781050">
              <a:spcBef>
                <a:spcPct val="50000"/>
              </a:spcBef>
              <a:tabLst>
                <a:tab pos="230188" algn="l"/>
                <a:tab pos="3408363" algn="ctr"/>
                <a:tab pos="6543675" algn="r"/>
              </a:tabLst>
            </a:pPr>
            <a:r>
              <a:rPr lang="en-US" altLang="zh-TW" sz="1000" b="0">
                <a:latin typeface="Times New Roman" pitchFamily="18" charset="0"/>
              </a:rPr>
              <a:t>	 </a:t>
            </a:r>
            <a:r>
              <a:rPr lang="en-US" altLang="zh-TW" sz="800" b="0" i="1">
                <a:latin typeface="Arial" pitchFamily="34" charset="0"/>
              </a:rPr>
              <a:t>© </a:t>
            </a:r>
            <a:r>
              <a:rPr lang="en-US" altLang="zh-TW" sz="800" b="0" i="1">
                <a:cs typeface="Times New Roman" pitchFamily="18" charset="0"/>
              </a:rPr>
              <a:t>National Instruments Corporation</a:t>
            </a:r>
            <a:r>
              <a:rPr lang="en-US" altLang="zh-TW" sz="800" b="0" i="1"/>
              <a:t> 	37	 Introduction to LabVIEW Hands-On</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a:noFill/>
          <a:ln/>
        </p:spPr>
        <p:txBody>
          <a:bodyPr/>
          <a:lstStyle/>
          <a:p>
            <a:pPr eaLnBrk="1" hangingPunct="1"/>
            <a:r>
              <a:rPr lang="en-US" altLang="zh-TW" sz="1100" smtClean="0">
                <a:latin typeface="Times" pitchFamily="18" charset="0"/>
              </a:rPr>
              <a:t>LabVIEW 7.0 introduced a new type of subVI called Express VIs. These are interactive VIs that have a configuration dialog box that allows the user to customize the functionality of the Express VI. LabVIEW then generates a subVI based on these settings.</a:t>
            </a:r>
          </a:p>
          <a:p>
            <a:pPr eaLnBrk="1" hangingPunct="1"/>
            <a:r>
              <a:rPr lang="en-US" altLang="zh-TW" sz="1100" smtClean="0">
                <a:latin typeface="Times" pitchFamily="18" charset="0"/>
              </a:rPr>
              <a:t>SubVIs are VIs (consisting of a front panel and a block diagram) that are used within another VI.</a:t>
            </a:r>
          </a:p>
          <a:p>
            <a:pPr eaLnBrk="1" hangingPunct="1"/>
            <a:r>
              <a:rPr lang="en-US" altLang="zh-TW" sz="1100" smtClean="0">
                <a:latin typeface="Times" pitchFamily="18" charset="0"/>
              </a:rPr>
              <a:t>Functions are the building blocks of all VIs. Functions do not have a front panel or a block diagram.</a:t>
            </a:r>
          </a:p>
        </p:txBody>
      </p:sp>
      <p:sp>
        <p:nvSpPr>
          <p:cNvPr id="155652" name="Text Box 4"/>
          <p:cNvSpPr txBox="1">
            <a:spLocks noChangeArrowheads="1"/>
          </p:cNvSpPr>
          <p:nvPr/>
        </p:nvSpPr>
        <p:spPr bwMode="auto">
          <a:xfrm>
            <a:off x="0" y="8870950"/>
            <a:ext cx="6997700" cy="252413"/>
          </a:xfrm>
          <a:prstGeom prst="rect">
            <a:avLst/>
          </a:prstGeom>
          <a:noFill/>
          <a:ln w="9525">
            <a:noFill/>
            <a:miter lim="800000"/>
            <a:headEnd/>
            <a:tailEnd/>
          </a:ln>
        </p:spPr>
        <p:txBody>
          <a:bodyPr lIns="102715" tIns="51356" rIns="102715" bIns="51356" anchor="b">
            <a:spAutoFit/>
          </a:bodyPr>
          <a:lstStyle/>
          <a:p>
            <a:pPr algn="l" defTabSz="781050">
              <a:spcBef>
                <a:spcPct val="50000"/>
              </a:spcBef>
              <a:tabLst>
                <a:tab pos="230188" algn="l"/>
                <a:tab pos="3408363" algn="ctr"/>
                <a:tab pos="6543675" algn="r"/>
              </a:tabLst>
            </a:pPr>
            <a:r>
              <a:rPr lang="en-US" altLang="zh-TW" sz="1000" b="0">
                <a:latin typeface="Times New Roman" pitchFamily="18" charset="0"/>
              </a:rPr>
              <a:t>	 </a:t>
            </a:r>
            <a:r>
              <a:rPr lang="en-US" altLang="zh-TW" sz="800" b="0" i="1"/>
              <a:t>Introduction to LabVIEW Hands-On 	38	ni.com</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xfrm>
            <a:off x="1182688" y="455613"/>
            <a:ext cx="4633912" cy="3475037"/>
          </a:xfrm>
          <a:ln/>
        </p:spPr>
      </p:sp>
      <p:sp>
        <p:nvSpPr>
          <p:cNvPr id="156675" name="Rectangle 3"/>
          <p:cNvSpPr>
            <a:spLocks noGrp="1" noChangeArrowheads="1"/>
          </p:cNvSpPr>
          <p:nvPr>
            <p:ph type="body" idx="1"/>
          </p:nvPr>
        </p:nvSpPr>
        <p:spPr>
          <a:xfrm>
            <a:off x="890588" y="3930650"/>
            <a:ext cx="5132387" cy="1528763"/>
          </a:xfrm>
          <a:noFill/>
          <a:ln/>
        </p:spPr>
        <p:txBody>
          <a:bodyPr/>
          <a:lstStyle/>
          <a:p>
            <a:pPr eaLnBrk="1" hangingPunct="1">
              <a:spcBef>
                <a:spcPct val="0"/>
              </a:spcBef>
              <a:spcAft>
                <a:spcPct val="30000"/>
              </a:spcAft>
            </a:pPr>
            <a:r>
              <a:rPr lang="en-US" altLang="zh-TW" sz="1100" smtClean="0">
                <a:latin typeface="Times" pitchFamily="18" charset="0"/>
              </a:rPr>
              <a:t>LabVIEW includes several hundreds of pre-built functions that help you to acquire, analyze, and present data. You would generally use these functions as outlined on the slide above.</a:t>
            </a:r>
          </a:p>
          <a:p>
            <a:pPr eaLnBrk="1" hangingPunct="1">
              <a:spcBef>
                <a:spcPct val="0"/>
              </a:spcBef>
              <a:spcAft>
                <a:spcPct val="30000"/>
              </a:spcAft>
            </a:pPr>
            <a:r>
              <a:rPr lang="en-US" altLang="zh-TW" sz="1100" b="1" smtClean="0">
                <a:latin typeface="Times" pitchFamily="18" charset="0"/>
              </a:rPr>
              <a:t>LabVIEW Toolkits</a:t>
            </a:r>
          </a:p>
          <a:p>
            <a:pPr eaLnBrk="1" hangingPunct="1">
              <a:spcBef>
                <a:spcPct val="0"/>
              </a:spcBef>
              <a:spcAft>
                <a:spcPct val="30000"/>
              </a:spcAft>
            </a:pPr>
            <a:r>
              <a:rPr lang="en-US" altLang="zh-TW" sz="1100" smtClean="0">
                <a:latin typeface="Times" pitchFamily="18" charset="0"/>
              </a:rPr>
              <a:t>Additional toolkits are available for adding domain specific functionality to LabVIEW. These toolkits include:</a:t>
            </a:r>
          </a:p>
          <a:p>
            <a:pPr eaLnBrk="1" hangingPunct="1"/>
            <a:endParaRPr lang="en-US" altLang="zh-TW" sz="1100" smtClean="0">
              <a:latin typeface="Times" pitchFamily="18" charset="0"/>
            </a:endParaRPr>
          </a:p>
        </p:txBody>
      </p:sp>
      <p:graphicFrame>
        <p:nvGraphicFramePr>
          <p:cNvPr id="771115" name="Group 43"/>
          <p:cNvGraphicFramePr>
            <a:graphicFrameLocks noGrp="1"/>
          </p:cNvGraphicFramePr>
          <p:nvPr/>
        </p:nvGraphicFramePr>
        <p:xfrm>
          <a:off x="596900" y="5192713"/>
          <a:ext cx="5803900" cy="2973387"/>
        </p:xfrm>
        <a:graphic>
          <a:graphicData uri="http://schemas.openxmlformats.org/drawingml/2006/table">
            <a:tbl>
              <a:tblPr/>
              <a:tblGrid>
                <a:gridCol w="1873250"/>
                <a:gridCol w="1995488"/>
                <a:gridCol w="1935162"/>
              </a:tblGrid>
              <a:tr h="2973388">
                <a:tc>
                  <a:txBody>
                    <a:bodyPr/>
                    <a:lstStyle/>
                    <a:p>
                      <a:pPr marL="287338" marR="0" lvl="0" indent="-287338" algn="l" defTabSz="879475" rtl="0" eaLnBrk="0" fontAlgn="base" latinLnBrk="0" hangingPunct="0">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chemeClr val="tx1"/>
                          </a:solidFill>
                          <a:effectLst/>
                          <a:latin typeface="Arial Narrow" pitchFamily="34" charset="0"/>
                          <a:ea typeface="新細明體" charset="-120"/>
                        </a:rPr>
                        <a:t>Application Deployment and </a:t>
                      </a:r>
                    </a:p>
                    <a:p>
                      <a:pPr marL="287338" marR="0" lvl="0" indent="-287338" algn="l" defTabSz="879475" rtl="0" eaLnBrk="0" fontAlgn="base" latinLnBrk="0" hangingPunct="0">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chemeClr val="tx1"/>
                          </a:solidFill>
                          <a:effectLst/>
                          <a:latin typeface="Arial Narrow" pitchFamily="34" charset="0"/>
                          <a:ea typeface="新細明體" charset="-120"/>
                        </a:rPr>
                        <a:t> Targeting Modules</a:t>
                      </a:r>
                    </a:p>
                    <a:p>
                      <a:pPr marL="287338" marR="0" lvl="0" indent="-287338" algn="l" defTabSz="879475" rtl="0" eaLnBrk="0" fontAlgn="base" latinLnBrk="0" hangingPunct="0">
                        <a:lnSpc>
                          <a:spcPct val="100000"/>
                        </a:lnSpc>
                        <a:spcBef>
                          <a:spcPct val="0"/>
                        </a:spcBef>
                        <a:spcAft>
                          <a:spcPct val="0"/>
                        </a:spcAft>
                        <a:buClrTx/>
                        <a:buSzTx/>
                        <a:buFontTx/>
                        <a:buNone/>
                        <a:tabLst/>
                      </a:pPr>
                      <a:endParaRPr kumimoji="0" lang="en-US" altLang="zh-TW" sz="1000" b="1" i="0" u="none" strike="noStrike" cap="none" normalizeH="0" baseline="0" smtClean="0">
                        <a:ln>
                          <a:noFill/>
                        </a:ln>
                        <a:solidFill>
                          <a:schemeClr val="tx1"/>
                        </a:solidFill>
                        <a:effectLst/>
                        <a:latin typeface="Arial Narrow" pitchFamily="34" charset="0"/>
                        <a:ea typeface="新細明體" charset="-120"/>
                      </a:endParaRPr>
                    </a:p>
                    <a:p>
                      <a:pPr marL="287338" marR="0" lvl="0" indent="-287338" algn="l" defTabSz="879475" rtl="0" eaLnBrk="0" fontAlgn="base" latinLnBrk="0" hangingPunct="0">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Arial Narrow" pitchFamily="34" charset="0"/>
                          <a:ea typeface="新細明體" charset="-120"/>
                        </a:rPr>
                        <a:t> * LabVIEW PDA Module</a:t>
                      </a:r>
                    </a:p>
                    <a:p>
                      <a:pPr marL="287338" marR="0" lvl="0" indent="-287338" algn="l" defTabSz="879475" rtl="0" eaLnBrk="0" fontAlgn="base" latinLnBrk="0" hangingPunct="0">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Arial Narrow" pitchFamily="34" charset="0"/>
                          <a:ea typeface="新細明體" charset="-120"/>
                        </a:rPr>
                        <a:t> * LabVIEW Real-Time Module</a:t>
                      </a:r>
                    </a:p>
                    <a:p>
                      <a:pPr marL="287338" marR="0" lvl="0" indent="-287338" algn="l" defTabSz="879475" rtl="0" eaLnBrk="0" fontAlgn="base" latinLnBrk="0" hangingPunct="0">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Arial Narrow" pitchFamily="34" charset="0"/>
                          <a:ea typeface="新細明體" charset="-120"/>
                        </a:rPr>
                        <a:t> * LabVIEW FPGA Module</a:t>
                      </a:r>
                    </a:p>
                    <a:p>
                      <a:pPr marL="287338" marR="0" lvl="0" indent="-287338" algn="l" defTabSz="879475" rtl="0" eaLnBrk="0" fontAlgn="base" latinLnBrk="0" hangingPunct="0">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Arial Narrow" pitchFamily="34" charset="0"/>
                          <a:ea typeface="新細明體" charset="-120"/>
                        </a:rPr>
                        <a:t> * LabVIEW Vision Development </a:t>
                      </a:r>
                    </a:p>
                    <a:p>
                      <a:pPr marL="287338" marR="0" lvl="0" indent="-287338" algn="l" defTabSz="879475" rtl="0" eaLnBrk="0" fontAlgn="base" latinLnBrk="0" hangingPunct="0">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Arial Narrow" pitchFamily="34" charset="0"/>
                          <a:ea typeface="新細明體" charset="-120"/>
                        </a:rPr>
                        <a:t> Module </a:t>
                      </a:r>
                    </a:p>
                    <a:p>
                      <a:pPr marL="287338" marR="0" lvl="0" indent="-287338" algn="l" defTabSz="879475" rtl="0" eaLnBrk="0" fontAlgn="base" latinLnBrk="0" hangingPunct="0">
                        <a:lnSpc>
                          <a:spcPct val="100000"/>
                        </a:lnSpc>
                        <a:spcBef>
                          <a:spcPct val="0"/>
                        </a:spcBef>
                        <a:spcAft>
                          <a:spcPct val="0"/>
                        </a:spcAft>
                        <a:buClrTx/>
                        <a:buSzTx/>
                        <a:buFontTx/>
                        <a:buNone/>
                        <a:tabLst/>
                      </a:pPr>
                      <a:endParaRPr kumimoji="0" lang="en-US" altLang="zh-TW" sz="1000" b="0" i="0" u="none" strike="noStrike" cap="none" normalizeH="0" baseline="0" smtClean="0">
                        <a:ln>
                          <a:noFill/>
                        </a:ln>
                        <a:solidFill>
                          <a:schemeClr val="tx1"/>
                        </a:solidFill>
                        <a:effectLst/>
                        <a:latin typeface="Arial Narrow" pitchFamily="34" charset="0"/>
                        <a:ea typeface="新細明體" charset="-120"/>
                      </a:endParaRPr>
                    </a:p>
                    <a:p>
                      <a:pPr marL="287338" marR="0" lvl="0" indent="-287338" algn="l" defTabSz="879475" rtl="0" eaLnBrk="0" fontAlgn="base" latinLnBrk="0" hangingPunct="0">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chemeClr val="tx1"/>
                          </a:solidFill>
                          <a:effectLst/>
                          <a:latin typeface="Arial Narrow" pitchFamily="34" charset="0"/>
                          <a:ea typeface="新細明體" charset="-120"/>
                        </a:rPr>
                        <a:t>Embedded System Deployment</a:t>
                      </a:r>
                    </a:p>
                    <a:p>
                      <a:pPr marL="287338" marR="0" lvl="0" indent="-287338" algn="l" defTabSz="879475" rtl="0" eaLnBrk="0" fontAlgn="base" latinLnBrk="0" hangingPunct="0">
                        <a:lnSpc>
                          <a:spcPct val="100000"/>
                        </a:lnSpc>
                        <a:spcBef>
                          <a:spcPct val="0"/>
                        </a:spcBef>
                        <a:spcAft>
                          <a:spcPct val="0"/>
                        </a:spcAft>
                        <a:buClrTx/>
                        <a:buSzTx/>
                        <a:buFontTx/>
                        <a:buNone/>
                        <a:tabLst/>
                      </a:pPr>
                      <a:endParaRPr kumimoji="0" lang="en-US" altLang="zh-TW" sz="1000" b="1" i="0" u="none" strike="noStrike" cap="none" normalizeH="0" baseline="0" smtClean="0">
                        <a:ln>
                          <a:noFill/>
                        </a:ln>
                        <a:solidFill>
                          <a:schemeClr val="tx1"/>
                        </a:solidFill>
                        <a:effectLst/>
                        <a:latin typeface="Arial Narrow" pitchFamily="34" charset="0"/>
                        <a:ea typeface="新細明體" charset="-120"/>
                      </a:endParaRPr>
                    </a:p>
                    <a:p>
                      <a:pPr marL="287338" marR="0" lvl="0" indent="-287338" algn="l" defTabSz="879475" rtl="0" eaLnBrk="0" fontAlgn="base" latinLnBrk="0" hangingPunct="0">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Arial Narrow" pitchFamily="34" charset="0"/>
                          <a:ea typeface="新細明體" charset="-120"/>
                        </a:rPr>
                        <a:t> * DSP Test Integration Toolkit</a:t>
                      </a:r>
                    </a:p>
                    <a:p>
                      <a:pPr marL="287338" marR="0" lvl="0" indent="-287338" algn="l" defTabSz="879475" rtl="0" eaLnBrk="0" fontAlgn="base" latinLnBrk="0" hangingPunct="0">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Arial Narrow" pitchFamily="34" charset="0"/>
                          <a:ea typeface="新細明體" charset="-120"/>
                        </a:rPr>
                        <a:t> * Embedded Test Integration Toolkit</a:t>
                      </a:r>
                    </a:p>
                    <a:p>
                      <a:pPr marL="287338" marR="0" lvl="0" indent="-287338" algn="l" defTabSz="879475" rtl="0" eaLnBrk="0" fontAlgn="base" latinLnBrk="0" hangingPunct="0">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Arial Narrow" pitchFamily="34" charset="0"/>
                          <a:ea typeface="新細明體" charset="-120"/>
                        </a:rPr>
                        <a:t> * Digital Filter Design Toolkit</a:t>
                      </a:r>
                    </a:p>
                    <a:p>
                      <a:pPr marL="287338" marR="0" lvl="0" indent="-287338" algn="l" defTabSz="879475" rtl="0" eaLnBrk="0" fontAlgn="base" latinLnBrk="0" hangingPunct="0">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Arial Narrow" pitchFamily="34" charset="0"/>
                          <a:ea typeface="新細明體" charset="-120"/>
                        </a:rPr>
                        <a:t> * LabVIEW FPGA Module</a:t>
                      </a:r>
                    </a:p>
                    <a:p>
                      <a:pPr marL="287338" marR="0" lvl="0" indent="-287338" algn="l" defTabSz="879475" rtl="0" eaLnBrk="0" fontAlgn="base" latinLnBrk="0" hangingPunct="0">
                        <a:lnSpc>
                          <a:spcPct val="100000"/>
                        </a:lnSpc>
                        <a:spcBef>
                          <a:spcPct val="0"/>
                        </a:spcBef>
                        <a:spcAft>
                          <a:spcPct val="0"/>
                        </a:spcAft>
                        <a:buClrTx/>
                        <a:buSzTx/>
                        <a:buFontTx/>
                        <a:buNone/>
                        <a:tabLst/>
                      </a:pPr>
                      <a:endParaRPr kumimoji="0" lang="en-US" altLang="zh-TW" sz="1000" b="0" i="0" u="none" strike="noStrike" cap="none" normalizeH="0" baseline="0" smtClean="0">
                        <a:ln>
                          <a:noFill/>
                        </a:ln>
                        <a:solidFill>
                          <a:schemeClr val="tx1"/>
                        </a:solidFill>
                        <a:effectLst/>
                        <a:latin typeface="Arial Narrow" pitchFamily="34" charset="0"/>
                        <a:ea typeface="新細明體" charset="-120"/>
                      </a:endParaRPr>
                    </a:p>
                  </a:txBody>
                  <a:tcPr marL="87927" marR="87927" marT="43963" marB="4396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230188" marR="0" lvl="0" indent="-230188" algn="l" defTabSz="879475" rtl="0" eaLnBrk="0" fontAlgn="base" latinLnBrk="0" hangingPunct="0">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chemeClr val="tx1"/>
                          </a:solidFill>
                          <a:effectLst/>
                          <a:latin typeface="Arial Narrow" pitchFamily="34" charset="0"/>
                          <a:ea typeface="新細明體" charset="-120"/>
                        </a:rPr>
                        <a:t>Signal Processing and Analysis</a:t>
                      </a:r>
                    </a:p>
                    <a:p>
                      <a:pPr marL="230188" marR="0" lvl="0" indent="-230188" algn="l" defTabSz="879475" rtl="0" eaLnBrk="0" fontAlgn="base" latinLnBrk="0" hangingPunct="0">
                        <a:lnSpc>
                          <a:spcPct val="100000"/>
                        </a:lnSpc>
                        <a:spcBef>
                          <a:spcPct val="0"/>
                        </a:spcBef>
                        <a:spcAft>
                          <a:spcPct val="0"/>
                        </a:spcAft>
                        <a:buClrTx/>
                        <a:buSzTx/>
                        <a:buFontTx/>
                        <a:buNone/>
                        <a:tabLst/>
                      </a:pPr>
                      <a:endParaRPr kumimoji="0" lang="en-US" altLang="zh-TW" sz="1000" b="1" i="0" u="none" strike="noStrike" cap="none" normalizeH="0" baseline="0" smtClean="0">
                        <a:ln>
                          <a:noFill/>
                        </a:ln>
                        <a:solidFill>
                          <a:schemeClr val="tx1"/>
                        </a:solidFill>
                        <a:effectLst/>
                        <a:latin typeface="Arial Narrow" pitchFamily="34" charset="0"/>
                        <a:ea typeface="新細明體" charset="-120"/>
                      </a:endParaRPr>
                    </a:p>
                    <a:p>
                      <a:pPr marL="230188" marR="0" lvl="0" indent="-230188" algn="l" defTabSz="879475" rtl="0" eaLnBrk="0" fontAlgn="base" latinLnBrk="0" hangingPunct="0">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Arial Narrow" pitchFamily="34" charset="0"/>
                          <a:ea typeface="新細明體" charset="-120"/>
                        </a:rPr>
                        <a:t> * Sound and Vibration Toolkit</a:t>
                      </a:r>
                    </a:p>
                    <a:p>
                      <a:pPr marL="230188" marR="0" lvl="0" indent="-230188" algn="l" defTabSz="879475" rtl="0" eaLnBrk="0" fontAlgn="base" latinLnBrk="0" hangingPunct="0">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Arial Narrow" pitchFamily="34" charset="0"/>
                          <a:ea typeface="新細明體" charset="-120"/>
                        </a:rPr>
                        <a:t> * Advanced Signal Processing Toolkit</a:t>
                      </a:r>
                    </a:p>
                    <a:p>
                      <a:pPr marL="230188" marR="0" lvl="0" indent="-230188" algn="l" defTabSz="879475" rtl="0" eaLnBrk="0" fontAlgn="base" latinLnBrk="0" hangingPunct="0">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Arial Narrow" pitchFamily="34" charset="0"/>
                          <a:ea typeface="新細明體" charset="-120"/>
                        </a:rPr>
                        <a:t> * Modulation Toolkit</a:t>
                      </a:r>
                    </a:p>
                    <a:p>
                      <a:pPr marL="230188" marR="0" lvl="0" indent="-230188" algn="l" defTabSz="879475" rtl="0" eaLnBrk="0" fontAlgn="base" latinLnBrk="0" hangingPunct="0">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Arial Narrow" pitchFamily="34" charset="0"/>
                          <a:ea typeface="新細明體" charset="-120"/>
                        </a:rPr>
                        <a:t> * Spectral Measurements Toolkit</a:t>
                      </a:r>
                    </a:p>
                    <a:p>
                      <a:pPr marL="230188" marR="0" lvl="0" indent="-230188" algn="l" defTabSz="879475" rtl="0" eaLnBrk="0" fontAlgn="base" latinLnBrk="0" hangingPunct="0">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Arial Narrow" pitchFamily="34" charset="0"/>
                          <a:ea typeface="新細明體" charset="-120"/>
                        </a:rPr>
                        <a:t> * Order Analysis Toolkit</a:t>
                      </a:r>
                    </a:p>
                    <a:p>
                      <a:pPr marL="230188" marR="0" lvl="0" indent="-230188" algn="l" defTabSz="879475" rtl="0" eaLnBrk="0" fontAlgn="base" latinLnBrk="0" hangingPunct="0">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Arial Narrow" pitchFamily="34" charset="0"/>
                          <a:ea typeface="新細明體" charset="-120"/>
                        </a:rPr>
                        <a:t> * Digital Filter Design Toolkit</a:t>
                      </a:r>
                    </a:p>
                    <a:p>
                      <a:pPr marL="230188" marR="0" lvl="0" indent="-230188" algn="l" defTabSz="879475" rtl="0" eaLnBrk="0" fontAlgn="base" latinLnBrk="0" hangingPunct="0">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Arial Narrow" pitchFamily="34" charset="0"/>
                          <a:ea typeface="新細明體" charset="-120"/>
                        </a:rPr>
                        <a:t> </a:t>
                      </a:r>
                    </a:p>
                    <a:p>
                      <a:pPr marL="230188" marR="0" lvl="0" indent="-230188" algn="l" defTabSz="879475" rtl="0" eaLnBrk="0" fontAlgn="base" latinLnBrk="0" hangingPunct="0">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chemeClr val="tx1"/>
                          </a:solidFill>
                          <a:effectLst/>
                          <a:latin typeface="Arial Narrow" pitchFamily="34" charset="0"/>
                          <a:ea typeface="新細明體" charset="-120"/>
                        </a:rPr>
                        <a:t>Software Engineering and</a:t>
                      </a:r>
                    </a:p>
                    <a:p>
                      <a:pPr marL="230188" marR="0" lvl="0" indent="-230188" algn="l" defTabSz="879475" rtl="0" eaLnBrk="0" fontAlgn="base" latinLnBrk="0" hangingPunct="0">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chemeClr val="tx1"/>
                          </a:solidFill>
                          <a:effectLst/>
                          <a:latin typeface="Arial Narrow" pitchFamily="34" charset="0"/>
                          <a:ea typeface="新細明體" charset="-120"/>
                        </a:rPr>
                        <a:t> Optimization Tools</a:t>
                      </a:r>
                    </a:p>
                    <a:p>
                      <a:pPr marL="230188" marR="0" lvl="0" indent="-230188" algn="l" defTabSz="879475" rtl="0" eaLnBrk="0" fontAlgn="base" latinLnBrk="0" hangingPunct="0">
                        <a:lnSpc>
                          <a:spcPct val="100000"/>
                        </a:lnSpc>
                        <a:spcBef>
                          <a:spcPct val="0"/>
                        </a:spcBef>
                        <a:spcAft>
                          <a:spcPct val="0"/>
                        </a:spcAft>
                        <a:buClrTx/>
                        <a:buSzTx/>
                        <a:buFontTx/>
                        <a:buNone/>
                        <a:tabLst/>
                      </a:pPr>
                      <a:endParaRPr kumimoji="0" lang="en-US" altLang="zh-TW" sz="1000" b="1" i="0" u="none" strike="noStrike" cap="none" normalizeH="0" baseline="0" smtClean="0">
                        <a:ln>
                          <a:noFill/>
                        </a:ln>
                        <a:solidFill>
                          <a:schemeClr val="tx1"/>
                        </a:solidFill>
                        <a:effectLst/>
                        <a:latin typeface="Arial Narrow" pitchFamily="34" charset="0"/>
                        <a:ea typeface="新細明體" charset="-120"/>
                      </a:endParaRPr>
                    </a:p>
                    <a:p>
                      <a:pPr marL="230188" marR="0" lvl="0" indent="-230188" algn="l" defTabSz="879475" rtl="0" eaLnBrk="0" fontAlgn="base" latinLnBrk="0" hangingPunct="0">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Arial Narrow" pitchFamily="34" charset="0"/>
                          <a:ea typeface="新細明體" charset="-120"/>
                        </a:rPr>
                        <a:t> * Execution Trace Toolkit for</a:t>
                      </a:r>
                    </a:p>
                    <a:p>
                      <a:pPr marL="230188" marR="0" lvl="0" indent="-230188" algn="l" defTabSz="879475" rtl="0" eaLnBrk="0" fontAlgn="base" latinLnBrk="0" hangingPunct="0">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Arial Narrow" pitchFamily="34" charset="0"/>
                          <a:ea typeface="新細明體" charset="-120"/>
                        </a:rPr>
                        <a:t> LabVIEW Real-Time</a:t>
                      </a:r>
                    </a:p>
                    <a:p>
                      <a:pPr marL="230188" marR="0" lvl="0" indent="-230188" algn="l" defTabSz="879475" rtl="0" eaLnBrk="0" fontAlgn="base" latinLnBrk="0" hangingPunct="0">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Arial Narrow" pitchFamily="34" charset="0"/>
                          <a:ea typeface="新細明體" charset="-120"/>
                        </a:rPr>
                        <a:t> * Express VI Development Toolkit</a:t>
                      </a:r>
                    </a:p>
                    <a:p>
                      <a:pPr marL="230188" marR="0" lvl="0" indent="-230188" algn="l" defTabSz="879475" rtl="0" eaLnBrk="0" fontAlgn="base" latinLnBrk="0" hangingPunct="0">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Arial Narrow" pitchFamily="34" charset="0"/>
                          <a:ea typeface="新細明體" charset="-120"/>
                        </a:rPr>
                        <a:t> * State Diagram Toolkit</a:t>
                      </a:r>
                    </a:p>
                    <a:p>
                      <a:pPr marL="230188" marR="0" lvl="0" indent="-230188" algn="l" defTabSz="879475" rtl="0" eaLnBrk="0" fontAlgn="base" latinLnBrk="0" hangingPunct="0">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Arial Narrow" pitchFamily="34" charset="0"/>
                          <a:ea typeface="新細明體" charset="-120"/>
                        </a:rPr>
                        <a:t> * VI Analyzer Toolkit</a:t>
                      </a:r>
                    </a:p>
                    <a:p>
                      <a:pPr marL="230188" marR="0" lvl="0" indent="-230188" algn="l" defTabSz="879475" rtl="0" eaLnBrk="0" fontAlgn="base" latinLnBrk="0" hangingPunct="0">
                        <a:lnSpc>
                          <a:spcPct val="100000"/>
                        </a:lnSpc>
                        <a:spcBef>
                          <a:spcPct val="0"/>
                        </a:spcBef>
                        <a:spcAft>
                          <a:spcPct val="0"/>
                        </a:spcAft>
                        <a:buClrTx/>
                        <a:buSzTx/>
                        <a:buFontTx/>
                        <a:buNone/>
                        <a:tabLst/>
                      </a:pPr>
                      <a:endParaRPr kumimoji="0" lang="en-US" altLang="zh-TW" sz="1000" b="0" i="0" u="none" strike="noStrike" cap="none" normalizeH="0" baseline="0" smtClean="0">
                        <a:ln>
                          <a:noFill/>
                        </a:ln>
                        <a:solidFill>
                          <a:schemeClr val="tx1"/>
                        </a:solidFill>
                        <a:effectLst/>
                        <a:latin typeface="Times New Roman" pitchFamily="18" charset="0"/>
                        <a:ea typeface="新細明體" charset="-120"/>
                      </a:endParaRPr>
                    </a:p>
                  </a:txBody>
                  <a:tcPr marL="87927" marR="87927" marT="43963" marB="4396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230188" marR="0" lvl="0" indent="-230188" algn="l" defTabSz="879475" rtl="0" eaLnBrk="0" fontAlgn="base" latinLnBrk="0" hangingPunct="0">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chemeClr val="tx1"/>
                          </a:solidFill>
                          <a:effectLst/>
                          <a:latin typeface="Arial Narrow" pitchFamily="34" charset="0"/>
                          <a:ea typeface="新細明體" charset="-120"/>
                        </a:rPr>
                        <a:t>Control Design and Simulation</a:t>
                      </a:r>
                    </a:p>
                    <a:p>
                      <a:pPr marL="230188" marR="0" lvl="0" indent="-230188" algn="l" defTabSz="879475" rtl="0" eaLnBrk="0" fontAlgn="base" latinLnBrk="0" hangingPunct="0">
                        <a:lnSpc>
                          <a:spcPct val="100000"/>
                        </a:lnSpc>
                        <a:spcBef>
                          <a:spcPct val="0"/>
                        </a:spcBef>
                        <a:spcAft>
                          <a:spcPct val="0"/>
                        </a:spcAft>
                        <a:buClrTx/>
                        <a:buSzTx/>
                        <a:buFontTx/>
                        <a:buNone/>
                        <a:tabLst/>
                      </a:pPr>
                      <a:endParaRPr kumimoji="0" lang="en-US" altLang="zh-TW" sz="1000" b="1" i="0" u="none" strike="noStrike" cap="none" normalizeH="0" baseline="0" smtClean="0">
                        <a:ln>
                          <a:noFill/>
                        </a:ln>
                        <a:solidFill>
                          <a:schemeClr val="tx1"/>
                        </a:solidFill>
                        <a:effectLst/>
                        <a:latin typeface="Arial Narrow" pitchFamily="34" charset="0"/>
                        <a:ea typeface="新細明體" charset="-120"/>
                      </a:endParaRPr>
                    </a:p>
                    <a:p>
                      <a:pPr marL="230188" marR="0" lvl="0" indent="-230188" algn="l" defTabSz="879475" rtl="0" eaLnBrk="0" fontAlgn="base" latinLnBrk="0" hangingPunct="0">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Arial Narrow" pitchFamily="34" charset="0"/>
                          <a:ea typeface="新細明體" charset="-120"/>
                        </a:rPr>
                        <a:t> * Control Design and Simulation Bundle</a:t>
                      </a:r>
                    </a:p>
                    <a:p>
                      <a:pPr marL="230188" marR="0" lvl="0" indent="-230188" algn="l" defTabSz="879475" rtl="0" eaLnBrk="0" fontAlgn="base" latinLnBrk="0" hangingPunct="0">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Arial Narrow" pitchFamily="34" charset="0"/>
                          <a:ea typeface="新細明體" charset="-120"/>
                        </a:rPr>
                        <a:t> * LabVIEW Real-Time Module</a:t>
                      </a:r>
                    </a:p>
                    <a:p>
                      <a:pPr marL="230188" marR="0" lvl="0" indent="-230188" algn="l" defTabSz="879475" rtl="0" eaLnBrk="0" fontAlgn="base" latinLnBrk="0" hangingPunct="0">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Arial Narrow" pitchFamily="34" charset="0"/>
                          <a:ea typeface="新細明體" charset="-120"/>
                        </a:rPr>
                        <a:t> * System Identification Toolkit</a:t>
                      </a:r>
                    </a:p>
                    <a:p>
                      <a:pPr marL="230188" marR="0" lvl="0" indent="-230188" algn="l" defTabSz="879475" rtl="0" eaLnBrk="0" fontAlgn="base" latinLnBrk="0" hangingPunct="0">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Arial Narrow" pitchFamily="34" charset="0"/>
                          <a:ea typeface="新細明體" charset="-120"/>
                        </a:rPr>
                        <a:t> * Control Design Toolkit</a:t>
                      </a:r>
                    </a:p>
                    <a:p>
                      <a:pPr marL="230188" marR="0" lvl="0" indent="-230188" algn="l" defTabSz="879475" rtl="0" eaLnBrk="0" fontAlgn="base" latinLnBrk="0" hangingPunct="0">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Arial Narrow" pitchFamily="34" charset="0"/>
                          <a:ea typeface="新細明體" charset="-120"/>
                        </a:rPr>
                        <a:t> * LabVIEW Simulation Module</a:t>
                      </a:r>
                    </a:p>
                    <a:p>
                      <a:pPr marL="230188" marR="0" lvl="0" indent="-230188" algn="l" defTabSz="879475" rtl="0" eaLnBrk="0" fontAlgn="base" latinLnBrk="0" hangingPunct="0">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Arial Narrow" pitchFamily="34" charset="0"/>
                          <a:ea typeface="新細明體" charset="-120"/>
                        </a:rPr>
                        <a:t> * State Diagram Toolkit</a:t>
                      </a:r>
                    </a:p>
                    <a:p>
                      <a:pPr marL="230188" marR="0" lvl="0" indent="-230188" algn="l" defTabSz="879475" rtl="0" eaLnBrk="0" fontAlgn="base" latinLnBrk="0" hangingPunct="0">
                        <a:lnSpc>
                          <a:spcPct val="100000"/>
                        </a:lnSpc>
                        <a:spcBef>
                          <a:spcPct val="0"/>
                        </a:spcBef>
                        <a:spcAft>
                          <a:spcPct val="0"/>
                        </a:spcAft>
                        <a:buClrTx/>
                        <a:buSzTx/>
                        <a:buFontTx/>
                        <a:buNone/>
                        <a:tabLst/>
                      </a:pPr>
                      <a:endParaRPr kumimoji="0" lang="en-US" altLang="zh-TW" sz="1000" b="0" i="0" u="none" strike="noStrike" cap="none" normalizeH="0" baseline="0" smtClean="0">
                        <a:ln>
                          <a:noFill/>
                        </a:ln>
                        <a:solidFill>
                          <a:schemeClr val="tx1"/>
                        </a:solidFill>
                        <a:effectLst/>
                        <a:latin typeface="Arial Narrow" pitchFamily="34" charset="0"/>
                        <a:ea typeface="新細明體" charset="-120"/>
                      </a:endParaRPr>
                    </a:p>
                    <a:p>
                      <a:pPr marL="230188" marR="0" lvl="0" indent="-230188" algn="l" defTabSz="879475" rtl="0" eaLnBrk="0" fontAlgn="base" latinLnBrk="0" hangingPunct="0">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chemeClr val="tx1"/>
                          </a:solidFill>
                          <a:effectLst/>
                          <a:latin typeface="Arial Narrow" pitchFamily="34" charset="0"/>
                          <a:ea typeface="新細明體" charset="-120"/>
                        </a:rPr>
                        <a:t>Image Processing and Acquisition</a:t>
                      </a:r>
                    </a:p>
                    <a:p>
                      <a:pPr marL="230188" marR="0" lvl="0" indent="-230188" algn="l" defTabSz="879475" rtl="0" eaLnBrk="0" fontAlgn="base" latinLnBrk="0" hangingPunct="0">
                        <a:lnSpc>
                          <a:spcPct val="100000"/>
                        </a:lnSpc>
                        <a:spcBef>
                          <a:spcPct val="0"/>
                        </a:spcBef>
                        <a:spcAft>
                          <a:spcPct val="0"/>
                        </a:spcAft>
                        <a:buClrTx/>
                        <a:buSzTx/>
                        <a:buFontTx/>
                        <a:buNone/>
                        <a:tabLst/>
                      </a:pPr>
                      <a:endParaRPr kumimoji="0" lang="en-US" altLang="zh-TW" sz="1000" b="1" i="0" u="none" strike="noStrike" cap="none" normalizeH="0" baseline="0" smtClean="0">
                        <a:ln>
                          <a:noFill/>
                        </a:ln>
                        <a:solidFill>
                          <a:schemeClr val="tx1"/>
                        </a:solidFill>
                        <a:effectLst/>
                        <a:latin typeface="Arial Narrow" pitchFamily="34" charset="0"/>
                        <a:ea typeface="新細明體" charset="-120"/>
                      </a:endParaRPr>
                    </a:p>
                    <a:p>
                      <a:pPr marL="230188" marR="0" lvl="0" indent="-230188" algn="l" defTabSz="879475" rtl="0" eaLnBrk="0" fontAlgn="base" latinLnBrk="0" hangingPunct="0">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Arial Narrow" pitchFamily="34" charset="0"/>
                          <a:ea typeface="新細明體" charset="-120"/>
                        </a:rPr>
                        <a:t> * LabVIEW Vision Development </a:t>
                      </a:r>
                    </a:p>
                    <a:p>
                      <a:pPr marL="230188" marR="0" lvl="0" indent="-230188" algn="l" defTabSz="879475" rtl="0" eaLnBrk="0" fontAlgn="base" latinLnBrk="0" hangingPunct="0">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Arial Narrow" pitchFamily="34" charset="0"/>
                          <a:ea typeface="新細明體" charset="-120"/>
                        </a:rPr>
                        <a:t> Module</a:t>
                      </a:r>
                    </a:p>
                    <a:p>
                      <a:pPr marL="230188" marR="0" lvl="0" indent="-230188" algn="l" defTabSz="879475" rtl="0" eaLnBrk="0" fontAlgn="base" latinLnBrk="0" hangingPunct="0">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Arial Narrow" pitchFamily="34" charset="0"/>
                          <a:ea typeface="新細明體" charset="-120"/>
                        </a:rPr>
                        <a:t> * NI Vision Builder for Automated </a:t>
                      </a:r>
                    </a:p>
                    <a:p>
                      <a:pPr marL="230188" marR="0" lvl="0" indent="-230188" algn="l" defTabSz="879475" rtl="0" eaLnBrk="0" fontAlgn="base" latinLnBrk="0" hangingPunct="0">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Arial Narrow" pitchFamily="34" charset="0"/>
                          <a:ea typeface="新細明體" charset="-120"/>
                        </a:rPr>
                        <a:t> Inspection</a:t>
                      </a:r>
                    </a:p>
                    <a:p>
                      <a:pPr marL="230188" marR="0" lvl="0" indent="-230188" algn="l" defTabSz="879475" rtl="0" eaLnBrk="0" fontAlgn="base" latinLnBrk="0" hangingPunct="0">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Arial Narrow" pitchFamily="34" charset="0"/>
                          <a:ea typeface="新細明體" charset="-120"/>
                        </a:rPr>
                        <a:t> * NI-IMAQ for IEEE 1394</a:t>
                      </a:r>
                    </a:p>
                    <a:p>
                      <a:pPr marL="230188" marR="0" lvl="0" indent="-230188" algn="l" defTabSz="879475" rtl="0" eaLnBrk="1" fontAlgn="base" latinLnBrk="0" hangingPunct="1">
                        <a:lnSpc>
                          <a:spcPct val="100000"/>
                        </a:lnSpc>
                        <a:spcBef>
                          <a:spcPct val="0"/>
                        </a:spcBef>
                        <a:spcAft>
                          <a:spcPct val="0"/>
                        </a:spcAft>
                        <a:buClrTx/>
                        <a:buSzTx/>
                        <a:buFontTx/>
                        <a:buNone/>
                        <a:tabLst/>
                      </a:pPr>
                      <a:endParaRPr kumimoji="0" lang="en-US" altLang="zh-TW" sz="1000" b="0" i="0" u="none" strike="noStrike" cap="none" normalizeH="0" baseline="0" smtClean="0">
                        <a:ln>
                          <a:noFill/>
                        </a:ln>
                        <a:solidFill>
                          <a:schemeClr val="tx1"/>
                        </a:solidFill>
                        <a:effectLst/>
                        <a:latin typeface="Times New Roman" pitchFamily="18" charset="0"/>
                        <a:ea typeface="新細明體" charset="-120"/>
                      </a:endParaRPr>
                    </a:p>
                  </a:txBody>
                  <a:tcPr marL="87927" marR="87927" marT="43963" marB="4396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56686" name="Rectangle 40"/>
          <p:cNvSpPr>
            <a:spLocks noChangeArrowheads="1"/>
          </p:cNvSpPr>
          <p:nvPr/>
        </p:nvSpPr>
        <p:spPr bwMode="auto">
          <a:xfrm>
            <a:off x="2236788" y="8156575"/>
            <a:ext cx="2425700" cy="347663"/>
          </a:xfrm>
          <a:prstGeom prst="rect">
            <a:avLst/>
          </a:prstGeom>
          <a:noFill/>
          <a:ln w="12700" algn="ctr">
            <a:noFill/>
            <a:miter lim="800000"/>
            <a:headEnd/>
            <a:tailEnd/>
          </a:ln>
        </p:spPr>
        <p:txBody>
          <a:bodyPr wrap="none" lIns="87927" tIns="43963" rIns="87927" bIns="43963">
            <a:spAutoFit/>
          </a:bodyPr>
          <a:lstStyle/>
          <a:p>
            <a:pPr defTabSz="879475"/>
            <a:r>
              <a:rPr lang="en-US" altLang="zh-TW" sz="1700"/>
              <a:t>http://www.ni.com/toolkits/</a:t>
            </a:r>
          </a:p>
        </p:txBody>
      </p:sp>
      <p:sp>
        <p:nvSpPr>
          <p:cNvPr id="156687" name="Text Box 45"/>
          <p:cNvSpPr txBox="1">
            <a:spLocks noChangeArrowheads="1"/>
          </p:cNvSpPr>
          <p:nvPr/>
        </p:nvSpPr>
        <p:spPr bwMode="auto">
          <a:xfrm>
            <a:off x="0" y="8870950"/>
            <a:ext cx="6997700" cy="252413"/>
          </a:xfrm>
          <a:prstGeom prst="rect">
            <a:avLst/>
          </a:prstGeom>
          <a:noFill/>
          <a:ln w="9525">
            <a:noFill/>
            <a:miter lim="800000"/>
            <a:headEnd/>
            <a:tailEnd/>
          </a:ln>
        </p:spPr>
        <p:txBody>
          <a:bodyPr lIns="102715" tIns="51356" rIns="102715" bIns="51356" anchor="b">
            <a:spAutoFit/>
          </a:bodyPr>
          <a:lstStyle/>
          <a:p>
            <a:pPr algn="l" defTabSz="781050">
              <a:spcBef>
                <a:spcPct val="50000"/>
              </a:spcBef>
              <a:tabLst>
                <a:tab pos="230188" algn="l"/>
                <a:tab pos="3408363" algn="ctr"/>
                <a:tab pos="6543675" algn="r"/>
              </a:tabLst>
            </a:pPr>
            <a:r>
              <a:rPr lang="en-US" altLang="zh-TW" sz="1000" b="0">
                <a:latin typeface="Times New Roman" pitchFamily="18" charset="0"/>
              </a:rPr>
              <a:t>	 </a:t>
            </a:r>
            <a:r>
              <a:rPr lang="en-US" altLang="zh-TW" sz="800" b="0" i="1">
                <a:latin typeface="Arial" pitchFamily="34" charset="0"/>
              </a:rPr>
              <a:t>© </a:t>
            </a:r>
            <a:r>
              <a:rPr lang="en-US" altLang="zh-TW" sz="800" b="0" i="1">
                <a:cs typeface="Times New Roman" pitchFamily="18" charset="0"/>
              </a:rPr>
              <a:t>National Instruments Corporation</a:t>
            </a:r>
            <a:r>
              <a:rPr lang="en-US" altLang="zh-TW" sz="800" b="0" i="1"/>
              <a:t> 	39	 Introduction to LabVIEW Hands-On</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a:xfrm>
            <a:off x="841375" y="627063"/>
            <a:ext cx="5316538" cy="3987800"/>
          </a:xfrm>
          <a:ln/>
        </p:spPr>
      </p:sp>
      <p:sp>
        <p:nvSpPr>
          <p:cNvPr id="157699" name="Rectangle 3"/>
          <p:cNvSpPr>
            <a:spLocks noGrp="1" noChangeArrowheads="1"/>
          </p:cNvSpPr>
          <p:nvPr>
            <p:ph type="body" idx="1"/>
          </p:nvPr>
        </p:nvSpPr>
        <p:spPr>
          <a:xfrm>
            <a:off x="700088" y="4729163"/>
            <a:ext cx="5597525" cy="2762250"/>
          </a:xfrm>
          <a:noFill/>
          <a:ln/>
        </p:spPr>
        <p:txBody>
          <a:bodyPr/>
          <a:lstStyle/>
          <a:p>
            <a:pPr eaLnBrk="1" hangingPunct="1">
              <a:tabLst>
                <a:tab pos="228600" algn="l"/>
              </a:tabLst>
            </a:pPr>
            <a:r>
              <a:rPr lang="en-US" altLang="zh-TW" sz="1100" smtClean="0">
                <a:latin typeface="Times" pitchFamily="18" charset="0"/>
              </a:rPr>
              <a:t>Use the buttons on top of the palette windows to navigate, search, and edit the palettes.</a:t>
            </a:r>
          </a:p>
          <a:p>
            <a:pPr eaLnBrk="1" hangingPunct="1">
              <a:tabLst>
                <a:tab pos="228600" algn="l"/>
              </a:tabLst>
            </a:pPr>
            <a:r>
              <a:rPr lang="en-US" altLang="zh-TW" sz="1100" smtClean="0">
                <a:latin typeface="Times" pitchFamily="18" charset="0"/>
              </a:rPr>
              <a:t>You can search for controls, VIs, and functions that either contain certain words or start with certain words. Double clicking a search result opens the palette that contains the search result. You also can click and drag the name of the control, VI, or function directly to the front panel or block diagram.</a:t>
            </a:r>
          </a:p>
          <a:p>
            <a:pPr eaLnBrk="1" hangingPunct="1">
              <a:tabLst>
                <a:tab pos="228600" algn="l"/>
              </a:tabLst>
            </a:pPr>
            <a:endParaRPr lang="en-US" altLang="zh-TW" sz="1100" smtClean="0">
              <a:latin typeface="Times" pitchFamily="18" charset="0"/>
            </a:endParaRPr>
          </a:p>
          <a:p>
            <a:pPr eaLnBrk="1" hangingPunct="1">
              <a:tabLst>
                <a:tab pos="228600" algn="l"/>
              </a:tabLst>
            </a:pPr>
            <a:r>
              <a:rPr lang="en-US" altLang="zh-TW" sz="1100" smtClean="0">
                <a:latin typeface="Times" pitchFamily="18" charset="0"/>
              </a:rPr>
              <a:t>	</a:t>
            </a:r>
          </a:p>
          <a:p>
            <a:pPr eaLnBrk="1" hangingPunct="1">
              <a:tabLst>
                <a:tab pos="228600" algn="l"/>
              </a:tabLst>
            </a:pPr>
            <a:endParaRPr lang="en-US" altLang="zh-TW" sz="1100" smtClean="0">
              <a:latin typeface="Times" pitchFamily="18" charset="0"/>
            </a:endParaRPr>
          </a:p>
        </p:txBody>
      </p:sp>
      <p:sp>
        <p:nvSpPr>
          <p:cNvPr id="157700" name="Text Box 4"/>
          <p:cNvSpPr txBox="1">
            <a:spLocks noChangeArrowheads="1"/>
          </p:cNvSpPr>
          <p:nvPr/>
        </p:nvSpPr>
        <p:spPr bwMode="auto">
          <a:xfrm>
            <a:off x="0" y="8870950"/>
            <a:ext cx="6997700" cy="252413"/>
          </a:xfrm>
          <a:prstGeom prst="rect">
            <a:avLst/>
          </a:prstGeom>
          <a:noFill/>
          <a:ln w="9525">
            <a:noFill/>
            <a:miter lim="800000"/>
            <a:headEnd/>
            <a:tailEnd/>
          </a:ln>
        </p:spPr>
        <p:txBody>
          <a:bodyPr lIns="102715" tIns="51356" rIns="102715" bIns="51356" anchor="b">
            <a:spAutoFit/>
          </a:bodyPr>
          <a:lstStyle/>
          <a:p>
            <a:pPr algn="l" defTabSz="781050">
              <a:spcBef>
                <a:spcPct val="50000"/>
              </a:spcBef>
              <a:tabLst>
                <a:tab pos="230188" algn="l"/>
                <a:tab pos="3408363" algn="ctr"/>
                <a:tab pos="6543675" algn="r"/>
              </a:tabLst>
            </a:pPr>
            <a:r>
              <a:rPr lang="en-US" altLang="zh-TW" sz="1000" b="0">
                <a:latin typeface="Times New Roman" pitchFamily="18" charset="0"/>
              </a:rPr>
              <a:t>	 </a:t>
            </a:r>
            <a:r>
              <a:rPr lang="en-US" altLang="zh-TW" sz="800" b="0" i="1"/>
              <a:t>Introduction to LabVIEW Hands-On 	40	ni.com</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a:xfrm>
            <a:off x="841375" y="557213"/>
            <a:ext cx="5316538" cy="3987800"/>
          </a:xfrm>
          <a:ln/>
        </p:spPr>
      </p:sp>
      <p:sp>
        <p:nvSpPr>
          <p:cNvPr id="158723" name="Rectangle 3"/>
          <p:cNvSpPr>
            <a:spLocks noGrp="1" noChangeArrowheads="1"/>
          </p:cNvSpPr>
          <p:nvPr>
            <p:ph type="body" idx="1"/>
          </p:nvPr>
        </p:nvSpPr>
        <p:spPr>
          <a:xfrm>
            <a:off x="700088" y="4581525"/>
            <a:ext cx="5627687" cy="4365625"/>
          </a:xfrm>
          <a:noFill/>
          <a:ln/>
        </p:spPr>
        <p:txBody>
          <a:bodyPr/>
          <a:lstStyle/>
          <a:p>
            <a:pPr eaLnBrk="1" hangingPunct="1">
              <a:spcBef>
                <a:spcPct val="0"/>
              </a:spcBef>
              <a:spcAft>
                <a:spcPct val="30000"/>
              </a:spcAft>
              <a:tabLst>
                <a:tab pos="228600" algn="l"/>
              </a:tabLst>
            </a:pPr>
            <a:r>
              <a:rPr lang="en-US" altLang="zh-TW" sz="1100" b="1" smtClean="0">
                <a:latin typeface="Times" pitchFamily="18" charset="0"/>
              </a:rPr>
              <a:t>Creating SubVIs</a:t>
            </a:r>
          </a:p>
          <a:p>
            <a:pPr eaLnBrk="1" hangingPunct="1">
              <a:spcBef>
                <a:spcPct val="0"/>
              </a:spcBef>
              <a:spcAft>
                <a:spcPct val="30000"/>
              </a:spcAft>
              <a:tabLst>
                <a:tab pos="228600" algn="l"/>
              </a:tabLst>
            </a:pPr>
            <a:r>
              <a:rPr lang="en-US" altLang="zh-TW" sz="1100" smtClean="0">
                <a:latin typeface="Times" pitchFamily="18" charset="0"/>
              </a:rPr>
              <a:t>After you build a VI, you can use it in another VI. A VI called from the block diagram of another VI is called a subVI. You can reuse a subVI in other VIs. To create a subVI, you need to build a connector pane and create an icon.</a:t>
            </a:r>
          </a:p>
          <a:p>
            <a:pPr eaLnBrk="1" hangingPunct="1">
              <a:spcBef>
                <a:spcPct val="0"/>
              </a:spcBef>
              <a:spcAft>
                <a:spcPct val="30000"/>
              </a:spcAft>
              <a:tabLst>
                <a:tab pos="228600" algn="l"/>
              </a:tabLst>
            </a:pPr>
            <a:r>
              <a:rPr lang="en-US" altLang="zh-TW" sz="1100" smtClean="0">
                <a:latin typeface="Times" pitchFamily="18" charset="0"/>
              </a:rPr>
              <a:t>A subVI node corresponds to a subroutine call in text-based programming languages. A block diagram that contains several identical subVI nodes calls the same subVI several times.</a:t>
            </a:r>
          </a:p>
          <a:p>
            <a:pPr eaLnBrk="1" hangingPunct="1">
              <a:spcBef>
                <a:spcPct val="0"/>
              </a:spcBef>
              <a:spcAft>
                <a:spcPct val="30000"/>
              </a:spcAft>
              <a:tabLst>
                <a:tab pos="228600" algn="l"/>
              </a:tabLst>
            </a:pPr>
            <a:r>
              <a:rPr lang="en-US" altLang="zh-TW" sz="1100" smtClean="0">
                <a:latin typeface="Times" pitchFamily="18" charset="0"/>
              </a:rPr>
              <a:t>The subVI controls and indicators receive data from and return data to the block diagram of the calling VI. Click the </a:t>
            </a:r>
            <a:r>
              <a:rPr lang="en-US" altLang="zh-TW" sz="1100" b="1" smtClean="0">
                <a:latin typeface="Times" pitchFamily="18" charset="0"/>
              </a:rPr>
              <a:t>Select a VI</a:t>
            </a:r>
            <a:r>
              <a:rPr lang="en-US" altLang="zh-TW" sz="1100" smtClean="0">
                <a:latin typeface="Times" pitchFamily="18" charset="0"/>
              </a:rPr>
              <a:t> icon or text on the Functions palette, navigate to and double-click a VI, and place the VI on a block diagram to create a subVI call to that VI. </a:t>
            </a:r>
          </a:p>
          <a:p>
            <a:pPr eaLnBrk="1" hangingPunct="1">
              <a:spcBef>
                <a:spcPct val="0"/>
              </a:spcBef>
              <a:spcAft>
                <a:spcPct val="30000"/>
              </a:spcAft>
              <a:tabLst>
                <a:tab pos="228600" algn="l"/>
              </a:tabLst>
            </a:pPr>
            <a:r>
              <a:rPr lang="en-US" altLang="zh-TW" sz="1100" smtClean="0">
                <a:latin typeface="Times" pitchFamily="18" charset="0"/>
              </a:rPr>
              <a:t>A subVI input and output terminals and the icon can be easily customized. Follow the instructions below to quickly create a subVI.</a:t>
            </a:r>
          </a:p>
          <a:p>
            <a:pPr eaLnBrk="1" hangingPunct="1">
              <a:spcBef>
                <a:spcPct val="0"/>
              </a:spcBef>
              <a:spcAft>
                <a:spcPct val="30000"/>
              </a:spcAft>
              <a:tabLst>
                <a:tab pos="228600" algn="l"/>
              </a:tabLst>
            </a:pPr>
            <a:r>
              <a:rPr lang="en-US" altLang="zh-TW" sz="1100" b="1" smtClean="0">
                <a:latin typeface="Times" pitchFamily="18" charset="0"/>
              </a:rPr>
              <a:t>Creating SubVIs from Sections of a VI</a:t>
            </a:r>
          </a:p>
          <a:p>
            <a:pPr eaLnBrk="1" hangingPunct="1">
              <a:spcBef>
                <a:spcPct val="0"/>
              </a:spcBef>
              <a:spcAft>
                <a:spcPct val="30000"/>
              </a:spcAft>
              <a:tabLst>
                <a:tab pos="228600" algn="l"/>
              </a:tabLst>
            </a:pPr>
            <a:r>
              <a:rPr lang="en-US" altLang="zh-TW" sz="1100" smtClean="0">
                <a:latin typeface="Times" pitchFamily="18" charset="0"/>
              </a:rPr>
              <a:t>Convert a section of a VI into a subVI by using the Positioning tool to select the section of the block diagram you want to reuse and selecting </a:t>
            </a:r>
            <a:r>
              <a:rPr lang="en-US" altLang="zh-TW" sz="1100" b="1" smtClean="0">
                <a:latin typeface="Times" pitchFamily="18" charset="0"/>
              </a:rPr>
              <a:t>Edit»Create SubVI</a:t>
            </a:r>
            <a:r>
              <a:rPr lang="en-US" altLang="zh-TW" sz="1100" smtClean="0">
                <a:latin typeface="Times" pitchFamily="18" charset="0"/>
              </a:rPr>
              <a:t>. An icon for the new subVI replaces the selected section of the block diagram. LabVIEW creates controls and indicators for the new subVI, automatically configures the connector pane based on the number of control and indicator terminals you selected, and wires the subVI to the existing wires. </a:t>
            </a:r>
          </a:p>
          <a:p>
            <a:pPr eaLnBrk="1" hangingPunct="1">
              <a:spcBef>
                <a:spcPct val="0"/>
              </a:spcBef>
              <a:spcAft>
                <a:spcPct val="30000"/>
              </a:spcAft>
              <a:tabLst>
                <a:tab pos="228600" algn="l"/>
              </a:tabLst>
            </a:pPr>
            <a:r>
              <a:rPr lang="en-US" altLang="zh-TW" sz="1100" smtClean="0">
                <a:latin typeface="Times" pitchFamily="18" charset="0"/>
              </a:rPr>
              <a:t>See </a:t>
            </a:r>
            <a:r>
              <a:rPr lang="en-US" altLang="zh-TW" sz="1100" b="1" smtClean="0">
                <a:latin typeface="Times" pitchFamily="18" charset="0"/>
              </a:rPr>
              <a:t>Help»Search the LabVIEW Help…»SubVIs</a:t>
            </a:r>
            <a:r>
              <a:rPr lang="en-US" altLang="zh-TW" sz="1100" smtClean="0">
                <a:latin typeface="Times" pitchFamily="18" charset="0"/>
              </a:rPr>
              <a:t> for more information.</a:t>
            </a:r>
          </a:p>
        </p:txBody>
      </p:sp>
      <p:sp>
        <p:nvSpPr>
          <p:cNvPr id="158724" name="Text Box 4"/>
          <p:cNvSpPr txBox="1">
            <a:spLocks noChangeArrowheads="1"/>
          </p:cNvSpPr>
          <p:nvPr/>
        </p:nvSpPr>
        <p:spPr bwMode="auto">
          <a:xfrm>
            <a:off x="0" y="8870950"/>
            <a:ext cx="6997700" cy="252413"/>
          </a:xfrm>
          <a:prstGeom prst="rect">
            <a:avLst/>
          </a:prstGeom>
          <a:noFill/>
          <a:ln w="9525">
            <a:noFill/>
            <a:miter lim="800000"/>
            <a:headEnd/>
            <a:tailEnd/>
          </a:ln>
        </p:spPr>
        <p:txBody>
          <a:bodyPr lIns="102715" tIns="51356" rIns="102715" bIns="51356" anchor="b">
            <a:spAutoFit/>
          </a:bodyPr>
          <a:lstStyle/>
          <a:p>
            <a:pPr algn="l" defTabSz="781050">
              <a:spcBef>
                <a:spcPct val="50000"/>
              </a:spcBef>
              <a:tabLst>
                <a:tab pos="230188" algn="l"/>
                <a:tab pos="3408363" algn="ctr"/>
                <a:tab pos="6543675" algn="r"/>
              </a:tabLst>
            </a:pPr>
            <a:r>
              <a:rPr lang="en-US" altLang="zh-TW" sz="1000" b="0">
                <a:latin typeface="Times New Roman" pitchFamily="18" charset="0"/>
              </a:rPr>
              <a:t>	 </a:t>
            </a:r>
            <a:r>
              <a:rPr lang="en-US" altLang="zh-TW" sz="800" b="0" i="1">
                <a:latin typeface="Arial" pitchFamily="34" charset="0"/>
              </a:rPr>
              <a:t>© </a:t>
            </a:r>
            <a:r>
              <a:rPr lang="en-US" altLang="zh-TW" sz="800" b="0" i="1">
                <a:cs typeface="Times New Roman" pitchFamily="18" charset="0"/>
              </a:rPr>
              <a:t>National Instruments Corporation</a:t>
            </a:r>
            <a:r>
              <a:rPr lang="en-US" altLang="zh-TW" sz="800" b="0" i="1"/>
              <a:t> 	41	 Introduction to LabVIEW Hands-On</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a:xfrm>
            <a:off x="841375" y="627063"/>
            <a:ext cx="5316538" cy="3987800"/>
          </a:xfrm>
          <a:ln/>
        </p:spPr>
      </p:sp>
      <p:sp>
        <p:nvSpPr>
          <p:cNvPr id="159747" name="Rectangle 3"/>
          <p:cNvSpPr>
            <a:spLocks noGrp="1" noChangeArrowheads="1"/>
          </p:cNvSpPr>
          <p:nvPr>
            <p:ph type="body" idx="1"/>
          </p:nvPr>
        </p:nvSpPr>
        <p:spPr>
          <a:xfrm>
            <a:off x="700088" y="4729163"/>
            <a:ext cx="5597525" cy="4170362"/>
          </a:xfrm>
          <a:noFill/>
          <a:ln/>
        </p:spPr>
        <p:txBody>
          <a:bodyPr/>
          <a:lstStyle/>
          <a:p>
            <a:pPr eaLnBrk="1" hangingPunct="1"/>
            <a:r>
              <a:rPr lang="en-US" altLang="zh-TW" sz="1100" smtClean="0">
                <a:latin typeface="Times" pitchFamily="18" charset="0"/>
              </a:rPr>
              <a:t>A subVI node corresponds to a subroutine call in text-based programming languages. The node is not the subVI itself, just as a subroutine call statement in a program is not the subroutine itself. A block diagram that contains several identical subVI nodes calls the same subVI several times.</a:t>
            </a:r>
          </a:p>
          <a:p>
            <a:pPr eaLnBrk="1" hangingPunct="1"/>
            <a:r>
              <a:rPr lang="en-US" altLang="zh-TW" sz="1100" smtClean="0">
                <a:latin typeface="Times" pitchFamily="18" charset="0"/>
              </a:rPr>
              <a:t>The modular approach makes applications easier to debug and maintain.</a:t>
            </a:r>
          </a:p>
          <a:p>
            <a:pPr eaLnBrk="1" hangingPunct="1"/>
            <a:r>
              <a:rPr lang="en-US" altLang="zh-TW" sz="1100" smtClean="0">
                <a:latin typeface="Times" pitchFamily="18" charset="0"/>
              </a:rPr>
              <a:t>The functionality of the subVI does not matter for this example. The important point is the passing of two numeric inputs and one numeric output.</a:t>
            </a:r>
          </a:p>
          <a:p>
            <a:pPr eaLnBrk="1" hangingPunct="1"/>
            <a:endParaRPr lang="en-US" altLang="zh-TW" sz="1100" smtClean="0">
              <a:latin typeface="Times" pitchFamily="18" charset="0"/>
            </a:endParaRPr>
          </a:p>
          <a:p>
            <a:pPr eaLnBrk="1" hangingPunct="1"/>
            <a:endParaRPr lang="en-US" altLang="zh-TW" sz="1100" smtClean="0">
              <a:latin typeface="Times" pitchFamily="18" charset="0"/>
            </a:endParaRPr>
          </a:p>
        </p:txBody>
      </p:sp>
      <p:sp>
        <p:nvSpPr>
          <p:cNvPr id="159748" name="Text Box 4"/>
          <p:cNvSpPr txBox="1">
            <a:spLocks noChangeArrowheads="1"/>
          </p:cNvSpPr>
          <p:nvPr/>
        </p:nvSpPr>
        <p:spPr bwMode="auto">
          <a:xfrm>
            <a:off x="0" y="8870950"/>
            <a:ext cx="6997700" cy="252413"/>
          </a:xfrm>
          <a:prstGeom prst="rect">
            <a:avLst/>
          </a:prstGeom>
          <a:noFill/>
          <a:ln w="9525">
            <a:noFill/>
            <a:miter lim="800000"/>
            <a:headEnd/>
            <a:tailEnd/>
          </a:ln>
        </p:spPr>
        <p:txBody>
          <a:bodyPr lIns="102715" tIns="51356" rIns="102715" bIns="51356" anchor="b">
            <a:spAutoFit/>
          </a:bodyPr>
          <a:lstStyle/>
          <a:p>
            <a:pPr algn="l" defTabSz="781050">
              <a:spcBef>
                <a:spcPct val="50000"/>
              </a:spcBef>
              <a:tabLst>
                <a:tab pos="230188" algn="l"/>
                <a:tab pos="3408363" algn="ctr"/>
                <a:tab pos="6543675" algn="r"/>
              </a:tabLst>
            </a:pPr>
            <a:r>
              <a:rPr lang="en-US" altLang="zh-TW" sz="1000" b="0">
                <a:latin typeface="Times New Roman" pitchFamily="18" charset="0"/>
              </a:rPr>
              <a:t>	 </a:t>
            </a:r>
            <a:r>
              <a:rPr lang="en-US" altLang="zh-TW" sz="800" b="0" i="1"/>
              <a:t>Introduction to LabVIEW Hands-On 	42	ni.com</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body" idx="1"/>
          </p:nvPr>
        </p:nvSpPr>
        <p:spPr>
          <a:xfrm>
            <a:off x="931863" y="606425"/>
            <a:ext cx="5141912" cy="7942263"/>
          </a:xfrm>
          <a:noFill/>
          <a:ln/>
        </p:spPr>
        <p:txBody>
          <a:bodyPr/>
          <a:lstStyle/>
          <a:p>
            <a:pPr marL="228600" indent="-228600" eaLnBrk="1" hangingPunct="1"/>
            <a:r>
              <a:rPr lang="en-US" altLang="zh-TW" sz="1100" b="1" smtClean="0">
                <a:latin typeface="Times" pitchFamily="18" charset="0"/>
              </a:rPr>
              <a:t>Exercise 3.1 – Analysis (Track A, B, &amp; C)</a:t>
            </a:r>
          </a:p>
          <a:p>
            <a:pPr marL="228600" indent="-228600" eaLnBrk="1" hangingPunct="1"/>
            <a:endParaRPr lang="en-US" altLang="zh-TW" sz="1100" smtClean="0">
              <a:latin typeface="Times" pitchFamily="18" charset="0"/>
            </a:endParaRPr>
          </a:p>
          <a:p>
            <a:pPr marL="228600" indent="-228600" eaLnBrk="1" hangingPunct="1"/>
            <a:r>
              <a:rPr lang="en-US" altLang="zh-TW" sz="1100" smtClean="0">
                <a:latin typeface="Times" pitchFamily="18" charset="0"/>
              </a:rPr>
              <a:t>Create a VI that produces a sine wave with a specified frequency and displays the data</a:t>
            </a:r>
          </a:p>
          <a:p>
            <a:pPr marL="228600" indent="-228600" eaLnBrk="1" hangingPunct="1">
              <a:spcBef>
                <a:spcPct val="0"/>
              </a:spcBef>
            </a:pPr>
            <a:r>
              <a:rPr lang="en-US" altLang="zh-TW" sz="1100" smtClean="0">
                <a:latin typeface="Times" pitchFamily="18" charset="0"/>
              </a:rPr>
              <a:t>on a Waveform Chart until stopped by the user. </a:t>
            </a:r>
          </a:p>
          <a:p>
            <a:pPr marL="228600" indent="-228600" eaLnBrk="1" hangingPunct="1"/>
            <a:endParaRPr lang="en-US" altLang="zh-TW" sz="1100" smtClean="0">
              <a:latin typeface="Times" pitchFamily="18" charset="0"/>
            </a:endParaRPr>
          </a:p>
          <a:p>
            <a:pPr marL="228600" indent="-228600" eaLnBrk="1" hangingPunct="1">
              <a:buFontTx/>
              <a:buAutoNum type="arabicPeriod"/>
            </a:pPr>
            <a:r>
              <a:rPr lang="en-US" altLang="zh-TW" sz="1100" smtClean="0">
                <a:latin typeface="Times" pitchFamily="18" charset="0"/>
              </a:rPr>
              <a:t>Open a blank VI from the Getting Started screen. </a:t>
            </a:r>
          </a:p>
          <a:p>
            <a:pPr marL="228600" indent="-228600" eaLnBrk="1" hangingPunct="1">
              <a:buFontTx/>
              <a:buAutoNum type="arabicPeriod"/>
            </a:pPr>
            <a:r>
              <a:rPr lang="en-US" altLang="zh-TW" sz="1100" smtClean="0">
                <a:latin typeface="Times" pitchFamily="18" charset="0"/>
              </a:rPr>
              <a:t>Place a chart on the front panel. Right-click to open the controls palette and select </a:t>
            </a:r>
            <a:r>
              <a:rPr lang="en-US" altLang="zh-TW" sz="1100" b="1" smtClean="0">
                <a:latin typeface="Times" pitchFamily="18" charset="0"/>
              </a:rPr>
              <a:t>Controls»Modern»Graph»Waveform Chart</a:t>
            </a:r>
            <a:r>
              <a:rPr lang="en-US" altLang="zh-TW" sz="1100" smtClean="0">
                <a:latin typeface="Times" pitchFamily="18" charset="0"/>
              </a:rPr>
              <a:t>. </a:t>
            </a:r>
          </a:p>
          <a:p>
            <a:pPr marL="228600" indent="-228600" eaLnBrk="1" hangingPunct="1">
              <a:buFontTx/>
              <a:buAutoNum type="arabicPeriod"/>
            </a:pPr>
            <a:r>
              <a:rPr lang="en-US" altLang="zh-TW" sz="1100" smtClean="0">
                <a:latin typeface="Times" pitchFamily="18" charset="0"/>
              </a:rPr>
              <a:t>Place a dial control on the front panel. From the controls palette, select </a:t>
            </a:r>
            <a:r>
              <a:rPr lang="en-US" altLang="zh-TW" sz="1100" b="1" smtClean="0">
                <a:latin typeface="Times" pitchFamily="18" charset="0"/>
              </a:rPr>
              <a:t>Controls»Modern »Numeric»</a:t>
            </a:r>
            <a:r>
              <a:rPr lang="en-US" altLang="zh-TW" sz="1100" b="1" smtClean="0">
                <a:latin typeface="Times" pitchFamily="18" charset="0"/>
                <a:cs typeface="Times New Roman" pitchFamily="18" charset="0"/>
              </a:rPr>
              <a:t>Dial</a:t>
            </a:r>
            <a:r>
              <a:rPr lang="en-US" altLang="zh-TW" sz="1100" smtClean="0">
                <a:latin typeface="Times" pitchFamily="18" charset="0"/>
                <a:cs typeface="Times New Roman" pitchFamily="18" charset="0"/>
              </a:rPr>
              <a:t>. Notice that when you first place the control on the front panel, the label text is highlighted. While this text is highlighted, type “Frequency In” to give a name to this control. </a:t>
            </a:r>
          </a:p>
          <a:p>
            <a:pPr marL="228600" indent="-228600" eaLnBrk="1" hangingPunct="1">
              <a:buFontTx/>
              <a:buAutoNum type="arabicPeriod"/>
            </a:pPr>
            <a:r>
              <a:rPr lang="en-US" altLang="zh-TW" sz="1100" smtClean="0">
                <a:latin typeface="Times" pitchFamily="18" charset="0"/>
                <a:cs typeface="Times New Roman" pitchFamily="18" charset="0"/>
              </a:rPr>
              <a:t>Go to the block diagram (&lt;Ctrl+E&gt;) and place a while loop down. Right-click to open the functions palette and select </a:t>
            </a:r>
            <a:r>
              <a:rPr lang="en-US" altLang="zh-TW" sz="1100" b="1" smtClean="0">
                <a:latin typeface="Times" pitchFamily="18" charset="0"/>
                <a:cs typeface="Times New Roman" pitchFamily="18" charset="0"/>
              </a:rPr>
              <a:t>Express»Execution Control»While Loop</a:t>
            </a:r>
            <a:r>
              <a:rPr lang="en-US" altLang="zh-TW" sz="1100" smtClean="0">
                <a:latin typeface="Times" pitchFamily="18" charset="0"/>
                <a:cs typeface="Times New Roman" pitchFamily="18" charset="0"/>
              </a:rPr>
              <a:t>. Click and drag on the block diagram to make the while loop the correct size. Select the waveform chart and dial and drag them inside the while loop if they are not already. Notice that a stop button is already connected to the conditional terminal of the while loop. </a:t>
            </a:r>
          </a:p>
          <a:p>
            <a:pPr marL="228600" indent="-228600" eaLnBrk="1" hangingPunct="1">
              <a:buFontTx/>
              <a:buAutoNum type="arabicPeriod"/>
            </a:pPr>
            <a:endParaRPr lang="en-US" altLang="zh-TW" sz="1100" smtClean="0">
              <a:latin typeface="Times" pitchFamily="18" charset="0"/>
              <a:cs typeface="Times New Roman" pitchFamily="18" charset="0"/>
            </a:endParaRPr>
          </a:p>
          <a:p>
            <a:pPr marL="228600" indent="-228600" eaLnBrk="1" hangingPunct="1">
              <a:buFontTx/>
              <a:buAutoNum type="arabicPeriod"/>
            </a:pPr>
            <a:endParaRPr lang="en-US" altLang="zh-TW" sz="1100" smtClean="0">
              <a:latin typeface="Times" pitchFamily="18" charset="0"/>
              <a:cs typeface="Times New Roman" pitchFamily="18" charset="0"/>
            </a:endParaRPr>
          </a:p>
          <a:p>
            <a:pPr marL="228600" indent="-228600" eaLnBrk="1" hangingPunct="1">
              <a:buFontTx/>
              <a:buAutoNum type="arabicPeriod"/>
            </a:pPr>
            <a:endParaRPr lang="en-US" altLang="zh-TW" sz="1100" smtClean="0">
              <a:latin typeface="Times" pitchFamily="18" charset="0"/>
              <a:cs typeface="Times New Roman" pitchFamily="18" charset="0"/>
            </a:endParaRPr>
          </a:p>
          <a:p>
            <a:pPr marL="228600" indent="-228600" eaLnBrk="1" hangingPunct="1">
              <a:buFontTx/>
              <a:buAutoNum type="arabicPeriod"/>
            </a:pPr>
            <a:endParaRPr lang="en-US" altLang="zh-TW" sz="1100" smtClean="0">
              <a:latin typeface="Times" pitchFamily="18" charset="0"/>
              <a:cs typeface="Times New Roman" pitchFamily="18" charset="0"/>
            </a:endParaRPr>
          </a:p>
          <a:p>
            <a:pPr marL="228600" indent="-228600" eaLnBrk="1" hangingPunct="1">
              <a:buFontTx/>
              <a:buAutoNum type="arabicPeriod"/>
            </a:pPr>
            <a:r>
              <a:rPr lang="en-US" altLang="zh-TW" sz="1100" smtClean="0">
                <a:latin typeface="Times" pitchFamily="18" charset="0"/>
                <a:cs typeface="Times New Roman" pitchFamily="18" charset="0"/>
              </a:rPr>
              <a:t>Place the Simulate Signal Express VI on the block diagram. From the functions palette, select </a:t>
            </a:r>
            <a:r>
              <a:rPr lang="en-US" altLang="zh-TW" sz="1100" b="1" smtClean="0">
                <a:latin typeface="Times" pitchFamily="18" charset="0"/>
                <a:cs typeface="Times New Roman" pitchFamily="18" charset="0"/>
              </a:rPr>
              <a:t>Express»Signal Analysis»Simulate Signal </a:t>
            </a:r>
            <a:r>
              <a:rPr lang="en-US" altLang="zh-TW" sz="1100" smtClean="0">
                <a:latin typeface="Times" pitchFamily="18" charset="0"/>
                <a:cs typeface="Times New Roman" pitchFamily="18" charset="0"/>
              </a:rPr>
              <a:t>and place it on the block diagram inside the while loop. In the configuration window under Timing, choose “Simulate acquisition timing.” Click “OK.”</a:t>
            </a:r>
          </a:p>
          <a:p>
            <a:pPr marL="228600" indent="-228600" eaLnBrk="1" hangingPunct="1"/>
            <a:endParaRPr lang="en-US" altLang="zh-TW" sz="1100" smtClean="0">
              <a:latin typeface="Times" pitchFamily="18" charset="0"/>
              <a:cs typeface="Times New Roman" pitchFamily="18" charset="0"/>
            </a:endParaRPr>
          </a:p>
          <a:p>
            <a:pPr marL="228600" indent="-228600" eaLnBrk="1" hangingPunct="1">
              <a:buFontTx/>
              <a:buAutoNum type="arabicPeriod"/>
            </a:pPr>
            <a:endParaRPr lang="en-US" altLang="zh-TW" sz="1100" smtClean="0">
              <a:latin typeface="Times" pitchFamily="18" charset="0"/>
              <a:cs typeface="Times New Roman" pitchFamily="18" charset="0"/>
            </a:endParaRPr>
          </a:p>
          <a:p>
            <a:pPr marL="228600" indent="-228600" eaLnBrk="1" hangingPunct="1"/>
            <a:endParaRPr lang="en-US" altLang="zh-TW" sz="1100" smtClean="0">
              <a:latin typeface="Times" pitchFamily="18" charset="0"/>
              <a:cs typeface="Times New Roman" pitchFamily="18" charset="0"/>
            </a:endParaRPr>
          </a:p>
          <a:p>
            <a:pPr marL="228600" indent="-228600" eaLnBrk="1" hangingPunct="1">
              <a:buFontTx/>
              <a:buAutoNum type="arabicPeriod"/>
            </a:pPr>
            <a:endParaRPr lang="en-US" altLang="zh-TW" sz="1100" smtClean="0">
              <a:latin typeface="Times" pitchFamily="18" charset="0"/>
              <a:cs typeface="Times New Roman" pitchFamily="18" charset="0"/>
            </a:endParaRPr>
          </a:p>
          <a:p>
            <a:pPr marL="228600" indent="-228600" eaLnBrk="1" hangingPunct="1"/>
            <a:r>
              <a:rPr lang="en-US" altLang="zh-TW" sz="1100" smtClean="0">
                <a:latin typeface="Times" pitchFamily="18" charset="0"/>
                <a:cs typeface="Times New Roman" pitchFamily="18" charset="0"/>
              </a:rPr>
              <a:t/>
            </a:r>
            <a:br>
              <a:rPr lang="en-US" altLang="zh-TW" sz="1100" smtClean="0">
                <a:latin typeface="Times" pitchFamily="18" charset="0"/>
                <a:cs typeface="Times New Roman" pitchFamily="18" charset="0"/>
              </a:rPr>
            </a:br>
            <a:endParaRPr lang="en-US" altLang="zh-TW" sz="1100" smtClean="0">
              <a:latin typeface="Times" pitchFamily="18" charset="0"/>
              <a:cs typeface="Times New Roman" pitchFamily="18" charset="0"/>
            </a:endParaRPr>
          </a:p>
          <a:p>
            <a:pPr marL="228600" indent="-228600" eaLnBrk="1" hangingPunct="1"/>
            <a:r>
              <a:rPr lang="en-US" altLang="zh-TW" sz="1100" smtClean="0">
                <a:latin typeface="Times" pitchFamily="18" charset="0"/>
                <a:cs typeface="Times New Roman" pitchFamily="18" charset="0"/>
              </a:rPr>
              <a:t>6. 	Place a Tone Measurements Express VI on the block diagram (</a:t>
            </a:r>
            <a:r>
              <a:rPr lang="en-US" altLang="zh-TW" sz="1100" b="1" smtClean="0">
                <a:latin typeface="Times" pitchFamily="18" charset="0"/>
                <a:cs typeface="Times New Roman" pitchFamily="18" charset="0"/>
              </a:rPr>
              <a:t>Express»Signal Analysis</a:t>
            </a:r>
            <a:r>
              <a:rPr lang="en-US" altLang="zh-TW" sz="1100" smtClean="0">
                <a:latin typeface="Times" pitchFamily="18" charset="0"/>
                <a:cs typeface="Times New Roman" pitchFamily="18" charset="0"/>
              </a:rPr>
              <a:t>»</a:t>
            </a:r>
            <a:r>
              <a:rPr lang="en-US" altLang="zh-TW" sz="1100" b="1" smtClean="0">
                <a:latin typeface="Times" pitchFamily="18" charset="0"/>
                <a:cs typeface="Times New Roman" pitchFamily="18" charset="0"/>
              </a:rPr>
              <a:t>Tone Measurements</a:t>
            </a:r>
            <a:r>
              <a:rPr lang="en-US" altLang="zh-TW" sz="1100" smtClean="0">
                <a:latin typeface="Times" pitchFamily="18" charset="0"/>
                <a:cs typeface="Times New Roman" pitchFamily="18" charset="0"/>
              </a:rPr>
              <a:t>). In the configuration window, choose Amplitude and Frequency measurements in the Single Tone Measurements section. Click “OK.”</a:t>
            </a:r>
          </a:p>
          <a:p>
            <a:pPr marL="228600" indent="-228600" eaLnBrk="1" hangingPunct="1"/>
            <a:endParaRPr lang="en-US" altLang="zh-TW" sz="1100" smtClean="0">
              <a:latin typeface="Times" pitchFamily="18" charset="0"/>
              <a:cs typeface="Times New Roman" pitchFamily="18" charset="0"/>
            </a:endParaRPr>
          </a:p>
          <a:p>
            <a:pPr marL="228600" indent="-228600" eaLnBrk="1" hangingPunct="1"/>
            <a:endParaRPr lang="en-US" altLang="zh-TW" sz="1100" smtClean="0">
              <a:latin typeface="Times" pitchFamily="18" charset="0"/>
              <a:cs typeface="Times New Roman" pitchFamily="18" charset="0"/>
            </a:endParaRPr>
          </a:p>
        </p:txBody>
      </p:sp>
      <p:pic>
        <p:nvPicPr>
          <p:cNvPr id="160771" name="Picture 4"/>
          <p:cNvPicPr>
            <a:picLocks noChangeAspect="1" noChangeArrowheads="1"/>
          </p:cNvPicPr>
          <p:nvPr/>
        </p:nvPicPr>
        <p:blipFill>
          <a:blip r:embed="rId3"/>
          <a:srcRect/>
          <a:stretch>
            <a:fillRect/>
          </a:stretch>
        </p:blipFill>
        <p:spPr bwMode="auto">
          <a:xfrm>
            <a:off x="2538413" y="5864225"/>
            <a:ext cx="927100" cy="942975"/>
          </a:xfrm>
          <a:prstGeom prst="rect">
            <a:avLst/>
          </a:prstGeom>
          <a:noFill/>
          <a:ln w="9525">
            <a:noFill/>
            <a:miter lim="800000"/>
            <a:headEnd/>
            <a:tailEnd/>
          </a:ln>
        </p:spPr>
      </p:pic>
      <p:pic>
        <p:nvPicPr>
          <p:cNvPr id="160772" name="Picture 5"/>
          <p:cNvPicPr>
            <a:picLocks noChangeAspect="1" noChangeArrowheads="1"/>
          </p:cNvPicPr>
          <p:nvPr/>
        </p:nvPicPr>
        <p:blipFill>
          <a:blip r:embed="rId4"/>
          <a:srcRect/>
          <a:stretch>
            <a:fillRect/>
          </a:stretch>
        </p:blipFill>
        <p:spPr bwMode="auto">
          <a:xfrm>
            <a:off x="2576513" y="7515225"/>
            <a:ext cx="923925" cy="1168400"/>
          </a:xfrm>
          <a:prstGeom prst="rect">
            <a:avLst/>
          </a:prstGeom>
          <a:noFill/>
          <a:ln w="9525">
            <a:noFill/>
            <a:miter lim="800000"/>
            <a:headEnd/>
            <a:tailEnd/>
          </a:ln>
        </p:spPr>
      </p:pic>
      <p:grpSp>
        <p:nvGrpSpPr>
          <p:cNvPr id="160773" name="Group 6"/>
          <p:cNvGrpSpPr>
            <a:grpSpLocks/>
          </p:cNvGrpSpPr>
          <p:nvPr/>
        </p:nvGrpSpPr>
        <p:grpSpPr bwMode="auto">
          <a:xfrm>
            <a:off x="447675" y="371475"/>
            <a:ext cx="3895725" cy="5413375"/>
            <a:chOff x="199" y="73"/>
            <a:chExt cx="2565" cy="3532"/>
          </a:xfrm>
        </p:grpSpPr>
        <p:sp>
          <p:nvSpPr>
            <p:cNvPr id="160776" name="Line 7"/>
            <p:cNvSpPr>
              <a:spLocks noChangeShapeType="1"/>
            </p:cNvSpPr>
            <p:nvPr/>
          </p:nvSpPr>
          <p:spPr bwMode="auto">
            <a:xfrm flipH="1">
              <a:off x="272" y="145"/>
              <a:ext cx="2492" cy="0"/>
            </a:xfrm>
            <a:prstGeom prst="line">
              <a:avLst/>
            </a:prstGeom>
            <a:noFill/>
            <a:ln w="38100">
              <a:solidFill>
                <a:schemeClr val="tx1"/>
              </a:solidFill>
              <a:round/>
              <a:headEnd/>
              <a:tailEnd/>
            </a:ln>
          </p:spPr>
          <p:txBody>
            <a:bodyPr/>
            <a:lstStyle/>
            <a:p>
              <a:endParaRPr lang="zh-TW" altLang="en-US"/>
            </a:p>
          </p:txBody>
        </p:sp>
        <p:sp>
          <p:nvSpPr>
            <p:cNvPr id="160777" name="Line 8"/>
            <p:cNvSpPr>
              <a:spLocks noChangeShapeType="1"/>
            </p:cNvSpPr>
            <p:nvPr/>
          </p:nvSpPr>
          <p:spPr bwMode="auto">
            <a:xfrm>
              <a:off x="272" y="145"/>
              <a:ext cx="0" cy="3460"/>
            </a:xfrm>
            <a:prstGeom prst="line">
              <a:avLst/>
            </a:prstGeom>
            <a:noFill/>
            <a:ln w="38100">
              <a:solidFill>
                <a:schemeClr val="tx1"/>
              </a:solidFill>
              <a:round/>
              <a:headEnd/>
              <a:tailEnd/>
            </a:ln>
          </p:spPr>
          <p:txBody>
            <a:bodyPr/>
            <a:lstStyle/>
            <a:p>
              <a:endParaRPr lang="zh-TW" altLang="en-US"/>
            </a:p>
          </p:txBody>
        </p:sp>
        <p:sp>
          <p:nvSpPr>
            <p:cNvPr id="160778" name="Rectangle 9"/>
            <p:cNvSpPr>
              <a:spLocks noChangeArrowheads="1"/>
            </p:cNvSpPr>
            <p:nvPr/>
          </p:nvSpPr>
          <p:spPr bwMode="auto">
            <a:xfrm>
              <a:off x="199" y="73"/>
              <a:ext cx="315" cy="314"/>
            </a:xfrm>
            <a:prstGeom prst="rect">
              <a:avLst/>
            </a:prstGeom>
            <a:solidFill>
              <a:schemeClr val="bg1"/>
            </a:solidFill>
            <a:ln w="38100" algn="ctr">
              <a:solidFill>
                <a:schemeClr val="tx1"/>
              </a:solidFill>
              <a:miter lim="800000"/>
              <a:headEnd/>
              <a:tailEnd/>
            </a:ln>
          </p:spPr>
          <p:txBody>
            <a:bodyPr wrap="none" anchor="ctr"/>
            <a:lstStyle/>
            <a:p>
              <a:endParaRPr lang="zh-TW" altLang="en-US"/>
            </a:p>
          </p:txBody>
        </p:sp>
        <p:pic>
          <p:nvPicPr>
            <p:cNvPr id="160779" name="Picture 10"/>
            <p:cNvPicPr>
              <a:picLocks noChangeAspect="1" noChangeArrowheads="1"/>
            </p:cNvPicPr>
            <p:nvPr/>
          </p:nvPicPr>
          <p:blipFill>
            <a:blip r:embed="rId5"/>
            <a:srcRect/>
            <a:stretch>
              <a:fillRect/>
            </a:stretch>
          </p:blipFill>
          <p:spPr bwMode="auto">
            <a:xfrm>
              <a:off x="217" y="103"/>
              <a:ext cx="285" cy="266"/>
            </a:xfrm>
            <a:prstGeom prst="rect">
              <a:avLst/>
            </a:prstGeom>
            <a:noFill/>
            <a:ln w="12700" algn="ctr">
              <a:noFill/>
              <a:miter lim="800000"/>
              <a:headEnd/>
              <a:tailEnd/>
            </a:ln>
          </p:spPr>
        </p:pic>
      </p:grpSp>
      <p:pic>
        <p:nvPicPr>
          <p:cNvPr id="160774" name="Picture 11"/>
          <p:cNvPicPr>
            <a:picLocks noChangeAspect="1" noChangeArrowheads="1"/>
          </p:cNvPicPr>
          <p:nvPr/>
        </p:nvPicPr>
        <p:blipFill>
          <a:blip r:embed="rId6"/>
          <a:srcRect/>
          <a:stretch>
            <a:fillRect/>
          </a:stretch>
        </p:blipFill>
        <p:spPr bwMode="auto">
          <a:xfrm>
            <a:off x="3076575" y="4175125"/>
            <a:ext cx="600075" cy="560388"/>
          </a:xfrm>
          <a:prstGeom prst="rect">
            <a:avLst/>
          </a:prstGeom>
          <a:noFill/>
          <a:ln w="12700" algn="ctr">
            <a:noFill/>
            <a:miter lim="800000"/>
            <a:headEnd/>
            <a:tailEnd/>
          </a:ln>
        </p:spPr>
      </p:pic>
      <p:sp>
        <p:nvSpPr>
          <p:cNvPr id="160775" name="Text Box 12"/>
          <p:cNvSpPr txBox="1">
            <a:spLocks noChangeArrowheads="1"/>
          </p:cNvSpPr>
          <p:nvPr/>
        </p:nvSpPr>
        <p:spPr bwMode="auto">
          <a:xfrm>
            <a:off x="0" y="8870950"/>
            <a:ext cx="6997700" cy="252413"/>
          </a:xfrm>
          <a:prstGeom prst="rect">
            <a:avLst/>
          </a:prstGeom>
          <a:noFill/>
          <a:ln w="9525">
            <a:noFill/>
            <a:miter lim="800000"/>
            <a:headEnd/>
            <a:tailEnd/>
          </a:ln>
        </p:spPr>
        <p:txBody>
          <a:bodyPr lIns="102715" tIns="51356" rIns="102715" bIns="51356" anchor="b">
            <a:spAutoFit/>
          </a:bodyPr>
          <a:lstStyle/>
          <a:p>
            <a:pPr algn="l" defTabSz="781050">
              <a:spcBef>
                <a:spcPct val="50000"/>
              </a:spcBef>
              <a:tabLst>
                <a:tab pos="230188" algn="l"/>
                <a:tab pos="3408363" algn="ctr"/>
                <a:tab pos="6543675" algn="r"/>
              </a:tabLst>
            </a:pPr>
            <a:r>
              <a:rPr lang="en-US" altLang="zh-TW" sz="1000" b="0">
                <a:latin typeface="Times New Roman" pitchFamily="18" charset="0"/>
              </a:rPr>
              <a:t>	 </a:t>
            </a:r>
            <a:r>
              <a:rPr lang="en-US" altLang="zh-TW" sz="800" b="0" i="1">
                <a:latin typeface="Arial" pitchFamily="34" charset="0"/>
              </a:rPr>
              <a:t>© </a:t>
            </a:r>
            <a:r>
              <a:rPr lang="en-US" altLang="zh-TW" sz="800" b="0" i="1">
                <a:cs typeface="Times New Roman" pitchFamily="18" charset="0"/>
              </a:rPr>
              <a:t>National Instruments Corporation</a:t>
            </a:r>
            <a:r>
              <a:rPr lang="en-US" altLang="zh-TW" sz="800" b="0" i="1"/>
              <a:t> 	43	 Introduction to LabVIEW Hands-On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a:ln/>
        </p:spPr>
        <p:txBody>
          <a:bodyPr/>
          <a:lstStyle/>
          <a:p>
            <a:pPr eaLnBrk="1" hangingPunct="1"/>
            <a:r>
              <a:rPr lang="en-US" altLang="zh-TW" sz="1100" smtClean="0">
                <a:latin typeface="Times" pitchFamily="18" charset="0"/>
              </a:rPr>
              <a:t>National Instruments LabVIEW is an industry-leading software tool for designing test, measurement, and control systems. Since its introduction in 1986, engineers and scientists worldwide who have relied on NI LabVIEW graphical development for projects throughout the product design cycle have gained improved quality, shorter time to market, and greater engineering and manufacturing efficiency. By using the integrated LabVIEW environment to interface with real-world signals, analyze data for meaningful information, and share results, you can boost productivity throughout your organization. Because LabVIEW has the flexibility of a programming language combined with built-in tools designed specifically for test, measurement, and control, you can create applications that range from simple temperature monitoring to sophisticated simulation and control systems. No matter what your project is, LabVIEW has the tools necessary to make you successful quickly. </a:t>
            </a:r>
          </a:p>
        </p:txBody>
      </p:sp>
      <p:sp>
        <p:nvSpPr>
          <p:cNvPr id="122884" name="Text Box 5"/>
          <p:cNvSpPr txBox="1">
            <a:spLocks noChangeArrowheads="1"/>
          </p:cNvSpPr>
          <p:nvPr/>
        </p:nvSpPr>
        <p:spPr bwMode="auto">
          <a:xfrm>
            <a:off x="0" y="8870950"/>
            <a:ext cx="6997700" cy="252413"/>
          </a:xfrm>
          <a:prstGeom prst="rect">
            <a:avLst/>
          </a:prstGeom>
          <a:noFill/>
          <a:ln w="9525">
            <a:noFill/>
            <a:miter lim="800000"/>
            <a:headEnd/>
            <a:tailEnd/>
          </a:ln>
        </p:spPr>
        <p:txBody>
          <a:bodyPr lIns="102715" tIns="51356" rIns="102715" bIns="51356" anchor="b">
            <a:spAutoFit/>
          </a:bodyPr>
          <a:lstStyle/>
          <a:p>
            <a:pPr algn="l" defTabSz="781050">
              <a:spcBef>
                <a:spcPct val="50000"/>
              </a:spcBef>
              <a:tabLst>
                <a:tab pos="230188" algn="l"/>
                <a:tab pos="3408363" algn="ctr"/>
                <a:tab pos="6543675" algn="r"/>
              </a:tabLst>
            </a:pPr>
            <a:r>
              <a:rPr lang="en-US" altLang="zh-TW" sz="1000" b="0">
                <a:latin typeface="Times New Roman" pitchFamily="18" charset="0"/>
              </a:rPr>
              <a:t>	 </a:t>
            </a:r>
            <a:r>
              <a:rPr lang="en-US" altLang="zh-TW" sz="800" b="0" i="1"/>
              <a:t>Introduction to LabVIEW Hands-On 	4	ni.com</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a:xfrm>
            <a:off x="931863" y="4625975"/>
            <a:ext cx="5133975" cy="4386263"/>
          </a:xfrm>
          <a:noFill/>
          <a:ln/>
        </p:spPr>
        <p:txBody>
          <a:bodyPr/>
          <a:lstStyle/>
          <a:p>
            <a:pPr eaLnBrk="1" hangingPunct="1">
              <a:spcBef>
                <a:spcPct val="0"/>
              </a:spcBef>
              <a:spcAft>
                <a:spcPct val="30000"/>
              </a:spcAft>
              <a:tabLst>
                <a:tab pos="228600" algn="l"/>
              </a:tabLst>
            </a:pPr>
            <a:r>
              <a:rPr lang="en-US" altLang="zh-TW" sz="1100" b="1" smtClean="0">
                <a:latin typeface="Times" pitchFamily="18" charset="0"/>
              </a:rPr>
              <a:t>Case Structure</a:t>
            </a:r>
          </a:p>
          <a:p>
            <a:pPr eaLnBrk="1" hangingPunct="1">
              <a:spcBef>
                <a:spcPct val="0"/>
              </a:spcBef>
              <a:spcAft>
                <a:spcPct val="30000"/>
              </a:spcAft>
              <a:tabLst>
                <a:tab pos="228600" algn="l"/>
              </a:tabLst>
            </a:pPr>
            <a:r>
              <a:rPr lang="en-US" altLang="zh-TW" sz="1100" smtClean="0">
                <a:latin typeface="Times" pitchFamily="18" charset="0"/>
              </a:rPr>
              <a:t>The Case Structure has one or more subdiagrams, or cases, exactly one of which executes when the structure executes. The value wired to the selector terminal determines which case to execute and can be boolean, string, integer, or enumerated type. Right-click the structure border to add or delete cases. Use the Labeling tool to enter value(s) in the case selector label and configure the value(s) handled by each case. It is found at </a:t>
            </a:r>
            <a:r>
              <a:rPr lang="en-US" altLang="zh-TW" sz="1100" b="1" smtClean="0">
                <a:latin typeface="Times" pitchFamily="18" charset="0"/>
              </a:rPr>
              <a:t>Functions»Programming»Structures»Case Structure</a:t>
            </a:r>
            <a:r>
              <a:rPr lang="en-US" altLang="zh-TW" sz="1100" smtClean="0">
                <a:latin typeface="Times" pitchFamily="18" charset="0"/>
              </a:rPr>
              <a:t>.</a:t>
            </a:r>
            <a:endParaRPr lang="en-US" altLang="zh-TW" sz="1100" b="1" smtClean="0">
              <a:latin typeface="Times" pitchFamily="18" charset="0"/>
            </a:endParaRPr>
          </a:p>
          <a:p>
            <a:pPr eaLnBrk="1" hangingPunct="1">
              <a:spcBef>
                <a:spcPct val="0"/>
              </a:spcBef>
              <a:spcAft>
                <a:spcPct val="30000"/>
              </a:spcAft>
              <a:tabLst>
                <a:tab pos="228600" algn="l"/>
              </a:tabLst>
            </a:pPr>
            <a:r>
              <a:rPr lang="en-US" altLang="zh-TW" sz="1100" b="1" smtClean="0">
                <a:latin typeface="Times" pitchFamily="18" charset="0"/>
              </a:rPr>
              <a:t>Select </a:t>
            </a:r>
          </a:p>
          <a:p>
            <a:pPr eaLnBrk="1" hangingPunct="1">
              <a:spcBef>
                <a:spcPct val="0"/>
              </a:spcBef>
              <a:spcAft>
                <a:spcPct val="30000"/>
              </a:spcAft>
              <a:tabLst>
                <a:tab pos="228600" algn="l"/>
              </a:tabLst>
            </a:pPr>
            <a:r>
              <a:rPr lang="en-US" altLang="zh-TW" sz="1100" smtClean="0">
                <a:latin typeface="Times" pitchFamily="18" charset="0"/>
              </a:rPr>
              <a:t>Returns the value wired to the </a:t>
            </a:r>
            <a:r>
              <a:rPr lang="en-US" altLang="zh-TW" sz="1100" b="1" smtClean="0">
                <a:latin typeface="Times" pitchFamily="18" charset="0"/>
              </a:rPr>
              <a:t>t</a:t>
            </a:r>
            <a:r>
              <a:rPr lang="en-US" altLang="zh-TW" sz="1100" smtClean="0">
                <a:latin typeface="Times" pitchFamily="18" charset="0"/>
              </a:rPr>
              <a:t> input or </a:t>
            </a:r>
            <a:r>
              <a:rPr lang="en-US" altLang="zh-TW" sz="1100" b="1" smtClean="0">
                <a:latin typeface="Times" pitchFamily="18" charset="0"/>
              </a:rPr>
              <a:t>f</a:t>
            </a:r>
            <a:r>
              <a:rPr lang="en-US" altLang="zh-TW" sz="1100" smtClean="0">
                <a:latin typeface="Times" pitchFamily="18" charset="0"/>
              </a:rPr>
              <a:t> input, depending on the value of </a:t>
            </a:r>
            <a:r>
              <a:rPr lang="en-US" altLang="zh-TW" sz="1100" b="1" smtClean="0">
                <a:latin typeface="Times" pitchFamily="18" charset="0"/>
              </a:rPr>
              <a:t>s</a:t>
            </a:r>
            <a:r>
              <a:rPr lang="en-US" altLang="zh-TW" sz="1100" smtClean="0">
                <a:latin typeface="Times" pitchFamily="18" charset="0"/>
              </a:rPr>
              <a:t>. If </a:t>
            </a:r>
            <a:r>
              <a:rPr lang="en-US" altLang="zh-TW" sz="1100" b="1" smtClean="0">
                <a:latin typeface="Times" pitchFamily="18" charset="0"/>
              </a:rPr>
              <a:t>s</a:t>
            </a:r>
            <a:r>
              <a:rPr lang="en-US" altLang="zh-TW" sz="1100" smtClean="0">
                <a:latin typeface="Times" pitchFamily="18" charset="0"/>
              </a:rPr>
              <a:t> is TRUE, this function returns the value wired to </a:t>
            </a:r>
            <a:r>
              <a:rPr lang="en-US" altLang="zh-TW" sz="1100" b="1" smtClean="0">
                <a:latin typeface="Times" pitchFamily="18" charset="0"/>
              </a:rPr>
              <a:t>t</a:t>
            </a:r>
            <a:r>
              <a:rPr lang="en-US" altLang="zh-TW" sz="1100" smtClean="0">
                <a:latin typeface="Times" pitchFamily="18" charset="0"/>
              </a:rPr>
              <a:t>. If </a:t>
            </a:r>
            <a:r>
              <a:rPr lang="en-US" altLang="zh-TW" sz="1100" b="1" smtClean="0">
                <a:latin typeface="Times" pitchFamily="18" charset="0"/>
              </a:rPr>
              <a:t>s</a:t>
            </a:r>
            <a:r>
              <a:rPr lang="en-US" altLang="zh-TW" sz="1100" smtClean="0">
                <a:latin typeface="Times" pitchFamily="18" charset="0"/>
              </a:rPr>
              <a:t> is FALSE, this function returns the value wired to </a:t>
            </a:r>
            <a:r>
              <a:rPr lang="en-US" altLang="zh-TW" sz="1100" b="1" smtClean="0">
                <a:latin typeface="Times" pitchFamily="18" charset="0"/>
              </a:rPr>
              <a:t>f</a:t>
            </a:r>
            <a:r>
              <a:rPr lang="en-US" altLang="zh-TW" sz="1100" smtClean="0">
                <a:latin typeface="Times" pitchFamily="18" charset="0"/>
              </a:rPr>
              <a:t>. The connector pane displays the default data types for this polymorphic function. It is found at </a:t>
            </a:r>
            <a:r>
              <a:rPr lang="en-US" altLang="zh-TW" sz="1100" b="1" smtClean="0">
                <a:latin typeface="Times" pitchFamily="18" charset="0"/>
              </a:rPr>
              <a:t>Functions»Programming»</a:t>
            </a:r>
            <a:r>
              <a:rPr lang="en-US" altLang="zh-TW" sz="1100" smtClean="0">
                <a:latin typeface="Times" pitchFamily="18" charset="0"/>
              </a:rPr>
              <a:t> </a:t>
            </a:r>
            <a:r>
              <a:rPr lang="en-US" altLang="zh-TW" sz="1100" b="1" smtClean="0">
                <a:latin typeface="Times" pitchFamily="18" charset="0"/>
              </a:rPr>
              <a:t>Comparison</a:t>
            </a:r>
            <a:r>
              <a:rPr lang="en-US" altLang="zh-TW" sz="1100" smtClean="0">
                <a:latin typeface="Times" pitchFamily="18" charset="0"/>
              </a:rPr>
              <a:t>»</a:t>
            </a:r>
            <a:r>
              <a:rPr lang="en-US" altLang="zh-TW" sz="1100" b="1" smtClean="0">
                <a:latin typeface="Times" pitchFamily="18" charset="0"/>
              </a:rPr>
              <a:t>Select</a:t>
            </a:r>
            <a:r>
              <a:rPr lang="en-US" altLang="zh-TW" sz="1100" smtClean="0">
                <a:latin typeface="Times" pitchFamily="18" charset="0"/>
              </a:rPr>
              <a:t>.</a:t>
            </a:r>
            <a:endParaRPr lang="en-US" altLang="zh-TW" sz="1100" b="1" smtClean="0">
              <a:latin typeface="Times" pitchFamily="18" charset="0"/>
            </a:endParaRPr>
          </a:p>
          <a:p>
            <a:pPr eaLnBrk="1" hangingPunct="1">
              <a:spcBef>
                <a:spcPct val="0"/>
              </a:spcBef>
              <a:spcAft>
                <a:spcPct val="30000"/>
              </a:spcAft>
              <a:buFontTx/>
              <a:buChar char="•"/>
              <a:tabLst>
                <a:tab pos="228600" algn="l"/>
              </a:tabLst>
            </a:pPr>
            <a:r>
              <a:rPr lang="en-US" altLang="zh-TW" sz="1100" smtClean="0">
                <a:latin typeface="Times" pitchFamily="18" charset="0"/>
              </a:rPr>
              <a:t> 	</a:t>
            </a:r>
            <a:r>
              <a:rPr lang="en-US" altLang="zh-TW" sz="1100" b="1" smtClean="0">
                <a:latin typeface="Times" pitchFamily="18" charset="0"/>
              </a:rPr>
              <a:t>Example a:</a:t>
            </a:r>
            <a:r>
              <a:rPr lang="en-US" altLang="zh-TW" sz="1100" smtClean="0">
                <a:latin typeface="Times" pitchFamily="18" charset="0"/>
              </a:rPr>
              <a:t> Boolean input: Simple if-then case. If the Boolean input is TRUE, the 	true case will execute; otherwise the FALSE case will execute. </a:t>
            </a:r>
          </a:p>
          <a:p>
            <a:pPr eaLnBrk="1" hangingPunct="1">
              <a:spcBef>
                <a:spcPct val="0"/>
              </a:spcBef>
              <a:spcAft>
                <a:spcPct val="30000"/>
              </a:spcAft>
              <a:buFontTx/>
              <a:buChar char="•"/>
              <a:tabLst>
                <a:tab pos="228600" algn="l"/>
              </a:tabLst>
            </a:pPr>
            <a:r>
              <a:rPr lang="en-US" altLang="zh-TW" sz="1100" smtClean="0">
                <a:latin typeface="Times" pitchFamily="18" charset="0"/>
              </a:rPr>
              <a:t> 	</a:t>
            </a:r>
            <a:r>
              <a:rPr lang="en-US" altLang="zh-TW" sz="1100" b="1" smtClean="0">
                <a:latin typeface="Times" pitchFamily="18" charset="0"/>
              </a:rPr>
              <a:t>Example b:</a:t>
            </a:r>
            <a:r>
              <a:rPr lang="en-US" altLang="zh-TW" sz="1100" smtClean="0">
                <a:latin typeface="Times" pitchFamily="18" charset="0"/>
              </a:rPr>
              <a:t> Numeric input. The input value determines which box to execute. If out 	of range of the cases, LabVIEW will choose the default case.</a:t>
            </a:r>
          </a:p>
          <a:p>
            <a:pPr eaLnBrk="1" hangingPunct="1">
              <a:spcBef>
                <a:spcPct val="0"/>
              </a:spcBef>
              <a:spcAft>
                <a:spcPct val="30000"/>
              </a:spcAft>
              <a:buFontTx/>
              <a:buChar char="•"/>
              <a:tabLst>
                <a:tab pos="228600" algn="l"/>
              </a:tabLst>
            </a:pPr>
            <a:r>
              <a:rPr lang="en-US" altLang="zh-TW" sz="1100" smtClean="0">
                <a:latin typeface="Times" pitchFamily="18" charset="0"/>
              </a:rPr>
              <a:t> 	</a:t>
            </a:r>
            <a:r>
              <a:rPr lang="en-US" altLang="zh-TW" sz="1100" b="1" smtClean="0">
                <a:latin typeface="Times" pitchFamily="18" charset="0"/>
              </a:rPr>
              <a:t>Example c:</a:t>
            </a:r>
            <a:r>
              <a:rPr lang="en-US" altLang="zh-TW" sz="1100" smtClean="0">
                <a:latin typeface="Times" pitchFamily="18" charset="0"/>
              </a:rPr>
              <a:t> When the Boolean passes a TRUE value to the Select VI, the value 5 is 	passed to the indicator. When the Boolean passes a FALSE value to the Select VI, 0 	is passed to the indicator.</a:t>
            </a:r>
          </a:p>
        </p:txBody>
      </p:sp>
      <p:sp>
        <p:nvSpPr>
          <p:cNvPr id="164868" name="Text Box 4"/>
          <p:cNvSpPr txBox="1">
            <a:spLocks noChangeArrowheads="1"/>
          </p:cNvSpPr>
          <p:nvPr/>
        </p:nvSpPr>
        <p:spPr bwMode="auto">
          <a:xfrm>
            <a:off x="0" y="8870950"/>
            <a:ext cx="6997700" cy="252413"/>
          </a:xfrm>
          <a:prstGeom prst="rect">
            <a:avLst/>
          </a:prstGeom>
          <a:noFill/>
          <a:ln w="9525">
            <a:noFill/>
            <a:miter lim="800000"/>
            <a:headEnd/>
            <a:tailEnd/>
          </a:ln>
        </p:spPr>
        <p:txBody>
          <a:bodyPr lIns="102715" tIns="51356" rIns="102715" bIns="51356" anchor="b">
            <a:spAutoFit/>
          </a:bodyPr>
          <a:lstStyle/>
          <a:p>
            <a:pPr algn="l" defTabSz="781050">
              <a:spcBef>
                <a:spcPct val="50000"/>
              </a:spcBef>
              <a:tabLst>
                <a:tab pos="230188" algn="l"/>
                <a:tab pos="3408363" algn="ctr"/>
                <a:tab pos="6543675" algn="r"/>
              </a:tabLst>
            </a:pPr>
            <a:r>
              <a:rPr lang="en-US" altLang="zh-TW" sz="1000" b="0">
                <a:latin typeface="Times New Roman" pitchFamily="18" charset="0"/>
              </a:rPr>
              <a:t>	 </a:t>
            </a:r>
            <a:r>
              <a:rPr lang="en-US" altLang="zh-TW" sz="800" b="0" i="1">
                <a:latin typeface="Arial" pitchFamily="34" charset="0"/>
              </a:rPr>
              <a:t>© </a:t>
            </a:r>
            <a:r>
              <a:rPr lang="en-US" altLang="zh-TW" sz="800" b="0" i="1">
                <a:cs typeface="Times New Roman" pitchFamily="18" charset="0"/>
              </a:rPr>
              <a:t>National Instruments Corporation</a:t>
            </a:r>
            <a:r>
              <a:rPr lang="en-US" altLang="zh-TW" sz="800" b="0" i="1"/>
              <a:t> 	47	 Introduction to LabVIEW Hands-On</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a:noFill/>
          <a:ln/>
        </p:spPr>
        <p:txBody>
          <a:bodyPr/>
          <a:lstStyle/>
          <a:p>
            <a:pPr defTabSz="682625" eaLnBrk="1" hangingPunct="1">
              <a:tabLst>
                <a:tab pos="228600" algn="l"/>
              </a:tabLst>
            </a:pPr>
            <a:r>
              <a:rPr lang="en-US" altLang="zh-TW" sz="1100" smtClean="0">
                <a:latin typeface="Times" pitchFamily="18" charset="0"/>
              </a:rPr>
              <a:t>Use LabVIEW measurement data files to save data that the Write Measurement File Express VI generates. The LabVIEW data file is a tab-delimited text file you can open with a spreadsheet application or a text-editing application. In addition to the data an Express VI generates, the .lvm file includes information about the data, such as the date and time the data was generated. </a:t>
            </a:r>
          </a:p>
          <a:p>
            <a:pPr defTabSz="682625" eaLnBrk="1" hangingPunct="1">
              <a:tabLst>
                <a:tab pos="228600" algn="l"/>
              </a:tabLst>
            </a:pPr>
            <a:r>
              <a:rPr lang="en-US" altLang="zh-TW" sz="1100" smtClean="0">
                <a:latin typeface="Times" pitchFamily="18" charset="0"/>
              </a:rPr>
              <a:t>File I/O operations pass data from memory to and from files. In LabVIEW, you can use File I/O functions to:</a:t>
            </a:r>
          </a:p>
          <a:p>
            <a:pPr marL="214313" lvl="1" indent="-212725" defTabSz="682625" eaLnBrk="1" hangingPunct="1">
              <a:buFontTx/>
              <a:buChar char="•"/>
              <a:tabLst>
                <a:tab pos="228600" algn="l"/>
              </a:tabLst>
            </a:pPr>
            <a:r>
              <a:rPr lang="en-US" altLang="zh-TW" sz="1100" smtClean="0">
                <a:latin typeface="Times" pitchFamily="18" charset="0"/>
              </a:rPr>
              <a:t>Open and close data files</a:t>
            </a:r>
          </a:p>
          <a:p>
            <a:pPr marL="214313" lvl="1" indent="-212725" defTabSz="682625" eaLnBrk="1" hangingPunct="1">
              <a:buFontTx/>
              <a:buChar char="•"/>
              <a:tabLst>
                <a:tab pos="228600" algn="l"/>
              </a:tabLst>
            </a:pPr>
            <a:r>
              <a:rPr lang="en-US" altLang="zh-TW" sz="1100" smtClean="0">
                <a:latin typeface="Times" pitchFamily="18" charset="0"/>
              </a:rPr>
              <a:t>Read data from and write data to files</a:t>
            </a:r>
          </a:p>
          <a:p>
            <a:pPr marL="214313" lvl="1" indent="-212725" defTabSz="682625" eaLnBrk="1" hangingPunct="1">
              <a:buFontTx/>
              <a:buChar char="•"/>
              <a:tabLst>
                <a:tab pos="228600" algn="l"/>
              </a:tabLst>
            </a:pPr>
            <a:r>
              <a:rPr lang="en-US" altLang="zh-TW" sz="1100" smtClean="0">
                <a:latin typeface="Times" pitchFamily="18" charset="0"/>
              </a:rPr>
              <a:t>Read from and write to spreadsheet-formatted files</a:t>
            </a:r>
          </a:p>
          <a:p>
            <a:pPr marL="214313" lvl="1" indent="-212725" defTabSz="682625" eaLnBrk="1" hangingPunct="1">
              <a:buFontTx/>
              <a:buChar char="•"/>
              <a:tabLst>
                <a:tab pos="228600" algn="l"/>
              </a:tabLst>
            </a:pPr>
            <a:r>
              <a:rPr lang="en-US" altLang="zh-TW" sz="1100" smtClean="0">
                <a:latin typeface="Times" pitchFamily="18" charset="0"/>
              </a:rPr>
              <a:t>Move and rename files and directories</a:t>
            </a:r>
          </a:p>
          <a:p>
            <a:pPr marL="214313" lvl="1" indent="-212725" defTabSz="682625" eaLnBrk="1" hangingPunct="1">
              <a:buFontTx/>
              <a:buChar char="•"/>
              <a:tabLst>
                <a:tab pos="228600" algn="l"/>
              </a:tabLst>
            </a:pPr>
            <a:r>
              <a:rPr lang="en-US" altLang="zh-TW" sz="1100" smtClean="0">
                <a:latin typeface="Times" pitchFamily="18" charset="0"/>
              </a:rPr>
              <a:t>Change file characteristics</a:t>
            </a:r>
          </a:p>
          <a:p>
            <a:pPr marL="214313" lvl="1" indent="-212725" defTabSz="682625" eaLnBrk="1" hangingPunct="1">
              <a:buFontTx/>
              <a:buChar char="•"/>
              <a:tabLst>
                <a:tab pos="228600" algn="l"/>
              </a:tabLst>
            </a:pPr>
            <a:r>
              <a:rPr lang="en-US" altLang="zh-TW" sz="1100" smtClean="0">
                <a:latin typeface="Times" pitchFamily="18" charset="0"/>
              </a:rPr>
              <a:t>Create, modify, and read a configuration file</a:t>
            </a:r>
          </a:p>
          <a:p>
            <a:pPr marL="214313" lvl="1" indent="-212725" defTabSz="682625" eaLnBrk="1" hangingPunct="1">
              <a:buFontTx/>
              <a:buChar char="•"/>
              <a:tabLst>
                <a:tab pos="228600" algn="l"/>
              </a:tabLst>
            </a:pPr>
            <a:r>
              <a:rPr lang="en-US" altLang="zh-TW" sz="1100" smtClean="0">
                <a:latin typeface="Times" pitchFamily="18" charset="0"/>
              </a:rPr>
              <a:t>Write to or read from LabVIEW Measurements files.</a:t>
            </a:r>
          </a:p>
          <a:p>
            <a:pPr defTabSz="682625" eaLnBrk="1" hangingPunct="1">
              <a:tabLst>
                <a:tab pos="228600" algn="l"/>
              </a:tabLst>
            </a:pPr>
            <a:r>
              <a:rPr lang="en-US" altLang="zh-TW" sz="1100" smtClean="0">
                <a:latin typeface="Times" pitchFamily="18" charset="0"/>
              </a:rPr>
              <a:t>In the next example we will examine how to write to or read from LabVIEW Measurements files (</a:t>
            </a:r>
            <a:r>
              <a:rPr lang="en-US" altLang="zh-TW" sz="1000" smtClean="0">
                <a:latin typeface="Courier New" pitchFamily="49" charset="0"/>
              </a:rPr>
              <a:t>*.lvm</a:t>
            </a:r>
            <a:r>
              <a:rPr lang="en-US" altLang="zh-TW" sz="1100" smtClean="0">
                <a:latin typeface="Times" pitchFamily="18" charset="0"/>
              </a:rPr>
              <a:t> files). 		</a:t>
            </a:r>
          </a:p>
          <a:p>
            <a:pPr defTabSz="682625" eaLnBrk="1" hangingPunct="1">
              <a:tabLst>
                <a:tab pos="228600" algn="l"/>
              </a:tabLst>
            </a:pPr>
            <a:endParaRPr lang="en-US" altLang="zh-TW" sz="1100" smtClean="0">
              <a:latin typeface="Times" pitchFamily="18" charset="0"/>
            </a:endParaRPr>
          </a:p>
        </p:txBody>
      </p:sp>
      <p:sp>
        <p:nvSpPr>
          <p:cNvPr id="165892" name="Text Box 4"/>
          <p:cNvSpPr txBox="1">
            <a:spLocks noChangeArrowheads="1"/>
          </p:cNvSpPr>
          <p:nvPr/>
        </p:nvSpPr>
        <p:spPr bwMode="auto">
          <a:xfrm>
            <a:off x="0" y="8870950"/>
            <a:ext cx="6997700" cy="252413"/>
          </a:xfrm>
          <a:prstGeom prst="rect">
            <a:avLst/>
          </a:prstGeom>
          <a:noFill/>
          <a:ln w="9525">
            <a:noFill/>
            <a:miter lim="800000"/>
            <a:headEnd/>
            <a:tailEnd/>
          </a:ln>
        </p:spPr>
        <p:txBody>
          <a:bodyPr lIns="102715" tIns="51356" rIns="102715" bIns="51356" anchor="b">
            <a:spAutoFit/>
          </a:bodyPr>
          <a:lstStyle/>
          <a:p>
            <a:pPr algn="l" defTabSz="781050">
              <a:spcBef>
                <a:spcPct val="50000"/>
              </a:spcBef>
              <a:tabLst>
                <a:tab pos="230188" algn="l"/>
                <a:tab pos="3408363" algn="ctr"/>
                <a:tab pos="6543675" algn="r"/>
              </a:tabLst>
            </a:pPr>
            <a:r>
              <a:rPr lang="en-US" altLang="zh-TW" sz="1000" b="0">
                <a:latin typeface="Times New Roman" pitchFamily="18" charset="0"/>
              </a:rPr>
              <a:t>	 </a:t>
            </a:r>
            <a:r>
              <a:rPr lang="en-US" altLang="zh-TW" sz="800" b="0" i="1"/>
              <a:t>Introduction to LabVIEW Hands-On 	48	ni.com</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ChangeArrowheads="1" noTextEdit="1"/>
          </p:cNvSpPr>
          <p:nvPr>
            <p:ph type="sldImg"/>
          </p:nvPr>
        </p:nvSpPr>
        <p:spPr>
          <a:ln/>
        </p:spPr>
      </p:sp>
      <p:sp>
        <p:nvSpPr>
          <p:cNvPr id="167939" name="Text Box 4"/>
          <p:cNvSpPr txBox="1">
            <a:spLocks noChangeArrowheads="1"/>
          </p:cNvSpPr>
          <p:nvPr/>
        </p:nvSpPr>
        <p:spPr bwMode="auto">
          <a:xfrm>
            <a:off x="0" y="8870950"/>
            <a:ext cx="6997700" cy="252413"/>
          </a:xfrm>
          <a:prstGeom prst="rect">
            <a:avLst/>
          </a:prstGeom>
          <a:noFill/>
          <a:ln w="9525">
            <a:noFill/>
            <a:miter lim="800000"/>
            <a:headEnd/>
            <a:tailEnd/>
          </a:ln>
        </p:spPr>
        <p:txBody>
          <a:bodyPr lIns="102715" tIns="51356" rIns="102715" bIns="51356" anchor="b">
            <a:spAutoFit/>
          </a:bodyPr>
          <a:lstStyle/>
          <a:p>
            <a:pPr algn="l" defTabSz="781050">
              <a:spcBef>
                <a:spcPct val="50000"/>
              </a:spcBef>
              <a:tabLst>
                <a:tab pos="230188" algn="l"/>
                <a:tab pos="3408363" algn="ctr"/>
                <a:tab pos="6543675" algn="r"/>
              </a:tabLst>
            </a:pPr>
            <a:r>
              <a:rPr lang="en-US" altLang="zh-TW" sz="1000" b="0">
                <a:latin typeface="Times New Roman" pitchFamily="18" charset="0"/>
              </a:rPr>
              <a:t>	 </a:t>
            </a:r>
            <a:r>
              <a:rPr lang="en-US" altLang="zh-TW" sz="800" b="0" i="1">
                <a:latin typeface="Arial" pitchFamily="34" charset="0"/>
              </a:rPr>
              <a:t>© </a:t>
            </a:r>
            <a:r>
              <a:rPr lang="en-US" altLang="zh-TW" sz="800" b="0" i="1">
                <a:cs typeface="Times New Roman" pitchFamily="18" charset="0"/>
              </a:rPr>
              <a:t>National Instruments Corporation</a:t>
            </a:r>
            <a:r>
              <a:rPr lang="en-US" altLang="zh-TW" sz="800" b="0" i="1"/>
              <a:t> 	51	 Introduction to LabVIEW Hands-On</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a:noFill/>
          <a:ln/>
        </p:spPr>
        <p:txBody>
          <a:bodyPr/>
          <a:lstStyle/>
          <a:p>
            <a:pPr eaLnBrk="1" hangingPunct="1">
              <a:tabLst>
                <a:tab pos="228600" algn="l"/>
              </a:tabLst>
            </a:pPr>
            <a:r>
              <a:rPr lang="en-US" altLang="zh-TW" sz="1100" smtClean="0">
                <a:latin typeface="Times" pitchFamily="18" charset="0"/>
              </a:rPr>
              <a:t>Controls and Indicators are Front Panel items that allow the user to interact with your program to both provide input and display results. You can access Controls and Indicators by right-clicking the front panel. </a:t>
            </a:r>
          </a:p>
          <a:p>
            <a:pPr eaLnBrk="1" hangingPunct="1">
              <a:tabLst>
                <a:tab pos="228600" algn="l"/>
              </a:tabLst>
            </a:pPr>
            <a:r>
              <a:rPr lang="en-US" altLang="zh-TW" sz="1100" smtClean="0">
                <a:latin typeface="Times" pitchFamily="18" charset="0"/>
              </a:rPr>
              <a:t>In addition, you will get additional controls and indicators when you install toolkits and modules. </a:t>
            </a:r>
          </a:p>
          <a:p>
            <a:pPr eaLnBrk="1" hangingPunct="1">
              <a:tabLst>
                <a:tab pos="228600" algn="l"/>
              </a:tabLst>
            </a:pPr>
            <a:r>
              <a:rPr lang="en-US" altLang="zh-TW" sz="1100" smtClean="0">
                <a:latin typeface="Times" pitchFamily="18" charset="0"/>
              </a:rPr>
              <a:t>For example, when you install the Control Design tools, you will get specialized plots such as Bode and Nyquist plots that are not available by default.</a:t>
            </a:r>
          </a:p>
        </p:txBody>
      </p:sp>
      <p:sp>
        <p:nvSpPr>
          <p:cNvPr id="168964" name="Text Box 4"/>
          <p:cNvSpPr txBox="1">
            <a:spLocks noChangeArrowheads="1"/>
          </p:cNvSpPr>
          <p:nvPr/>
        </p:nvSpPr>
        <p:spPr bwMode="auto">
          <a:xfrm>
            <a:off x="0" y="8870950"/>
            <a:ext cx="6997700" cy="252413"/>
          </a:xfrm>
          <a:prstGeom prst="rect">
            <a:avLst/>
          </a:prstGeom>
          <a:noFill/>
          <a:ln w="9525">
            <a:noFill/>
            <a:miter lim="800000"/>
            <a:headEnd/>
            <a:tailEnd/>
          </a:ln>
        </p:spPr>
        <p:txBody>
          <a:bodyPr lIns="102715" tIns="51356" rIns="102715" bIns="51356" anchor="b">
            <a:spAutoFit/>
          </a:bodyPr>
          <a:lstStyle/>
          <a:p>
            <a:pPr algn="l" defTabSz="781050">
              <a:spcBef>
                <a:spcPct val="50000"/>
              </a:spcBef>
              <a:tabLst>
                <a:tab pos="230188" algn="l"/>
                <a:tab pos="3408363" algn="ctr"/>
                <a:tab pos="6543675" algn="r"/>
              </a:tabLst>
            </a:pPr>
            <a:r>
              <a:rPr lang="en-US" altLang="zh-TW" sz="1000" b="0">
                <a:latin typeface="Times New Roman" pitchFamily="18" charset="0"/>
              </a:rPr>
              <a:t>	 </a:t>
            </a:r>
            <a:r>
              <a:rPr lang="en-US" altLang="zh-TW" sz="800" b="0" i="1"/>
              <a:t>Introduction to LabVIEW Hands-On 	52	ni.com</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a:noFill/>
          <a:ln/>
        </p:spPr>
        <p:txBody>
          <a:bodyPr/>
          <a:lstStyle/>
          <a:p>
            <a:pPr eaLnBrk="1" hangingPunct="1"/>
            <a:r>
              <a:rPr lang="en-US" altLang="zh-TW" sz="1100" smtClean="0">
                <a:latin typeface="Times" pitchFamily="18" charset="0"/>
              </a:rPr>
              <a:t>The waveform chart is a special numeric indicator that displays one or more plots. The waveform chart is located on the </a:t>
            </a:r>
            <a:r>
              <a:rPr lang="en-US" altLang="zh-TW" sz="1100" b="1" smtClean="0">
                <a:latin typeface="Times" pitchFamily="18" charset="0"/>
              </a:rPr>
              <a:t>Controls»Modern»Graph </a:t>
            </a:r>
            <a:r>
              <a:rPr lang="en-US" altLang="zh-TW" sz="1100" smtClean="0">
                <a:latin typeface="Times" pitchFamily="18" charset="0"/>
              </a:rPr>
              <a:t>palette. Waveform charts can display single or multiple plots. The following front panel shows an example of a multi-plot waveform chart.</a:t>
            </a:r>
          </a:p>
          <a:p>
            <a:pPr eaLnBrk="1" hangingPunct="1"/>
            <a:r>
              <a:rPr lang="en-US" altLang="zh-TW" sz="1100" smtClean="0">
                <a:latin typeface="Times" pitchFamily="18" charset="0"/>
              </a:rPr>
              <a:t>You can change the min and max values of either the x or y axis by double clicking on the value with the labeling tool and typing the new value. Similarly, you can change the label of the axis. You can also right click the plot legend and change the style, shape, and color of the trace that is displayed on the chart.</a:t>
            </a:r>
          </a:p>
          <a:p>
            <a:pPr eaLnBrk="1" hangingPunct="1"/>
            <a:endParaRPr lang="en-US" altLang="zh-TW" sz="1100" smtClean="0">
              <a:latin typeface="Times" pitchFamily="18" charset="0"/>
            </a:endParaRPr>
          </a:p>
        </p:txBody>
      </p:sp>
      <p:sp>
        <p:nvSpPr>
          <p:cNvPr id="169988" name="Text Box 4"/>
          <p:cNvSpPr txBox="1">
            <a:spLocks noChangeArrowheads="1"/>
          </p:cNvSpPr>
          <p:nvPr/>
        </p:nvSpPr>
        <p:spPr bwMode="auto">
          <a:xfrm>
            <a:off x="0" y="8870950"/>
            <a:ext cx="6997700" cy="252413"/>
          </a:xfrm>
          <a:prstGeom prst="rect">
            <a:avLst/>
          </a:prstGeom>
          <a:noFill/>
          <a:ln w="9525">
            <a:noFill/>
            <a:miter lim="800000"/>
            <a:headEnd/>
            <a:tailEnd/>
          </a:ln>
        </p:spPr>
        <p:txBody>
          <a:bodyPr lIns="102715" tIns="51356" rIns="102715" bIns="51356" anchor="b">
            <a:spAutoFit/>
          </a:bodyPr>
          <a:lstStyle/>
          <a:p>
            <a:pPr algn="l" defTabSz="781050">
              <a:spcBef>
                <a:spcPct val="50000"/>
              </a:spcBef>
              <a:tabLst>
                <a:tab pos="230188" algn="l"/>
                <a:tab pos="3408363" algn="ctr"/>
                <a:tab pos="6543675" algn="r"/>
              </a:tabLst>
            </a:pPr>
            <a:r>
              <a:rPr lang="en-US" altLang="zh-TW" sz="1000" b="0">
                <a:latin typeface="Times New Roman" pitchFamily="18" charset="0"/>
              </a:rPr>
              <a:t>	 </a:t>
            </a:r>
            <a:r>
              <a:rPr lang="en-US" altLang="zh-TW" sz="800" b="0" i="1">
                <a:latin typeface="Arial" pitchFamily="34" charset="0"/>
              </a:rPr>
              <a:t>© </a:t>
            </a:r>
            <a:r>
              <a:rPr lang="en-US" altLang="zh-TW" sz="800" b="0" i="1">
                <a:cs typeface="Times New Roman" pitchFamily="18" charset="0"/>
              </a:rPr>
              <a:t>National Instruments Corporation</a:t>
            </a:r>
            <a:r>
              <a:rPr lang="en-US" altLang="zh-TW" sz="800" b="0" i="1"/>
              <a:t> 	53	 Introduction to LabVIEW Hands-On</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a:noFill/>
          <a:ln/>
        </p:spPr>
        <p:txBody>
          <a:bodyPr/>
          <a:lstStyle/>
          <a:p>
            <a:pPr eaLnBrk="1" hangingPunct="1"/>
            <a:r>
              <a:rPr lang="en-US" altLang="zh-TW" sz="1100" smtClean="0">
                <a:latin typeface="Times" pitchFamily="18" charset="0"/>
              </a:rPr>
              <a:t>Graphs are very powerful indicators in LabVIEW. The can are highly customizable, and can be used to concisely display a great deal of information.</a:t>
            </a:r>
          </a:p>
          <a:p>
            <a:pPr eaLnBrk="1" hangingPunct="1"/>
            <a:r>
              <a:rPr lang="en-US" altLang="zh-TW" sz="1100" smtClean="0">
                <a:latin typeface="Times" pitchFamily="18" charset="0"/>
              </a:rPr>
              <a:t>The properties page of the graph allows you to display settings for plot types, scale and cursor options, and many other features of the graph. To open the properties page, right-click the graph on the front panel and choose </a:t>
            </a:r>
            <a:r>
              <a:rPr lang="en-US" altLang="zh-TW" sz="1100" b="1" smtClean="0">
                <a:latin typeface="Times" pitchFamily="18" charset="0"/>
              </a:rPr>
              <a:t>Properties.</a:t>
            </a:r>
          </a:p>
          <a:p>
            <a:pPr eaLnBrk="1" hangingPunct="1"/>
            <a:r>
              <a:rPr lang="en-US" altLang="zh-TW" sz="1100" smtClean="0">
                <a:latin typeface="Times" pitchFamily="18" charset="0"/>
              </a:rPr>
              <a:t>Graphs also allow you to create technical paper quality graphics with the “export simplified image” function. Right-click the graph, select </a:t>
            </a:r>
            <a:r>
              <a:rPr lang="en-US" altLang="zh-TW" sz="1100" b="1" smtClean="0">
                <a:latin typeface="Times" pitchFamily="18" charset="0"/>
              </a:rPr>
              <a:t>Data Operations»Export Simplified Image…</a:t>
            </a:r>
          </a:p>
        </p:txBody>
      </p:sp>
      <p:pic>
        <p:nvPicPr>
          <p:cNvPr id="171012" name="Picture 5"/>
          <p:cNvPicPr>
            <a:picLocks noChangeAspect="1" noChangeArrowheads="1"/>
          </p:cNvPicPr>
          <p:nvPr/>
        </p:nvPicPr>
        <p:blipFill>
          <a:blip r:embed="rId3"/>
          <a:srcRect/>
          <a:stretch>
            <a:fillRect/>
          </a:stretch>
        </p:blipFill>
        <p:spPr bwMode="auto">
          <a:xfrm>
            <a:off x="3616325" y="6119813"/>
            <a:ext cx="2508250" cy="1993900"/>
          </a:xfrm>
          <a:prstGeom prst="rect">
            <a:avLst/>
          </a:prstGeom>
          <a:noFill/>
          <a:ln w="12700" algn="ctr">
            <a:noFill/>
            <a:miter lim="800000"/>
            <a:headEnd/>
            <a:tailEnd/>
          </a:ln>
        </p:spPr>
      </p:pic>
      <p:pic>
        <p:nvPicPr>
          <p:cNvPr id="171013" name="Picture 7"/>
          <p:cNvPicPr>
            <a:picLocks noChangeAspect="1" noChangeArrowheads="1"/>
          </p:cNvPicPr>
          <p:nvPr/>
        </p:nvPicPr>
        <p:blipFill>
          <a:blip r:embed="rId4"/>
          <a:srcRect/>
          <a:stretch>
            <a:fillRect/>
          </a:stretch>
        </p:blipFill>
        <p:spPr bwMode="auto">
          <a:xfrm>
            <a:off x="950913" y="6159500"/>
            <a:ext cx="2562225" cy="1689100"/>
          </a:xfrm>
          <a:prstGeom prst="rect">
            <a:avLst/>
          </a:prstGeom>
          <a:noFill/>
          <a:ln w="12700" algn="ctr">
            <a:noFill/>
            <a:miter lim="800000"/>
            <a:headEnd/>
            <a:tailEnd/>
          </a:ln>
        </p:spPr>
      </p:pic>
      <p:sp>
        <p:nvSpPr>
          <p:cNvPr id="171014" name="Text Box 8"/>
          <p:cNvSpPr txBox="1">
            <a:spLocks noChangeArrowheads="1"/>
          </p:cNvSpPr>
          <p:nvPr/>
        </p:nvSpPr>
        <p:spPr bwMode="auto">
          <a:xfrm>
            <a:off x="0" y="8870950"/>
            <a:ext cx="6997700" cy="252413"/>
          </a:xfrm>
          <a:prstGeom prst="rect">
            <a:avLst/>
          </a:prstGeom>
          <a:noFill/>
          <a:ln w="9525">
            <a:noFill/>
            <a:miter lim="800000"/>
            <a:headEnd/>
            <a:tailEnd/>
          </a:ln>
        </p:spPr>
        <p:txBody>
          <a:bodyPr lIns="102715" tIns="51356" rIns="102715" bIns="51356" anchor="b">
            <a:spAutoFit/>
          </a:bodyPr>
          <a:lstStyle/>
          <a:p>
            <a:pPr algn="l" defTabSz="781050">
              <a:spcBef>
                <a:spcPct val="50000"/>
              </a:spcBef>
              <a:tabLst>
                <a:tab pos="230188" algn="l"/>
                <a:tab pos="3408363" algn="ctr"/>
                <a:tab pos="6543675" algn="r"/>
              </a:tabLst>
            </a:pPr>
            <a:r>
              <a:rPr lang="en-US" altLang="zh-TW" sz="1000" b="0">
                <a:latin typeface="Times New Roman" pitchFamily="18" charset="0"/>
              </a:rPr>
              <a:t>	 </a:t>
            </a:r>
            <a:r>
              <a:rPr lang="en-US" altLang="zh-TW" sz="800" b="0" i="1"/>
              <a:t>Introduction to LabVIEW Hands-On 	54	ni.com</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spect="1" noChangeArrowheads="1" noTextEdit="1"/>
          </p:cNvSpPr>
          <p:nvPr>
            <p:ph type="sldImg"/>
          </p:nvPr>
        </p:nvSpPr>
        <p:spPr>
          <a:xfrm>
            <a:off x="917575" y="627063"/>
            <a:ext cx="5316538" cy="3987800"/>
          </a:xfrm>
          <a:ln/>
        </p:spPr>
      </p:sp>
      <p:sp>
        <p:nvSpPr>
          <p:cNvPr id="172035" name="Rectangle 3"/>
          <p:cNvSpPr>
            <a:spLocks noGrp="1" noChangeArrowheads="1"/>
          </p:cNvSpPr>
          <p:nvPr>
            <p:ph type="body" idx="1"/>
          </p:nvPr>
        </p:nvSpPr>
        <p:spPr>
          <a:xfrm>
            <a:off x="857250" y="4765675"/>
            <a:ext cx="5440363" cy="3652838"/>
          </a:xfrm>
          <a:noFill/>
          <a:ln/>
        </p:spPr>
        <p:txBody>
          <a:bodyPr/>
          <a:lstStyle/>
          <a:p>
            <a:pPr eaLnBrk="1" hangingPunct="1">
              <a:spcBef>
                <a:spcPct val="0"/>
              </a:spcBef>
            </a:pPr>
            <a:r>
              <a:rPr lang="en-US" altLang="zh-TW" sz="1100" smtClean="0">
                <a:latin typeface="Times" pitchFamily="18" charset="0"/>
              </a:rPr>
              <a:t>For Loops and While Loops can index and accumulate arrays at their boundaries. This is known as auto-indexing.</a:t>
            </a:r>
          </a:p>
          <a:p>
            <a:pPr marL="228600" lvl="1" indent="-227013" eaLnBrk="1" hangingPunct="1">
              <a:spcBef>
                <a:spcPct val="0"/>
              </a:spcBef>
              <a:buFontTx/>
              <a:buChar char="•"/>
            </a:pPr>
            <a:r>
              <a:rPr lang="en-US" altLang="zh-TW" sz="1100" smtClean="0">
                <a:latin typeface="Times" pitchFamily="18" charset="0"/>
              </a:rPr>
              <a:t>The indexing point on the boundary is called a tunnel.</a:t>
            </a:r>
          </a:p>
          <a:p>
            <a:pPr marL="228600" lvl="1" indent="-227013" eaLnBrk="1" hangingPunct="1">
              <a:spcBef>
                <a:spcPct val="0"/>
              </a:spcBef>
              <a:buFontTx/>
              <a:buChar char="•"/>
            </a:pPr>
            <a:r>
              <a:rPr lang="en-US" altLang="zh-TW" sz="1100" smtClean="0">
                <a:latin typeface="Times" pitchFamily="18" charset="0"/>
              </a:rPr>
              <a:t>The For Loop default is auto-indexing enabled.</a:t>
            </a:r>
          </a:p>
          <a:p>
            <a:pPr marL="228600" lvl="1" indent="-227013" eaLnBrk="1" hangingPunct="1">
              <a:spcBef>
                <a:spcPct val="0"/>
              </a:spcBef>
              <a:buFontTx/>
              <a:buChar char="•"/>
            </a:pPr>
            <a:r>
              <a:rPr lang="en-US" altLang="zh-TW" sz="1100" smtClean="0">
                <a:latin typeface="Times" pitchFamily="18" charset="0"/>
              </a:rPr>
              <a:t>The While Loop default is auto-indexing disabled.</a:t>
            </a:r>
          </a:p>
          <a:p>
            <a:pPr marL="228600" lvl="1" indent="-227013" eaLnBrk="1" hangingPunct="1">
              <a:spcBef>
                <a:spcPct val="0"/>
              </a:spcBef>
            </a:pPr>
            <a:endParaRPr lang="en-US" altLang="zh-TW" sz="1100" smtClean="0">
              <a:latin typeface="Times" pitchFamily="18" charset="0"/>
            </a:endParaRPr>
          </a:p>
          <a:p>
            <a:pPr eaLnBrk="1" hangingPunct="1">
              <a:spcBef>
                <a:spcPct val="0"/>
              </a:spcBef>
            </a:pPr>
            <a:r>
              <a:rPr lang="en-US" altLang="zh-TW" sz="1100" smtClean="0">
                <a:latin typeface="Times" pitchFamily="18" charset="0"/>
              </a:rPr>
              <a:t>Examples:</a:t>
            </a:r>
          </a:p>
          <a:p>
            <a:pPr marL="228600" lvl="1" indent="-227013" eaLnBrk="1" hangingPunct="1">
              <a:spcBef>
                <a:spcPct val="0"/>
              </a:spcBef>
              <a:buFontTx/>
              <a:buChar char="•"/>
            </a:pPr>
            <a:r>
              <a:rPr lang="en-US" altLang="zh-TW" sz="1100" smtClean="0">
                <a:latin typeface="Times" pitchFamily="18" charset="0"/>
              </a:rPr>
              <a:t>Enable auto-indexing to collect values within the loop and build the array. All values are placed in array upon exiting loop.</a:t>
            </a:r>
          </a:p>
          <a:p>
            <a:pPr marL="228600" lvl="1" indent="-227013" eaLnBrk="1" hangingPunct="1">
              <a:spcBef>
                <a:spcPct val="0"/>
              </a:spcBef>
              <a:buFontTx/>
              <a:buChar char="•"/>
            </a:pPr>
            <a:r>
              <a:rPr lang="en-US" altLang="zh-TW" sz="1100" smtClean="0">
                <a:latin typeface="Times" pitchFamily="18" charset="0"/>
              </a:rPr>
              <a:t>Disable auto-indexing if you are interested only in the final value.</a:t>
            </a:r>
          </a:p>
          <a:p>
            <a:pPr eaLnBrk="1" hangingPunct="1"/>
            <a:endParaRPr lang="en-US" altLang="zh-TW" sz="1100" smtClean="0">
              <a:latin typeface="Times" pitchFamily="18" charset="0"/>
            </a:endParaRPr>
          </a:p>
        </p:txBody>
      </p:sp>
      <p:sp>
        <p:nvSpPr>
          <p:cNvPr id="172036" name="Text Box 4"/>
          <p:cNvSpPr txBox="1">
            <a:spLocks noChangeArrowheads="1"/>
          </p:cNvSpPr>
          <p:nvPr/>
        </p:nvSpPr>
        <p:spPr bwMode="auto">
          <a:xfrm>
            <a:off x="0" y="8870950"/>
            <a:ext cx="6997700" cy="252413"/>
          </a:xfrm>
          <a:prstGeom prst="rect">
            <a:avLst/>
          </a:prstGeom>
          <a:noFill/>
          <a:ln w="9525">
            <a:noFill/>
            <a:miter lim="800000"/>
            <a:headEnd/>
            <a:tailEnd/>
          </a:ln>
        </p:spPr>
        <p:txBody>
          <a:bodyPr lIns="102715" tIns="51356" rIns="102715" bIns="51356" anchor="b">
            <a:spAutoFit/>
          </a:bodyPr>
          <a:lstStyle/>
          <a:p>
            <a:pPr algn="l" defTabSz="781050">
              <a:spcBef>
                <a:spcPct val="50000"/>
              </a:spcBef>
              <a:tabLst>
                <a:tab pos="230188" algn="l"/>
                <a:tab pos="3408363" algn="ctr"/>
                <a:tab pos="6543675" algn="r"/>
              </a:tabLst>
            </a:pPr>
            <a:r>
              <a:rPr lang="en-US" altLang="zh-TW" sz="1000" b="0">
                <a:latin typeface="Times New Roman" pitchFamily="18" charset="0"/>
              </a:rPr>
              <a:t>	 </a:t>
            </a:r>
            <a:r>
              <a:rPr lang="en-US" altLang="zh-TW" sz="800" b="0" i="1">
                <a:latin typeface="Arial" pitchFamily="34" charset="0"/>
              </a:rPr>
              <a:t>© </a:t>
            </a:r>
            <a:r>
              <a:rPr lang="en-US" altLang="zh-TW" sz="800" b="0" i="1">
                <a:cs typeface="Times New Roman" pitchFamily="18" charset="0"/>
              </a:rPr>
              <a:t>National Instruments Corporation</a:t>
            </a:r>
            <a:r>
              <a:rPr lang="en-US" altLang="zh-TW" sz="800" b="0" i="1"/>
              <a:t> 	55	 Introduction to LabVIEW Hands-On</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a:noFill/>
          <a:ln/>
        </p:spPr>
        <p:txBody>
          <a:bodyPr/>
          <a:lstStyle/>
          <a:p>
            <a:pPr eaLnBrk="1" hangingPunct="1">
              <a:tabLst>
                <a:tab pos="228600" algn="l"/>
              </a:tabLst>
            </a:pPr>
            <a:r>
              <a:rPr lang="en-US" altLang="zh-TW" sz="1100" smtClean="0">
                <a:latin typeface="Times" pitchFamily="18" charset="0"/>
              </a:rPr>
              <a:t>To create an array control or indicator as shown, select an array on the </a:t>
            </a:r>
            <a:r>
              <a:rPr lang="en-US" altLang="zh-TW" sz="1100" b="1" smtClean="0">
                <a:latin typeface="Times" pitchFamily="18" charset="0"/>
              </a:rPr>
              <a:t>Controls»Modern»Array, Matrix, and Cluster</a:t>
            </a:r>
            <a:r>
              <a:rPr lang="en-US" altLang="zh-TW" sz="1100" smtClean="0">
                <a:latin typeface="Times" pitchFamily="18" charset="0"/>
              </a:rPr>
              <a:t> palette, place it on the front panel, and drag a control or indicator into the array shell. If you attempt to drag an invalid control or indicator such as an XY graph into the array shell, you are unable to drop the control or indicator in the array shell.</a:t>
            </a:r>
          </a:p>
          <a:p>
            <a:pPr eaLnBrk="1" hangingPunct="1">
              <a:tabLst>
                <a:tab pos="228600" algn="l"/>
              </a:tabLst>
            </a:pPr>
            <a:r>
              <a:rPr lang="en-US" altLang="zh-TW" sz="1100" smtClean="0">
                <a:latin typeface="Times" pitchFamily="18" charset="0"/>
              </a:rPr>
              <a:t>You must insert an object in the array shell before you use the array on the block diagram. Otherwise, the array terminal appears black with an empty bracket.</a:t>
            </a:r>
          </a:p>
          <a:p>
            <a:pPr eaLnBrk="1" hangingPunct="1">
              <a:tabLst>
                <a:tab pos="228600" algn="l"/>
              </a:tabLst>
            </a:pPr>
            <a:endParaRPr lang="en-US" altLang="zh-TW" sz="1100" smtClean="0">
              <a:latin typeface="Times" pitchFamily="18" charset="0"/>
            </a:endParaRPr>
          </a:p>
          <a:p>
            <a:pPr eaLnBrk="1" hangingPunct="1">
              <a:tabLst>
                <a:tab pos="228600" algn="l"/>
              </a:tabLst>
            </a:pPr>
            <a:endParaRPr lang="en-US" altLang="zh-TW" sz="1100" smtClean="0">
              <a:latin typeface="Times" pitchFamily="18" charset="0"/>
            </a:endParaRPr>
          </a:p>
          <a:p>
            <a:pPr eaLnBrk="1" hangingPunct="1">
              <a:tabLst>
                <a:tab pos="228600" algn="l"/>
              </a:tabLst>
            </a:pPr>
            <a:endParaRPr lang="en-US" altLang="zh-TW" sz="1100" smtClean="0">
              <a:latin typeface="Times" pitchFamily="18" charset="0"/>
            </a:endParaRPr>
          </a:p>
        </p:txBody>
      </p:sp>
      <p:sp>
        <p:nvSpPr>
          <p:cNvPr id="173060" name="Text Box 4"/>
          <p:cNvSpPr txBox="1">
            <a:spLocks noChangeArrowheads="1"/>
          </p:cNvSpPr>
          <p:nvPr/>
        </p:nvSpPr>
        <p:spPr bwMode="auto">
          <a:xfrm>
            <a:off x="0" y="8870950"/>
            <a:ext cx="6997700" cy="252413"/>
          </a:xfrm>
          <a:prstGeom prst="rect">
            <a:avLst/>
          </a:prstGeom>
          <a:noFill/>
          <a:ln w="9525">
            <a:noFill/>
            <a:miter lim="800000"/>
            <a:headEnd/>
            <a:tailEnd/>
          </a:ln>
        </p:spPr>
        <p:txBody>
          <a:bodyPr lIns="102715" tIns="51356" rIns="102715" bIns="51356" anchor="b">
            <a:spAutoFit/>
          </a:bodyPr>
          <a:lstStyle/>
          <a:p>
            <a:pPr algn="l" defTabSz="781050">
              <a:spcBef>
                <a:spcPct val="50000"/>
              </a:spcBef>
              <a:tabLst>
                <a:tab pos="230188" algn="l"/>
                <a:tab pos="3408363" algn="ctr"/>
                <a:tab pos="6543675" algn="r"/>
              </a:tabLst>
            </a:pPr>
            <a:r>
              <a:rPr lang="en-US" altLang="zh-TW" sz="1000" b="0">
                <a:latin typeface="Times New Roman" pitchFamily="18" charset="0"/>
              </a:rPr>
              <a:t>	 </a:t>
            </a:r>
            <a:r>
              <a:rPr lang="en-US" altLang="zh-TW" sz="800" b="0" i="1"/>
              <a:t>Introduction to LabVIEW Hands-On 	56	ni.com</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a:xfrm>
            <a:off x="931863" y="4227513"/>
            <a:ext cx="5133975" cy="4171950"/>
          </a:xfrm>
          <a:noFill/>
          <a:ln/>
        </p:spPr>
        <p:txBody>
          <a:bodyPr/>
          <a:lstStyle/>
          <a:p>
            <a:pPr eaLnBrk="1" hangingPunct="1">
              <a:spcBef>
                <a:spcPct val="0"/>
              </a:spcBef>
            </a:pPr>
            <a:r>
              <a:rPr lang="en-US" altLang="zh-TW" smtClean="0">
                <a:latin typeface="Times" pitchFamily="18" charset="0"/>
              </a:rPr>
              <a:t>To add dimensions to an array one at a time, right-click the index display and select </a:t>
            </a:r>
            <a:r>
              <a:rPr lang="en-US" altLang="zh-TW" b="1" smtClean="0">
                <a:latin typeface="Times" pitchFamily="18" charset="0"/>
              </a:rPr>
              <a:t>Add Dimension </a:t>
            </a:r>
            <a:r>
              <a:rPr lang="en-US" altLang="zh-TW" smtClean="0">
                <a:latin typeface="Times" pitchFamily="18" charset="0"/>
              </a:rPr>
              <a:t>from the shortcut menu. You also can use the Positioning tool to resize the index display until you have as many dimensions as you want.</a:t>
            </a:r>
          </a:p>
          <a:p>
            <a:pPr eaLnBrk="1" hangingPunct="1">
              <a:spcBef>
                <a:spcPct val="0"/>
              </a:spcBef>
            </a:pPr>
            <a:endParaRPr lang="en-US" altLang="zh-TW" smtClean="0">
              <a:latin typeface="Times" pitchFamily="18" charset="0"/>
            </a:endParaRPr>
          </a:p>
          <a:p>
            <a:pPr eaLnBrk="1" hangingPunct="1">
              <a:spcBef>
                <a:spcPct val="0"/>
              </a:spcBef>
            </a:pPr>
            <a:r>
              <a:rPr lang="en-US" altLang="zh-TW" b="1" smtClean="0">
                <a:latin typeface="Times" pitchFamily="18" charset="0"/>
              </a:rPr>
              <a:t>1D Array Viewing a Single Element:</a:t>
            </a:r>
          </a:p>
          <a:p>
            <a:pPr eaLnBrk="1" hangingPunct="1">
              <a:spcBef>
                <a:spcPct val="0"/>
              </a:spcBef>
            </a:pPr>
            <a:endParaRPr lang="en-US" altLang="zh-TW" b="1" smtClean="0">
              <a:latin typeface="Times" pitchFamily="18" charset="0"/>
            </a:endParaRPr>
          </a:p>
          <a:p>
            <a:pPr eaLnBrk="1" hangingPunct="1">
              <a:spcBef>
                <a:spcPct val="0"/>
              </a:spcBef>
            </a:pPr>
            <a:endParaRPr lang="en-US" altLang="zh-TW" b="1" smtClean="0">
              <a:latin typeface="Times" pitchFamily="18" charset="0"/>
            </a:endParaRPr>
          </a:p>
          <a:p>
            <a:pPr eaLnBrk="1" hangingPunct="1">
              <a:spcBef>
                <a:spcPct val="0"/>
              </a:spcBef>
            </a:pPr>
            <a:endParaRPr lang="en-US" altLang="zh-TW" b="1" smtClean="0">
              <a:latin typeface="Times" pitchFamily="18" charset="0"/>
            </a:endParaRPr>
          </a:p>
          <a:p>
            <a:pPr eaLnBrk="1" hangingPunct="1">
              <a:spcBef>
                <a:spcPct val="0"/>
              </a:spcBef>
            </a:pPr>
            <a:r>
              <a:rPr lang="en-US" altLang="zh-TW" b="1" smtClean="0">
                <a:latin typeface="Times" pitchFamily="18" charset="0"/>
              </a:rPr>
              <a:t>1D Array Viewing Multiple Elements:</a:t>
            </a:r>
          </a:p>
          <a:p>
            <a:pPr eaLnBrk="1" hangingPunct="1">
              <a:spcBef>
                <a:spcPct val="0"/>
              </a:spcBef>
            </a:pPr>
            <a:endParaRPr lang="en-US" altLang="zh-TW" b="1" smtClean="0">
              <a:latin typeface="Times" pitchFamily="18" charset="0"/>
            </a:endParaRPr>
          </a:p>
          <a:p>
            <a:pPr eaLnBrk="1" hangingPunct="1">
              <a:spcBef>
                <a:spcPct val="0"/>
              </a:spcBef>
            </a:pPr>
            <a:endParaRPr lang="en-US" altLang="zh-TW" b="1" smtClean="0">
              <a:latin typeface="Times" pitchFamily="18" charset="0"/>
            </a:endParaRPr>
          </a:p>
          <a:p>
            <a:pPr eaLnBrk="1" hangingPunct="1">
              <a:spcBef>
                <a:spcPct val="0"/>
              </a:spcBef>
            </a:pPr>
            <a:endParaRPr lang="en-US" altLang="zh-TW" b="1" smtClean="0">
              <a:latin typeface="Times" pitchFamily="18" charset="0"/>
            </a:endParaRPr>
          </a:p>
          <a:p>
            <a:pPr eaLnBrk="1" hangingPunct="1">
              <a:spcBef>
                <a:spcPct val="0"/>
              </a:spcBef>
            </a:pPr>
            <a:r>
              <a:rPr lang="en-US" altLang="zh-TW" b="1" smtClean="0">
                <a:latin typeface="Times" pitchFamily="18" charset="0"/>
              </a:rPr>
              <a:t>2D Array Viewing a Single Element:</a:t>
            </a:r>
          </a:p>
          <a:p>
            <a:pPr eaLnBrk="1" hangingPunct="1">
              <a:spcBef>
                <a:spcPct val="0"/>
              </a:spcBef>
            </a:pPr>
            <a:endParaRPr lang="en-US" altLang="zh-TW" b="1" smtClean="0">
              <a:latin typeface="Times" pitchFamily="18" charset="0"/>
            </a:endParaRPr>
          </a:p>
          <a:p>
            <a:pPr eaLnBrk="1" hangingPunct="1">
              <a:spcBef>
                <a:spcPct val="0"/>
              </a:spcBef>
            </a:pPr>
            <a:endParaRPr lang="en-US" altLang="zh-TW" b="1" smtClean="0">
              <a:latin typeface="Times" pitchFamily="18" charset="0"/>
            </a:endParaRPr>
          </a:p>
          <a:p>
            <a:pPr eaLnBrk="1" hangingPunct="1">
              <a:spcBef>
                <a:spcPct val="0"/>
              </a:spcBef>
            </a:pPr>
            <a:endParaRPr lang="en-US" altLang="zh-TW" b="1" smtClean="0">
              <a:latin typeface="Times" pitchFamily="18" charset="0"/>
            </a:endParaRPr>
          </a:p>
          <a:p>
            <a:pPr eaLnBrk="1" hangingPunct="1">
              <a:spcBef>
                <a:spcPct val="0"/>
              </a:spcBef>
            </a:pPr>
            <a:endParaRPr lang="en-US" altLang="zh-TW" b="1" smtClean="0">
              <a:latin typeface="Times" pitchFamily="18" charset="0"/>
            </a:endParaRPr>
          </a:p>
          <a:p>
            <a:pPr eaLnBrk="1" hangingPunct="1">
              <a:spcBef>
                <a:spcPct val="0"/>
              </a:spcBef>
            </a:pPr>
            <a:r>
              <a:rPr lang="en-US" altLang="zh-TW" b="1" smtClean="0">
                <a:latin typeface="Times" pitchFamily="18" charset="0"/>
              </a:rPr>
              <a:t>2D Array Viewing Multiple Elements:</a:t>
            </a:r>
          </a:p>
          <a:p>
            <a:pPr eaLnBrk="1" hangingPunct="1">
              <a:spcBef>
                <a:spcPct val="0"/>
              </a:spcBef>
            </a:pPr>
            <a:endParaRPr lang="en-US" altLang="zh-TW" b="1" smtClean="0">
              <a:latin typeface="Times" pitchFamily="18" charset="0"/>
            </a:endParaRPr>
          </a:p>
        </p:txBody>
      </p:sp>
      <p:pic>
        <p:nvPicPr>
          <p:cNvPr id="174084" name="Picture 4"/>
          <p:cNvPicPr>
            <a:picLocks noChangeAspect="1" noChangeArrowheads="1"/>
          </p:cNvPicPr>
          <p:nvPr/>
        </p:nvPicPr>
        <p:blipFill>
          <a:blip r:embed="rId3"/>
          <a:srcRect/>
          <a:stretch>
            <a:fillRect/>
          </a:stretch>
        </p:blipFill>
        <p:spPr bwMode="auto">
          <a:xfrm>
            <a:off x="1808163" y="5237163"/>
            <a:ext cx="846137" cy="385762"/>
          </a:xfrm>
          <a:prstGeom prst="rect">
            <a:avLst/>
          </a:prstGeom>
          <a:noFill/>
          <a:ln w="12700" algn="ctr">
            <a:noFill/>
            <a:miter lim="800000"/>
            <a:headEnd/>
            <a:tailEnd/>
          </a:ln>
        </p:spPr>
      </p:pic>
      <p:pic>
        <p:nvPicPr>
          <p:cNvPr id="174085" name="Picture 5"/>
          <p:cNvPicPr>
            <a:picLocks noChangeAspect="1" noChangeArrowheads="1"/>
          </p:cNvPicPr>
          <p:nvPr/>
        </p:nvPicPr>
        <p:blipFill>
          <a:blip r:embed="rId4"/>
          <a:srcRect/>
          <a:stretch>
            <a:fillRect/>
          </a:stretch>
        </p:blipFill>
        <p:spPr bwMode="auto">
          <a:xfrm>
            <a:off x="1809750" y="5980113"/>
            <a:ext cx="3048000" cy="438150"/>
          </a:xfrm>
          <a:prstGeom prst="rect">
            <a:avLst/>
          </a:prstGeom>
          <a:noFill/>
          <a:ln w="12700" algn="ctr">
            <a:noFill/>
            <a:miter lim="800000"/>
            <a:headEnd/>
            <a:tailEnd/>
          </a:ln>
        </p:spPr>
      </p:pic>
      <p:pic>
        <p:nvPicPr>
          <p:cNvPr id="174086" name="Picture 6"/>
          <p:cNvPicPr>
            <a:picLocks noChangeAspect="1" noChangeArrowheads="1"/>
          </p:cNvPicPr>
          <p:nvPr/>
        </p:nvPicPr>
        <p:blipFill>
          <a:blip r:embed="rId5"/>
          <a:srcRect/>
          <a:stretch>
            <a:fillRect/>
          </a:stretch>
        </p:blipFill>
        <p:spPr bwMode="auto">
          <a:xfrm>
            <a:off x="1770063" y="6670675"/>
            <a:ext cx="1157287" cy="660400"/>
          </a:xfrm>
          <a:prstGeom prst="rect">
            <a:avLst/>
          </a:prstGeom>
          <a:noFill/>
          <a:ln w="12700" algn="ctr">
            <a:noFill/>
            <a:miter lim="800000"/>
            <a:headEnd/>
            <a:tailEnd/>
          </a:ln>
        </p:spPr>
      </p:pic>
      <p:pic>
        <p:nvPicPr>
          <p:cNvPr id="174087" name="Picture 7"/>
          <p:cNvPicPr>
            <a:picLocks noChangeAspect="1" noChangeArrowheads="1"/>
          </p:cNvPicPr>
          <p:nvPr/>
        </p:nvPicPr>
        <p:blipFill>
          <a:blip r:embed="rId6"/>
          <a:srcRect/>
          <a:stretch>
            <a:fillRect/>
          </a:stretch>
        </p:blipFill>
        <p:spPr bwMode="auto">
          <a:xfrm>
            <a:off x="1731963" y="7707313"/>
            <a:ext cx="3517900" cy="947737"/>
          </a:xfrm>
          <a:prstGeom prst="rect">
            <a:avLst/>
          </a:prstGeom>
          <a:noFill/>
          <a:ln w="12700" algn="ctr">
            <a:noFill/>
            <a:miter lim="800000"/>
            <a:headEnd/>
            <a:tailEnd/>
          </a:ln>
        </p:spPr>
      </p:pic>
      <p:sp>
        <p:nvSpPr>
          <p:cNvPr id="174088" name="Text Box 8"/>
          <p:cNvSpPr txBox="1">
            <a:spLocks noChangeArrowheads="1"/>
          </p:cNvSpPr>
          <p:nvPr/>
        </p:nvSpPr>
        <p:spPr bwMode="auto">
          <a:xfrm>
            <a:off x="0" y="8870950"/>
            <a:ext cx="6997700" cy="252413"/>
          </a:xfrm>
          <a:prstGeom prst="rect">
            <a:avLst/>
          </a:prstGeom>
          <a:noFill/>
          <a:ln w="9525">
            <a:noFill/>
            <a:miter lim="800000"/>
            <a:headEnd/>
            <a:tailEnd/>
          </a:ln>
        </p:spPr>
        <p:txBody>
          <a:bodyPr lIns="102715" tIns="51356" rIns="102715" bIns="51356" anchor="b">
            <a:spAutoFit/>
          </a:bodyPr>
          <a:lstStyle/>
          <a:p>
            <a:pPr algn="l" defTabSz="781050">
              <a:spcBef>
                <a:spcPct val="50000"/>
              </a:spcBef>
              <a:tabLst>
                <a:tab pos="230188" algn="l"/>
                <a:tab pos="3408363" algn="ctr"/>
                <a:tab pos="6543675" algn="r"/>
              </a:tabLst>
            </a:pPr>
            <a:r>
              <a:rPr lang="en-US" altLang="zh-TW" sz="1000" b="0">
                <a:latin typeface="Times New Roman" pitchFamily="18" charset="0"/>
              </a:rPr>
              <a:t>	 </a:t>
            </a:r>
            <a:r>
              <a:rPr lang="en-US" altLang="zh-TW" sz="800" b="0" i="1">
                <a:latin typeface="Arial" pitchFamily="34" charset="0"/>
              </a:rPr>
              <a:t>© </a:t>
            </a:r>
            <a:r>
              <a:rPr lang="en-US" altLang="zh-TW" sz="800" b="0" i="1">
                <a:cs typeface="Times New Roman" pitchFamily="18" charset="0"/>
              </a:rPr>
              <a:t>National Instruments Corporation</a:t>
            </a:r>
            <a:r>
              <a:rPr lang="en-US" altLang="zh-TW" sz="800" b="0" i="1"/>
              <a:t> 	57	 Introduction to LabVIEW Hands-On</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a:xfrm>
            <a:off x="931863" y="4257675"/>
            <a:ext cx="5133975" cy="2905125"/>
          </a:xfrm>
          <a:noFill/>
          <a:ln/>
        </p:spPr>
        <p:txBody>
          <a:bodyPr/>
          <a:lstStyle/>
          <a:p>
            <a:pPr eaLnBrk="1" hangingPunct="1">
              <a:spcBef>
                <a:spcPct val="0"/>
              </a:spcBef>
              <a:tabLst>
                <a:tab pos="228600" algn="l"/>
              </a:tabLst>
            </a:pPr>
            <a:r>
              <a:rPr lang="en-US" altLang="zh-TW" sz="1100" b="1" smtClean="0">
                <a:latin typeface="Times" pitchFamily="18" charset="0"/>
              </a:rPr>
              <a:t>Time Delay</a:t>
            </a:r>
          </a:p>
          <a:p>
            <a:pPr eaLnBrk="1" hangingPunct="1">
              <a:spcBef>
                <a:spcPct val="0"/>
              </a:spcBef>
              <a:tabLst>
                <a:tab pos="228600" algn="l"/>
              </a:tabLst>
            </a:pPr>
            <a:r>
              <a:rPr lang="en-US" altLang="zh-TW" sz="1100" smtClean="0">
                <a:latin typeface="Times" pitchFamily="18" charset="0"/>
              </a:rPr>
              <a:t>The Time Delay Express VI delays execution by a specified number of seconds. Following the rules of Data Flow Programming, the while loop will not iterate until all tasks inside of it are complete, thus delaying each iteration of the loop.</a:t>
            </a:r>
            <a:endParaRPr lang="en-US" altLang="zh-TW" sz="1100" b="1" smtClean="0">
              <a:latin typeface="Times" pitchFamily="18" charset="0"/>
            </a:endParaRPr>
          </a:p>
          <a:p>
            <a:pPr eaLnBrk="1" hangingPunct="1">
              <a:spcBef>
                <a:spcPct val="0"/>
              </a:spcBef>
              <a:tabLst>
                <a:tab pos="228600" algn="l"/>
              </a:tabLst>
            </a:pPr>
            <a:r>
              <a:rPr lang="en-US" altLang="zh-TW" sz="1100" b="1" smtClean="0">
                <a:latin typeface="Times" pitchFamily="18" charset="0"/>
              </a:rPr>
              <a:t>Timed Loops</a:t>
            </a:r>
          </a:p>
          <a:p>
            <a:pPr eaLnBrk="1" hangingPunct="1">
              <a:spcBef>
                <a:spcPct val="0"/>
              </a:spcBef>
              <a:tabLst>
                <a:tab pos="228600" algn="l"/>
              </a:tabLst>
            </a:pPr>
            <a:r>
              <a:rPr lang="en-US" altLang="zh-TW" sz="1100" smtClean="0">
                <a:latin typeface="Times" pitchFamily="18" charset="0"/>
              </a:rPr>
              <a:t>Executes each iteration of the loop at the period you specify. Use the Timed Loop when you want to develop VIs with multi-rate timing capabilities, precise timing, feedback on loop execution, timing characteristics that change dynamically, or several levels of execution priority.</a:t>
            </a:r>
          </a:p>
          <a:p>
            <a:pPr eaLnBrk="1" hangingPunct="1">
              <a:spcBef>
                <a:spcPct val="0"/>
              </a:spcBef>
              <a:tabLst>
                <a:tab pos="228600" algn="l"/>
              </a:tabLst>
            </a:pPr>
            <a:r>
              <a:rPr lang="en-US" altLang="zh-TW" sz="1100" smtClean="0">
                <a:latin typeface="Times" pitchFamily="18" charset="0"/>
              </a:rPr>
              <a:t>Double-click the Input Node or right-click the Input Node and select </a:t>
            </a:r>
            <a:r>
              <a:rPr lang="en-US" altLang="zh-TW" sz="1100" b="1" smtClean="0">
                <a:latin typeface="Times" pitchFamily="18" charset="0"/>
              </a:rPr>
              <a:t>Configure Timed Loop</a:t>
            </a:r>
            <a:r>
              <a:rPr lang="en-US" altLang="zh-TW" sz="1100" smtClean="0">
                <a:latin typeface="Times" pitchFamily="18" charset="0"/>
              </a:rPr>
              <a:t> from the shortcut menu to display the Loop Configuration dialog box, where you can configure the Timed Loop. The values you enter in the </a:t>
            </a:r>
            <a:r>
              <a:rPr lang="en-US" altLang="zh-TW" sz="1100" b="1" smtClean="0">
                <a:latin typeface="Times" pitchFamily="18" charset="0"/>
              </a:rPr>
              <a:t>Loop Configuration</a:t>
            </a:r>
            <a:r>
              <a:rPr lang="en-US" altLang="zh-TW" sz="1100" smtClean="0">
                <a:latin typeface="Times" pitchFamily="18" charset="0"/>
              </a:rPr>
              <a:t> dialog box appear as options in the Input Node.</a:t>
            </a:r>
          </a:p>
        </p:txBody>
      </p:sp>
      <p:pic>
        <p:nvPicPr>
          <p:cNvPr id="175108" name="Picture 4"/>
          <p:cNvPicPr>
            <a:picLocks noChangeAspect="1" noChangeArrowheads="1"/>
          </p:cNvPicPr>
          <p:nvPr/>
        </p:nvPicPr>
        <p:blipFill>
          <a:blip r:embed="rId3"/>
          <a:srcRect/>
          <a:stretch>
            <a:fillRect/>
          </a:stretch>
        </p:blipFill>
        <p:spPr bwMode="auto">
          <a:xfrm>
            <a:off x="817563" y="6972300"/>
            <a:ext cx="338137" cy="339725"/>
          </a:xfrm>
          <a:prstGeom prst="rect">
            <a:avLst/>
          </a:prstGeom>
          <a:noFill/>
          <a:ln w="12700" algn="ctr">
            <a:noFill/>
            <a:miter lim="800000"/>
            <a:headEnd/>
            <a:tailEnd/>
          </a:ln>
        </p:spPr>
      </p:pic>
      <p:sp>
        <p:nvSpPr>
          <p:cNvPr id="175109" name="Rectangle 6"/>
          <p:cNvSpPr>
            <a:spLocks noChangeArrowheads="1"/>
          </p:cNvSpPr>
          <p:nvPr/>
        </p:nvSpPr>
        <p:spPr bwMode="auto">
          <a:xfrm>
            <a:off x="1184275" y="6896100"/>
            <a:ext cx="4849813" cy="1855788"/>
          </a:xfrm>
          <a:prstGeom prst="rect">
            <a:avLst/>
          </a:prstGeom>
          <a:noFill/>
          <a:ln w="9525">
            <a:noFill/>
            <a:miter lim="800000"/>
            <a:headEnd/>
            <a:tailEnd/>
          </a:ln>
        </p:spPr>
        <p:txBody>
          <a:bodyPr lIns="92933" tIns="46467" rIns="92933" bIns="46467"/>
          <a:lstStyle/>
          <a:p>
            <a:pPr algn="l" eaLnBrk="1" hangingPunct="1"/>
            <a:r>
              <a:rPr lang="en-US" altLang="zh-TW" sz="1100">
                <a:latin typeface="Times" pitchFamily="18" charset="0"/>
              </a:rPr>
              <a:t>Wait Until Next ms Multiple</a:t>
            </a:r>
          </a:p>
          <a:p>
            <a:pPr algn="l" eaLnBrk="1" hangingPunct="1"/>
            <a:r>
              <a:rPr lang="en-US" altLang="zh-TW" sz="1100" b="0">
                <a:latin typeface="Times" pitchFamily="18" charset="0"/>
              </a:rPr>
              <a:t>Waits until the value of the millisecond timer becomes a multiple of the specified </a:t>
            </a:r>
            <a:r>
              <a:rPr lang="en-US" altLang="zh-TW" sz="1100">
                <a:latin typeface="Times" pitchFamily="18" charset="0"/>
              </a:rPr>
              <a:t>millisecond multiple</a:t>
            </a:r>
            <a:r>
              <a:rPr lang="en-US" altLang="zh-TW" sz="1100" b="0">
                <a:latin typeface="Times" pitchFamily="18" charset="0"/>
              </a:rPr>
              <a:t>. Use this function to synchronize activities. You can call this function in a loop to control the loop execution rate. However, it is possible that the first loop period might be short. This function makes asynchronous system calls, but the nodes themselves function synchronously. Therefore, it does not complete execution until the specified time has elapsed. </a:t>
            </a:r>
          </a:p>
          <a:p>
            <a:pPr algn="l" eaLnBrk="1" hangingPunct="1"/>
            <a:r>
              <a:rPr lang="en-US" altLang="zh-TW" sz="1100">
                <a:latin typeface="Times" pitchFamily="18" charset="0"/>
              </a:rPr>
              <a:t>Functions»Programming»Timing»Wait Until Next ms Multiple</a:t>
            </a:r>
          </a:p>
          <a:p>
            <a:pPr algn="l" eaLnBrk="1" hangingPunct="1">
              <a:spcBef>
                <a:spcPct val="30000"/>
              </a:spcBef>
            </a:pPr>
            <a:endParaRPr lang="en-US" altLang="zh-TW" sz="1100">
              <a:latin typeface="Times" pitchFamily="18" charset="0"/>
            </a:endParaRPr>
          </a:p>
        </p:txBody>
      </p:sp>
      <p:sp>
        <p:nvSpPr>
          <p:cNvPr id="175110" name="Text Box 7"/>
          <p:cNvSpPr txBox="1">
            <a:spLocks noChangeArrowheads="1"/>
          </p:cNvSpPr>
          <p:nvPr/>
        </p:nvSpPr>
        <p:spPr bwMode="auto">
          <a:xfrm>
            <a:off x="0" y="8870950"/>
            <a:ext cx="6997700" cy="252413"/>
          </a:xfrm>
          <a:prstGeom prst="rect">
            <a:avLst/>
          </a:prstGeom>
          <a:noFill/>
          <a:ln w="9525">
            <a:noFill/>
            <a:miter lim="800000"/>
            <a:headEnd/>
            <a:tailEnd/>
          </a:ln>
        </p:spPr>
        <p:txBody>
          <a:bodyPr lIns="102715" tIns="51356" rIns="102715" bIns="51356" anchor="b">
            <a:spAutoFit/>
          </a:bodyPr>
          <a:lstStyle/>
          <a:p>
            <a:pPr algn="l" defTabSz="781050">
              <a:spcBef>
                <a:spcPct val="50000"/>
              </a:spcBef>
              <a:tabLst>
                <a:tab pos="230188" algn="l"/>
                <a:tab pos="3408363" algn="ctr"/>
                <a:tab pos="6543675" algn="r"/>
              </a:tabLst>
            </a:pPr>
            <a:r>
              <a:rPr lang="en-US" altLang="zh-TW" sz="1000" b="0">
                <a:latin typeface="Times New Roman" pitchFamily="18" charset="0"/>
              </a:rPr>
              <a:t>	 </a:t>
            </a:r>
            <a:r>
              <a:rPr lang="en-US" altLang="zh-TW" sz="800" b="0" i="1"/>
              <a:t>Introduction to LabVIEW Hands-On 	58	ni.com</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xfrm>
            <a:off x="1182688" y="695325"/>
            <a:ext cx="4635500" cy="3476625"/>
          </a:xfrm>
          <a:ln/>
        </p:spPr>
      </p:sp>
      <p:sp>
        <p:nvSpPr>
          <p:cNvPr id="123907" name="Rectangle 3"/>
          <p:cNvSpPr>
            <a:spLocks noGrp="1" noChangeArrowheads="1"/>
          </p:cNvSpPr>
          <p:nvPr>
            <p:ph type="body" idx="1"/>
          </p:nvPr>
        </p:nvSpPr>
        <p:spPr>
          <a:noFill/>
          <a:ln/>
        </p:spPr>
        <p:txBody>
          <a:bodyPr/>
          <a:lstStyle/>
          <a:p>
            <a:pPr eaLnBrk="1" hangingPunct="1"/>
            <a:r>
              <a:rPr lang="en-US" altLang="zh-TW" sz="1100" b="1" smtClean="0">
                <a:solidFill>
                  <a:srgbClr val="000000"/>
                </a:solidFill>
                <a:latin typeface="Times" pitchFamily="18" charset="0"/>
              </a:rPr>
              <a:t>Integrated Hardware Platforms</a:t>
            </a:r>
          </a:p>
          <a:p>
            <a:pPr eaLnBrk="1" hangingPunct="1"/>
            <a:r>
              <a:rPr lang="en-US" altLang="zh-TW" sz="1100" smtClean="0">
                <a:solidFill>
                  <a:srgbClr val="000000"/>
                </a:solidFill>
                <a:latin typeface="Times" pitchFamily="18" charset="0"/>
              </a:rPr>
              <a:t>A virtual instrument consists of an industry-standard computer or workstation equipped with powerful application software, cost-effective hardware such as plug-in boards, and driver software, which together perform the functions of traditional instruments. </a:t>
            </a:r>
          </a:p>
          <a:p>
            <a:pPr eaLnBrk="1" hangingPunct="1"/>
            <a:r>
              <a:rPr lang="en-US" altLang="zh-TW" sz="1100" smtClean="0">
                <a:solidFill>
                  <a:srgbClr val="000000"/>
                </a:solidFill>
                <a:latin typeface="Times" pitchFamily="18" charset="0"/>
              </a:rPr>
              <a:t>Virtual instruments represent a fundamental shift from traditional hardware-centered instrumentation systems to software-centered systems that exploit the computing power, productivity, display, and connectivity capabilities of popular desktop computers and workstations. </a:t>
            </a:r>
          </a:p>
          <a:p>
            <a:pPr eaLnBrk="1" hangingPunct="1"/>
            <a:r>
              <a:rPr lang="en-US" altLang="zh-TW" sz="1100" smtClean="0">
                <a:solidFill>
                  <a:srgbClr val="000000"/>
                </a:solidFill>
                <a:latin typeface="Times" pitchFamily="18" charset="0"/>
              </a:rPr>
              <a:t>Although the PC and integrated circuit technology have experienced significant advances in the last two decades, software truly offers the flexibility to build on this powerful hardware foundation to create virtual instruments, providing better ways to innovate and significantly reduce cost. With virtual instruments, engineers and scientists build measurement and automation systems that suit their needs exactly (user-defined) instead of being limited by traditional fixed-function instruments (vendor-defined).</a:t>
            </a:r>
            <a:endParaRPr lang="en-US" altLang="zh-TW" sz="1100" smtClean="0">
              <a:latin typeface="Times" pitchFamily="18" charset="0"/>
            </a:endParaRPr>
          </a:p>
          <a:p>
            <a:pPr eaLnBrk="1" hangingPunct="1"/>
            <a:endParaRPr lang="en-US" altLang="zh-TW" sz="1100" smtClean="0">
              <a:latin typeface="Times" pitchFamily="18" charset="0"/>
            </a:endParaRPr>
          </a:p>
          <a:p>
            <a:pPr eaLnBrk="1" hangingPunct="1"/>
            <a:endParaRPr lang="en-US" altLang="zh-TW" sz="1100" smtClean="0">
              <a:latin typeface="Times" pitchFamily="18" charset="0"/>
            </a:endParaRPr>
          </a:p>
          <a:p>
            <a:pPr eaLnBrk="1" hangingPunct="1"/>
            <a:endParaRPr lang="en-US" altLang="zh-TW" sz="1100" smtClean="0">
              <a:latin typeface="Times" pitchFamily="18" charset="0"/>
            </a:endParaRPr>
          </a:p>
          <a:p>
            <a:pPr eaLnBrk="1" hangingPunct="1"/>
            <a:endParaRPr lang="en-US" altLang="zh-TW" sz="1100" smtClean="0">
              <a:latin typeface="Times" pitchFamily="18" charset="0"/>
            </a:endParaRPr>
          </a:p>
        </p:txBody>
      </p:sp>
      <p:sp>
        <p:nvSpPr>
          <p:cNvPr id="123908" name="Text Box 5"/>
          <p:cNvSpPr txBox="1">
            <a:spLocks noChangeArrowheads="1"/>
          </p:cNvSpPr>
          <p:nvPr/>
        </p:nvSpPr>
        <p:spPr bwMode="auto">
          <a:xfrm>
            <a:off x="0" y="8870950"/>
            <a:ext cx="6997700" cy="252413"/>
          </a:xfrm>
          <a:prstGeom prst="rect">
            <a:avLst/>
          </a:prstGeom>
          <a:noFill/>
          <a:ln w="9525">
            <a:noFill/>
            <a:miter lim="800000"/>
            <a:headEnd/>
            <a:tailEnd/>
          </a:ln>
        </p:spPr>
        <p:txBody>
          <a:bodyPr lIns="102715" tIns="51356" rIns="102715" bIns="51356" anchor="b">
            <a:spAutoFit/>
          </a:bodyPr>
          <a:lstStyle/>
          <a:p>
            <a:pPr algn="l" defTabSz="781050">
              <a:spcBef>
                <a:spcPct val="50000"/>
              </a:spcBef>
              <a:tabLst>
                <a:tab pos="230188" algn="l"/>
                <a:tab pos="3408363" algn="ctr"/>
                <a:tab pos="6543675" algn="r"/>
              </a:tabLst>
            </a:pPr>
            <a:r>
              <a:rPr lang="en-US" altLang="zh-TW" sz="1000" b="0">
                <a:latin typeface="Times New Roman" pitchFamily="18" charset="0"/>
              </a:rPr>
              <a:t>	 </a:t>
            </a:r>
            <a:r>
              <a:rPr lang="en-US" altLang="zh-TW" sz="800" b="0" i="1"/>
              <a:t>Introduction to LabVIEW Hands-On 	6	ni.com</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a:xfrm>
            <a:off x="1147763" y="4403725"/>
            <a:ext cx="4665662" cy="4171950"/>
          </a:xfrm>
          <a:noFill/>
          <a:ln/>
        </p:spPr>
        <p:txBody>
          <a:bodyPr/>
          <a:lstStyle/>
          <a:p>
            <a:pPr eaLnBrk="1" hangingPunct="1"/>
            <a:r>
              <a:rPr lang="en-US" altLang="zh-TW" sz="1100" smtClean="0">
                <a:latin typeface="Times" pitchFamily="18" charset="0"/>
              </a:rPr>
              <a:t>Properties are all the qualities of a front panel object. With properties, you can set or read such characteristics as foreground and background color, data formatting and precision, visibility, descriptive text, size and location on the front panel, and so on.</a:t>
            </a:r>
          </a:p>
        </p:txBody>
      </p:sp>
      <p:sp>
        <p:nvSpPr>
          <p:cNvPr id="176132" name="Text Box 4"/>
          <p:cNvSpPr txBox="1">
            <a:spLocks noChangeArrowheads="1"/>
          </p:cNvSpPr>
          <p:nvPr/>
        </p:nvSpPr>
        <p:spPr bwMode="auto">
          <a:xfrm>
            <a:off x="0" y="8870950"/>
            <a:ext cx="6997700" cy="252413"/>
          </a:xfrm>
          <a:prstGeom prst="rect">
            <a:avLst/>
          </a:prstGeom>
          <a:noFill/>
          <a:ln w="9525">
            <a:noFill/>
            <a:miter lim="800000"/>
            <a:headEnd/>
            <a:tailEnd/>
          </a:ln>
        </p:spPr>
        <p:txBody>
          <a:bodyPr lIns="102715" tIns="51356" rIns="102715" bIns="51356" anchor="b">
            <a:spAutoFit/>
          </a:bodyPr>
          <a:lstStyle/>
          <a:p>
            <a:pPr algn="l" defTabSz="781050">
              <a:spcBef>
                <a:spcPct val="50000"/>
              </a:spcBef>
              <a:tabLst>
                <a:tab pos="230188" algn="l"/>
                <a:tab pos="3408363" algn="ctr"/>
                <a:tab pos="6543675" algn="r"/>
              </a:tabLst>
            </a:pPr>
            <a:r>
              <a:rPr lang="en-US" altLang="zh-TW" sz="1000" b="0">
                <a:latin typeface="Times New Roman" pitchFamily="18" charset="0"/>
              </a:rPr>
              <a:t>	 </a:t>
            </a:r>
            <a:r>
              <a:rPr lang="en-US" altLang="zh-TW" sz="800" b="0" i="1">
                <a:latin typeface="Arial" pitchFamily="34" charset="0"/>
              </a:rPr>
              <a:t>© </a:t>
            </a:r>
            <a:r>
              <a:rPr lang="en-US" altLang="zh-TW" sz="800" b="0" i="1">
                <a:cs typeface="Times New Roman" pitchFamily="18" charset="0"/>
              </a:rPr>
              <a:t>National Instruments Corporation</a:t>
            </a:r>
            <a:r>
              <a:rPr lang="en-US" altLang="zh-TW" sz="800" b="0" i="1"/>
              <a:t> 	59	 Introduction to LabVIEW Hands-On</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a:xfrm>
            <a:off x="1108075" y="4256088"/>
            <a:ext cx="4781550" cy="4478337"/>
          </a:xfrm>
          <a:noFill/>
          <a:ln/>
        </p:spPr>
        <p:txBody>
          <a:bodyPr/>
          <a:lstStyle/>
          <a:p>
            <a:pPr eaLnBrk="1" hangingPunct="1">
              <a:spcBef>
                <a:spcPct val="0"/>
              </a:spcBef>
            </a:pPr>
            <a:r>
              <a:rPr lang="en-US" altLang="zh-TW" sz="1100" smtClean="0">
                <a:latin typeface="Times" pitchFamily="18" charset="0"/>
              </a:rPr>
              <a:t>The MathScript Node enhances LabVIEW by adding a native text-based language for mathematical algorithm implementation in the graphical programming environment. M-file scripts you’ve written and saved from the MathScript window can be opened and used in the MathScript node. M-file scripts you created in other math software will generally run as well. The MathScript allows you to pick the syntax you are most comfortable with to solve the problem. Equations can be instrumented with the MathScript Node for parameter exploration, simulation, or deployment in a final application. </a:t>
            </a:r>
          </a:p>
          <a:p>
            <a:pPr eaLnBrk="1" hangingPunct="1">
              <a:spcBef>
                <a:spcPct val="0"/>
              </a:spcBef>
            </a:pPr>
            <a:endParaRPr lang="en-US" altLang="zh-TW" sz="1100" b="1" smtClean="0">
              <a:latin typeface="Times" pitchFamily="18" charset="0"/>
            </a:endParaRPr>
          </a:p>
          <a:p>
            <a:pPr eaLnBrk="1" hangingPunct="1">
              <a:spcBef>
                <a:spcPct val="0"/>
              </a:spcBef>
            </a:pPr>
            <a:r>
              <a:rPr lang="en-US" altLang="zh-TW" sz="1100" b="1" smtClean="0">
                <a:latin typeface="Times" pitchFamily="18" charset="0"/>
              </a:rPr>
              <a:t>The MathScript Node</a:t>
            </a:r>
            <a:r>
              <a:rPr lang="en-US" altLang="zh-TW" sz="1100" smtClean="0">
                <a:latin typeface="Times" pitchFamily="18" charset="0"/>
              </a:rPr>
              <a:t>: </a:t>
            </a:r>
          </a:p>
          <a:p>
            <a:pPr marL="231775" lvl="1" indent="-230188" eaLnBrk="1" hangingPunct="1">
              <a:spcBef>
                <a:spcPct val="0"/>
              </a:spcBef>
              <a:buFontTx/>
              <a:buChar char="•"/>
            </a:pPr>
            <a:r>
              <a:rPr lang="en-US" altLang="zh-TW" sz="1100" smtClean="0">
                <a:latin typeface="Times" pitchFamily="18" charset="0"/>
              </a:rPr>
              <a:t>Located in the </a:t>
            </a:r>
            <a:r>
              <a:rPr lang="en-US" altLang="zh-TW" sz="1100" b="1" smtClean="0">
                <a:latin typeface="Times" pitchFamily="18" charset="0"/>
              </a:rPr>
              <a:t>Programming»Structures</a:t>
            </a:r>
            <a:r>
              <a:rPr lang="en-US" altLang="zh-TW" sz="1100" smtClean="0">
                <a:latin typeface="Times" pitchFamily="18" charset="0"/>
              </a:rPr>
              <a:t> subpalette.</a:t>
            </a:r>
          </a:p>
          <a:p>
            <a:pPr marL="231775" lvl="1" indent="-230188" eaLnBrk="1" hangingPunct="1">
              <a:spcBef>
                <a:spcPct val="0"/>
              </a:spcBef>
              <a:buFontTx/>
              <a:buChar char="•"/>
            </a:pPr>
            <a:r>
              <a:rPr lang="en-US" altLang="zh-TW" sz="1100" smtClean="0">
                <a:latin typeface="Times" pitchFamily="18" charset="0"/>
              </a:rPr>
              <a:t>Resizable box for entering textual computations directly into block diagrams.</a:t>
            </a:r>
          </a:p>
          <a:p>
            <a:pPr marL="231775" lvl="1" indent="-230188" eaLnBrk="1" hangingPunct="1">
              <a:spcBef>
                <a:spcPct val="0"/>
              </a:spcBef>
              <a:buFontTx/>
              <a:buChar char="•"/>
            </a:pPr>
            <a:r>
              <a:rPr lang="en-US" altLang="zh-TW" sz="1100" smtClean="0">
                <a:latin typeface="Times" pitchFamily="18" charset="0"/>
              </a:rPr>
              <a:t>To add variables, right-click and choose </a:t>
            </a:r>
            <a:r>
              <a:rPr lang="en-US" altLang="zh-TW" sz="1100" b="1" smtClean="0">
                <a:latin typeface="Times" pitchFamily="18" charset="0"/>
              </a:rPr>
              <a:t>Add Input</a:t>
            </a:r>
            <a:r>
              <a:rPr lang="en-US" altLang="zh-TW" sz="1100" smtClean="0">
                <a:latin typeface="Times" pitchFamily="18" charset="0"/>
              </a:rPr>
              <a:t> or </a:t>
            </a:r>
            <a:r>
              <a:rPr lang="en-US" altLang="zh-TW" sz="1100" b="1" smtClean="0">
                <a:latin typeface="Times" pitchFamily="18" charset="0"/>
              </a:rPr>
              <a:t>Add Output</a:t>
            </a:r>
            <a:r>
              <a:rPr lang="en-US" altLang="zh-TW" sz="1100" smtClean="0">
                <a:latin typeface="Times" pitchFamily="18" charset="0"/>
              </a:rPr>
              <a:t>.</a:t>
            </a:r>
          </a:p>
          <a:p>
            <a:pPr marL="231775" lvl="1" indent="-230188" eaLnBrk="1" hangingPunct="1">
              <a:spcBef>
                <a:spcPct val="0"/>
              </a:spcBef>
              <a:buFontTx/>
              <a:buChar char="•"/>
            </a:pPr>
            <a:r>
              <a:rPr lang="en-US" altLang="zh-TW" sz="1100" smtClean="0">
                <a:latin typeface="Times" pitchFamily="18" charset="0"/>
              </a:rPr>
              <a:t>Name variables as they are used in formula. (Names are case sensitive.) </a:t>
            </a:r>
          </a:p>
          <a:p>
            <a:pPr marL="231775" lvl="1" indent="-230188" eaLnBrk="1" hangingPunct="1">
              <a:spcBef>
                <a:spcPct val="0"/>
              </a:spcBef>
              <a:buFontTx/>
              <a:buChar char="•"/>
            </a:pPr>
            <a:r>
              <a:rPr lang="en-US" altLang="zh-TW" sz="1100" smtClean="0">
                <a:latin typeface="Times" pitchFamily="18" charset="0"/>
              </a:rPr>
              <a:t>The data type of the output can be changed by right-clicking the input or output node.</a:t>
            </a:r>
          </a:p>
          <a:p>
            <a:pPr marL="231775" lvl="1" indent="-230188" eaLnBrk="1" hangingPunct="1">
              <a:spcBef>
                <a:spcPct val="0"/>
              </a:spcBef>
              <a:buFontTx/>
              <a:buChar char="•"/>
            </a:pPr>
            <a:r>
              <a:rPr lang="en-US" altLang="zh-TW" sz="1100" smtClean="0">
                <a:latin typeface="Times" pitchFamily="18" charset="0"/>
              </a:rPr>
              <a:t>Statements should be terminated with a semicolon to suppress output.</a:t>
            </a:r>
          </a:p>
          <a:p>
            <a:pPr marL="231775" lvl="1" indent="-230188" eaLnBrk="1" hangingPunct="1">
              <a:spcBef>
                <a:spcPct val="0"/>
              </a:spcBef>
              <a:buFontTx/>
              <a:buChar char="•"/>
            </a:pPr>
            <a:r>
              <a:rPr lang="en-US" altLang="zh-TW" sz="1100" smtClean="0">
                <a:latin typeface="Times" pitchFamily="18" charset="0"/>
              </a:rPr>
              <a:t>Ability to import &amp; export m-files by right-clicking on the node.</a:t>
            </a:r>
            <a:endParaRPr lang="en-US" altLang="zh-TW" sz="1100" b="1" smtClean="0">
              <a:latin typeface="Times" pitchFamily="18" charset="0"/>
            </a:endParaRPr>
          </a:p>
          <a:p>
            <a:pPr marL="231775" lvl="1" indent="-230188" eaLnBrk="1" hangingPunct="1">
              <a:spcBef>
                <a:spcPct val="0"/>
              </a:spcBef>
              <a:buFontTx/>
              <a:buChar char="•"/>
            </a:pPr>
            <a:endParaRPr lang="en-US" altLang="zh-TW" sz="1100" b="1" smtClean="0">
              <a:latin typeface="Times" pitchFamily="18" charset="0"/>
            </a:endParaRPr>
          </a:p>
        </p:txBody>
      </p:sp>
      <p:sp>
        <p:nvSpPr>
          <p:cNvPr id="179204" name="Text Box 4"/>
          <p:cNvSpPr txBox="1">
            <a:spLocks noChangeArrowheads="1"/>
          </p:cNvSpPr>
          <p:nvPr/>
        </p:nvSpPr>
        <p:spPr bwMode="auto">
          <a:xfrm>
            <a:off x="0" y="8870950"/>
            <a:ext cx="6997700" cy="252413"/>
          </a:xfrm>
          <a:prstGeom prst="rect">
            <a:avLst/>
          </a:prstGeom>
          <a:noFill/>
          <a:ln w="9525">
            <a:noFill/>
            <a:miter lim="800000"/>
            <a:headEnd/>
            <a:tailEnd/>
          </a:ln>
        </p:spPr>
        <p:txBody>
          <a:bodyPr lIns="102715" tIns="51356" rIns="102715" bIns="51356" anchor="b">
            <a:spAutoFit/>
          </a:bodyPr>
          <a:lstStyle/>
          <a:p>
            <a:pPr algn="l" defTabSz="781050">
              <a:spcBef>
                <a:spcPct val="50000"/>
              </a:spcBef>
              <a:tabLst>
                <a:tab pos="230188" algn="l"/>
                <a:tab pos="3408363" algn="ctr"/>
                <a:tab pos="6543675" algn="r"/>
              </a:tabLst>
            </a:pPr>
            <a:r>
              <a:rPr lang="en-US" altLang="zh-TW" sz="1000" b="0">
                <a:latin typeface="Times New Roman" pitchFamily="18" charset="0"/>
              </a:rPr>
              <a:t>	 </a:t>
            </a:r>
            <a:r>
              <a:rPr lang="en-US" altLang="zh-TW" sz="800" b="0" i="1"/>
              <a:t>Introduction to LabVIEW Hands-On 	62	ni.com</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a:xfrm>
            <a:off x="931863" y="4213225"/>
            <a:ext cx="5133975" cy="4408488"/>
          </a:xfrm>
          <a:noFill/>
          <a:ln/>
        </p:spPr>
        <p:txBody>
          <a:bodyPr/>
          <a:lstStyle/>
          <a:p>
            <a:pPr eaLnBrk="1" hangingPunct="1">
              <a:spcBef>
                <a:spcPct val="0"/>
              </a:spcBef>
              <a:spcAft>
                <a:spcPct val="30000"/>
              </a:spcAft>
              <a:tabLst>
                <a:tab pos="228600" algn="l"/>
              </a:tabLst>
            </a:pPr>
            <a:r>
              <a:rPr lang="en-US" altLang="zh-TW" sz="1100" smtClean="0">
                <a:latin typeface="Times" pitchFamily="18" charset="0"/>
              </a:rPr>
              <a:t>The MathScript Window provides an interactive environment where equations can be prototyped and calculations can be made. The MathScript Window and Node share a common syntax and global variables making the move from prototype to implementation seamless. The data preview pane provides a convenient way to view variable data as numbers, graphically, or audibly (with soundcard support). </a:t>
            </a:r>
            <a:endParaRPr lang="en-US" altLang="zh-TW" sz="1100" b="1" smtClean="0">
              <a:latin typeface="Times" pitchFamily="18" charset="0"/>
            </a:endParaRPr>
          </a:p>
          <a:p>
            <a:pPr eaLnBrk="1" hangingPunct="1">
              <a:spcBef>
                <a:spcPct val="0"/>
              </a:spcBef>
              <a:spcAft>
                <a:spcPct val="30000"/>
              </a:spcAft>
              <a:tabLst>
                <a:tab pos="228600" algn="l"/>
              </a:tabLst>
            </a:pPr>
            <a:r>
              <a:rPr lang="en-US" altLang="zh-TW" sz="1100" b="1" smtClean="0">
                <a:latin typeface="Times" pitchFamily="18" charset="0"/>
              </a:rPr>
              <a:t>Help for MathScript</a:t>
            </a:r>
          </a:p>
          <a:p>
            <a:pPr eaLnBrk="1" hangingPunct="1">
              <a:spcBef>
                <a:spcPct val="0"/>
              </a:spcBef>
              <a:spcAft>
                <a:spcPct val="30000"/>
              </a:spcAft>
              <a:tabLst>
                <a:tab pos="228600" algn="l"/>
              </a:tabLst>
            </a:pPr>
            <a:r>
              <a:rPr lang="en-US" altLang="zh-TW" sz="1100" smtClean="0">
                <a:latin typeface="Times" pitchFamily="18" charset="0"/>
              </a:rPr>
              <a:t>Help for the environment can be accessed using the Mathscript Interactive Environment Window. Type </a:t>
            </a:r>
            <a:r>
              <a:rPr lang="en-US" altLang="zh-TW" sz="1100" b="1" smtClean="0">
                <a:latin typeface="Times" pitchFamily="18" charset="0"/>
              </a:rPr>
              <a:t>Help</a:t>
            </a:r>
            <a:r>
              <a:rPr lang="en-US" altLang="zh-TW" sz="1100" smtClean="0">
                <a:latin typeface="Times" pitchFamily="18" charset="0"/>
              </a:rPr>
              <a:t> in the command window for an introduction to MathScript help. </a:t>
            </a:r>
            <a:r>
              <a:rPr lang="en-US" altLang="zh-TW" sz="1100" b="1" smtClean="0">
                <a:latin typeface="Times" pitchFamily="18" charset="0"/>
              </a:rPr>
              <a:t>Help</a:t>
            </a:r>
            <a:r>
              <a:rPr lang="en-US" altLang="zh-TW" sz="1100" smtClean="0">
                <a:latin typeface="Times" pitchFamily="18" charset="0"/>
              </a:rPr>
              <a:t> followed by a </a:t>
            </a:r>
            <a:r>
              <a:rPr lang="en-US" altLang="zh-TW" sz="1100" b="1" smtClean="0">
                <a:latin typeface="Times" pitchFamily="18" charset="0"/>
              </a:rPr>
              <a:t>function</a:t>
            </a:r>
            <a:r>
              <a:rPr lang="en-US" altLang="zh-TW" sz="1100" smtClean="0">
                <a:latin typeface="Times" pitchFamily="18" charset="0"/>
              </a:rPr>
              <a:t> will display help specific to that function.</a:t>
            </a:r>
          </a:p>
          <a:p>
            <a:pPr eaLnBrk="1" hangingPunct="1">
              <a:spcBef>
                <a:spcPct val="0"/>
              </a:spcBef>
              <a:spcAft>
                <a:spcPct val="30000"/>
              </a:spcAft>
              <a:tabLst>
                <a:tab pos="228600" algn="l"/>
              </a:tabLst>
            </a:pPr>
            <a:r>
              <a:rPr lang="en-US" altLang="zh-TW" sz="1100" b="1" smtClean="0">
                <a:latin typeface="Times" pitchFamily="18" charset="0"/>
              </a:rPr>
              <a:t>Features of the interactive MathScript Window:</a:t>
            </a:r>
          </a:p>
          <a:p>
            <a:pPr marL="223838" lvl="1" indent="-222250" eaLnBrk="1" hangingPunct="1">
              <a:spcBef>
                <a:spcPct val="0"/>
              </a:spcBef>
              <a:spcAft>
                <a:spcPct val="30000"/>
              </a:spcAft>
              <a:buFontTx/>
              <a:buChar char="•"/>
              <a:tabLst>
                <a:tab pos="228600" algn="l"/>
              </a:tabLst>
            </a:pPr>
            <a:r>
              <a:rPr lang="en-US" altLang="zh-TW" sz="1100" smtClean="0">
                <a:latin typeface="Times" pitchFamily="18" charset="0"/>
              </a:rPr>
              <a:t>Prototype equations and formulas through the command Window</a:t>
            </a:r>
          </a:p>
          <a:p>
            <a:pPr marL="223838" lvl="1" indent="-222250" eaLnBrk="1" hangingPunct="1">
              <a:spcBef>
                <a:spcPct val="0"/>
              </a:spcBef>
              <a:spcAft>
                <a:spcPct val="30000"/>
              </a:spcAft>
              <a:buFontTx/>
              <a:buChar char="•"/>
              <a:tabLst>
                <a:tab pos="228600" algn="l"/>
              </a:tabLst>
            </a:pPr>
            <a:r>
              <a:rPr lang="en-US" altLang="zh-TW" sz="1100" smtClean="0">
                <a:latin typeface="Times" pitchFamily="18" charset="0"/>
              </a:rPr>
              <a:t>Easily access function help by typing </a:t>
            </a:r>
            <a:r>
              <a:rPr lang="en-US" altLang="zh-TW" sz="1100" b="1" smtClean="0">
                <a:latin typeface="Times" pitchFamily="18" charset="0"/>
              </a:rPr>
              <a:t>Help &lt;function&gt;</a:t>
            </a:r>
            <a:r>
              <a:rPr lang="en-US" altLang="zh-TW" sz="1100" smtClean="0">
                <a:latin typeface="Times" pitchFamily="18" charset="0"/>
              </a:rPr>
              <a:t> in the Command Window</a:t>
            </a:r>
          </a:p>
          <a:p>
            <a:pPr marL="223838" lvl="1" indent="-222250" eaLnBrk="1" hangingPunct="1">
              <a:spcBef>
                <a:spcPct val="0"/>
              </a:spcBef>
              <a:spcAft>
                <a:spcPct val="30000"/>
              </a:spcAft>
              <a:buFontTx/>
              <a:buChar char="•"/>
              <a:tabLst>
                <a:tab pos="228600" algn="l"/>
              </a:tabLst>
            </a:pPr>
            <a:r>
              <a:rPr lang="en-US" altLang="zh-TW" sz="1100" smtClean="0">
                <a:latin typeface="Times" pitchFamily="18" charset="0"/>
              </a:rPr>
              <a:t>Select a variable to display its data in the Preview Pane and even listen to the result</a:t>
            </a:r>
          </a:p>
          <a:p>
            <a:pPr marL="223838" lvl="1" indent="-222250" eaLnBrk="1" hangingPunct="1">
              <a:spcBef>
                <a:spcPct val="0"/>
              </a:spcBef>
              <a:spcAft>
                <a:spcPct val="30000"/>
              </a:spcAft>
              <a:buFontTx/>
              <a:buChar char="•"/>
              <a:tabLst>
                <a:tab pos="228600" algn="l"/>
              </a:tabLst>
            </a:pPr>
            <a:r>
              <a:rPr lang="en-US" altLang="zh-TW" sz="1100" smtClean="0">
                <a:latin typeface="Times" pitchFamily="18" charset="0"/>
              </a:rPr>
              <a:t>Write, Save, Load, and Run m-files using the Script tab</a:t>
            </a:r>
          </a:p>
          <a:p>
            <a:pPr marL="223838" lvl="1" indent="-222250" eaLnBrk="1" hangingPunct="1">
              <a:spcBef>
                <a:spcPct val="0"/>
              </a:spcBef>
              <a:spcAft>
                <a:spcPct val="30000"/>
              </a:spcAft>
              <a:buFontTx/>
              <a:buChar char="•"/>
              <a:tabLst>
                <a:tab pos="228600" algn="l"/>
              </a:tabLst>
            </a:pPr>
            <a:r>
              <a:rPr lang="en-US" altLang="zh-TW" sz="1100" smtClean="0">
                <a:latin typeface="Times" pitchFamily="18" charset="0"/>
              </a:rPr>
              <a:t>Share data between the MathScript Node in LabVIEW and the MathScript Window using Global Variables</a:t>
            </a:r>
          </a:p>
          <a:p>
            <a:pPr marL="223838" lvl="1" indent="-222250" eaLnBrk="1" hangingPunct="1">
              <a:spcBef>
                <a:spcPct val="0"/>
              </a:spcBef>
              <a:spcAft>
                <a:spcPct val="30000"/>
              </a:spcAft>
              <a:buFontTx/>
              <a:buChar char="•"/>
              <a:tabLst>
                <a:tab pos="228600" algn="l"/>
              </a:tabLst>
            </a:pPr>
            <a:r>
              <a:rPr lang="en-US" altLang="zh-TW" sz="1100" smtClean="0">
                <a:latin typeface="Times" pitchFamily="18" charset="0"/>
              </a:rPr>
              <a:t>Advanced plotting features and image export features</a:t>
            </a:r>
          </a:p>
          <a:p>
            <a:pPr eaLnBrk="1" hangingPunct="1">
              <a:spcBef>
                <a:spcPct val="0"/>
              </a:spcBef>
              <a:tabLst>
                <a:tab pos="228600" algn="l"/>
              </a:tabLst>
            </a:pPr>
            <a:r>
              <a:rPr lang="en-US" altLang="zh-TW" sz="1100" smtClean="0">
                <a:latin typeface="Times" pitchFamily="18" charset="0"/>
              </a:rPr>
              <a:t> </a:t>
            </a:r>
          </a:p>
          <a:p>
            <a:pPr eaLnBrk="1" hangingPunct="1">
              <a:spcBef>
                <a:spcPct val="0"/>
              </a:spcBef>
              <a:tabLst>
                <a:tab pos="228600" algn="l"/>
              </a:tabLst>
            </a:pPr>
            <a:endParaRPr lang="en-US" altLang="zh-TW" sz="1100" smtClean="0">
              <a:latin typeface="Times" pitchFamily="18" charset="0"/>
            </a:endParaRPr>
          </a:p>
        </p:txBody>
      </p:sp>
      <p:sp>
        <p:nvSpPr>
          <p:cNvPr id="180228" name="Text Box 4"/>
          <p:cNvSpPr txBox="1">
            <a:spLocks noChangeArrowheads="1"/>
          </p:cNvSpPr>
          <p:nvPr/>
        </p:nvSpPr>
        <p:spPr bwMode="auto">
          <a:xfrm>
            <a:off x="0" y="8870950"/>
            <a:ext cx="6997700" cy="252413"/>
          </a:xfrm>
          <a:prstGeom prst="rect">
            <a:avLst/>
          </a:prstGeom>
          <a:noFill/>
          <a:ln w="9525">
            <a:noFill/>
            <a:miter lim="800000"/>
            <a:headEnd/>
            <a:tailEnd/>
          </a:ln>
        </p:spPr>
        <p:txBody>
          <a:bodyPr lIns="102715" tIns="51356" rIns="102715" bIns="51356" anchor="b">
            <a:spAutoFit/>
          </a:bodyPr>
          <a:lstStyle/>
          <a:p>
            <a:pPr algn="l" defTabSz="781050">
              <a:spcBef>
                <a:spcPct val="50000"/>
              </a:spcBef>
              <a:tabLst>
                <a:tab pos="230188" algn="l"/>
                <a:tab pos="3408363" algn="ctr"/>
                <a:tab pos="6543675" algn="r"/>
              </a:tabLst>
            </a:pPr>
            <a:r>
              <a:rPr lang="en-US" altLang="zh-TW" sz="1000" b="0">
                <a:latin typeface="Times New Roman" pitchFamily="18" charset="0"/>
              </a:rPr>
              <a:t>	 </a:t>
            </a:r>
            <a:r>
              <a:rPr lang="en-US" altLang="zh-TW" sz="800" b="0" i="1">
                <a:latin typeface="Arial" pitchFamily="34" charset="0"/>
              </a:rPr>
              <a:t>© </a:t>
            </a:r>
            <a:r>
              <a:rPr lang="en-US" altLang="zh-TW" sz="800" b="0" i="1">
                <a:cs typeface="Times New Roman" pitchFamily="18" charset="0"/>
              </a:rPr>
              <a:t>National Instruments Corporation</a:t>
            </a:r>
            <a:r>
              <a:rPr lang="en-US" altLang="zh-TW" sz="800" b="0" i="1"/>
              <a:t> 	63	 Introduction to LabVIEW Hands-On</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a:xfrm>
            <a:off x="931863" y="4213225"/>
            <a:ext cx="5133975" cy="4171950"/>
          </a:xfrm>
          <a:noFill/>
          <a:ln/>
        </p:spPr>
        <p:txBody>
          <a:bodyPr/>
          <a:lstStyle/>
          <a:p>
            <a:pPr eaLnBrk="1" hangingPunct="1">
              <a:spcBef>
                <a:spcPct val="0"/>
              </a:spcBef>
              <a:spcAft>
                <a:spcPct val="30000"/>
              </a:spcAft>
              <a:tabLst>
                <a:tab pos="228600" algn="l"/>
              </a:tabLst>
            </a:pPr>
            <a:r>
              <a:rPr lang="en-US" altLang="zh-TW" sz="1100" smtClean="0">
                <a:latin typeface="Times" pitchFamily="18" charset="0"/>
              </a:rPr>
              <a:t>LabVIEW utilizes many common datatypes. These Datatypes include:</a:t>
            </a:r>
          </a:p>
          <a:p>
            <a:pPr eaLnBrk="1" hangingPunct="1">
              <a:spcBef>
                <a:spcPct val="0"/>
              </a:spcBef>
              <a:spcAft>
                <a:spcPct val="30000"/>
              </a:spcAft>
              <a:tabLst>
                <a:tab pos="228600" algn="l"/>
              </a:tabLst>
            </a:pPr>
            <a:r>
              <a:rPr lang="en-US" altLang="zh-TW" sz="1100" smtClean="0">
                <a:latin typeface="Times" pitchFamily="18" charset="0"/>
              </a:rPr>
              <a:t>Boolean, Numeric, Arrays, Strings, Clusters, and more.</a:t>
            </a:r>
          </a:p>
          <a:p>
            <a:pPr eaLnBrk="1" hangingPunct="1">
              <a:spcBef>
                <a:spcPct val="0"/>
              </a:spcBef>
              <a:spcAft>
                <a:spcPct val="30000"/>
              </a:spcAft>
              <a:tabLst>
                <a:tab pos="228600" algn="l"/>
              </a:tabLst>
            </a:pPr>
            <a:r>
              <a:rPr lang="en-US" altLang="zh-TW" sz="1100" smtClean="0">
                <a:latin typeface="Times" pitchFamily="18" charset="0"/>
              </a:rPr>
              <a:t>The color and symbol of each terminal indicate the data type of the control or indicator. Control terminals have a thicker border than indicator terminals. Also, arrows appear on front panel terminals to indicate whether the terminal is a control or an indicator. An arrow appears on the right if the terminal is a control, and an arrow appears on the left if the terminal is an indicator. </a:t>
            </a:r>
          </a:p>
          <a:p>
            <a:pPr eaLnBrk="1" hangingPunct="1">
              <a:spcBef>
                <a:spcPct val="0"/>
              </a:spcBef>
              <a:spcAft>
                <a:spcPct val="30000"/>
              </a:spcAft>
              <a:tabLst>
                <a:tab pos="228600" algn="l"/>
              </a:tabLst>
            </a:pPr>
            <a:r>
              <a:rPr lang="en-US" altLang="zh-TW" sz="1100" b="1" smtClean="0">
                <a:latin typeface="Times" pitchFamily="18" charset="0"/>
              </a:rPr>
              <a:t>Definitions</a:t>
            </a:r>
          </a:p>
          <a:p>
            <a:pPr marL="249238" lvl="1" indent="-247650" eaLnBrk="1" hangingPunct="1">
              <a:spcBef>
                <a:spcPct val="0"/>
              </a:spcBef>
              <a:spcAft>
                <a:spcPct val="30000"/>
              </a:spcAft>
              <a:buFontTx/>
              <a:buChar char="•"/>
              <a:tabLst>
                <a:tab pos="228600" algn="l"/>
              </a:tabLst>
            </a:pPr>
            <a:r>
              <a:rPr lang="en-US" altLang="zh-TW" sz="1100" b="1" smtClean="0">
                <a:latin typeface="Times" pitchFamily="18" charset="0"/>
              </a:rPr>
              <a:t>Array:</a:t>
            </a:r>
            <a:r>
              <a:rPr lang="en-US" altLang="zh-TW" sz="1100" smtClean="0">
                <a:latin typeface="Times" pitchFamily="18" charset="0"/>
              </a:rPr>
              <a:t> Arrays group data elements of the same type. An array consists of elements and dimensions. Elements are the data that make up the array. A dimension is the length, height, or depth of an array. An array can have one or more dimensions and as many as (2</a:t>
            </a:r>
            <a:r>
              <a:rPr lang="en-US" altLang="zh-TW" sz="1100" baseline="30000" smtClean="0">
                <a:latin typeface="Times" pitchFamily="18" charset="0"/>
              </a:rPr>
              <a:t>31</a:t>
            </a:r>
            <a:r>
              <a:rPr lang="en-US" altLang="zh-TW" sz="1100" smtClean="0">
                <a:latin typeface="Times" pitchFamily="18" charset="0"/>
              </a:rPr>
              <a:t>) – 1 elements per dimension, memory permitting. </a:t>
            </a:r>
          </a:p>
          <a:p>
            <a:pPr marL="249238" lvl="1" indent="-247650" eaLnBrk="1" hangingPunct="1">
              <a:spcBef>
                <a:spcPct val="0"/>
              </a:spcBef>
              <a:spcAft>
                <a:spcPct val="30000"/>
              </a:spcAft>
              <a:buFontTx/>
              <a:buChar char="•"/>
              <a:tabLst>
                <a:tab pos="228600" algn="l"/>
              </a:tabLst>
            </a:pPr>
            <a:r>
              <a:rPr lang="en-US" altLang="zh-TW" sz="1100" b="1" smtClean="0">
                <a:latin typeface="Times" pitchFamily="18" charset="0"/>
              </a:rPr>
              <a:t>Cluster:</a:t>
            </a:r>
            <a:r>
              <a:rPr lang="en-US" altLang="zh-TW" sz="1100" smtClean="0">
                <a:latin typeface="Times" pitchFamily="18" charset="0"/>
              </a:rPr>
              <a:t> Clusters group data elements of mixed types, such as a bundle of wires in a telephone cable, where each wire in the cable represents a different element of the cluster.</a:t>
            </a:r>
          </a:p>
          <a:p>
            <a:pPr eaLnBrk="1" hangingPunct="1">
              <a:spcBef>
                <a:spcPct val="0"/>
              </a:spcBef>
              <a:spcAft>
                <a:spcPct val="30000"/>
              </a:spcAft>
              <a:tabLst>
                <a:tab pos="228600" algn="l"/>
              </a:tabLst>
            </a:pPr>
            <a:r>
              <a:rPr lang="en-US" altLang="zh-TW" sz="1100" smtClean="0">
                <a:latin typeface="Times" pitchFamily="18" charset="0"/>
              </a:rPr>
              <a:t>See </a:t>
            </a:r>
            <a:r>
              <a:rPr lang="en-US" altLang="zh-TW" sz="1100" b="1" smtClean="0">
                <a:latin typeface="Times" pitchFamily="18" charset="0"/>
              </a:rPr>
              <a:t>Help»Search the LabVIEW Help… </a:t>
            </a:r>
            <a:r>
              <a:rPr lang="en-US" altLang="zh-TW" sz="1100" smtClean="0">
                <a:latin typeface="Times" pitchFamily="18" charset="0"/>
              </a:rPr>
              <a:t>for more information. The </a:t>
            </a:r>
            <a:r>
              <a:rPr lang="en-US" altLang="zh-TW" sz="1100" i="1" smtClean="0">
                <a:latin typeface="Times" pitchFamily="18" charset="0"/>
              </a:rPr>
              <a:t>LabVIEW User Manual</a:t>
            </a:r>
            <a:r>
              <a:rPr lang="en-US" altLang="zh-TW" sz="1100" smtClean="0">
                <a:latin typeface="Times" pitchFamily="18" charset="0"/>
              </a:rPr>
              <a:t> on </a:t>
            </a:r>
            <a:r>
              <a:rPr lang="en-US" altLang="zh-TW" sz="1000" smtClean="0">
                <a:latin typeface="Courier New" pitchFamily="49" charset="0"/>
              </a:rPr>
              <a:t>ni.com</a:t>
            </a:r>
            <a:r>
              <a:rPr lang="en-US" altLang="zh-TW" sz="1100" smtClean="0">
                <a:latin typeface="Times" pitchFamily="18" charset="0"/>
              </a:rPr>
              <a:t> provides additional reference for data types found in LabVIEW.</a:t>
            </a:r>
          </a:p>
          <a:p>
            <a:pPr lvl="2" eaLnBrk="1" hangingPunct="1">
              <a:spcAft>
                <a:spcPct val="30000"/>
              </a:spcAft>
              <a:buFontTx/>
              <a:buChar char="•"/>
              <a:tabLst>
                <a:tab pos="228600" algn="l"/>
              </a:tabLst>
            </a:pPr>
            <a:endParaRPr lang="en-US" altLang="zh-TW" sz="1100" smtClean="0">
              <a:latin typeface="Times" pitchFamily="18" charset="0"/>
            </a:endParaRPr>
          </a:p>
        </p:txBody>
      </p:sp>
      <p:sp>
        <p:nvSpPr>
          <p:cNvPr id="184324" name="Text Box 4"/>
          <p:cNvSpPr txBox="1">
            <a:spLocks noChangeArrowheads="1"/>
          </p:cNvSpPr>
          <p:nvPr/>
        </p:nvSpPr>
        <p:spPr bwMode="auto">
          <a:xfrm>
            <a:off x="0" y="8870950"/>
            <a:ext cx="6997700" cy="252413"/>
          </a:xfrm>
          <a:prstGeom prst="rect">
            <a:avLst/>
          </a:prstGeom>
          <a:noFill/>
          <a:ln w="9525">
            <a:noFill/>
            <a:miter lim="800000"/>
            <a:headEnd/>
            <a:tailEnd/>
          </a:ln>
        </p:spPr>
        <p:txBody>
          <a:bodyPr lIns="102715" tIns="51356" rIns="102715" bIns="51356" anchor="b">
            <a:spAutoFit/>
          </a:bodyPr>
          <a:lstStyle/>
          <a:p>
            <a:pPr algn="l" defTabSz="781050">
              <a:spcBef>
                <a:spcPct val="50000"/>
              </a:spcBef>
              <a:tabLst>
                <a:tab pos="230188" algn="l"/>
                <a:tab pos="3408363" algn="ctr"/>
                <a:tab pos="6543675" algn="r"/>
              </a:tabLst>
            </a:pPr>
            <a:r>
              <a:rPr lang="en-US" altLang="zh-TW" sz="1000" b="0">
                <a:latin typeface="Times New Roman" pitchFamily="18" charset="0"/>
              </a:rPr>
              <a:t>	 </a:t>
            </a:r>
            <a:r>
              <a:rPr lang="en-US" altLang="zh-TW" sz="800" b="0" i="1">
                <a:latin typeface="Arial" pitchFamily="34" charset="0"/>
              </a:rPr>
              <a:t>© </a:t>
            </a:r>
            <a:r>
              <a:rPr lang="en-US" altLang="zh-TW" sz="800" b="0" i="1">
                <a:cs typeface="Times New Roman" pitchFamily="18" charset="0"/>
              </a:rPr>
              <a:t>National Instruments Corporation</a:t>
            </a:r>
            <a:r>
              <a:rPr lang="en-US" altLang="zh-TW" sz="800" b="0" i="1"/>
              <a:t> 	67	 Introduction to LabVIEW Hands-On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5"/>
          <p:cNvSpPr>
            <a:spLocks noGrp="1" noChangeArrowheads="1"/>
          </p:cNvSpPr>
          <p:nvPr>
            <p:ph type="body" idx="1"/>
          </p:nvPr>
        </p:nvSpPr>
        <p:spPr>
          <a:noFill/>
          <a:ln/>
        </p:spPr>
        <p:txBody>
          <a:bodyPr/>
          <a:lstStyle/>
          <a:p>
            <a:pPr eaLnBrk="1" hangingPunct="1"/>
            <a:endParaRPr lang="zh-TW" altLang="zh-TW" smtClean="0"/>
          </a:p>
        </p:txBody>
      </p:sp>
      <p:sp>
        <p:nvSpPr>
          <p:cNvPr id="124932" name="Text Box 7"/>
          <p:cNvSpPr txBox="1">
            <a:spLocks noChangeArrowheads="1"/>
          </p:cNvSpPr>
          <p:nvPr/>
        </p:nvSpPr>
        <p:spPr bwMode="auto">
          <a:xfrm>
            <a:off x="0" y="8870950"/>
            <a:ext cx="6997700" cy="252413"/>
          </a:xfrm>
          <a:prstGeom prst="rect">
            <a:avLst/>
          </a:prstGeom>
          <a:noFill/>
          <a:ln w="9525">
            <a:noFill/>
            <a:miter lim="800000"/>
            <a:headEnd/>
            <a:tailEnd/>
          </a:ln>
        </p:spPr>
        <p:txBody>
          <a:bodyPr lIns="102715" tIns="51356" rIns="102715" bIns="51356" anchor="b">
            <a:spAutoFit/>
          </a:bodyPr>
          <a:lstStyle/>
          <a:p>
            <a:pPr algn="l" defTabSz="781050">
              <a:spcBef>
                <a:spcPct val="50000"/>
              </a:spcBef>
              <a:tabLst>
                <a:tab pos="230188" algn="l"/>
                <a:tab pos="3408363" algn="ctr"/>
                <a:tab pos="6543675" algn="r"/>
              </a:tabLst>
            </a:pPr>
            <a:r>
              <a:rPr lang="en-US" altLang="zh-TW" sz="1000" b="0">
                <a:latin typeface="Times New Roman" pitchFamily="18" charset="0"/>
              </a:rPr>
              <a:t>	 </a:t>
            </a:r>
            <a:r>
              <a:rPr lang="en-US" altLang="zh-TW" sz="800" b="0" i="1">
                <a:latin typeface="Arial" pitchFamily="34" charset="0"/>
              </a:rPr>
              <a:t>© </a:t>
            </a:r>
            <a:r>
              <a:rPr lang="en-US" altLang="zh-TW" sz="800" b="0" i="1">
                <a:cs typeface="Times New Roman" pitchFamily="18" charset="0"/>
              </a:rPr>
              <a:t>National Instruments Corporation</a:t>
            </a:r>
            <a:r>
              <a:rPr lang="en-US" altLang="zh-TW" sz="800" b="0" i="1"/>
              <a:t> 	7	 Introduction to LabVIEW Hands-On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xfrm>
            <a:off x="931863" y="4403725"/>
            <a:ext cx="5160962" cy="4340225"/>
          </a:xfrm>
          <a:noFill/>
          <a:ln/>
        </p:spPr>
        <p:txBody>
          <a:bodyPr/>
          <a:lstStyle/>
          <a:p>
            <a:pPr eaLnBrk="1" hangingPunct="1"/>
            <a:r>
              <a:rPr lang="en-US" altLang="zh-TW" sz="1100" smtClean="0">
                <a:latin typeface="Times" pitchFamily="18" charset="0"/>
              </a:rPr>
              <a:t>This LabVIEW course is designed for audiences with or without access to National Instruments hardware. </a:t>
            </a:r>
          </a:p>
          <a:p>
            <a:pPr eaLnBrk="1" hangingPunct="1"/>
            <a:r>
              <a:rPr lang="en-US" altLang="zh-TW" sz="1100" b="1" smtClean="0">
                <a:latin typeface="Times" pitchFamily="18" charset="0"/>
              </a:rPr>
              <a:t>Each exercise is divided into three tracks, A, B, and C:</a:t>
            </a:r>
          </a:p>
          <a:p>
            <a:pPr eaLnBrk="1" hangingPunct="1"/>
            <a:r>
              <a:rPr lang="en-US" altLang="zh-TW" sz="1100" b="1" smtClean="0">
                <a:latin typeface="Times" pitchFamily="18" charset="0"/>
              </a:rPr>
              <a:t>Track A</a:t>
            </a:r>
            <a:r>
              <a:rPr lang="en-US" altLang="zh-TW" sz="1100" smtClean="0">
                <a:latin typeface="Times" pitchFamily="18" charset="0"/>
              </a:rPr>
              <a:t> is designed to be used with hardware supported by the National Instruments DAQmx driver. This includes most USB, PCI, and PXI data acquisition devices with analog input. Some signal conditioning and excitation is required to use a microphone with a DAQ device. (Some sensors, like microphones, require external power to work (excitation)).</a:t>
            </a:r>
          </a:p>
          <a:p>
            <a:pPr eaLnBrk="1" hangingPunct="1"/>
            <a:r>
              <a:rPr lang="en-US" altLang="zh-TW" sz="1100" b="1" smtClean="0">
                <a:latin typeface="Times" pitchFamily="18" charset="0"/>
              </a:rPr>
              <a:t>Track B</a:t>
            </a:r>
            <a:r>
              <a:rPr lang="en-US" altLang="zh-TW" sz="1100" smtClean="0">
                <a:latin typeface="Times" pitchFamily="18" charset="0"/>
              </a:rPr>
              <a:t> is designed to be used with no hardware. Hardware can be simulated with the NI-DAQmx Driver Version 7.5 and newer. A simulated NI-DAQmx device is a replica of a device created using the NI-DAQmx Simulated Device option in the Create New menu of MAX for the purpose of operating a function or program without hardware. An NI-DAQmx simulated device behaves similar to a real device. Its driver is loaded, and programs using it are fully verified. </a:t>
            </a:r>
            <a:endParaRPr lang="en-US" altLang="zh-TW" sz="1100" b="1" smtClean="0">
              <a:latin typeface="Times" pitchFamily="18" charset="0"/>
            </a:endParaRPr>
          </a:p>
          <a:p>
            <a:pPr eaLnBrk="1" hangingPunct="1"/>
            <a:r>
              <a:rPr lang="en-US" altLang="zh-TW" sz="1100" b="1" smtClean="0">
                <a:latin typeface="Times" pitchFamily="18" charset="0"/>
              </a:rPr>
              <a:t>Track C</a:t>
            </a:r>
            <a:r>
              <a:rPr lang="en-US" altLang="zh-TW" sz="1100" smtClean="0">
                <a:latin typeface="Times" pitchFamily="18" charset="0"/>
              </a:rPr>
              <a:t> is designed to be used with a standard sound card and microphone. LabVIEW includes simple VIs for analog input and analog output using the soundcard built into many PCs. (This is very convenient for laptops because the soundcard and microphone are usually already built-in.)</a:t>
            </a:r>
          </a:p>
        </p:txBody>
      </p:sp>
      <p:sp>
        <p:nvSpPr>
          <p:cNvPr id="125956" name="Text Box 4"/>
          <p:cNvSpPr txBox="1">
            <a:spLocks noChangeArrowheads="1"/>
          </p:cNvSpPr>
          <p:nvPr/>
        </p:nvSpPr>
        <p:spPr bwMode="auto">
          <a:xfrm>
            <a:off x="0" y="8870950"/>
            <a:ext cx="6997700" cy="252413"/>
          </a:xfrm>
          <a:prstGeom prst="rect">
            <a:avLst/>
          </a:prstGeom>
          <a:noFill/>
          <a:ln w="9525">
            <a:noFill/>
            <a:miter lim="800000"/>
            <a:headEnd/>
            <a:tailEnd/>
          </a:ln>
        </p:spPr>
        <p:txBody>
          <a:bodyPr lIns="102715" tIns="51356" rIns="102715" bIns="51356" anchor="b">
            <a:spAutoFit/>
          </a:bodyPr>
          <a:lstStyle/>
          <a:p>
            <a:pPr algn="l" defTabSz="781050">
              <a:spcBef>
                <a:spcPct val="50000"/>
              </a:spcBef>
              <a:tabLst>
                <a:tab pos="230188" algn="l"/>
                <a:tab pos="3408363" algn="ctr"/>
                <a:tab pos="6543675" algn="r"/>
              </a:tabLst>
            </a:pPr>
            <a:r>
              <a:rPr lang="en-US" altLang="zh-TW" sz="1000" b="0">
                <a:latin typeface="Times New Roman" pitchFamily="18" charset="0"/>
              </a:rPr>
              <a:t>	 </a:t>
            </a:r>
            <a:r>
              <a:rPr lang="en-US" altLang="zh-TW" sz="800" b="0" i="1"/>
              <a:t>Introduction to LabVIEW Hands-On 	8	ni.com</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Rot="1" noChangeAspect="1" noChangeArrowheads="1" noTextEdit="1"/>
          </p:cNvSpPr>
          <p:nvPr>
            <p:ph type="sldImg"/>
          </p:nvPr>
        </p:nvSpPr>
        <p:spPr>
          <a:xfrm>
            <a:off x="1182688" y="704850"/>
            <a:ext cx="4635500" cy="3476625"/>
          </a:xfrm>
          <a:ln/>
        </p:spPr>
      </p:sp>
      <p:sp>
        <p:nvSpPr>
          <p:cNvPr id="2052" name="Rectangle 3"/>
          <p:cNvSpPr>
            <a:spLocks noGrp="1" noChangeArrowheads="1"/>
          </p:cNvSpPr>
          <p:nvPr>
            <p:ph type="body" idx="1"/>
          </p:nvPr>
        </p:nvSpPr>
        <p:spPr>
          <a:xfrm>
            <a:off x="717550" y="4256088"/>
            <a:ext cx="5526088" cy="1343025"/>
          </a:xfrm>
          <a:noFill/>
          <a:ln/>
        </p:spPr>
        <p:txBody>
          <a:bodyPr/>
          <a:lstStyle/>
          <a:p>
            <a:pPr eaLnBrk="1" hangingPunct="1">
              <a:spcBef>
                <a:spcPct val="0"/>
              </a:spcBef>
            </a:pPr>
            <a:r>
              <a:rPr lang="en-US" altLang="zh-TW" sz="1100" b="1" smtClean="0">
                <a:latin typeface="Times" pitchFamily="18" charset="0"/>
              </a:rPr>
              <a:t>What type of device should I use?</a:t>
            </a:r>
          </a:p>
          <a:p>
            <a:pPr eaLnBrk="1" hangingPunct="1">
              <a:spcBef>
                <a:spcPct val="0"/>
              </a:spcBef>
            </a:pPr>
            <a:r>
              <a:rPr lang="en-US" altLang="zh-TW" sz="1100" smtClean="0">
                <a:latin typeface="Times" pitchFamily="18" charset="0"/>
              </a:rPr>
              <a:t>There are many types of data acquisition and control devices on the market. A few have been highlighted above. The trade-off usually falls between sampling rate (samples/second), resolution (bits), number of channels, and data transfer rate (usually limited by “bus” type: USB, PCI, PXI, etc.). Multifunction DAQ (data acqusion) devices are ideal because they can be used in a wide range of applications.</a:t>
            </a:r>
          </a:p>
        </p:txBody>
      </p:sp>
      <p:graphicFrame>
        <p:nvGraphicFramePr>
          <p:cNvPr id="2050" name="Object 5"/>
          <p:cNvGraphicFramePr>
            <a:graphicFrameLocks noChangeAspect="1"/>
          </p:cNvGraphicFramePr>
          <p:nvPr/>
        </p:nvGraphicFramePr>
        <p:xfrm>
          <a:off x="1792288" y="5583238"/>
          <a:ext cx="3698875" cy="3057525"/>
        </p:xfrm>
        <a:graphic>
          <a:graphicData uri="http://schemas.openxmlformats.org/presentationml/2006/ole">
            <p:oleObj spid="_x0000_s2050" name="Bitmap Image" r:id="rId4" imgW="6361905" imgH="5257143" progId="PBrush">
              <p:embed/>
            </p:oleObj>
          </a:graphicData>
        </a:graphic>
      </p:graphicFrame>
      <p:sp>
        <p:nvSpPr>
          <p:cNvPr id="2053" name="Rectangle 6"/>
          <p:cNvSpPr>
            <a:spLocks noChangeArrowheads="1"/>
          </p:cNvSpPr>
          <p:nvPr/>
        </p:nvSpPr>
        <p:spPr bwMode="auto">
          <a:xfrm>
            <a:off x="560388" y="5572125"/>
            <a:ext cx="3211512" cy="2390775"/>
          </a:xfrm>
          <a:prstGeom prst="rect">
            <a:avLst/>
          </a:prstGeom>
          <a:noFill/>
          <a:ln w="9525">
            <a:noFill/>
            <a:miter lim="800000"/>
            <a:headEnd/>
            <a:tailEnd/>
          </a:ln>
        </p:spPr>
        <p:txBody>
          <a:bodyPr lIns="92933" tIns="46467" rIns="92933" bIns="46467"/>
          <a:lstStyle/>
          <a:p>
            <a:pPr algn="l" eaLnBrk="1" hangingPunct="1"/>
            <a:r>
              <a:rPr lang="en-US" altLang="zh-TW" sz="1100">
                <a:latin typeface="Times" pitchFamily="18" charset="0"/>
              </a:rPr>
              <a:t>USB-6008 &amp; USB-6009 Low-Cost USB DAQ</a:t>
            </a:r>
          </a:p>
          <a:p>
            <a:pPr algn="l" eaLnBrk="1" hangingPunct="1"/>
            <a:r>
              <a:rPr lang="en-US" altLang="zh-TW" sz="1100" b="0">
                <a:latin typeface="Times" pitchFamily="18" charset="0"/>
              </a:rPr>
              <a:t>The National Instruments USB-6009 provides basic data acquisition functionality for applications such as simple data logging, portable measurements, and academic lab experiments. The NI USB-6008 and NI USB-6009 are ideal for students. Create your own measurement application by programming the NI USB-6009 using LabVIEW and NI-DAQmx driver software for Windows. For Mac OS X and Linux users, download and use the NI-DAQmx Base driver.</a:t>
            </a:r>
          </a:p>
          <a:p>
            <a:pPr algn="l" eaLnBrk="1" hangingPunct="1"/>
            <a:r>
              <a:rPr lang="en-US" altLang="zh-TW" sz="1100" b="0">
                <a:latin typeface="Times" pitchFamily="18" charset="0"/>
              </a:rPr>
              <a:t>	</a:t>
            </a:r>
          </a:p>
        </p:txBody>
      </p:sp>
      <p:sp>
        <p:nvSpPr>
          <p:cNvPr id="2054" name="Rectangle 7"/>
          <p:cNvSpPr>
            <a:spLocks noChangeArrowheads="1"/>
          </p:cNvSpPr>
          <p:nvPr/>
        </p:nvSpPr>
        <p:spPr bwMode="auto">
          <a:xfrm>
            <a:off x="4135438" y="5562600"/>
            <a:ext cx="2414587" cy="1098550"/>
          </a:xfrm>
          <a:prstGeom prst="rect">
            <a:avLst/>
          </a:prstGeom>
          <a:noFill/>
          <a:ln w="9525">
            <a:noFill/>
            <a:miter lim="800000"/>
            <a:headEnd/>
            <a:tailEnd/>
          </a:ln>
        </p:spPr>
        <p:txBody>
          <a:bodyPr lIns="92933" tIns="46467" rIns="92933" bIns="46467"/>
          <a:lstStyle/>
          <a:p>
            <a:pPr algn="l" eaLnBrk="1" hangingPunct="1">
              <a:tabLst>
                <a:tab pos="285750" algn="l"/>
                <a:tab pos="514350" algn="l"/>
              </a:tabLst>
            </a:pPr>
            <a:r>
              <a:rPr lang="en-US" altLang="zh-TW" sz="1100">
                <a:latin typeface="Times" pitchFamily="18" charset="0"/>
              </a:rPr>
              <a:t>	NI USB-6009 Specifications:</a:t>
            </a:r>
          </a:p>
          <a:p>
            <a:pPr lvl="1" algn="l" eaLnBrk="1" hangingPunct="1">
              <a:buFontTx/>
              <a:buChar char="•"/>
              <a:tabLst>
                <a:tab pos="285750" algn="l"/>
                <a:tab pos="514350" algn="l"/>
              </a:tabLst>
            </a:pPr>
            <a:r>
              <a:rPr lang="en-US" altLang="zh-TW" sz="1100" b="0">
                <a:latin typeface="Times" pitchFamily="18" charset="0"/>
              </a:rPr>
              <a:t> Eight 14-bit analog inputs</a:t>
            </a:r>
          </a:p>
          <a:p>
            <a:pPr lvl="1" algn="l" eaLnBrk="1" hangingPunct="1">
              <a:buFontTx/>
              <a:buChar char="•"/>
              <a:tabLst>
                <a:tab pos="285750" algn="l"/>
                <a:tab pos="514350" algn="l"/>
              </a:tabLst>
            </a:pPr>
            <a:r>
              <a:rPr lang="en-US" altLang="zh-TW" sz="1100" b="0">
                <a:latin typeface="Times" pitchFamily="18" charset="0"/>
              </a:rPr>
              <a:t> 12 digital I/O lines</a:t>
            </a:r>
          </a:p>
          <a:p>
            <a:pPr lvl="2" algn="l" eaLnBrk="1" hangingPunct="1">
              <a:buFontTx/>
              <a:buChar char="•"/>
              <a:tabLst>
                <a:tab pos="285750" algn="l"/>
                <a:tab pos="514350" algn="l"/>
              </a:tabLst>
            </a:pPr>
            <a:r>
              <a:rPr lang="en-US" altLang="zh-TW" sz="1100" b="0">
                <a:latin typeface="Times" pitchFamily="18" charset="0"/>
              </a:rPr>
              <a:t> 2 analog outputs</a:t>
            </a:r>
          </a:p>
          <a:p>
            <a:pPr lvl="3" algn="l" eaLnBrk="1" hangingPunct="1">
              <a:buFontTx/>
              <a:buChar char="•"/>
              <a:tabLst>
                <a:tab pos="285750" algn="l"/>
                <a:tab pos="514350" algn="l"/>
              </a:tabLst>
            </a:pPr>
            <a:r>
              <a:rPr lang="en-US" altLang="zh-TW" sz="1100" b="0">
                <a:latin typeface="Times" pitchFamily="18" charset="0"/>
              </a:rPr>
              <a:t> 1 counter	</a:t>
            </a:r>
          </a:p>
        </p:txBody>
      </p:sp>
      <p:sp>
        <p:nvSpPr>
          <p:cNvPr id="2055" name="Rectangle 8"/>
          <p:cNvSpPr>
            <a:spLocks noChangeArrowheads="1"/>
          </p:cNvSpPr>
          <p:nvPr/>
        </p:nvSpPr>
        <p:spPr bwMode="auto">
          <a:xfrm>
            <a:off x="3611563" y="8193088"/>
            <a:ext cx="2795587" cy="441325"/>
          </a:xfrm>
          <a:prstGeom prst="rect">
            <a:avLst/>
          </a:prstGeom>
          <a:noFill/>
          <a:ln w="12700" algn="ctr">
            <a:noFill/>
            <a:miter lim="800000"/>
            <a:headEnd/>
            <a:tailEnd/>
          </a:ln>
        </p:spPr>
        <p:txBody>
          <a:bodyPr wrap="none" lIns="87927" tIns="43963" rIns="87927" bIns="43963">
            <a:spAutoFit/>
          </a:bodyPr>
          <a:lstStyle/>
          <a:p>
            <a:pPr defTabSz="879475"/>
            <a:r>
              <a:rPr lang="en-US" altLang="zh-TW" sz="2300"/>
              <a:t>http://www.ni.com/daq/</a:t>
            </a:r>
          </a:p>
        </p:txBody>
      </p:sp>
      <p:sp>
        <p:nvSpPr>
          <p:cNvPr id="2056" name="Text Box 9"/>
          <p:cNvSpPr txBox="1">
            <a:spLocks noChangeArrowheads="1"/>
          </p:cNvSpPr>
          <p:nvPr/>
        </p:nvSpPr>
        <p:spPr bwMode="auto">
          <a:xfrm>
            <a:off x="0" y="8870950"/>
            <a:ext cx="6997700" cy="252413"/>
          </a:xfrm>
          <a:prstGeom prst="rect">
            <a:avLst/>
          </a:prstGeom>
          <a:noFill/>
          <a:ln w="9525">
            <a:noFill/>
            <a:miter lim="800000"/>
            <a:headEnd/>
            <a:tailEnd/>
          </a:ln>
        </p:spPr>
        <p:txBody>
          <a:bodyPr lIns="102715" tIns="51356" rIns="102715" bIns="51356" anchor="b">
            <a:spAutoFit/>
          </a:bodyPr>
          <a:lstStyle/>
          <a:p>
            <a:pPr algn="l" defTabSz="781050">
              <a:spcBef>
                <a:spcPct val="50000"/>
              </a:spcBef>
              <a:tabLst>
                <a:tab pos="230188" algn="l"/>
                <a:tab pos="3408363" algn="ctr"/>
                <a:tab pos="6543675" algn="r"/>
              </a:tabLst>
            </a:pPr>
            <a:r>
              <a:rPr lang="en-US" altLang="zh-TW" sz="1000" b="0">
                <a:latin typeface="Times New Roman" pitchFamily="18" charset="0"/>
              </a:rPr>
              <a:t>	 </a:t>
            </a:r>
            <a:r>
              <a:rPr lang="en-US" altLang="zh-TW" sz="800" b="0" i="1"/>
              <a:t>Introduction to LabVIEW Hands-On 	10	ni.com</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xfrm>
            <a:off x="1182688" y="693738"/>
            <a:ext cx="4635500" cy="3476625"/>
          </a:xfrm>
          <a:ln/>
        </p:spPr>
      </p:sp>
      <p:sp>
        <p:nvSpPr>
          <p:cNvPr id="128003" name="Rectangle 3"/>
          <p:cNvSpPr>
            <a:spLocks noGrp="1" noChangeArrowheads="1"/>
          </p:cNvSpPr>
          <p:nvPr>
            <p:ph type="body" idx="1"/>
          </p:nvPr>
        </p:nvSpPr>
        <p:spPr>
          <a:xfrm>
            <a:off x="931863" y="4252913"/>
            <a:ext cx="5133975" cy="4168775"/>
          </a:xfrm>
          <a:noFill/>
          <a:ln/>
        </p:spPr>
        <p:txBody>
          <a:bodyPr/>
          <a:lstStyle/>
          <a:p>
            <a:pPr eaLnBrk="1" hangingPunct="1"/>
            <a:r>
              <a:rPr lang="en-US" altLang="zh-TW" sz="1100" smtClean="0">
                <a:latin typeface="Times" pitchFamily="18" charset="0"/>
              </a:rPr>
              <a:t>The next level of software we are concerned with is called Measurement &amp; Automation Explorer (MAX). MAX is a software interface that gives you access to all of your National Instruments DAQ, GPIB, IMAQ, IVI, Motion, VISA, and VXI devices. The shortcut to MAX will be placed on your desktop after installation. A picture of the icon is shown above. MAX is mainly used to configure and test your National Instruments hardware, but it does offer other functionality such as checking to see if you have the latest version of NI-DAQ installed. When you run an application using NI-DAQmx, the software reads the MAX configuration to determine the devices you have configured. Therefore, you must configure DAQ devices first with MAX.</a:t>
            </a:r>
          </a:p>
          <a:p>
            <a:pPr eaLnBrk="1" hangingPunct="1"/>
            <a:r>
              <a:rPr lang="en-US" altLang="zh-TW" sz="1100" b="1" smtClean="0">
                <a:latin typeface="Times" pitchFamily="18" charset="0"/>
              </a:rPr>
              <a:t>The functionality of MAX is broken into seven categories:</a:t>
            </a:r>
          </a:p>
          <a:p>
            <a:pPr eaLnBrk="1" hangingPunct="1">
              <a:lnSpc>
                <a:spcPct val="80000"/>
              </a:lnSpc>
              <a:buFontTx/>
              <a:buChar char="•"/>
            </a:pPr>
            <a:r>
              <a:rPr lang="en-US" altLang="zh-TW" sz="1100" smtClean="0">
                <a:latin typeface="Times" pitchFamily="18" charset="0"/>
              </a:rPr>
              <a:t> Data Neighborhood</a:t>
            </a:r>
          </a:p>
          <a:p>
            <a:pPr eaLnBrk="1" hangingPunct="1">
              <a:lnSpc>
                <a:spcPct val="80000"/>
              </a:lnSpc>
              <a:buFontTx/>
              <a:buChar char="•"/>
            </a:pPr>
            <a:r>
              <a:rPr lang="en-US" altLang="zh-TW" sz="1100" smtClean="0">
                <a:latin typeface="Times" pitchFamily="18" charset="0"/>
              </a:rPr>
              <a:t> Devices and Interfaces</a:t>
            </a:r>
          </a:p>
          <a:p>
            <a:pPr eaLnBrk="1" hangingPunct="1">
              <a:lnSpc>
                <a:spcPct val="80000"/>
              </a:lnSpc>
              <a:buFontTx/>
              <a:buChar char="•"/>
            </a:pPr>
            <a:r>
              <a:rPr lang="en-US" altLang="zh-TW" sz="1100" smtClean="0">
                <a:latin typeface="Times" pitchFamily="18" charset="0"/>
              </a:rPr>
              <a:t> IVI Instruments</a:t>
            </a:r>
          </a:p>
          <a:p>
            <a:pPr eaLnBrk="1" hangingPunct="1">
              <a:lnSpc>
                <a:spcPct val="80000"/>
              </a:lnSpc>
              <a:buFontTx/>
              <a:buChar char="•"/>
            </a:pPr>
            <a:r>
              <a:rPr lang="en-US" altLang="zh-TW" sz="1100" smtClean="0">
                <a:latin typeface="Times" pitchFamily="18" charset="0"/>
              </a:rPr>
              <a:t> Scales</a:t>
            </a:r>
          </a:p>
          <a:p>
            <a:pPr eaLnBrk="1" hangingPunct="1">
              <a:lnSpc>
                <a:spcPct val="80000"/>
              </a:lnSpc>
              <a:buFontTx/>
              <a:buChar char="•"/>
            </a:pPr>
            <a:r>
              <a:rPr lang="en-US" altLang="zh-TW" sz="1100" smtClean="0">
                <a:latin typeface="Times" pitchFamily="18" charset="0"/>
              </a:rPr>
              <a:t> Historical Data</a:t>
            </a:r>
          </a:p>
          <a:p>
            <a:pPr eaLnBrk="1" hangingPunct="1">
              <a:lnSpc>
                <a:spcPct val="80000"/>
              </a:lnSpc>
              <a:buFontTx/>
              <a:buChar char="•"/>
            </a:pPr>
            <a:r>
              <a:rPr lang="en-US" altLang="zh-TW" sz="1100" smtClean="0">
                <a:latin typeface="Times" pitchFamily="18" charset="0"/>
              </a:rPr>
              <a:t> Software</a:t>
            </a:r>
          </a:p>
          <a:p>
            <a:pPr eaLnBrk="1" hangingPunct="1">
              <a:lnSpc>
                <a:spcPct val="80000"/>
              </a:lnSpc>
              <a:buFontTx/>
              <a:buChar char="•"/>
            </a:pPr>
            <a:r>
              <a:rPr lang="en-US" altLang="zh-TW" sz="1100" smtClean="0">
                <a:latin typeface="Times" pitchFamily="18" charset="0"/>
              </a:rPr>
              <a:t> VI Logger Tasks</a:t>
            </a:r>
          </a:p>
          <a:p>
            <a:pPr eaLnBrk="1" hangingPunct="1"/>
            <a:r>
              <a:rPr lang="en-US" altLang="zh-TW" sz="1100" smtClean="0">
                <a:latin typeface="Times" pitchFamily="18" charset="0"/>
              </a:rPr>
              <a:t>For this course, we will focus on Data Neighborhood, Devices and Interfaces, Scales, and Software. We will now step through each one of these categories and learn about the functionality each one offers. </a:t>
            </a:r>
          </a:p>
        </p:txBody>
      </p:sp>
      <p:sp>
        <p:nvSpPr>
          <p:cNvPr id="128004" name="Text Box 4"/>
          <p:cNvSpPr txBox="1">
            <a:spLocks noChangeArrowheads="1"/>
          </p:cNvSpPr>
          <p:nvPr/>
        </p:nvSpPr>
        <p:spPr bwMode="auto">
          <a:xfrm>
            <a:off x="0" y="8870950"/>
            <a:ext cx="6997700" cy="252413"/>
          </a:xfrm>
          <a:prstGeom prst="rect">
            <a:avLst/>
          </a:prstGeom>
          <a:noFill/>
          <a:ln w="9525">
            <a:noFill/>
            <a:miter lim="800000"/>
            <a:headEnd/>
            <a:tailEnd/>
          </a:ln>
        </p:spPr>
        <p:txBody>
          <a:bodyPr lIns="102715" tIns="51356" rIns="102715" bIns="51356" anchor="b">
            <a:spAutoFit/>
          </a:bodyPr>
          <a:lstStyle/>
          <a:p>
            <a:pPr algn="l" defTabSz="781050">
              <a:spcBef>
                <a:spcPct val="50000"/>
              </a:spcBef>
              <a:tabLst>
                <a:tab pos="230188" algn="l"/>
                <a:tab pos="3408363" algn="ctr"/>
                <a:tab pos="6543675" algn="r"/>
              </a:tabLst>
            </a:pPr>
            <a:r>
              <a:rPr lang="en-US" altLang="zh-TW" sz="1000" b="0">
                <a:latin typeface="Times New Roman" pitchFamily="18" charset="0"/>
              </a:rPr>
              <a:t>	 </a:t>
            </a:r>
            <a:r>
              <a:rPr lang="en-US" altLang="zh-TW" sz="800" b="0" i="1">
                <a:latin typeface="Arial" pitchFamily="34" charset="0"/>
              </a:rPr>
              <a:t>© </a:t>
            </a:r>
            <a:r>
              <a:rPr lang="en-US" altLang="zh-TW" sz="800" b="0" i="1">
                <a:cs typeface="Times New Roman" pitchFamily="18" charset="0"/>
              </a:rPr>
              <a:t>National Instruments Corporation</a:t>
            </a:r>
            <a:r>
              <a:rPr lang="en-US" altLang="zh-TW" sz="800" b="0" i="1"/>
              <a:t> 	11	 Introduction to LabVIEW Hands-On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body" idx="1"/>
          </p:nvPr>
        </p:nvSpPr>
        <p:spPr>
          <a:xfrm>
            <a:off x="931863" y="530225"/>
            <a:ext cx="5133975" cy="8047038"/>
          </a:xfrm>
          <a:noFill/>
          <a:ln/>
        </p:spPr>
        <p:txBody>
          <a:bodyPr/>
          <a:lstStyle/>
          <a:p>
            <a:pPr eaLnBrk="1" hangingPunct="1">
              <a:tabLst>
                <a:tab pos="228600" algn="l"/>
              </a:tabLst>
            </a:pPr>
            <a:r>
              <a:rPr lang="en-US" altLang="zh-TW" sz="1100" b="1" smtClean="0">
                <a:latin typeface="Times" pitchFamily="18" charset="0"/>
              </a:rPr>
              <a:t>Exercise 1 – Setting Up Your Device (Track B)</a:t>
            </a:r>
            <a:endParaRPr lang="en-US" altLang="zh-TW" sz="1100" smtClean="0">
              <a:latin typeface="Times" pitchFamily="18" charset="0"/>
            </a:endParaRPr>
          </a:p>
          <a:p>
            <a:pPr eaLnBrk="1" hangingPunct="1">
              <a:tabLst>
                <a:tab pos="228600" algn="l"/>
              </a:tabLst>
            </a:pPr>
            <a:endParaRPr lang="en-US" altLang="zh-TW" sz="1100" smtClean="0">
              <a:latin typeface="Times" pitchFamily="18" charset="0"/>
            </a:endParaRPr>
          </a:p>
          <a:p>
            <a:pPr eaLnBrk="1" hangingPunct="1">
              <a:tabLst>
                <a:tab pos="228600" algn="l"/>
              </a:tabLst>
            </a:pPr>
            <a:r>
              <a:rPr lang="en-US" altLang="zh-TW" sz="1100" smtClean="0">
                <a:latin typeface="Times" pitchFamily="18" charset="0"/>
              </a:rPr>
              <a:t>In this exercise you will use Measurement and Automation Explorer (MAX) to configure a simulated DAQ device. </a:t>
            </a:r>
          </a:p>
          <a:p>
            <a:pPr marL="230188" lvl="1" indent="-228600" eaLnBrk="1" hangingPunct="1">
              <a:buFontTx/>
              <a:buAutoNum type="arabicPeriod"/>
              <a:tabLst>
                <a:tab pos="228600" algn="l"/>
              </a:tabLst>
            </a:pPr>
            <a:r>
              <a:rPr lang="en-US" altLang="zh-TW" sz="1100" smtClean="0">
                <a:latin typeface="Times" pitchFamily="18" charset="0"/>
              </a:rPr>
              <a:t>Launch MAX by double-clicking the icon on the desktop or by selecting </a:t>
            </a:r>
            <a:r>
              <a:rPr lang="en-US" altLang="zh-TW" sz="1100" b="1" smtClean="0">
                <a:latin typeface="Times" pitchFamily="18" charset="0"/>
              </a:rPr>
              <a:t>Start»</a:t>
            </a:r>
            <a:r>
              <a:rPr lang="en-US" altLang="zh-TW" sz="1100" b="1" smtClean="0">
                <a:latin typeface="Times" pitchFamily="18" charset="0"/>
                <a:cs typeface="Times New Roman" pitchFamily="18" charset="0"/>
              </a:rPr>
              <a:t>Programs»National Instruments»Measurement &amp; Automation</a:t>
            </a:r>
            <a:r>
              <a:rPr lang="en-US" altLang="zh-TW" sz="1100" smtClean="0">
                <a:latin typeface="Times" pitchFamily="18" charset="0"/>
                <a:cs typeface="Times New Roman" pitchFamily="18" charset="0"/>
              </a:rPr>
              <a:t>.</a:t>
            </a:r>
          </a:p>
          <a:p>
            <a:pPr marL="230188" lvl="1" indent="-228600" eaLnBrk="1" hangingPunct="1">
              <a:buFontTx/>
              <a:buAutoNum type="arabicPeriod"/>
              <a:tabLst>
                <a:tab pos="228600" algn="l"/>
              </a:tabLst>
            </a:pPr>
            <a:r>
              <a:rPr lang="en-US" altLang="zh-TW" sz="1100" smtClean="0">
                <a:latin typeface="Times" pitchFamily="18" charset="0"/>
                <a:cs typeface="Times New Roman" pitchFamily="18" charset="0"/>
              </a:rPr>
              <a:t>Expand the </a:t>
            </a:r>
            <a:r>
              <a:rPr lang="en-US" altLang="zh-TW" sz="1100" b="1" smtClean="0">
                <a:latin typeface="Times" pitchFamily="18" charset="0"/>
                <a:cs typeface="Times New Roman" pitchFamily="18" charset="0"/>
              </a:rPr>
              <a:t>Devices and Interfaces</a:t>
            </a:r>
            <a:r>
              <a:rPr lang="en-US" altLang="zh-TW" sz="1100" smtClean="0">
                <a:latin typeface="Times" pitchFamily="18" charset="0"/>
                <a:cs typeface="Times New Roman" pitchFamily="18" charset="0"/>
              </a:rPr>
              <a:t> section to view the installed National Instruments devices. MAX displays the National Instruments hardware and software in the computer. The device number appears in quotes following the device name. The data acquisition VIs use this device number to determine which device performs DAQ operations. </a:t>
            </a:r>
          </a:p>
          <a:p>
            <a:pPr marL="230188" lvl="1" indent="-228600" eaLnBrk="1" hangingPunct="1">
              <a:buFontTx/>
              <a:buAutoNum type="arabicPeriod"/>
              <a:tabLst>
                <a:tab pos="228600" algn="l"/>
              </a:tabLst>
            </a:pPr>
            <a:r>
              <a:rPr lang="en-US" altLang="zh-TW" sz="1100" smtClean="0">
                <a:latin typeface="Times" pitchFamily="18" charset="0"/>
                <a:cs typeface="Times New Roman" pitchFamily="18" charset="0"/>
              </a:rPr>
              <a:t>Create a simulated DAQ device for use later in this course. Simulated devices are a powerful tool for development without having hardware physically installed in your computer. Right-click </a:t>
            </a:r>
            <a:r>
              <a:rPr lang="en-US" altLang="zh-TW" sz="1100" b="1" smtClean="0">
                <a:latin typeface="Times" pitchFamily="18" charset="0"/>
                <a:cs typeface="Times New Roman" pitchFamily="18" charset="0"/>
              </a:rPr>
              <a:t>Devices and Interfaces</a:t>
            </a:r>
            <a:r>
              <a:rPr lang="en-US" altLang="zh-TW" sz="1100" smtClean="0">
                <a:latin typeface="Times" pitchFamily="18" charset="0"/>
                <a:cs typeface="Times New Roman" pitchFamily="18" charset="0"/>
              </a:rPr>
              <a:t> and select </a:t>
            </a:r>
            <a:r>
              <a:rPr lang="en-US" altLang="zh-TW" sz="1100" b="1" smtClean="0">
                <a:latin typeface="Times" pitchFamily="18" charset="0"/>
                <a:cs typeface="Times New Roman" pitchFamily="18" charset="0"/>
              </a:rPr>
              <a:t>Create New…»NI-DAQmx Simulated Device</a:t>
            </a:r>
            <a:r>
              <a:rPr lang="en-US" altLang="zh-TW" sz="1100" smtClean="0">
                <a:latin typeface="Times" pitchFamily="18" charset="0"/>
                <a:cs typeface="Times New Roman" pitchFamily="18" charset="0"/>
              </a:rPr>
              <a:t>. Click “Finish”.</a:t>
            </a:r>
          </a:p>
          <a:p>
            <a:pPr marL="230188" lvl="1" indent="-228600" eaLnBrk="1" hangingPunct="1">
              <a:buFontTx/>
              <a:buAutoNum type="arabicPeriod"/>
              <a:tabLst>
                <a:tab pos="228600" algn="l"/>
              </a:tabLst>
            </a:pPr>
            <a:r>
              <a:rPr lang="en-US" altLang="zh-TW" sz="1100" smtClean="0">
                <a:latin typeface="Times" pitchFamily="18" charset="0"/>
                <a:cs typeface="Times New Roman" pitchFamily="18" charset="0"/>
              </a:rPr>
              <a:t>Expand the M Series DAQ section. Select </a:t>
            </a:r>
            <a:r>
              <a:rPr lang="en-US" altLang="zh-TW" sz="1100" b="1" smtClean="0">
                <a:latin typeface="Times" pitchFamily="18" charset="0"/>
                <a:cs typeface="Times New Roman" pitchFamily="18" charset="0"/>
              </a:rPr>
              <a:t>PCI-6220</a:t>
            </a:r>
            <a:r>
              <a:rPr lang="en-US" altLang="zh-TW" sz="1100" smtClean="0">
                <a:latin typeface="Times" pitchFamily="18" charset="0"/>
                <a:cs typeface="Times New Roman" pitchFamily="18" charset="0"/>
              </a:rPr>
              <a:t> or any other PCI device of your choice. Click “OK”.</a:t>
            </a:r>
          </a:p>
          <a:p>
            <a:pPr marL="230188" lvl="1" indent="-228600" eaLnBrk="1" hangingPunct="1">
              <a:buFontTx/>
              <a:buAutoNum type="arabicPeriod"/>
              <a:tabLst>
                <a:tab pos="228600" algn="l"/>
              </a:tabLst>
            </a:pPr>
            <a:r>
              <a:rPr lang="en-US" altLang="zh-TW" sz="1100" smtClean="0">
                <a:latin typeface="Times" pitchFamily="18" charset="0"/>
                <a:cs typeface="Times New Roman" pitchFamily="18" charset="0"/>
              </a:rPr>
              <a:t>The NI-DAQmx Devices folder will expand and you will see a new entry for PCI-6220: “Dev1”. You have now created a simulated device!</a:t>
            </a:r>
          </a:p>
          <a:p>
            <a:pPr marL="230188" lvl="1" indent="-228600" eaLnBrk="1" hangingPunct="1">
              <a:buFontTx/>
              <a:buAutoNum type="arabicPeriod"/>
              <a:tabLst>
                <a:tab pos="228600" algn="l"/>
              </a:tabLst>
            </a:pPr>
            <a:r>
              <a:rPr lang="en-US" altLang="zh-TW" sz="1100" smtClean="0">
                <a:latin typeface="Times" pitchFamily="18" charset="0"/>
                <a:cs typeface="Times New Roman" pitchFamily="18" charset="0"/>
              </a:rPr>
              <a:t>Perform a self-test on the device by right-clicking it in the configuration tree and choosing </a:t>
            </a:r>
            <a:r>
              <a:rPr lang="en-US" altLang="zh-TW" sz="1100" b="1" smtClean="0">
                <a:latin typeface="Times" pitchFamily="18" charset="0"/>
                <a:cs typeface="Times New Roman" pitchFamily="18" charset="0"/>
              </a:rPr>
              <a:t>Self-Test</a:t>
            </a:r>
            <a:r>
              <a:rPr lang="en-US" altLang="zh-TW" sz="1100" smtClean="0">
                <a:latin typeface="Times" pitchFamily="18" charset="0"/>
                <a:cs typeface="Times New Roman" pitchFamily="18" charset="0"/>
              </a:rPr>
              <a:t> or clicking “Self-Test” along the top of the window. </a:t>
            </a:r>
            <a:r>
              <a:rPr lang="en-US" altLang="zh-TW" sz="1100" smtClean="0">
                <a:latin typeface="Times" pitchFamily="18" charset="0"/>
              </a:rPr>
              <a:t>This tests the system resources assigned to the device. The device should pass the test because it is already configured. </a:t>
            </a:r>
          </a:p>
          <a:p>
            <a:pPr marL="230188" lvl="1" indent="-228600" eaLnBrk="1" hangingPunct="1">
              <a:buFontTx/>
              <a:buAutoNum type="arabicPeriod"/>
              <a:tabLst>
                <a:tab pos="228600" algn="l"/>
              </a:tabLst>
            </a:pPr>
            <a:r>
              <a:rPr lang="en-US" altLang="zh-TW" sz="1100" smtClean="0">
                <a:latin typeface="Times" pitchFamily="18" charset="0"/>
              </a:rPr>
              <a:t>Check the pinout for your device. Right-click the device in the configuration tree and select </a:t>
            </a:r>
            <a:r>
              <a:rPr lang="en-US" altLang="zh-TW" sz="1100" b="1" smtClean="0">
                <a:latin typeface="Times" pitchFamily="18" charset="0"/>
              </a:rPr>
              <a:t>Device Pinouts </a:t>
            </a:r>
            <a:r>
              <a:rPr lang="en-US" altLang="zh-TW" sz="1100" smtClean="0">
                <a:latin typeface="Times" pitchFamily="18" charset="0"/>
              </a:rPr>
              <a:t>or click “Device Pinouts” along the top of the center window. </a:t>
            </a:r>
          </a:p>
          <a:p>
            <a:pPr marL="230188" lvl="1" indent="-228600" eaLnBrk="1" hangingPunct="1">
              <a:buFontTx/>
              <a:buAutoNum type="arabicPeriod"/>
              <a:tabLst>
                <a:tab pos="228600" algn="l"/>
              </a:tabLst>
            </a:pPr>
            <a:r>
              <a:rPr lang="en-US" altLang="zh-TW" sz="1100" smtClean="0">
                <a:latin typeface="Times" pitchFamily="18" charset="0"/>
              </a:rPr>
              <a:t>Open the test panels. Right-click the device in the configuration tree and select </a:t>
            </a:r>
            <a:r>
              <a:rPr lang="en-US" altLang="zh-TW" sz="1100" b="1" smtClean="0">
                <a:latin typeface="Times" pitchFamily="18" charset="0"/>
              </a:rPr>
              <a:t>Test Panels…</a:t>
            </a:r>
            <a:r>
              <a:rPr lang="en-US" altLang="zh-TW" sz="1100" smtClean="0">
                <a:latin typeface="Times" pitchFamily="18" charset="0"/>
              </a:rPr>
              <a:t> or click “Test Panels…” along the top of the center window. The test panels allow you to test the available functionality of your device, analog input/output, digital input/output, and counter input/output without doing any programming. </a:t>
            </a:r>
          </a:p>
          <a:p>
            <a:pPr marL="230188" lvl="1" indent="-228600" eaLnBrk="1" hangingPunct="1">
              <a:buFontTx/>
              <a:buAutoNum type="arabicPeriod"/>
              <a:tabLst>
                <a:tab pos="228600" algn="l"/>
              </a:tabLst>
            </a:pPr>
            <a:r>
              <a:rPr lang="en-US" altLang="zh-TW" sz="1100" smtClean="0">
                <a:latin typeface="Times" pitchFamily="18" charset="0"/>
              </a:rPr>
              <a:t>On the </a:t>
            </a:r>
            <a:r>
              <a:rPr lang="en-US" altLang="zh-TW" sz="1100" b="1" smtClean="0">
                <a:latin typeface="Times" pitchFamily="18" charset="0"/>
              </a:rPr>
              <a:t>Analog Input</a:t>
            </a:r>
            <a:r>
              <a:rPr lang="en-US" altLang="zh-TW" sz="1100" smtClean="0">
                <a:latin typeface="Times" pitchFamily="18" charset="0"/>
              </a:rPr>
              <a:t> tab of the test panels, change </a:t>
            </a:r>
            <a:r>
              <a:rPr lang="en-US" altLang="zh-TW" sz="1100" b="1" smtClean="0">
                <a:latin typeface="Times" pitchFamily="18" charset="0"/>
              </a:rPr>
              <a:t>Mode</a:t>
            </a:r>
            <a:r>
              <a:rPr lang="en-US" altLang="zh-TW" sz="1100" smtClean="0">
                <a:latin typeface="Times" pitchFamily="18" charset="0"/>
              </a:rPr>
              <a:t> to “Continuous”. Click “Start” and observe the signal that is plotted. Click “Stop” when you are done. </a:t>
            </a:r>
          </a:p>
        </p:txBody>
      </p:sp>
      <p:grpSp>
        <p:nvGrpSpPr>
          <p:cNvPr id="131075" name="Group 3"/>
          <p:cNvGrpSpPr>
            <a:grpSpLocks/>
          </p:cNvGrpSpPr>
          <p:nvPr/>
        </p:nvGrpSpPr>
        <p:grpSpPr bwMode="auto">
          <a:xfrm>
            <a:off x="447675" y="371475"/>
            <a:ext cx="3895725" cy="5413375"/>
            <a:chOff x="199" y="73"/>
            <a:chExt cx="2565" cy="3532"/>
          </a:xfrm>
        </p:grpSpPr>
        <p:sp>
          <p:nvSpPr>
            <p:cNvPr id="131077" name="Line 4"/>
            <p:cNvSpPr>
              <a:spLocks noChangeShapeType="1"/>
            </p:cNvSpPr>
            <p:nvPr/>
          </p:nvSpPr>
          <p:spPr bwMode="auto">
            <a:xfrm flipH="1">
              <a:off x="272" y="145"/>
              <a:ext cx="2492" cy="0"/>
            </a:xfrm>
            <a:prstGeom prst="line">
              <a:avLst/>
            </a:prstGeom>
            <a:noFill/>
            <a:ln w="38100">
              <a:solidFill>
                <a:schemeClr val="tx1"/>
              </a:solidFill>
              <a:round/>
              <a:headEnd/>
              <a:tailEnd/>
            </a:ln>
          </p:spPr>
          <p:txBody>
            <a:bodyPr/>
            <a:lstStyle/>
            <a:p>
              <a:endParaRPr lang="zh-TW" altLang="en-US"/>
            </a:p>
          </p:txBody>
        </p:sp>
        <p:sp>
          <p:nvSpPr>
            <p:cNvPr id="131078" name="Line 5"/>
            <p:cNvSpPr>
              <a:spLocks noChangeShapeType="1"/>
            </p:cNvSpPr>
            <p:nvPr/>
          </p:nvSpPr>
          <p:spPr bwMode="auto">
            <a:xfrm>
              <a:off x="272" y="145"/>
              <a:ext cx="0" cy="3460"/>
            </a:xfrm>
            <a:prstGeom prst="line">
              <a:avLst/>
            </a:prstGeom>
            <a:noFill/>
            <a:ln w="38100">
              <a:solidFill>
                <a:schemeClr val="tx1"/>
              </a:solidFill>
              <a:round/>
              <a:headEnd/>
              <a:tailEnd/>
            </a:ln>
          </p:spPr>
          <p:txBody>
            <a:bodyPr/>
            <a:lstStyle/>
            <a:p>
              <a:endParaRPr lang="zh-TW" altLang="en-US"/>
            </a:p>
          </p:txBody>
        </p:sp>
        <p:sp>
          <p:nvSpPr>
            <p:cNvPr id="131079" name="Rectangle 6"/>
            <p:cNvSpPr>
              <a:spLocks noChangeArrowheads="1"/>
            </p:cNvSpPr>
            <p:nvPr/>
          </p:nvSpPr>
          <p:spPr bwMode="auto">
            <a:xfrm>
              <a:off x="199" y="73"/>
              <a:ext cx="315" cy="314"/>
            </a:xfrm>
            <a:prstGeom prst="rect">
              <a:avLst/>
            </a:prstGeom>
            <a:solidFill>
              <a:schemeClr val="bg1"/>
            </a:solidFill>
            <a:ln w="38100" algn="ctr">
              <a:solidFill>
                <a:schemeClr val="tx1"/>
              </a:solidFill>
              <a:miter lim="800000"/>
              <a:headEnd/>
              <a:tailEnd/>
            </a:ln>
          </p:spPr>
          <p:txBody>
            <a:bodyPr wrap="none" anchor="ctr"/>
            <a:lstStyle/>
            <a:p>
              <a:endParaRPr lang="zh-TW" altLang="en-US"/>
            </a:p>
          </p:txBody>
        </p:sp>
        <p:pic>
          <p:nvPicPr>
            <p:cNvPr id="131080" name="Picture 7"/>
            <p:cNvPicPr>
              <a:picLocks noChangeAspect="1" noChangeArrowheads="1"/>
            </p:cNvPicPr>
            <p:nvPr/>
          </p:nvPicPr>
          <p:blipFill>
            <a:blip r:embed="rId3"/>
            <a:srcRect/>
            <a:stretch>
              <a:fillRect/>
            </a:stretch>
          </p:blipFill>
          <p:spPr bwMode="auto">
            <a:xfrm>
              <a:off x="217" y="103"/>
              <a:ext cx="285" cy="266"/>
            </a:xfrm>
            <a:prstGeom prst="rect">
              <a:avLst/>
            </a:prstGeom>
            <a:noFill/>
            <a:ln w="12700" algn="ctr">
              <a:noFill/>
              <a:miter lim="800000"/>
              <a:headEnd/>
              <a:tailEnd/>
            </a:ln>
          </p:spPr>
        </p:pic>
      </p:grpSp>
      <p:sp>
        <p:nvSpPr>
          <p:cNvPr id="131076" name="Text Box 8"/>
          <p:cNvSpPr txBox="1">
            <a:spLocks noChangeArrowheads="1"/>
          </p:cNvSpPr>
          <p:nvPr/>
        </p:nvSpPr>
        <p:spPr bwMode="auto">
          <a:xfrm>
            <a:off x="0" y="8870950"/>
            <a:ext cx="6997700" cy="252413"/>
          </a:xfrm>
          <a:prstGeom prst="rect">
            <a:avLst/>
          </a:prstGeom>
          <a:noFill/>
          <a:ln w="9525">
            <a:noFill/>
            <a:miter lim="800000"/>
            <a:headEnd/>
            <a:tailEnd/>
          </a:ln>
        </p:spPr>
        <p:txBody>
          <a:bodyPr lIns="102715" tIns="51356" rIns="102715" bIns="51356" anchor="b">
            <a:spAutoFit/>
          </a:bodyPr>
          <a:lstStyle/>
          <a:p>
            <a:pPr algn="l" defTabSz="781050">
              <a:spcBef>
                <a:spcPct val="50000"/>
              </a:spcBef>
              <a:tabLst>
                <a:tab pos="230188" algn="l"/>
                <a:tab pos="3408363" algn="ctr"/>
                <a:tab pos="6543675" algn="r"/>
              </a:tabLst>
            </a:pPr>
            <a:r>
              <a:rPr lang="en-US" altLang="zh-TW" sz="1000" b="0">
                <a:latin typeface="Times New Roman" pitchFamily="18" charset="0"/>
              </a:rPr>
              <a:t>	 </a:t>
            </a:r>
            <a:r>
              <a:rPr lang="en-US" altLang="zh-TW" sz="800" b="0" i="1"/>
              <a:t>Introduction to LabVIEW Hands-On 	14	ni.com</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4" name="Picture 14" descr="suzzallo_fade"/>
          <p:cNvPicPr>
            <a:picLocks noChangeAspect="1" noChangeArrowheads="1"/>
          </p:cNvPicPr>
          <p:nvPr/>
        </p:nvPicPr>
        <p:blipFill>
          <a:blip r:embed="rId2" cstate="print">
            <a:lum bright="66000" contrast="-78000"/>
          </a:blip>
          <a:srcRect/>
          <a:stretch>
            <a:fillRect/>
          </a:stretch>
        </p:blipFill>
        <p:spPr bwMode="auto">
          <a:xfrm>
            <a:off x="3154363" y="0"/>
            <a:ext cx="5989637" cy="6858000"/>
          </a:xfrm>
          <a:prstGeom prst="rect">
            <a:avLst/>
          </a:prstGeom>
          <a:noFill/>
          <a:ln w="9525">
            <a:noFill/>
            <a:miter lim="800000"/>
            <a:headEnd/>
            <a:tailEnd/>
          </a:ln>
        </p:spPr>
      </p:pic>
      <p:pic>
        <p:nvPicPr>
          <p:cNvPr id="5" name="Picture 5" descr="uwsealf6"/>
          <p:cNvPicPr>
            <a:picLocks noChangeAspect="1" noChangeArrowheads="1"/>
          </p:cNvPicPr>
          <p:nvPr/>
        </p:nvPicPr>
        <p:blipFill>
          <a:blip r:embed="rId3" cstate="print"/>
          <a:srcRect/>
          <a:stretch>
            <a:fillRect/>
          </a:stretch>
        </p:blipFill>
        <p:spPr bwMode="auto">
          <a:xfrm>
            <a:off x="642938" y="928688"/>
            <a:ext cx="1730375" cy="1801812"/>
          </a:xfrm>
          <a:prstGeom prst="rect">
            <a:avLst/>
          </a:prstGeom>
          <a:ln>
            <a:noFill/>
          </a:ln>
          <a:effectLst>
            <a:outerShdw blurRad="292100" dist="139700" dir="2700000" algn="tl" rotWithShape="0">
              <a:srgbClr val="333333">
                <a:alpha val="65000"/>
              </a:srgbClr>
            </a:outerShdw>
            <a:reflection blurRad="6350" stA="52000" endA="300" endPos="35000" dir="5400000" sy="-100000" algn="bl" rotWithShape="0"/>
          </a:effectLst>
        </p:spPr>
      </p:pic>
      <p:sp>
        <p:nvSpPr>
          <p:cNvPr id="6" name="矩形 5"/>
          <p:cNvSpPr/>
          <p:nvPr/>
        </p:nvSpPr>
        <p:spPr>
          <a:xfrm>
            <a:off x="904875" y="3648075"/>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eaLnBrk="1" hangingPunct="1">
              <a:defRPr/>
            </a:pPr>
            <a:endParaRPr lang="en-US" altLang="zh-TW">
              <a:solidFill>
                <a:srgbClr val="FFFFFF"/>
              </a:solidFill>
            </a:endParaRPr>
          </a:p>
        </p:txBody>
      </p:sp>
      <p:sp>
        <p:nvSpPr>
          <p:cNvPr id="7" name="矩形 6"/>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eaLnBrk="1" hangingPunct="1">
              <a:defRPr/>
            </a:pPr>
            <a:endParaRPr lang="en-US" altLang="zh-TW">
              <a:solidFill>
                <a:srgbClr val="FFFFFF"/>
              </a:solidFill>
            </a:endParaRPr>
          </a:p>
        </p:txBody>
      </p:sp>
      <p:sp>
        <p:nvSpPr>
          <p:cNvPr id="10" name="矩形 9"/>
          <p:cNvSpPr/>
          <p:nvPr/>
        </p:nvSpPr>
        <p:spPr>
          <a:xfrm>
            <a:off x="904875" y="3648075"/>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eaLnBrk="1" hangingPunct="1">
              <a:defRPr/>
            </a:pPr>
            <a:endParaRPr lang="en-US" altLang="zh-TW">
              <a:solidFill>
                <a:srgbClr val="FFFFFF"/>
              </a:solidFill>
            </a:endParaRPr>
          </a:p>
        </p:txBody>
      </p:sp>
      <p:sp>
        <p:nvSpPr>
          <p:cNvPr id="11" name="矩形 10"/>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eaLnBrk="1" hangingPunct="1">
              <a:defRPr/>
            </a:pPr>
            <a:endParaRPr lang="en-US" altLang="zh-TW">
              <a:solidFill>
                <a:srgbClr val="FFFFFF"/>
              </a:solidFill>
            </a:endParaRPr>
          </a:p>
        </p:txBody>
      </p:sp>
      <p:pic>
        <p:nvPicPr>
          <p:cNvPr id="12" name="Picture 19" descr="logo"/>
          <p:cNvPicPr>
            <a:picLocks noChangeAspect="1" noChangeArrowheads="1"/>
          </p:cNvPicPr>
          <p:nvPr/>
        </p:nvPicPr>
        <p:blipFill>
          <a:blip r:embed="rId4" cstate="print"/>
          <a:srcRect/>
          <a:stretch>
            <a:fillRect/>
          </a:stretch>
        </p:blipFill>
        <p:spPr bwMode="auto">
          <a:xfrm>
            <a:off x="0" y="0"/>
            <a:ext cx="2743200" cy="503238"/>
          </a:xfrm>
          <a:prstGeom prst="rect">
            <a:avLst/>
          </a:prstGeom>
          <a:noFill/>
          <a:ln w="9525">
            <a:noFill/>
            <a:miter lim="800000"/>
            <a:headEnd/>
            <a:tailEnd/>
          </a:ln>
        </p:spPr>
      </p:pic>
      <p:sp>
        <p:nvSpPr>
          <p:cNvPr id="13" name="Rectangle 20"/>
          <p:cNvSpPr>
            <a:spLocks noChangeArrowheads="1"/>
          </p:cNvSpPr>
          <p:nvPr/>
        </p:nvSpPr>
        <p:spPr bwMode="auto">
          <a:xfrm>
            <a:off x="2743200" y="0"/>
            <a:ext cx="6400800" cy="503238"/>
          </a:xfrm>
          <a:prstGeom prst="rect">
            <a:avLst/>
          </a:prstGeom>
          <a:solidFill>
            <a:srgbClr val="666666"/>
          </a:solidFill>
          <a:ln w="9525">
            <a:noFill/>
            <a:miter lim="800000"/>
            <a:headEnd/>
            <a:tailEnd/>
          </a:ln>
          <a:effectLst/>
        </p:spPr>
        <p:txBody>
          <a:bodyPr wrap="none" anchor="ctr"/>
          <a:lstStyle/>
          <a:p>
            <a:pPr>
              <a:defRPr/>
            </a:pPr>
            <a:endParaRPr lang="zh-TW" altLang="en-US"/>
          </a:p>
        </p:txBody>
      </p:sp>
      <p:sp>
        <p:nvSpPr>
          <p:cNvPr id="8" name="標題 7"/>
          <p:cNvSpPr>
            <a:spLocks noGrp="1"/>
          </p:cNvSpPr>
          <p:nvPr>
            <p:ph type="ctrTitle"/>
          </p:nvPr>
        </p:nvSpPr>
        <p:spPr>
          <a:xfrm>
            <a:off x="1219200" y="3886200"/>
            <a:ext cx="6858000" cy="990600"/>
          </a:xfrm>
        </p:spPr>
        <p:txBody>
          <a:bodyPr anchor="t"/>
          <a:lstStyle>
            <a:lvl1pPr algn="r">
              <a:defRPr sz="3200">
                <a:solidFill>
                  <a:schemeClr val="tx1"/>
                </a:solidFill>
              </a:defRPr>
            </a:lvl1pPr>
          </a:lstStyle>
          <a:p>
            <a:r>
              <a:rPr lang="zh-TW" altLang="en-US" smtClean="0"/>
              <a:t>按一下以編輯母片標題樣式</a:t>
            </a:r>
            <a:endParaRPr lang="en-US"/>
          </a:p>
        </p:txBody>
      </p:sp>
      <p:sp>
        <p:nvSpPr>
          <p:cNvPr id="9" name="副標題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TW" altLang="en-US" smtClean="0"/>
              <a:t>按一下以編輯母片副標題樣式</a:t>
            </a:r>
            <a:endParaRPr lang="en-US"/>
          </a:p>
        </p:txBody>
      </p:sp>
      <p:sp>
        <p:nvSpPr>
          <p:cNvPr id="14" name="日期版面配置區 27"/>
          <p:cNvSpPr>
            <a:spLocks noGrp="1"/>
          </p:cNvSpPr>
          <p:nvPr>
            <p:ph type="dt" sz="half" idx="10"/>
          </p:nvPr>
        </p:nvSpPr>
        <p:spPr>
          <a:xfrm>
            <a:off x="6400800" y="6354763"/>
            <a:ext cx="2286000" cy="366712"/>
          </a:xfrm>
        </p:spPr>
        <p:txBody>
          <a:bodyPr/>
          <a:lstStyle>
            <a:lvl1pPr>
              <a:defRPr sz="1400"/>
            </a:lvl1pPr>
          </a:lstStyle>
          <a:p>
            <a:pPr>
              <a:defRPr/>
            </a:pPr>
            <a:fld id="{EFE3B0D4-0B10-4CD7-8A97-21E2FCE56DCD}" type="datetime1">
              <a:rPr lang="en-US" altLang="en-US" smtClean="0"/>
              <a:pPr>
                <a:defRPr/>
              </a:pPr>
              <a:t>5/2/2009</a:t>
            </a:fld>
            <a:endParaRPr lang="en-US" altLang="en-US"/>
          </a:p>
        </p:txBody>
      </p:sp>
      <p:sp>
        <p:nvSpPr>
          <p:cNvPr id="15" name="頁尾版面配置區 16"/>
          <p:cNvSpPr>
            <a:spLocks noGrp="1"/>
          </p:cNvSpPr>
          <p:nvPr>
            <p:ph type="ftr" sz="quarter" idx="11"/>
          </p:nvPr>
        </p:nvSpPr>
        <p:spPr>
          <a:xfrm>
            <a:off x="2898775" y="6354763"/>
            <a:ext cx="3475038" cy="366712"/>
          </a:xfrm>
        </p:spPr>
        <p:txBody>
          <a:bodyPr/>
          <a:lstStyle>
            <a:lvl1pPr>
              <a:defRPr/>
            </a:lvl1pPr>
          </a:lstStyle>
          <a:p>
            <a:pPr>
              <a:defRPr/>
            </a:pPr>
            <a:r>
              <a:rPr lang="en-US" altLang="en-US" smtClean="0"/>
              <a:t>ENGR 100 Section C </a:t>
            </a:r>
            <a:endParaRPr lang="en-US" altLang="en-US"/>
          </a:p>
        </p:txBody>
      </p:sp>
      <p:sp>
        <p:nvSpPr>
          <p:cNvPr id="16" name="投影片編號版面配置區 28"/>
          <p:cNvSpPr>
            <a:spLocks noGrp="1"/>
          </p:cNvSpPr>
          <p:nvPr>
            <p:ph type="sldNum" sz="quarter" idx="12"/>
          </p:nvPr>
        </p:nvSpPr>
        <p:spPr>
          <a:xfrm>
            <a:off x="1216025" y="6354763"/>
            <a:ext cx="1219200" cy="366712"/>
          </a:xfrm>
        </p:spPr>
        <p:txBody>
          <a:bodyPr/>
          <a:lstStyle>
            <a:lvl1pPr>
              <a:defRPr/>
            </a:lvl1pPr>
          </a:lstStyle>
          <a:p>
            <a:pPr>
              <a:defRPr/>
            </a:pPr>
            <a:fld id="{8E225E36-5E36-4198-BFB8-C462E21475EB}" type="slidenum">
              <a:rPr lang="en-US" altLang="en-US"/>
              <a:pPr>
                <a:defRPr/>
              </a:pPr>
              <a:t>‹#›</a:t>
            </a:fld>
            <a:endParaRPr lang="en-US" altLang="en-US">
              <a:latin typeface="Times"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13"/>
          <p:cNvSpPr>
            <a:spLocks noGrp="1"/>
          </p:cNvSpPr>
          <p:nvPr>
            <p:ph type="dt" sz="half" idx="10"/>
          </p:nvPr>
        </p:nvSpPr>
        <p:spPr/>
        <p:txBody>
          <a:bodyPr/>
          <a:lstStyle>
            <a:lvl1pPr>
              <a:defRPr/>
            </a:lvl1pPr>
          </a:lstStyle>
          <a:p>
            <a:pPr>
              <a:defRPr/>
            </a:pPr>
            <a:fld id="{F03EAE71-B2E7-4ABD-823E-D523EBDBD83B}" type="datetime1">
              <a:rPr lang="en-US" altLang="en-US" smtClean="0"/>
              <a:pPr>
                <a:defRPr/>
              </a:pPr>
              <a:t>5/2/2009</a:t>
            </a:fld>
            <a:endParaRPr lang="en-US" altLang="en-US"/>
          </a:p>
        </p:txBody>
      </p:sp>
      <p:sp>
        <p:nvSpPr>
          <p:cNvPr id="5" name="頁尾版面配置區 2"/>
          <p:cNvSpPr>
            <a:spLocks noGrp="1"/>
          </p:cNvSpPr>
          <p:nvPr>
            <p:ph type="ftr" sz="quarter" idx="11"/>
          </p:nvPr>
        </p:nvSpPr>
        <p:spPr/>
        <p:txBody>
          <a:bodyPr/>
          <a:lstStyle>
            <a:lvl1pPr>
              <a:defRPr/>
            </a:lvl1pPr>
          </a:lstStyle>
          <a:p>
            <a:pPr>
              <a:defRPr/>
            </a:pPr>
            <a:r>
              <a:rPr lang="en-US" altLang="en-US" smtClean="0"/>
              <a:t>ENGR 100 Section C </a:t>
            </a:r>
            <a:endParaRPr lang="en-US" altLang="en-US"/>
          </a:p>
        </p:txBody>
      </p:sp>
      <p:sp>
        <p:nvSpPr>
          <p:cNvPr id="6" name="投影片編號版面配置區 22"/>
          <p:cNvSpPr>
            <a:spLocks noGrp="1"/>
          </p:cNvSpPr>
          <p:nvPr>
            <p:ph type="sldNum" sz="quarter" idx="12"/>
          </p:nvPr>
        </p:nvSpPr>
        <p:spPr/>
        <p:txBody>
          <a:bodyPr/>
          <a:lstStyle>
            <a:lvl1pPr>
              <a:defRPr/>
            </a:lvl1pPr>
          </a:lstStyle>
          <a:p>
            <a:pPr>
              <a:defRPr/>
            </a:pPr>
            <a:fld id="{860A3862-C8FC-4CD9-B286-ADE74F9D0768}" type="slidenum">
              <a:rPr lang="en-US" altLang="en-US"/>
              <a:pPr>
                <a:defRPr/>
              </a:pPr>
              <a:t>‹#›</a:t>
            </a:fld>
            <a:endParaRPr lang="en-US" altLang="en-US"/>
          </a:p>
        </p:txBody>
      </p:sp>
      <p:pic>
        <p:nvPicPr>
          <p:cNvPr id="7" name="Picture 5" descr="uwsealf6"/>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7924800" y="5588000"/>
            <a:ext cx="1219200" cy="1270000"/>
          </a:xfrm>
          <a:prstGeom prst="rect">
            <a:avLst/>
          </a:prstGeom>
          <a:noFill/>
          <a:ln w="9525">
            <a:noFill/>
            <a:miter lim="800000"/>
            <a:headEnd/>
            <a:tailEnd/>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4" name="直線接點 3"/>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p>
        </p:txBody>
      </p:sp>
      <p:sp>
        <p:nvSpPr>
          <p:cNvPr id="5" name="等腰三角形 4"/>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eaLnBrk="1" hangingPunct="1">
              <a:defRPr/>
            </a:pPr>
            <a:endParaRPr lang="en-US" altLang="zh-TW">
              <a:solidFill>
                <a:srgbClr val="FFFFFF"/>
              </a:solidFill>
            </a:endParaRPr>
          </a:p>
        </p:txBody>
      </p:sp>
      <p:sp>
        <p:nvSpPr>
          <p:cNvPr id="6" name="直線接點 5"/>
          <p:cNvSpPr>
            <a:spLocks noChangeShapeType="1"/>
          </p:cNvSpPr>
          <p:nvPr/>
        </p:nvSpPr>
        <p:spPr bwMode="auto">
          <a:xfrm rot="5400000">
            <a:off x="3630612" y="3201988"/>
            <a:ext cx="5851525"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p>
        </p:txBody>
      </p:sp>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日期版面配置區 3"/>
          <p:cNvSpPr>
            <a:spLocks noGrp="1"/>
          </p:cNvSpPr>
          <p:nvPr>
            <p:ph type="dt" sz="half" idx="10"/>
          </p:nvPr>
        </p:nvSpPr>
        <p:spPr/>
        <p:txBody>
          <a:bodyPr/>
          <a:lstStyle>
            <a:lvl1pPr>
              <a:defRPr/>
            </a:lvl1pPr>
          </a:lstStyle>
          <a:p>
            <a:pPr>
              <a:defRPr/>
            </a:pPr>
            <a:fld id="{AA4A2F88-35BE-4884-84BA-F50923D6E8B8}" type="datetime1">
              <a:rPr lang="en-US" altLang="en-US" smtClean="0"/>
              <a:pPr>
                <a:defRPr/>
              </a:pPr>
              <a:t>5/2/2009</a:t>
            </a:fld>
            <a:endParaRPr lang="en-US" altLang="en-US"/>
          </a:p>
        </p:txBody>
      </p:sp>
      <p:sp>
        <p:nvSpPr>
          <p:cNvPr id="8" name="頁尾版面配置區 4"/>
          <p:cNvSpPr>
            <a:spLocks noGrp="1"/>
          </p:cNvSpPr>
          <p:nvPr>
            <p:ph type="ftr" sz="quarter" idx="11"/>
          </p:nvPr>
        </p:nvSpPr>
        <p:spPr/>
        <p:txBody>
          <a:bodyPr/>
          <a:lstStyle>
            <a:lvl1pPr>
              <a:defRPr/>
            </a:lvl1pPr>
          </a:lstStyle>
          <a:p>
            <a:pPr>
              <a:defRPr/>
            </a:pPr>
            <a:r>
              <a:rPr lang="en-US" altLang="en-US" smtClean="0"/>
              <a:t>ENGR 100 Section C </a:t>
            </a:r>
            <a:endParaRPr lang="en-US" altLang="en-US"/>
          </a:p>
        </p:txBody>
      </p:sp>
      <p:sp>
        <p:nvSpPr>
          <p:cNvPr id="9" name="投影片編號版面配置區 5"/>
          <p:cNvSpPr>
            <a:spLocks noGrp="1"/>
          </p:cNvSpPr>
          <p:nvPr>
            <p:ph type="sldNum" sz="quarter" idx="12"/>
          </p:nvPr>
        </p:nvSpPr>
        <p:spPr/>
        <p:txBody>
          <a:bodyPr/>
          <a:lstStyle>
            <a:lvl1pPr>
              <a:defRPr/>
            </a:lvl1pPr>
          </a:lstStyle>
          <a:p>
            <a:pPr>
              <a:defRPr/>
            </a:pPr>
            <a:fld id="{6E754535-683B-45DC-B53F-586A929679FD}" type="slidenum">
              <a:rPr lang="en-US" altLang="en-US"/>
              <a:pPr>
                <a:defRPr/>
              </a:pPr>
              <a:t>‹#›</a:t>
            </a:fld>
            <a:endParaRPr lang="en-US" altLang="en-US"/>
          </a:p>
        </p:txBody>
      </p:sp>
      <p:pic>
        <p:nvPicPr>
          <p:cNvPr id="10" name="Picture 5" descr="uwsealf6"/>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7924800" y="5588000"/>
            <a:ext cx="1219200" cy="1270000"/>
          </a:xfrm>
          <a:prstGeom prst="rect">
            <a:avLst/>
          </a:prstGeom>
          <a:noFill/>
          <a:ln w="9525">
            <a:noFill/>
            <a:miter lim="800000"/>
            <a:headEnd/>
            <a:tailEnd/>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381000" y="152400"/>
            <a:ext cx="8534400" cy="10668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381000" y="1295400"/>
            <a:ext cx="4191000" cy="4267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724400" y="1295400"/>
            <a:ext cx="4191000" cy="20574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724400" y="3505200"/>
            <a:ext cx="4191000" cy="20574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日期版面配置區 5"/>
          <p:cNvSpPr>
            <a:spLocks noGrp="1"/>
          </p:cNvSpPr>
          <p:nvPr>
            <p:ph type="dt" sz="half" idx="10"/>
          </p:nvPr>
        </p:nvSpPr>
        <p:spPr>
          <a:xfrm>
            <a:off x="7010400" y="6362700"/>
            <a:ext cx="1905000" cy="228600"/>
          </a:xfrm>
        </p:spPr>
        <p:txBody>
          <a:bodyPr/>
          <a:lstStyle>
            <a:lvl1pPr>
              <a:defRPr/>
            </a:lvl1pPr>
          </a:lstStyle>
          <a:p>
            <a:pPr>
              <a:defRPr/>
            </a:pPr>
            <a:fld id="{C460D058-22FC-4CFC-837E-F00DC32927F7}" type="datetime1">
              <a:rPr lang="en-US" altLang="en-US" smtClean="0"/>
              <a:pPr>
                <a:defRPr/>
              </a:pPr>
              <a:t>5/2/2009</a:t>
            </a:fld>
            <a:endParaRPr lang="en-US" altLang="en-US"/>
          </a:p>
        </p:txBody>
      </p:sp>
      <p:sp>
        <p:nvSpPr>
          <p:cNvPr id="7" name="頁尾版面配置區 6"/>
          <p:cNvSpPr>
            <a:spLocks noGrp="1"/>
          </p:cNvSpPr>
          <p:nvPr>
            <p:ph type="ftr" sz="quarter" idx="11"/>
          </p:nvPr>
        </p:nvSpPr>
        <p:spPr>
          <a:xfrm>
            <a:off x="3924300" y="6362700"/>
            <a:ext cx="2895600" cy="228600"/>
          </a:xfrm>
        </p:spPr>
        <p:txBody>
          <a:bodyPr/>
          <a:lstStyle>
            <a:lvl1pPr>
              <a:defRPr/>
            </a:lvl1pPr>
          </a:lstStyle>
          <a:p>
            <a:pPr>
              <a:defRPr/>
            </a:pPr>
            <a:r>
              <a:rPr lang="en-US" altLang="en-US" smtClean="0"/>
              <a:t>ENGR 100 Section C </a:t>
            </a:r>
            <a:endParaRPr lang="en-US" altLang="en-US"/>
          </a:p>
        </p:txBody>
      </p:sp>
      <p:sp>
        <p:nvSpPr>
          <p:cNvPr id="8" name="投影片編號版面配置區 7"/>
          <p:cNvSpPr>
            <a:spLocks noGrp="1"/>
          </p:cNvSpPr>
          <p:nvPr>
            <p:ph type="sldNum" sz="quarter" idx="12"/>
          </p:nvPr>
        </p:nvSpPr>
        <p:spPr>
          <a:xfrm>
            <a:off x="685800" y="6400800"/>
            <a:ext cx="685800" cy="228600"/>
          </a:xfrm>
        </p:spPr>
        <p:txBody>
          <a:bodyPr/>
          <a:lstStyle>
            <a:lvl1pPr>
              <a:defRPr/>
            </a:lvl1pPr>
          </a:lstStyle>
          <a:p>
            <a:pPr>
              <a:defRPr/>
            </a:pPr>
            <a:fld id="{1A33914D-F887-4AE9-91F8-D54800D4F252}" type="slidenum">
              <a:rPr lang="en-US" altLang="en-US"/>
              <a:pPr>
                <a:defRPr/>
              </a:pPr>
              <a:t>‹#›</a:t>
            </a:fld>
            <a:endParaRPr lang="en-US" altLang="en-US"/>
          </a:p>
        </p:txBody>
      </p:sp>
      <p:pic>
        <p:nvPicPr>
          <p:cNvPr id="9" name="Picture 5" descr="uwsealf6"/>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7924800" y="5588000"/>
            <a:ext cx="1219200" cy="1270000"/>
          </a:xfrm>
          <a:prstGeom prst="rect">
            <a:avLst/>
          </a:prstGeom>
          <a:noFill/>
          <a:ln w="9525">
            <a:noFill/>
            <a:miter lim="800000"/>
            <a:headEnd/>
            <a:tailEnd/>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381000" y="152400"/>
            <a:ext cx="8534400" cy="10668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381000" y="1295400"/>
            <a:ext cx="4191000" cy="4267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724400" y="1295400"/>
            <a:ext cx="4191000" cy="4267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a:xfrm>
            <a:off x="838200" y="6629400"/>
            <a:ext cx="1905000" cy="228600"/>
          </a:xfrm>
        </p:spPr>
        <p:txBody>
          <a:bodyPr/>
          <a:lstStyle>
            <a:lvl1pPr>
              <a:defRPr/>
            </a:lvl1pPr>
          </a:lstStyle>
          <a:p>
            <a:pPr>
              <a:defRPr/>
            </a:pPr>
            <a:fld id="{CBBD5564-5110-463B-BEC9-0A3DC5C96B72}" type="datetime1">
              <a:rPr lang="en-US" altLang="en-US" smtClean="0"/>
              <a:pPr>
                <a:defRPr/>
              </a:pPr>
              <a:t>5/2/2009</a:t>
            </a:fld>
            <a:endParaRPr lang="en-US" altLang="en-US"/>
          </a:p>
        </p:txBody>
      </p:sp>
      <p:sp>
        <p:nvSpPr>
          <p:cNvPr id="6" name="頁尾版面配置區 5"/>
          <p:cNvSpPr>
            <a:spLocks noGrp="1"/>
          </p:cNvSpPr>
          <p:nvPr>
            <p:ph type="ftr" sz="quarter" idx="11"/>
          </p:nvPr>
        </p:nvSpPr>
        <p:spPr>
          <a:xfrm>
            <a:off x="3124200" y="6629400"/>
            <a:ext cx="2895600" cy="228600"/>
          </a:xfrm>
        </p:spPr>
        <p:txBody>
          <a:bodyPr/>
          <a:lstStyle>
            <a:lvl1pPr>
              <a:defRPr/>
            </a:lvl1pPr>
          </a:lstStyle>
          <a:p>
            <a:pPr>
              <a:defRPr/>
            </a:pPr>
            <a:r>
              <a:rPr lang="en-US" altLang="en-US" smtClean="0"/>
              <a:t>ENGR 100 Section C </a:t>
            </a:r>
            <a:endParaRPr lang="en-US" altLang="en-US"/>
          </a:p>
        </p:txBody>
      </p:sp>
      <p:sp>
        <p:nvSpPr>
          <p:cNvPr id="7" name="投影片編號版面配置區 6"/>
          <p:cNvSpPr>
            <a:spLocks noGrp="1"/>
          </p:cNvSpPr>
          <p:nvPr>
            <p:ph type="sldNum" sz="quarter" idx="12"/>
          </p:nvPr>
        </p:nvSpPr>
        <p:spPr>
          <a:xfrm>
            <a:off x="0" y="6629400"/>
            <a:ext cx="685800" cy="228600"/>
          </a:xfrm>
        </p:spPr>
        <p:txBody>
          <a:bodyPr/>
          <a:lstStyle>
            <a:lvl1pPr>
              <a:defRPr/>
            </a:lvl1pPr>
          </a:lstStyle>
          <a:p>
            <a:pPr>
              <a:defRPr/>
            </a:pPr>
            <a:fld id="{1E43B25B-07EB-4443-BAAB-AE3E981E0BE6}" type="slidenum">
              <a:rPr lang="en-US" altLang="en-US"/>
              <a:pPr>
                <a:defRPr/>
              </a:pPr>
              <a:t>‹#›</a:t>
            </a:fld>
            <a:endParaRPr lang="en-US" altLang="en-US"/>
          </a:p>
        </p:txBody>
      </p:sp>
      <p:pic>
        <p:nvPicPr>
          <p:cNvPr id="8" name="Picture 5" descr="uwsealf6"/>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7924800" y="5588000"/>
            <a:ext cx="1219200" cy="1270000"/>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pic>
        <p:nvPicPr>
          <p:cNvPr id="4" name="Picture 5" descr="uwsealf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924800" y="5588000"/>
            <a:ext cx="1219200" cy="1270000"/>
          </a:xfrm>
          <a:prstGeom prst="rect">
            <a:avLst/>
          </a:prstGeom>
          <a:noFill/>
          <a:ln w="9525">
            <a:noFill/>
            <a:miter lim="800000"/>
            <a:headEnd/>
            <a:tailEnd/>
          </a:ln>
        </p:spPr>
      </p:pic>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8" name="內容版面配置區 7"/>
          <p:cNvSpPr>
            <a:spLocks noGrp="1"/>
          </p:cNvSpPr>
          <p:nvPr>
            <p:ph sz="quarter" idx="1"/>
          </p:nvPr>
        </p:nvSpPr>
        <p:spPr>
          <a:xfrm>
            <a:off x="457200" y="1219200"/>
            <a:ext cx="8229600" cy="493776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3"/>
          <p:cNvSpPr>
            <a:spLocks noGrp="1"/>
          </p:cNvSpPr>
          <p:nvPr>
            <p:ph type="dt" sz="half" idx="10"/>
          </p:nvPr>
        </p:nvSpPr>
        <p:spPr/>
        <p:txBody>
          <a:bodyPr/>
          <a:lstStyle>
            <a:lvl1pPr>
              <a:defRPr/>
            </a:lvl1pPr>
          </a:lstStyle>
          <a:p>
            <a:pPr>
              <a:defRPr/>
            </a:pPr>
            <a:fld id="{496F17D4-3C2D-4531-B366-060184CB5CD6}" type="datetime1">
              <a:rPr lang="en-US" altLang="en-US" smtClean="0"/>
              <a:pPr>
                <a:defRPr/>
              </a:pPr>
              <a:t>5/2/2009</a:t>
            </a:fld>
            <a:endParaRPr lang="en-US" altLang="en-US"/>
          </a:p>
        </p:txBody>
      </p:sp>
      <p:sp>
        <p:nvSpPr>
          <p:cNvPr id="6" name="頁尾版面配置區 4"/>
          <p:cNvSpPr>
            <a:spLocks noGrp="1"/>
          </p:cNvSpPr>
          <p:nvPr>
            <p:ph type="ftr" sz="quarter" idx="11"/>
          </p:nvPr>
        </p:nvSpPr>
        <p:spPr/>
        <p:txBody>
          <a:bodyPr/>
          <a:lstStyle>
            <a:lvl1pPr>
              <a:defRPr/>
            </a:lvl1pPr>
          </a:lstStyle>
          <a:p>
            <a:pPr>
              <a:defRPr/>
            </a:pPr>
            <a:r>
              <a:rPr lang="en-US" altLang="en-US" smtClean="0"/>
              <a:t>ENGR 100 Section C </a:t>
            </a:r>
            <a:endParaRPr lang="en-US" altLang="en-US"/>
          </a:p>
        </p:txBody>
      </p:sp>
      <p:sp>
        <p:nvSpPr>
          <p:cNvPr id="7" name="投影片編號版面配置區 5"/>
          <p:cNvSpPr>
            <a:spLocks noGrp="1"/>
          </p:cNvSpPr>
          <p:nvPr>
            <p:ph type="sldNum" sz="quarter" idx="12"/>
          </p:nvPr>
        </p:nvSpPr>
        <p:spPr/>
        <p:txBody>
          <a:bodyPr/>
          <a:lstStyle>
            <a:lvl1pPr>
              <a:defRPr/>
            </a:lvl1pPr>
          </a:lstStyle>
          <a:p>
            <a:pPr>
              <a:defRPr/>
            </a:pPr>
            <a:fld id="{C79043BB-FED3-4276-8323-60A810CD370F}"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區段標題">
    <p:bg>
      <p:bgRef idx="1001">
        <a:schemeClr val="bg2"/>
      </p:bgRef>
    </p:bg>
    <p:spTree>
      <p:nvGrpSpPr>
        <p:cNvPr id="1" name=""/>
        <p:cNvGrpSpPr/>
        <p:nvPr/>
      </p:nvGrpSpPr>
      <p:grpSpPr>
        <a:xfrm>
          <a:off x="0" y="0"/>
          <a:ext cx="0" cy="0"/>
          <a:chOff x="0" y="0"/>
          <a:chExt cx="0" cy="0"/>
        </a:xfrm>
      </p:grpSpPr>
      <p:sp>
        <p:nvSpPr>
          <p:cNvPr id="4" name="矩形 3"/>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eaLnBrk="1" hangingPunct="1">
              <a:defRPr/>
            </a:pPr>
            <a:endParaRPr lang="en-US" altLang="zh-TW">
              <a:solidFill>
                <a:srgbClr val="FFFFFF"/>
              </a:solidFill>
            </a:endParaRPr>
          </a:p>
        </p:txBody>
      </p:sp>
      <p:sp>
        <p:nvSpPr>
          <p:cNvPr id="5" name="矩形 4"/>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eaLnBrk="1" hangingPunct="1">
              <a:defRPr/>
            </a:pPr>
            <a:endParaRPr lang="en-US" altLang="zh-TW">
              <a:solidFill>
                <a:srgbClr val="FFFFFF"/>
              </a:solidFill>
            </a:endParaRPr>
          </a:p>
        </p:txBody>
      </p:sp>
      <p:sp>
        <p:nvSpPr>
          <p:cNvPr id="2" name="標題 1"/>
          <p:cNvSpPr>
            <a:spLocks noGrp="1"/>
          </p:cNvSpPr>
          <p:nvPr>
            <p:ph type="title"/>
          </p:nvPr>
        </p:nvSpPr>
        <p:spPr>
          <a:xfrm>
            <a:off x="1219200" y="2971800"/>
            <a:ext cx="6858000" cy="1066800"/>
          </a:xfrm>
        </p:spPr>
        <p:txBody>
          <a:bodyPr anchor="t"/>
          <a:lstStyle>
            <a:lvl1pPr algn="r">
              <a:buNone/>
              <a:defRPr sz="3200" b="0" cap="none" baseline="0"/>
            </a:lvl1pPr>
          </a:lstStyle>
          <a:p>
            <a:r>
              <a:rPr lang="zh-TW" altLang="en-US" smtClean="0"/>
              <a:t>按一下以編輯母片標題樣式</a:t>
            </a:r>
            <a:endParaRPr lang="en-US"/>
          </a:p>
        </p:txBody>
      </p:sp>
      <p:sp>
        <p:nvSpPr>
          <p:cNvPr id="3" name="文字版面配置區 2"/>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TW" altLang="en-US" smtClean="0"/>
              <a:t>按一下以編輯母片文字樣式</a:t>
            </a:r>
          </a:p>
        </p:txBody>
      </p:sp>
      <p:sp>
        <p:nvSpPr>
          <p:cNvPr id="6" name="日期版面配置區 3"/>
          <p:cNvSpPr>
            <a:spLocks noGrp="1"/>
          </p:cNvSpPr>
          <p:nvPr>
            <p:ph type="dt" sz="half" idx="10"/>
          </p:nvPr>
        </p:nvSpPr>
        <p:spPr>
          <a:xfrm>
            <a:off x="6400800" y="6354763"/>
            <a:ext cx="2286000" cy="366712"/>
          </a:xfrm>
        </p:spPr>
        <p:txBody>
          <a:bodyPr/>
          <a:lstStyle>
            <a:lvl1pPr>
              <a:defRPr/>
            </a:lvl1pPr>
          </a:lstStyle>
          <a:p>
            <a:pPr>
              <a:defRPr/>
            </a:pPr>
            <a:fld id="{C5F0C3B4-817F-4F34-B334-7CBC419E8661}" type="datetime1">
              <a:rPr lang="en-US" altLang="en-US" smtClean="0"/>
              <a:pPr>
                <a:defRPr/>
              </a:pPr>
              <a:t>5/2/2009</a:t>
            </a:fld>
            <a:endParaRPr lang="en-US" altLang="en-US"/>
          </a:p>
        </p:txBody>
      </p:sp>
      <p:sp>
        <p:nvSpPr>
          <p:cNvPr id="7" name="頁尾版面配置區 4"/>
          <p:cNvSpPr>
            <a:spLocks noGrp="1"/>
          </p:cNvSpPr>
          <p:nvPr>
            <p:ph type="ftr" sz="quarter" idx="11"/>
          </p:nvPr>
        </p:nvSpPr>
        <p:spPr>
          <a:xfrm>
            <a:off x="2898775" y="6354763"/>
            <a:ext cx="3475038" cy="366712"/>
          </a:xfrm>
        </p:spPr>
        <p:txBody>
          <a:bodyPr/>
          <a:lstStyle>
            <a:lvl1pPr>
              <a:defRPr/>
            </a:lvl1pPr>
          </a:lstStyle>
          <a:p>
            <a:pPr>
              <a:defRPr/>
            </a:pPr>
            <a:r>
              <a:rPr lang="en-US" altLang="en-US" smtClean="0"/>
              <a:t>ENGR 100 Section C </a:t>
            </a:r>
            <a:endParaRPr lang="en-US" altLang="en-US"/>
          </a:p>
        </p:txBody>
      </p:sp>
      <p:sp>
        <p:nvSpPr>
          <p:cNvPr id="8" name="投影片編號版面配置區 5"/>
          <p:cNvSpPr>
            <a:spLocks noGrp="1"/>
          </p:cNvSpPr>
          <p:nvPr>
            <p:ph type="sldNum" sz="quarter" idx="12"/>
          </p:nvPr>
        </p:nvSpPr>
        <p:spPr>
          <a:xfrm>
            <a:off x="1069975" y="6354763"/>
            <a:ext cx="1520825" cy="366712"/>
          </a:xfrm>
        </p:spPr>
        <p:txBody>
          <a:bodyPr/>
          <a:lstStyle>
            <a:lvl1pPr>
              <a:defRPr/>
            </a:lvl1pPr>
          </a:lstStyle>
          <a:p>
            <a:pPr>
              <a:defRPr/>
            </a:pPr>
            <a:fld id="{33028667-8D8F-48B9-A2CF-D761FA32D65D}" type="slidenum">
              <a:rPr lang="en-US" altLang="en-US"/>
              <a:pPr>
                <a:defRPr/>
              </a:pPr>
              <a:t>‹#›</a:t>
            </a:fld>
            <a:endParaRPr lang="en-US" altLang="en-US"/>
          </a:p>
        </p:txBody>
      </p:sp>
      <p:pic>
        <p:nvPicPr>
          <p:cNvPr id="9" name="Picture 5" descr="uwsealf6"/>
          <p:cNvPicPr>
            <a:picLocks noChangeAspect="1" noChangeArrowheads="1"/>
          </p:cNvPicPr>
          <p:nvPr userDrawn="1"/>
        </p:nvPicPr>
        <p:blipFill>
          <a:blip r:embed="rId3" cstate="print"/>
          <a:srcRect/>
          <a:stretch>
            <a:fillRect/>
          </a:stretch>
        </p:blipFill>
        <p:spPr bwMode="auto">
          <a:xfrm>
            <a:off x="642938" y="928688"/>
            <a:ext cx="1730375" cy="1801812"/>
          </a:xfrm>
          <a:prstGeom prst="rect">
            <a:avLst/>
          </a:prstGeom>
          <a:ln>
            <a:noFill/>
          </a:ln>
          <a:effectLst>
            <a:outerShdw blurRad="292100" dist="139700" dir="2700000" algn="tl" rotWithShape="0">
              <a:srgbClr val="333333">
                <a:alpha val="65000"/>
              </a:srgbClr>
            </a:outerShdw>
            <a:reflection blurRad="6350" stA="52000" endA="300" endPos="35000" dir="5400000" sy="-100000" algn="bl" rotWithShape="0"/>
          </a:effectLst>
        </p:spPr>
      </p:pic>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pic>
        <p:nvPicPr>
          <p:cNvPr id="5" name="Picture 5" descr="uwsealf6"/>
          <p:cNvPicPr>
            <a:picLocks noChangeAspect="1" noChangeArrowheads="1"/>
          </p:cNvPicPr>
          <p:nvPr/>
        </p:nvPicPr>
        <p:blipFill>
          <a:blip r:embed="rId2" cstate="print"/>
          <a:srcRect/>
          <a:stretch>
            <a:fillRect/>
          </a:stretch>
        </p:blipFill>
        <p:spPr bwMode="auto">
          <a:xfrm>
            <a:off x="7924800" y="5588000"/>
            <a:ext cx="1219200" cy="1270000"/>
          </a:xfrm>
          <a:prstGeom prst="rect">
            <a:avLst/>
          </a:prstGeom>
          <a:noFill/>
          <a:ln w="9525">
            <a:noFill/>
            <a:miter lim="800000"/>
            <a:headEnd/>
            <a:tailEnd/>
          </a:ln>
        </p:spPr>
      </p:pic>
      <p:sp>
        <p:nvSpPr>
          <p:cNvPr id="2" name="標題 1"/>
          <p:cNvSpPr>
            <a:spLocks noGrp="1"/>
          </p:cNvSpPr>
          <p:nvPr>
            <p:ph type="title"/>
          </p:nvPr>
        </p:nvSpPr>
        <p:spPr>
          <a:xfrm>
            <a:off x="457200" y="228600"/>
            <a:ext cx="8229600" cy="914400"/>
          </a:xfrm>
        </p:spPr>
        <p:txBody>
          <a:bodyPr/>
          <a:lstStyle/>
          <a:p>
            <a:r>
              <a:rPr lang="zh-TW" altLang="en-US" smtClean="0"/>
              <a:t>按一下以編輯母片標題樣式</a:t>
            </a:r>
            <a:endParaRPr lang="en-US"/>
          </a:p>
        </p:txBody>
      </p:sp>
      <p:sp>
        <p:nvSpPr>
          <p:cNvPr id="9" name="內容版面配置區 8"/>
          <p:cNvSpPr>
            <a:spLocks noGrp="1"/>
          </p:cNvSpPr>
          <p:nvPr>
            <p:ph sz="quarter" idx="1"/>
          </p:nvPr>
        </p:nvSpPr>
        <p:spPr>
          <a:xfrm>
            <a:off x="457200" y="1219200"/>
            <a:ext cx="4041648" cy="493776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1" name="內容版面配置區 10"/>
          <p:cNvSpPr>
            <a:spLocks noGrp="1"/>
          </p:cNvSpPr>
          <p:nvPr>
            <p:ph sz="quarter" idx="2"/>
          </p:nvPr>
        </p:nvSpPr>
        <p:spPr>
          <a:xfrm>
            <a:off x="4632198" y="1216152"/>
            <a:ext cx="4041648" cy="493776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6" name="日期版面配置區 4"/>
          <p:cNvSpPr>
            <a:spLocks noGrp="1"/>
          </p:cNvSpPr>
          <p:nvPr>
            <p:ph type="dt" sz="half" idx="10"/>
          </p:nvPr>
        </p:nvSpPr>
        <p:spPr/>
        <p:txBody>
          <a:bodyPr/>
          <a:lstStyle>
            <a:lvl1pPr>
              <a:defRPr/>
            </a:lvl1pPr>
          </a:lstStyle>
          <a:p>
            <a:pPr>
              <a:defRPr/>
            </a:pPr>
            <a:fld id="{7D45588C-152F-421D-9CBA-847111DA2391}" type="datetime1">
              <a:rPr lang="en-US" altLang="en-US" smtClean="0"/>
              <a:pPr>
                <a:defRPr/>
              </a:pPr>
              <a:t>5/2/2009</a:t>
            </a:fld>
            <a:endParaRPr lang="en-US" altLang="en-US"/>
          </a:p>
        </p:txBody>
      </p:sp>
      <p:sp>
        <p:nvSpPr>
          <p:cNvPr id="7" name="頁尾版面配置區 5"/>
          <p:cNvSpPr>
            <a:spLocks noGrp="1"/>
          </p:cNvSpPr>
          <p:nvPr>
            <p:ph type="ftr" sz="quarter" idx="11"/>
          </p:nvPr>
        </p:nvSpPr>
        <p:spPr/>
        <p:txBody>
          <a:bodyPr/>
          <a:lstStyle>
            <a:lvl1pPr>
              <a:defRPr/>
            </a:lvl1pPr>
          </a:lstStyle>
          <a:p>
            <a:pPr>
              <a:defRPr/>
            </a:pPr>
            <a:r>
              <a:rPr lang="en-US" altLang="en-US" smtClean="0"/>
              <a:t>ENGR 100 Section C </a:t>
            </a:r>
            <a:endParaRPr lang="en-US" altLang="en-US"/>
          </a:p>
        </p:txBody>
      </p:sp>
      <p:sp>
        <p:nvSpPr>
          <p:cNvPr id="8" name="投影片編號版面配置區 6"/>
          <p:cNvSpPr>
            <a:spLocks noGrp="1"/>
          </p:cNvSpPr>
          <p:nvPr>
            <p:ph type="sldNum" sz="quarter" idx="12"/>
          </p:nvPr>
        </p:nvSpPr>
        <p:spPr/>
        <p:txBody>
          <a:bodyPr/>
          <a:lstStyle>
            <a:lvl1pPr>
              <a:defRPr/>
            </a:lvl1pPr>
          </a:lstStyle>
          <a:p>
            <a:pPr>
              <a:defRPr/>
            </a:pPr>
            <a:fld id="{FC54D356-C913-45CE-AEC7-BD04BE2212D4}"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pic>
        <p:nvPicPr>
          <p:cNvPr id="7" name="Picture 5" descr="uwsealf6"/>
          <p:cNvPicPr>
            <a:picLocks noChangeAspect="1" noChangeArrowheads="1"/>
          </p:cNvPicPr>
          <p:nvPr/>
        </p:nvPicPr>
        <p:blipFill>
          <a:blip r:embed="rId2" cstate="print"/>
          <a:srcRect/>
          <a:stretch>
            <a:fillRect/>
          </a:stretch>
        </p:blipFill>
        <p:spPr bwMode="auto">
          <a:xfrm>
            <a:off x="7924800" y="5588000"/>
            <a:ext cx="1219200" cy="1270000"/>
          </a:xfrm>
          <a:prstGeom prst="rect">
            <a:avLst/>
          </a:prstGeom>
          <a:noFill/>
          <a:ln w="9525">
            <a:noFill/>
            <a:miter lim="800000"/>
            <a:headEnd/>
            <a:tailEnd/>
          </a:ln>
        </p:spPr>
      </p:pic>
      <p:sp>
        <p:nvSpPr>
          <p:cNvPr id="2" name="標題 1"/>
          <p:cNvSpPr>
            <a:spLocks noGrp="1"/>
          </p:cNvSpPr>
          <p:nvPr>
            <p:ph type="title"/>
          </p:nvPr>
        </p:nvSpPr>
        <p:spPr>
          <a:xfrm>
            <a:off x="457200" y="228600"/>
            <a:ext cx="8229600" cy="914400"/>
          </a:xfrm>
        </p:spPr>
        <p:txBody>
          <a:bodyPr anchor="ctr"/>
          <a:lstStyle>
            <a:lvl1pPr>
              <a:defRPr/>
            </a:lvl1pPr>
          </a:lstStyle>
          <a:p>
            <a:r>
              <a:rPr lang="zh-TW" altLang="en-US" smtClean="0"/>
              <a:t>按一下以編輯母片標題樣式</a:t>
            </a:r>
            <a:endParaRPr lang="en-US"/>
          </a:p>
        </p:txBody>
      </p:sp>
      <p:sp>
        <p:nvSpPr>
          <p:cNvPr id="3" name="文字版面配置區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zh-TW" altLang="en-US" smtClean="0"/>
              <a:t>按一下以編輯母片文字樣式</a:t>
            </a:r>
          </a:p>
        </p:txBody>
      </p:sp>
      <p:sp>
        <p:nvSpPr>
          <p:cNvPr id="4" name="文字版面配置區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zh-TW" altLang="en-US" smtClean="0"/>
              <a:t>按一下以編輯母片文字樣式</a:t>
            </a:r>
          </a:p>
        </p:txBody>
      </p:sp>
      <p:sp>
        <p:nvSpPr>
          <p:cNvPr id="11" name="內容版面配置區 10"/>
          <p:cNvSpPr>
            <a:spLocks noGrp="1"/>
          </p:cNvSpPr>
          <p:nvPr>
            <p:ph sz="quarter" idx="2"/>
          </p:nvPr>
        </p:nvSpPr>
        <p:spPr>
          <a:xfrm>
            <a:off x="457200" y="2133600"/>
            <a:ext cx="4038600" cy="40386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3" name="內容版面配置區 12"/>
          <p:cNvSpPr>
            <a:spLocks noGrp="1"/>
          </p:cNvSpPr>
          <p:nvPr>
            <p:ph sz="quarter" idx="4"/>
          </p:nvPr>
        </p:nvSpPr>
        <p:spPr>
          <a:xfrm>
            <a:off x="4648200" y="2133600"/>
            <a:ext cx="4038600" cy="40386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8" name="日期版面配置區 6"/>
          <p:cNvSpPr>
            <a:spLocks noGrp="1"/>
          </p:cNvSpPr>
          <p:nvPr>
            <p:ph type="dt" sz="half" idx="10"/>
          </p:nvPr>
        </p:nvSpPr>
        <p:spPr/>
        <p:txBody>
          <a:bodyPr/>
          <a:lstStyle>
            <a:lvl1pPr>
              <a:defRPr/>
            </a:lvl1pPr>
          </a:lstStyle>
          <a:p>
            <a:pPr>
              <a:defRPr/>
            </a:pPr>
            <a:fld id="{3EDAF0BA-9C70-4EF0-A3C3-C7836A5D7560}" type="datetime1">
              <a:rPr lang="en-US" altLang="en-US" smtClean="0"/>
              <a:pPr>
                <a:defRPr/>
              </a:pPr>
              <a:t>5/2/2009</a:t>
            </a:fld>
            <a:endParaRPr lang="en-US" altLang="en-US"/>
          </a:p>
        </p:txBody>
      </p:sp>
      <p:sp>
        <p:nvSpPr>
          <p:cNvPr id="9" name="頁尾版面配置區 7"/>
          <p:cNvSpPr>
            <a:spLocks noGrp="1"/>
          </p:cNvSpPr>
          <p:nvPr>
            <p:ph type="ftr" sz="quarter" idx="11"/>
          </p:nvPr>
        </p:nvSpPr>
        <p:spPr/>
        <p:txBody>
          <a:bodyPr/>
          <a:lstStyle>
            <a:lvl1pPr>
              <a:defRPr/>
            </a:lvl1pPr>
          </a:lstStyle>
          <a:p>
            <a:pPr>
              <a:defRPr/>
            </a:pPr>
            <a:r>
              <a:rPr lang="en-US" altLang="en-US" smtClean="0"/>
              <a:t>ENGR 100 Section C </a:t>
            </a:r>
            <a:endParaRPr lang="en-US" altLang="en-US"/>
          </a:p>
        </p:txBody>
      </p:sp>
      <p:sp>
        <p:nvSpPr>
          <p:cNvPr id="10" name="投影片編號版面配置區 8"/>
          <p:cNvSpPr>
            <a:spLocks noGrp="1"/>
          </p:cNvSpPr>
          <p:nvPr>
            <p:ph type="sldNum" sz="quarter" idx="12"/>
          </p:nvPr>
        </p:nvSpPr>
        <p:spPr/>
        <p:txBody>
          <a:bodyPr/>
          <a:lstStyle>
            <a:lvl1pPr>
              <a:defRPr/>
            </a:lvl1pPr>
          </a:lstStyle>
          <a:p>
            <a:pPr>
              <a:defRPr/>
            </a:pPr>
            <a:fld id="{E2267015-1941-48BD-AB0B-5D23A3B869AC}"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3" name="等腰三角形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eaLnBrk="1" hangingPunct="1">
              <a:defRPr/>
            </a:pPr>
            <a:endParaRPr lang="en-US" altLang="zh-TW">
              <a:solidFill>
                <a:srgbClr val="FFFFFF"/>
              </a:solidFill>
            </a:endParaRPr>
          </a:p>
        </p:txBody>
      </p:sp>
      <p:pic>
        <p:nvPicPr>
          <p:cNvPr id="4" name="Picture 5" descr="uwsealf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924800" y="5588000"/>
            <a:ext cx="1219200" cy="1270000"/>
          </a:xfrm>
          <a:prstGeom prst="rect">
            <a:avLst/>
          </a:prstGeom>
          <a:noFill/>
          <a:ln w="9525">
            <a:noFill/>
            <a:miter lim="800000"/>
            <a:headEnd/>
            <a:tailEnd/>
          </a:ln>
        </p:spPr>
      </p:pic>
      <p:sp>
        <p:nvSpPr>
          <p:cNvPr id="2" name="標題 1"/>
          <p:cNvSpPr>
            <a:spLocks noGrp="1"/>
          </p:cNvSpPr>
          <p:nvPr>
            <p:ph type="title"/>
          </p:nvPr>
        </p:nvSpPr>
        <p:spPr>
          <a:xfrm>
            <a:off x="457200" y="228600"/>
            <a:ext cx="8229600" cy="914400"/>
          </a:xfrm>
        </p:spPr>
        <p:txBody>
          <a:bodyPr/>
          <a:lstStyle/>
          <a:p>
            <a:r>
              <a:rPr lang="zh-TW" altLang="en-US" smtClean="0"/>
              <a:t>按一下以編輯母片標題樣式</a:t>
            </a:r>
            <a:endParaRPr lang="en-US"/>
          </a:p>
        </p:txBody>
      </p:sp>
      <p:sp>
        <p:nvSpPr>
          <p:cNvPr id="5" name="日期版面配置區 2"/>
          <p:cNvSpPr>
            <a:spLocks noGrp="1"/>
          </p:cNvSpPr>
          <p:nvPr>
            <p:ph type="dt" sz="half" idx="10"/>
          </p:nvPr>
        </p:nvSpPr>
        <p:spPr/>
        <p:txBody>
          <a:bodyPr/>
          <a:lstStyle>
            <a:lvl1pPr>
              <a:defRPr/>
            </a:lvl1pPr>
          </a:lstStyle>
          <a:p>
            <a:pPr>
              <a:defRPr/>
            </a:pPr>
            <a:fld id="{8465FDAE-F503-44B9-9BA4-62FC78D124EA}" type="datetime1">
              <a:rPr lang="en-US" altLang="en-US" smtClean="0"/>
              <a:pPr>
                <a:defRPr/>
              </a:pPr>
              <a:t>5/2/2009</a:t>
            </a:fld>
            <a:endParaRPr lang="en-US" altLang="en-US"/>
          </a:p>
        </p:txBody>
      </p:sp>
      <p:sp>
        <p:nvSpPr>
          <p:cNvPr id="6" name="頁尾版面配置區 3"/>
          <p:cNvSpPr>
            <a:spLocks noGrp="1"/>
          </p:cNvSpPr>
          <p:nvPr>
            <p:ph type="ftr" sz="quarter" idx="11"/>
          </p:nvPr>
        </p:nvSpPr>
        <p:spPr/>
        <p:txBody>
          <a:bodyPr/>
          <a:lstStyle>
            <a:lvl1pPr>
              <a:defRPr/>
            </a:lvl1pPr>
          </a:lstStyle>
          <a:p>
            <a:pPr>
              <a:defRPr/>
            </a:pPr>
            <a:r>
              <a:rPr lang="en-US" altLang="en-US" smtClean="0"/>
              <a:t>ENGR 100 Section C </a:t>
            </a:r>
            <a:endParaRPr lang="en-US" altLang="en-US"/>
          </a:p>
        </p:txBody>
      </p:sp>
      <p:sp>
        <p:nvSpPr>
          <p:cNvPr id="7" name="投影片編號版面配置區 4"/>
          <p:cNvSpPr>
            <a:spLocks noGrp="1"/>
          </p:cNvSpPr>
          <p:nvPr>
            <p:ph type="sldNum" sz="quarter" idx="12"/>
          </p:nvPr>
        </p:nvSpPr>
        <p:spPr/>
        <p:txBody>
          <a:bodyPr/>
          <a:lstStyle>
            <a:lvl1pPr>
              <a:defRPr/>
            </a:lvl1pPr>
          </a:lstStyle>
          <a:p>
            <a:pPr>
              <a:defRPr/>
            </a:pPr>
            <a:fld id="{460DE39A-3D7B-48A4-A1D3-D17C9468EFB5}"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直線接點 1"/>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p>
        </p:txBody>
      </p:sp>
      <p:sp>
        <p:nvSpPr>
          <p:cNvPr id="3" name="等腰三角形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eaLnBrk="1" hangingPunct="1">
              <a:defRPr/>
            </a:pPr>
            <a:endParaRPr lang="en-US" altLang="zh-TW">
              <a:solidFill>
                <a:srgbClr val="FFFFFF"/>
              </a:solidFill>
            </a:endParaRPr>
          </a:p>
        </p:txBody>
      </p:sp>
      <p:pic>
        <p:nvPicPr>
          <p:cNvPr id="4" name="Picture 5" descr="uwsealf6"/>
          <p:cNvPicPr>
            <a:picLocks noChangeAspect="1" noChangeArrowheads="1"/>
          </p:cNvPicPr>
          <p:nvPr/>
        </p:nvPicPr>
        <p:blipFill>
          <a:blip r:embed="rId2" cstate="print"/>
          <a:srcRect/>
          <a:stretch>
            <a:fillRect/>
          </a:stretch>
        </p:blipFill>
        <p:spPr bwMode="auto">
          <a:xfrm>
            <a:off x="7924800" y="5588000"/>
            <a:ext cx="1219200" cy="1270000"/>
          </a:xfrm>
          <a:prstGeom prst="rect">
            <a:avLst/>
          </a:prstGeom>
          <a:noFill/>
          <a:ln w="9525">
            <a:noFill/>
            <a:miter lim="800000"/>
            <a:headEnd/>
            <a:tailEnd/>
          </a:ln>
        </p:spPr>
      </p:pic>
      <p:sp>
        <p:nvSpPr>
          <p:cNvPr id="5" name="日期版面配置區 1"/>
          <p:cNvSpPr>
            <a:spLocks noGrp="1"/>
          </p:cNvSpPr>
          <p:nvPr>
            <p:ph type="dt" sz="half" idx="10"/>
          </p:nvPr>
        </p:nvSpPr>
        <p:spPr/>
        <p:txBody>
          <a:bodyPr/>
          <a:lstStyle>
            <a:lvl1pPr>
              <a:defRPr/>
            </a:lvl1pPr>
          </a:lstStyle>
          <a:p>
            <a:pPr>
              <a:defRPr/>
            </a:pPr>
            <a:fld id="{1EDC934E-3B0A-47C1-BFF3-A427295B744F}" type="datetime1">
              <a:rPr lang="en-US" altLang="en-US" smtClean="0"/>
              <a:pPr>
                <a:defRPr/>
              </a:pPr>
              <a:t>5/2/2009</a:t>
            </a:fld>
            <a:endParaRPr lang="en-US" altLang="en-US"/>
          </a:p>
        </p:txBody>
      </p:sp>
      <p:sp>
        <p:nvSpPr>
          <p:cNvPr id="6" name="頁尾版面配置區 2"/>
          <p:cNvSpPr>
            <a:spLocks noGrp="1"/>
          </p:cNvSpPr>
          <p:nvPr>
            <p:ph type="ftr" sz="quarter" idx="11"/>
          </p:nvPr>
        </p:nvSpPr>
        <p:spPr/>
        <p:txBody>
          <a:bodyPr/>
          <a:lstStyle>
            <a:lvl1pPr>
              <a:defRPr/>
            </a:lvl1pPr>
          </a:lstStyle>
          <a:p>
            <a:pPr>
              <a:defRPr/>
            </a:pPr>
            <a:r>
              <a:rPr lang="en-US" altLang="en-US" smtClean="0"/>
              <a:t>ENGR 100 Section C </a:t>
            </a:r>
            <a:endParaRPr lang="en-US" altLang="en-US"/>
          </a:p>
        </p:txBody>
      </p:sp>
      <p:sp>
        <p:nvSpPr>
          <p:cNvPr id="7" name="投影片編號版面配置區 3"/>
          <p:cNvSpPr>
            <a:spLocks noGrp="1"/>
          </p:cNvSpPr>
          <p:nvPr>
            <p:ph type="sldNum" sz="quarter" idx="12"/>
          </p:nvPr>
        </p:nvSpPr>
        <p:spPr/>
        <p:txBody>
          <a:bodyPr/>
          <a:lstStyle>
            <a:lvl1pPr>
              <a:defRPr/>
            </a:lvl1pPr>
          </a:lstStyle>
          <a:p>
            <a:pPr>
              <a:defRPr/>
            </a:pPr>
            <a:fld id="{95209844-E702-40A7-B42F-A9563DEA6B6D}"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5" name="直線接點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p>
        </p:txBody>
      </p:sp>
      <p:sp>
        <p:nvSpPr>
          <p:cNvPr id="6" name="直線接點 5"/>
          <p:cNvSpPr>
            <a:spLocks noChangeShapeType="1"/>
          </p:cNvSpPr>
          <p:nvPr/>
        </p:nvSpPr>
        <p:spPr bwMode="auto">
          <a:xfrm rot="5400000">
            <a:off x="3160712" y="3324226"/>
            <a:ext cx="6035675"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dirty="0"/>
          </a:p>
        </p:txBody>
      </p:sp>
      <p:sp>
        <p:nvSpPr>
          <p:cNvPr id="7" name="等腰三角形 6"/>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eaLnBrk="1" hangingPunct="1">
              <a:defRPr/>
            </a:pPr>
            <a:endParaRPr lang="en-US" altLang="zh-TW">
              <a:solidFill>
                <a:srgbClr val="FFFFFF"/>
              </a:solidFill>
            </a:endParaRPr>
          </a:p>
        </p:txBody>
      </p:sp>
      <p:pic>
        <p:nvPicPr>
          <p:cNvPr id="8" name="Picture 5" descr="uwsealf6"/>
          <p:cNvPicPr>
            <a:picLocks noChangeAspect="1" noChangeArrowheads="1"/>
          </p:cNvPicPr>
          <p:nvPr/>
        </p:nvPicPr>
        <p:blipFill>
          <a:blip r:embed="rId2" cstate="print"/>
          <a:srcRect/>
          <a:stretch>
            <a:fillRect/>
          </a:stretch>
        </p:blipFill>
        <p:spPr bwMode="auto">
          <a:xfrm>
            <a:off x="7924800" y="5588000"/>
            <a:ext cx="1219200" cy="1270000"/>
          </a:xfrm>
          <a:prstGeom prst="rect">
            <a:avLst/>
          </a:prstGeom>
          <a:noFill/>
          <a:ln w="9525">
            <a:noFill/>
            <a:miter lim="800000"/>
            <a:headEnd/>
            <a:tailEnd/>
          </a:ln>
        </p:spPr>
      </p:pic>
      <p:sp>
        <p:nvSpPr>
          <p:cNvPr id="2" name="標題 1"/>
          <p:cNvSpPr>
            <a:spLocks noGrp="1"/>
          </p:cNvSpPr>
          <p:nvPr>
            <p:ph type="title"/>
          </p:nvPr>
        </p:nvSpPr>
        <p:spPr>
          <a:xfrm>
            <a:off x="6324600" y="304800"/>
            <a:ext cx="2514600" cy="838200"/>
          </a:xfrm>
        </p:spPr>
        <p:txBody>
          <a:bodyPr>
            <a:noAutofit/>
          </a:bodyPr>
          <a:lstStyle>
            <a:lvl1pPr algn="l">
              <a:buNone/>
              <a:defRPr sz="2000" b="1">
                <a:solidFill>
                  <a:schemeClr val="tx2"/>
                </a:solidFill>
                <a:latin typeface="+mn-lt"/>
                <a:ea typeface="+mn-ea"/>
                <a:cs typeface="+mn-cs"/>
              </a:defRPr>
            </a:lvl1pPr>
          </a:lstStyle>
          <a:p>
            <a:r>
              <a:rPr lang="zh-TW" altLang="en-US" smtClean="0"/>
              <a:t>按一下以編輯母片標題樣式</a:t>
            </a:r>
            <a:endParaRPr lang="en-US"/>
          </a:p>
        </p:txBody>
      </p:sp>
      <p:sp>
        <p:nvSpPr>
          <p:cNvPr id="3" name="文字版面配置區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zh-TW" altLang="en-US" smtClean="0"/>
              <a:t>按一下以編輯母片文字樣式</a:t>
            </a:r>
          </a:p>
        </p:txBody>
      </p:sp>
      <p:sp>
        <p:nvSpPr>
          <p:cNvPr id="12" name="內容版面配置區 11"/>
          <p:cNvSpPr>
            <a:spLocks noGrp="1"/>
          </p:cNvSpPr>
          <p:nvPr>
            <p:ph sz="quarter" idx="1"/>
          </p:nvPr>
        </p:nvSpPr>
        <p:spPr>
          <a:xfrm>
            <a:off x="304800" y="304800"/>
            <a:ext cx="5715000" cy="57150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9" name="日期版面配置區 4"/>
          <p:cNvSpPr>
            <a:spLocks noGrp="1"/>
          </p:cNvSpPr>
          <p:nvPr>
            <p:ph type="dt" sz="half" idx="10"/>
          </p:nvPr>
        </p:nvSpPr>
        <p:spPr/>
        <p:txBody>
          <a:bodyPr/>
          <a:lstStyle>
            <a:lvl1pPr>
              <a:defRPr/>
            </a:lvl1pPr>
          </a:lstStyle>
          <a:p>
            <a:pPr>
              <a:defRPr/>
            </a:pPr>
            <a:fld id="{02B59EC6-216B-4650-9C42-27148AE525AF}" type="datetime1">
              <a:rPr lang="en-US" altLang="en-US" smtClean="0"/>
              <a:pPr>
                <a:defRPr/>
              </a:pPr>
              <a:t>5/2/2009</a:t>
            </a:fld>
            <a:endParaRPr lang="en-US" altLang="en-US"/>
          </a:p>
        </p:txBody>
      </p:sp>
      <p:sp>
        <p:nvSpPr>
          <p:cNvPr id="10" name="頁尾版面配置區 5"/>
          <p:cNvSpPr>
            <a:spLocks noGrp="1"/>
          </p:cNvSpPr>
          <p:nvPr>
            <p:ph type="ftr" sz="quarter" idx="11"/>
          </p:nvPr>
        </p:nvSpPr>
        <p:spPr/>
        <p:txBody>
          <a:bodyPr/>
          <a:lstStyle>
            <a:lvl1pPr>
              <a:defRPr/>
            </a:lvl1pPr>
          </a:lstStyle>
          <a:p>
            <a:pPr>
              <a:defRPr/>
            </a:pPr>
            <a:r>
              <a:rPr lang="en-US" altLang="en-US" smtClean="0"/>
              <a:t>ENGR 100 Section C </a:t>
            </a:r>
            <a:endParaRPr lang="en-US" altLang="en-US"/>
          </a:p>
        </p:txBody>
      </p:sp>
      <p:sp>
        <p:nvSpPr>
          <p:cNvPr id="11" name="投影片編號版面配置區 6"/>
          <p:cNvSpPr>
            <a:spLocks noGrp="1"/>
          </p:cNvSpPr>
          <p:nvPr>
            <p:ph type="sldNum" sz="quarter" idx="12"/>
          </p:nvPr>
        </p:nvSpPr>
        <p:spPr/>
        <p:txBody>
          <a:bodyPr/>
          <a:lstStyle>
            <a:lvl1pPr>
              <a:defRPr/>
            </a:lvl1pPr>
          </a:lstStyle>
          <a:p>
            <a:pPr>
              <a:defRPr/>
            </a:pPr>
            <a:fld id="{64229434-F92E-4E79-B496-F40E39CF685C}"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bg>
      <p:bgRef idx="1001">
        <a:schemeClr val="bg2"/>
      </p:bgRef>
    </p:bg>
    <p:spTree>
      <p:nvGrpSpPr>
        <p:cNvPr id="1" name=""/>
        <p:cNvGrpSpPr/>
        <p:nvPr/>
      </p:nvGrpSpPr>
      <p:grpSpPr>
        <a:xfrm>
          <a:off x="0" y="0"/>
          <a:ext cx="0" cy="0"/>
          <a:chOff x="0" y="0"/>
          <a:chExt cx="0" cy="0"/>
        </a:xfrm>
      </p:grpSpPr>
      <p:sp>
        <p:nvSpPr>
          <p:cNvPr id="6" name="等腰三角形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eaLnBrk="1" hangingPunct="1">
              <a:defRPr/>
            </a:pPr>
            <a:endParaRPr lang="en-US" altLang="zh-TW">
              <a:solidFill>
                <a:srgbClr val="FFFFFF"/>
              </a:solidFill>
            </a:endParaRPr>
          </a:p>
        </p:txBody>
      </p:sp>
      <p:sp>
        <p:nvSpPr>
          <p:cNvPr id="7" name="矩形 6"/>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eaLnBrk="1" hangingPunct="1">
              <a:defRPr/>
            </a:pPr>
            <a:endParaRPr lang="en-US" altLang="zh-TW">
              <a:solidFill>
                <a:srgbClr val="FFFFFF"/>
              </a:solidFill>
            </a:endParaRPr>
          </a:p>
        </p:txBody>
      </p:sp>
      <p:sp>
        <p:nvSpPr>
          <p:cNvPr id="2" name="標題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zh-TW" altLang="en-US" smtClean="0"/>
              <a:t>按一下以編輯母片標題樣式</a:t>
            </a:r>
            <a:endParaRPr lang="en-US"/>
          </a:p>
        </p:txBody>
      </p:sp>
      <p:sp>
        <p:nvSpPr>
          <p:cNvPr id="3" name="圖片版面配置區 2"/>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zh-TW" altLang="en-US" noProof="0" smtClean="0"/>
              <a:t>按一下圖示以新增圖片</a:t>
            </a:r>
            <a:endParaRPr lang="en-US" noProof="0" dirty="0"/>
          </a:p>
        </p:txBody>
      </p:sp>
      <p:sp>
        <p:nvSpPr>
          <p:cNvPr id="4" name="文字版面配置區 3"/>
          <p:cNvSpPr>
            <a:spLocks noGrp="1"/>
          </p:cNvSpPr>
          <p:nvPr>
            <p:ph type="body" sz="half" idx="2"/>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zh-TW" altLang="en-US" smtClean="0"/>
              <a:t>按一下以編輯母片文字樣式</a:t>
            </a:r>
          </a:p>
        </p:txBody>
      </p:sp>
      <p:pic>
        <p:nvPicPr>
          <p:cNvPr id="12" name="Picture 5" descr="uwsealf6"/>
          <p:cNvPicPr>
            <a:picLocks noChangeAspect="1" noChangeArrowheads="1"/>
          </p:cNvPicPr>
          <p:nvPr userDrawn="1"/>
        </p:nvPicPr>
        <p:blipFill>
          <a:blip r:embed="rId3" cstate="print"/>
          <a:srcRect/>
          <a:stretch>
            <a:fillRect/>
          </a:stretch>
        </p:blipFill>
        <p:spPr bwMode="auto">
          <a:xfrm>
            <a:off x="8077200" y="5780088"/>
            <a:ext cx="925407" cy="9636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日期版面配置區 4"/>
          <p:cNvSpPr>
            <a:spLocks noGrp="1"/>
          </p:cNvSpPr>
          <p:nvPr>
            <p:ph type="dt" sz="half" idx="10"/>
          </p:nvPr>
        </p:nvSpPr>
        <p:spPr/>
        <p:txBody>
          <a:bodyPr/>
          <a:lstStyle>
            <a:lvl1pPr>
              <a:defRPr/>
            </a:lvl1pPr>
          </a:lstStyle>
          <a:p>
            <a:pPr>
              <a:defRPr/>
            </a:pPr>
            <a:fld id="{42E96345-BFAD-4798-BD1E-2FB158C19169}" type="datetime1">
              <a:rPr lang="en-US" altLang="en-US" smtClean="0"/>
              <a:pPr>
                <a:defRPr/>
              </a:pPr>
              <a:t>5/2/2009</a:t>
            </a:fld>
            <a:endParaRPr lang="en-US" altLang="en-US" dirty="0"/>
          </a:p>
        </p:txBody>
      </p:sp>
      <p:sp>
        <p:nvSpPr>
          <p:cNvPr id="9" name="頁尾版面配置區 5"/>
          <p:cNvSpPr>
            <a:spLocks noGrp="1"/>
          </p:cNvSpPr>
          <p:nvPr>
            <p:ph type="ftr" sz="quarter" idx="11"/>
          </p:nvPr>
        </p:nvSpPr>
        <p:spPr/>
        <p:txBody>
          <a:bodyPr/>
          <a:lstStyle>
            <a:lvl1pPr>
              <a:defRPr/>
            </a:lvl1pPr>
          </a:lstStyle>
          <a:p>
            <a:pPr>
              <a:defRPr/>
            </a:pPr>
            <a:r>
              <a:rPr lang="en-US" altLang="en-US" smtClean="0"/>
              <a:t>ENGR 100 Section C </a:t>
            </a:r>
            <a:endParaRPr lang="en-US" altLang="en-US"/>
          </a:p>
        </p:txBody>
      </p:sp>
      <p:sp>
        <p:nvSpPr>
          <p:cNvPr id="10" name="投影片編號版面配置區 6"/>
          <p:cNvSpPr>
            <a:spLocks noGrp="1"/>
          </p:cNvSpPr>
          <p:nvPr>
            <p:ph type="sldNum" sz="quarter" idx="12"/>
          </p:nvPr>
        </p:nvSpPr>
        <p:spPr/>
        <p:txBody>
          <a:bodyPr/>
          <a:lstStyle>
            <a:lvl1pPr>
              <a:defRPr/>
            </a:lvl1pPr>
          </a:lstStyle>
          <a:p>
            <a:pPr>
              <a:defRPr/>
            </a:pPr>
            <a:fld id="{37D03181-4FA6-4A5E-83BC-EFEE80F7C067}" type="slidenum">
              <a:rPr lang="en-US" altLang="en-US"/>
              <a:pPr>
                <a:defRPr/>
              </a:pPr>
              <a:t>‹#›</a:t>
            </a:fld>
            <a:endParaRPr lang="en-US" altLang="en-US"/>
          </a:p>
        </p:txBody>
      </p:sp>
      <p:sp>
        <p:nvSpPr>
          <p:cNvPr id="5" name="直線接點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5362" name="Picture 14" descr="suzzallo_fade"/>
          <p:cNvPicPr>
            <a:picLocks noChangeAspect="1" noChangeArrowheads="1"/>
          </p:cNvPicPr>
          <p:nvPr/>
        </p:nvPicPr>
        <p:blipFill>
          <a:blip r:embed="rId15" cstate="print">
            <a:lum bright="66000" contrast="-78000"/>
          </a:blip>
          <a:srcRect/>
          <a:stretch>
            <a:fillRect/>
          </a:stretch>
        </p:blipFill>
        <p:spPr bwMode="auto">
          <a:xfrm>
            <a:off x="3154363" y="0"/>
            <a:ext cx="5989637" cy="6858000"/>
          </a:xfrm>
          <a:prstGeom prst="rect">
            <a:avLst/>
          </a:prstGeom>
          <a:noFill/>
          <a:ln w="9525">
            <a:noFill/>
            <a:miter lim="800000"/>
            <a:headEnd/>
            <a:tailEnd/>
          </a:ln>
        </p:spPr>
      </p:pic>
      <p:sp>
        <p:nvSpPr>
          <p:cNvPr id="15363" name="標題版面配置區 21"/>
          <p:cNvSpPr>
            <a:spLocks noGrp="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TW" altLang="en-US" smtClean="0"/>
              <a:t>按一下以編輯母片標題樣式</a:t>
            </a:r>
          </a:p>
        </p:txBody>
      </p:sp>
      <p:sp>
        <p:nvSpPr>
          <p:cNvPr id="15364" name="文字版面配置區 12"/>
          <p:cNvSpPr>
            <a:spLocks noGrp="1"/>
          </p:cNvSpPr>
          <p:nvPr>
            <p:ph type="body" idx="1"/>
          </p:nvPr>
        </p:nvSpPr>
        <p:spPr bwMode="auto">
          <a:xfrm>
            <a:off x="457200" y="1219200"/>
            <a:ext cx="8229600" cy="4910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4" name="日期版面配置區 13"/>
          <p:cNvSpPr>
            <a:spLocks noGrp="1"/>
          </p:cNvSpPr>
          <p:nvPr>
            <p:ph type="dt" sz="half" idx="2"/>
          </p:nvPr>
        </p:nvSpPr>
        <p:spPr>
          <a:xfrm>
            <a:off x="6400800" y="6356350"/>
            <a:ext cx="2289175" cy="365125"/>
          </a:xfrm>
          <a:prstGeom prst="rect">
            <a:avLst/>
          </a:prstGeom>
        </p:spPr>
        <p:txBody>
          <a:bodyPr vert="horz"/>
          <a:lstStyle>
            <a:lvl1pPr algn="l" eaLnBrk="1" latinLnBrk="0" hangingPunct="1">
              <a:defRPr kumimoji="0" sz="1400">
                <a:solidFill>
                  <a:schemeClr val="tx2"/>
                </a:solidFill>
              </a:defRPr>
            </a:lvl1pPr>
          </a:lstStyle>
          <a:p>
            <a:pPr>
              <a:defRPr/>
            </a:pPr>
            <a:fld id="{32BB8976-92EA-48D2-8B03-D9393A785BDE}" type="datetime1">
              <a:rPr lang="en-US" altLang="en-US" smtClean="0"/>
              <a:pPr>
                <a:defRPr/>
              </a:pPr>
              <a:t>5/2/2009</a:t>
            </a:fld>
            <a:endParaRPr lang="en-US" altLang="en-US"/>
          </a:p>
        </p:txBody>
      </p:sp>
      <p:sp>
        <p:nvSpPr>
          <p:cNvPr id="3" name="頁尾版面配置區 2"/>
          <p:cNvSpPr>
            <a:spLocks noGrp="1"/>
          </p:cNvSpPr>
          <p:nvPr>
            <p:ph type="ftr" sz="quarter" idx="3"/>
          </p:nvPr>
        </p:nvSpPr>
        <p:spPr>
          <a:xfrm>
            <a:off x="2898775" y="6356350"/>
            <a:ext cx="3505200" cy="365125"/>
          </a:xfrm>
          <a:prstGeom prst="rect">
            <a:avLst/>
          </a:prstGeom>
        </p:spPr>
        <p:txBody>
          <a:bodyPr vert="horz"/>
          <a:lstStyle>
            <a:lvl1pPr algn="r" eaLnBrk="1" latinLnBrk="0" hangingPunct="1">
              <a:defRPr kumimoji="0" sz="1400">
                <a:solidFill>
                  <a:schemeClr val="tx2"/>
                </a:solidFill>
              </a:defRPr>
            </a:lvl1pPr>
          </a:lstStyle>
          <a:p>
            <a:pPr>
              <a:defRPr/>
            </a:pPr>
            <a:r>
              <a:rPr lang="en-US" altLang="en-US" smtClean="0"/>
              <a:t>ENGR 100 Section C </a:t>
            </a:r>
            <a:endParaRPr lang="en-US" altLang="en-US"/>
          </a:p>
        </p:txBody>
      </p:sp>
      <p:sp>
        <p:nvSpPr>
          <p:cNvPr id="23" name="投影片編號版面配置區 22"/>
          <p:cNvSpPr>
            <a:spLocks noGrp="1"/>
          </p:cNvSpPr>
          <p:nvPr>
            <p:ph type="sldNum" sz="quarter" idx="4"/>
          </p:nvPr>
        </p:nvSpPr>
        <p:spPr>
          <a:xfrm>
            <a:off x="612775" y="6356350"/>
            <a:ext cx="1981200" cy="365125"/>
          </a:xfrm>
          <a:prstGeom prst="rect">
            <a:avLst/>
          </a:prstGeom>
        </p:spPr>
        <p:txBody>
          <a:bodyPr vert="horz"/>
          <a:lstStyle>
            <a:lvl1pPr algn="l" eaLnBrk="1" latinLnBrk="0" hangingPunct="1">
              <a:defRPr kumimoji="0" sz="1400">
                <a:solidFill>
                  <a:schemeClr val="tx2"/>
                </a:solidFill>
              </a:defRPr>
            </a:lvl1pPr>
          </a:lstStyle>
          <a:p>
            <a:pPr>
              <a:defRPr/>
            </a:pPr>
            <a:fld id="{022AFFD9-F2C9-44F4-B87A-6A420BB7DB63}" type="slidenum">
              <a:rPr lang="en-US" altLang="en-US"/>
              <a:pPr>
                <a:defRPr/>
              </a:pPr>
              <a:t>‹#›</a:t>
            </a:fld>
            <a:endParaRPr lang="en-US" altLang="en-US"/>
          </a:p>
        </p:txBody>
      </p:sp>
      <p:sp>
        <p:nvSpPr>
          <p:cNvPr id="28" name="直線接點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p>
        </p:txBody>
      </p:sp>
      <p:sp>
        <p:nvSpPr>
          <p:cNvPr id="29" name="直線接點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p>
        </p:txBody>
      </p:sp>
      <p:sp>
        <p:nvSpPr>
          <p:cNvPr id="10" name="等腰三角形 9"/>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eaLnBrk="1" hangingPunct="1">
              <a:defRPr/>
            </a:pPr>
            <a:endParaRPr lang="en-US" altLang="zh-TW">
              <a:solidFill>
                <a:srgbClr val="FFFFFF"/>
              </a:solidFill>
            </a:endParaRP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43" r:id="rId10"/>
    <p:sldLayoutId id="2147483754" r:id="rId11"/>
    <p:sldLayoutId id="2147483755" r:id="rId12"/>
    <p:sldLayoutId id="2147483756" r:id="rId13"/>
  </p:sldLayoutIdLst>
  <p:hf sldNum="0" hdr="0" dt="0"/>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pitchFamily="18" charset="0"/>
        </a:defRPr>
      </a:lvl2pPr>
      <a:lvl3pPr algn="l" rtl="0" eaLnBrk="0" fontAlgn="base" hangingPunct="0">
        <a:spcBef>
          <a:spcPct val="0"/>
        </a:spcBef>
        <a:spcAft>
          <a:spcPct val="0"/>
        </a:spcAft>
        <a:defRPr sz="3200">
          <a:solidFill>
            <a:schemeClr val="tx2"/>
          </a:solidFill>
          <a:latin typeface="Bookman Old Style" pitchFamily="18" charset="0"/>
        </a:defRPr>
      </a:lvl3pPr>
      <a:lvl4pPr algn="l" rtl="0" eaLnBrk="0" fontAlgn="base" hangingPunct="0">
        <a:spcBef>
          <a:spcPct val="0"/>
        </a:spcBef>
        <a:spcAft>
          <a:spcPct val="0"/>
        </a:spcAft>
        <a:defRPr sz="3200">
          <a:solidFill>
            <a:schemeClr val="tx2"/>
          </a:solidFill>
          <a:latin typeface="Bookman Old Style" pitchFamily="18" charset="0"/>
        </a:defRPr>
      </a:lvl4pPr>
      <a:lvl5pPr algn="l" rtl="0" eaLnBrk="0" fontAlgn="base" hangingPunct="0">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p:titleStyle>
    <p:bodyStyle>
      <a:lvl1pPr marL="273050" indent="-273050" algn="l" rtl="0" eaLnBrk="0" fontAlgn="base" hangingPunct="0">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14.xml"/><Relationship Id="rId7"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oleObject" Target="../embeddings/oleObject3.bin"/><Relationship Id="rId10" Type="http://schemas.openxmlformats.org/officeDocument/2006/relationships/image" Target="../media/image37.jpeg"/><Relationship Id="rId4" Type="http://schemas.openxmlformats.org/officeDocument/2006/relationships/image" Target="../media/image35.wmf"/><Relationship Id="rId9" Type="http://schemas.openxmlformats.org/officeDocument/2006/relationships/image" Target="../media/image36.png"/></Relationships>
</file>

<file path=ppt/slides/_rels/slide1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wmf"/><Relationship Id="rId7"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10" Type="http://schemas.openxmlformats.org/officeDocument/2006/relationships/image" Target="../media/image46.png"/><Relationship Id="rId4" Type="http://schemas.openxmlformats.org/officeDocument/2006/relationships/image" Target="../media/image40.jpeg"/><Relationship Id="rId9"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64.jpeg"/><Relationship Id="rId4" Type="http://schemas.openxmlformats.org/officeDocument/2006/relationships/image" Target="../media/image63.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oleObject" Target="../embeddings/oleObject7.bin"/></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69.jpeg"/></Relationships>
</file>

<file path=ppt/slides/_rels/slide2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72.jpeg"/><Relationship Id="rId4" Type="http://schemas.openxmlformats.org/officeDocument/2006/relationships/image" Target="../media/image71.jpeg"/></Relationships>
</file>

<file path=ppt/slides/_rels/slide2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74.png"/></Relationships>
</file>

<file path=ppt/slides/_rels/slide2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image" Target="../media/image80.png"/><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3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82.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image" Target="../media/image85.png"/><Relationship Id="rId2" Type="http://schemas.openxmlformats.org/officeDocument/2006/relationships/slideLayout" Target="../slideLayouts/slideLayout13.xml"/><Relationship Id="rId1" Type="http://schemas.openxmlformats.org/officeDocument/2006/relationships/vmlDrawing" Target="../drawings/vmlDrawing6.vml"/><Relationship Id="rId6" Type="http://schemas.openxmlformats.org/officeDocument/2006/relationships/image" Target="../media/image84.png"/><Relationship Id="rId5" Type="http://schemas.openxmlformats.org/officeDocument/2006/relationships/image" Target="../media/image83.jpeg"/><Relationship Id="rId4" Type="http://schemas.openxmlformats.org/officeDocument/2006/relationships/oleObject" Target="../embeddings/oleObject10.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7" Type="http://schemas.openxmlformats.org/officeDocument/2006/relationships/image" Target="../media/image87.png"/><Relationship Id="rId2" Type="http://schemas.openxmlformats.org/officeDocument/2006/relationships/slideLayout" Target="../slideLayouts/slideLayout4.xml"/><Relationship Id="rId1" Type="http://schemas.openxmlformats.org/officeDocument/2006/relationships/vmlDrawing" Target="../drawings/vmlDrawing7.vml"/><Relationship Id="rId6" Type="http://schemas.openxmlformats.org/officeDocument/2006/relationships/image" Target="../media/image86.png"/><Relationship Id="rId5" Type="http://schemas.openxmlformats.org/officeDocument/2006/relationships/image" Target="../media/image83.jpeg"/><Relationship Id="rId4" Type="http://schemas.openxmlformats.org/officeDocument/2006/relationships/oleObject" Target="../embeddings/oleObject11.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oleObject" Target="../embeddings/oleObject13.bin"/><Relationship Id="rId4" Type="http://schemas.openxmlformats.org/officeDocument/2006/relationships/oleObject" Target="../embeddings/oleObject12.bin"/></Relationships>
</file>

<file path=ppt/slides/_rels/slide37.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37.xml"/><Relationship Id="rId1" Type="http://schemas.openxmlformats.org/officeDocument/2006/relationships/slideLayout" Target="../slideLayouts/slideLayout12.xml"/><Relationship Id="rId4" Type="http://schemas.openxmlformats.org/officeDocument/2006/relationships/image" Target="../media/image93.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2.xml"/><Relationship Id="rId1" Type="http://schemas.openxmlformats.org/officeDocument/2006/relationships/vmlDrawing" Target="../drawings/vmlDrawing9.vml"/><Relationship Id="rId6" Type="http://schemas.openxmlformats.org/officeDocument/2006/relationships/image" Target="../media/image96.jpeg"/><Relationship Id="rId5" Type="http://schemas.openxmlformats.org/officeDocument/2006/relationships/image" Target="../media/image95.png"/><Relationship Id="rId4" Type="http://schemas.openxmlformats.org/officeDocument/2006/relationships/oleObject" Target="../embeddings/oleObject14.bin"/></Relationships>
</file>

<file path=ppt/slides/_rels/slide39.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39.xml"/><Relationship Id="rId1" Type="http://schemas.openxmlformats.org/officeDocument/2006/relationships/slideLayout" Target="../slideLayouts/slideLayout12.xml"/><Relationship Id="rId4" Type="http://schemas.openxmlformats.org/officeDocument/2006/relationships/image" Target="../media/image102.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41.xml"/><Relationship Id="rId1" Type="http://schemas.openxmlformats.org/officeDocument/2006/relationships/slideLayout" Target="../slideLayouts/slideLayout12.xml"/><Relationship Id="rId4" Type="http://schemas.openxmlformats.org/officeDocument/2006/relationships/image" Target="../media/image106.png"/></Relationships>
</file>

<file path=ppt/slides/_rels/slide42.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42.xml"/><Relationship Id="rId1" Type="http://schemas.openxmlformats.org/officeDocument/2006/relationships/slideLayout" Target="../slideLayouts/slideLayout12.xml"/><Relationship Id="rId4" Type="http://schemas.openxmlformats.org/officeDocument/2006/relationships/image" Target="../media/image106.png"/></Relationships>
</file>

<file path=ppt/slides/_rels/slide43.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2.xml"/><Relationship Id="rId4" Type="http://schemas.openxmlformats.org/officeDocument/2006/relationships/image" Target="../media/image111.png"/></Relationships>
</file>

<file path=ppt/slides/_rels/slide45.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0.png"/><Relationship Id="rId1" Type="http://schemas.openxmlformats.org/officeDocument/2006/relationships/slideLayout" Target="../slideLayouts/slideLayout2.xml"/><Relationship Id="rId5" Type="http://schemas.openxmlformats.org/officeDocument/2006/relationships/image" Target="../media/image123.png"/><Relationship Id="rId4" Type="http://schemas.openxmlformats.org/officeDocument/2006/relationships/image" Target="../media/image122.png"/></Relationships>
</file>

<file path=ppt/slides/_rels/slide53.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12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29.png"/><Relationship Id="rId7" Type="http://schemas.openxmlformats.org/officeDocument/2006/relationships/image" Target="../media/image133.png"/><Relationship Id="rId2" Type="http://schemas.openxmlformats.org/officeDocument/2006/relationships/image" Target="../media/image128.png"/><Relationship Id="rId1" Type="http://schemas.openxmlformats.org/officeDocument/2006/relationships/slideLayout" Target="../slideLayouts/slideLayout2.xml"/><Relationship Id="rId6" Type="http://schemas.openxmlformats.org/officeDocument/2006/relationships/image" Target="../media/image132.png"/><Relationship Id="rId5" Type="http://schemas.openxmlformats.org/officeDocument/2006/relationships/image" Target="../media/image131.png"/><Relationship Id="rId4" Type="http://schemas.openxmlformats.org/officeDocument/2006/relationships/image" Target="../media/image130.png"/></Relationships>
</file>

<file path=ppt/slides/_rels/slide56.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image" Target="../media/image12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image" Target="../media/image13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3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3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2.png"/><Relationship Id="rId5" Type="http://schemas.openxmlformats.org/officeDocument/2006/relationships/oleObject" Target="../embeddings/oleObject1.bin"/><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13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4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4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4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32"/>
          <p:cNvSpPr>
            <a:spLocks noGrp="1" noChangeArrowheads="1"/>
          </p:cNvSpPr>
          <p:nvPr>
            <p:ph type="ctrTitle"/>
          </p:nvPr>
        </p:nvSpPr>
        <p:spPr>
          <a:xfrm>
            <a:off x="0" y="5029200"/>
            <a:ext cx="8229600" cy="758825"/>
          </a:xfrm>
          <a:noFill/>
        </p:spPr>
        <p:txBody>
          <a:bodyPr/>
          <a:lstStyle/>
          <a:p>
            <a:pPr eaLnBrk="1" hangingPunct="1"/>
            <a:r>
              <a:rPr lang="en-US" altLang="zh-TW" sz="2000" smtClean="0">
                <a:ea typeface="新細明體" pitchFamily="18" charset="-120"/>
              </a:rPr>
              <a:t>Hands-On Material</a:t>
            </a:r>
            <a:br>
              <a:rPr lang="en-US" altLang="zh-TW" sz="2000" smtClean="0">
                <a:ea typeface="新細明體" pitchFamily="18" charset="-120"/>
              </a:rPr>
            </a:br>
            <a:r>
              <a:rPr lang="en-US" altLang="zh-TW" sz="2000" smtClean="0">
                <a:ea typeface="新細明體" pitchFamily="18" charset="-120"/>
              </a:rPr>
              <a:t>From National Instruments</a:t>
            </a:r>
          </a:p>
        </p:txBody>
      </p:sp>
      <p:sp>
        <p:nvSpPr>
          <p:cNvPr id="29699" name="Rectangle 33"/>
          <p:cNvSpPr>
            <a:spLocks noChangeArrowheads="1"/>
          </p:cNvSpPr>
          <p:nvPr/>
        </p:nvSpPr>
        <p:spPr bwMode="auto">
          <a:xfrm>
            <a:off x="1562100" y="723900"/>
            <a:ext cx="6781800" cy="1143000"/>
          </a:xfrm>
          <a:prstGeom prst="rect">
            <a:avLst/>
          </a:prstGeom>
          <a:noFill/>
          <a:ln w="9525">
            <a:noFill/>
            <a:miter lim="800000"/>
            <a:headEnd/>
            <a:tailEnd/>
          </a:ln>
        </p:spPr>
        <p:txBody>
          <a:bodyPr anchor="ctr"/>
          <a:lstStyle/>
          <a:p>
            <a:pPr algn="r" eaLnBrk="1" hangingPunct="1"/>
            <a:r>
              <a:rPr lang="en-US" altLang="zh-TW" sz="4200" dirty="0"/>
              <a:t>Introduction </a:t>
            </a:r>
            <a:r>
              <a:rPr lang="en-US" altLang="zh-TW" sz="4200" dirty="0" smtClean="0"/>
              <a:t>to </a:t>
            </a:r>
            <a:r>
              <a:rPr lang="en-US" altLang="zh-TW" sz="4200" dirty="0" err="1" smtClean="0"/>
              <a:t>LabVIEW</a:t>
            </a:r>
            <a:endParaRPr lang="en-US" altLang="zh-TW" sz="4200" dirty="0" smtClean="0"/>
          </a:p>
          <a:p>
            <a:pPr algn="r" eaLnBrk="1" hangingPunct="1"/>
            <a:r>
              <a:rPr lang="en-US" altLang="zh-TW" sz="4200" dirty="0" smtClean="0"/>
              <a:t>Electrical Wiring</a:t>
            </a:r>
            <a:endParaRPr lang="en-US" altLang="zh-TW" sz="4200" dirty="0"/>
          </a:p>
        </p:txBody>
      </p:sp>
      <p:sp>
        <p:nvSpPr>
          <p:cNvPr id="29700" name="WordArt 34"/>
          <p:cNvSpPr>
            <a:spLocks noChangeArrowheads="1" noChangeShapeType="1" noTextEdit="1"/>
          </p:cNvSpPr>
          <p:nvPr/>
        </p:nvSpPr>
        <p:spPr bwMode="auto">
          <a:xfrm>
            <a:off x="4610100" y="2247900"/>
            <a:ext cx="3649663" cy="230188"/>
          </a:xfrm>
          <a:prstGeom prst="rect">
            <a:avLst/>
          </a:prstGeom>
        </p:spPr>
        <p:txBody>
          <a:bodyPr wrap="none" fromWordArt="1">
            <a:prstTxWarp prst="textPlain">
              <a:avLst>
                <a:gd name="adj" fmla="val 50000"/>
              </a:avLst>
            </a:prstTxWarp>
          </a:bodyPr>
          <a:lstStyle/>
          <a:p>
            <a:r>
              <a:rPr lang="en-US" altLang="zh-TW" sz="3600" kern="10" dirty="0">
                <a:ln w="0">
                  <a:noFill/>
                  <a:round/>
                  <a:headEnd/>
                  <a:tailEnd/>
                </a:ln>
                <a:solidFill>
                  <a:schemeClr val="hlink"/>
                </a:solidFill>
                <a:latin typeface="Arial Narrow"/>
              </a:rPr>
              <a:t>GRAPHICAL PROGRAMMING</a:t>
            </a:r>
            <a:endParaRPr lang="zh-TW" altLang="en-US" sz="3600" kern="10" dirty="0">
              <a:ln w="0">
                <a:noFill/>
                <a:round/>
                <a:headEnd/>
                <a:tailEnd/>
              </a:ln>
              <a:solidFill>
                <a:schemeClr val="hlink"/>
              </a:solidFill>
              <a:latin typeface="Arial Narrow"/>
            </a:endParaRPr>
          </a:p>
        </p:txBody>
      </p:sp>
      <p:sp>
        <p:nvSpPr>
          <p:cNvPr id="29701" name="WordArt 35"/>
          <p:cNvSpPr>
            <a:spLocks noChangeArrowheads="1" noChangeShapeType="1" noTextEdit="1"/>
          </p:cNvSpPr>
          <p:nvPr/>
        </p:nvSpPr>
        <p:spPr bwMode="auto">
          <a:xfrm>
            <a:off x="4762500" y="2590800"/>
            <a:ext cx="3494087" cy="192088"/>
          </a:xfrm>
          <a:prstGeom prst="rect">
            <a:avLst/>
          </a:prstGeom>
        </p:spPr>
        <p:txBody>
          <a:bodyPr wrap="none" fromWordArt="1">
            <a:prstTxWarp prst="textPlain">
              <a:avLst>
                <a:gd name="adj" fmla="val 50000"/>
              </a:avLst>
            </a:prstTxWarp>
          </a:bodyPr>
          <a:lstStyle/>
          <a:p>
            <a:r>
              <a:rPr lang="en-US" altLang="zh-TW" sz="3600" kern="10" dirty="0">
                <a:ln w="0">
                  <a:noFill/>
                  <a:round/>
                  <a:headEnd/>
                  <a:tailEnd/>
                </a:ln>
                <a:latin typeface="Arial Narrow"/>
              </a:rPr>
              <a:t>FOR </a:t>
            </a:r>
            <a:r>
              <a:rPr lang="en-US" altLang="zh-TW" sz="3600" kern="10" dirty="0" smtClean="0">
                <a:ln w="0">
                  <a:noFill/>
                  <a:round/>
                  <a:headEnd/>
                  <a:tailEnd/>
                </a:ln>
                <a:latin typeface="Arial Narrow"/>
              </a:rPr>
              <a:t>ENGIEERS </a:t>
            </a:r>
            <a:r>
              <a:rPr lang="en-US" altLang="zh-TW" sz="3600" kern="10" dirty="0">
                <a:ln w="0">
                  <a:noFill/>
                  <a:round/>
                  <a:headEnd/>
                  <a:tailEnd/>
                </a:ln>
                <a:latin typeface="Arial Narrow"/>
              </a:rPr>
              <a:t>AND SCIENTISTS</a:t>
            </a:r>
            <a:endParaRPr lang="zh-TW" altLang="en-US" sz="3600" kern="10" dirty="0">
              <a:ln w="0">
                <a:noFill/>
                <a:round/>
                <a:headEnd/>
                <a:tailEnd/>
              </a:ln>
              <a:latin typeface="Arial Narrow"/>
            </a:endParaRPr>
          </a:p>
        </p:txBody>
      </p:sp>
      <p:pic>
        <p:nvPicPr>
          <p:cNvPr id="29702" name="Picture 36"/>
          <p:cNvPicPr>
            <a:picLocks noChangeAspect="1" noChangeArrowheads="1"/>
          </p:cNvPicPr>
          <p:nvPr/>
        </p:nvPicPr>
        <p:blipFill>
          <a:blip r:embed="rId3" cstate="print"/>
          <a:srcRect/>
          <a:stretch>
            <a:fillRect/>
          </a:stretch>
        </p:blipFill>
        <p:spPr bwMode="auto">
          <a:xfrm>
            <a:off x="5218112" y="2890838"/>
            <a:ext cx="3582988" cy="698500"/>
          </a:xfrm>
          <a:prstGeom prst="rect">
            <a:avLst/>
          </a:prstGeom>
          <a:noFill/>
          <a:ln w="12700" algn="ctr">
            <a:noFill/>
            <a:miter lim="800000"/>
            <a:headEnd/>
            <a:tailEnd/>
          </a:ln>
        </p:spPr>
      </p:pic>
      <p:pic>
        <p:nvPicPr>
          <p:cNvPr id="29703" name="Picture 37"/>
          <p:cNvPicPr>
            <a:picLocks noChangeAspect="1" noChangeArrowheads="1"/>
          </p:cNvPicPr>
          <p:nvPr/>
        </p:nvPicPr>
        <p:blipFill>
          <a:blip r:embed="rId4" cstate="print"/>
          <a:srcRect/>
          <a:stretch>
            <a:fillRect/>
          </a:stretch>
        </p:blipFill>
        <p:spPr bwMode="auto">
          <a:xfrm>
            <a:off x="1257300" y="2933700"/>
            <a:ext cx="3609975" cy="2398713"/>
          </a:xfrm>
          <a:prstGeom prst="rect">
            <a:avLst/>
          </a:prstGeom>
          <a:noFill/>
          <a:ln w="12700" algn="ctr">
            <a:noFill/>
            <a:miter lim="800000"/>
            <a:headEnd/>
            <a:tailEnd/>
          </a:ln>
        </p:spPr>
      </p:pic>
      <p:pic>
        <p:nvPicPr>
          <p:cNvPr id="29704" name="Picture 38"/>
          <p:cNvPicPr>
            <a:picLocks noChangeAspect="1" noChangeArrowheads="1"/>
          </p:cNvPicPr>
          <p:nvPr/>
        </p:nvPicPr>
        <p:blipFill>
          <a:blip r:embed="rId5" cstate="print"/>
          <a:srcRect/>
          <a:stretch>
            <a:fillRect/>
          </a:stretch>
        </p:blipFill>
        <p:spPr bwMode="auto">
          <a:xfrm>
            <a:off x="1181100" y="4767263"/>
            <a:ext cx="2609850" cy="2090737"/>
          </a:xfrm>
          <a:prstGeom prst="rect">
            <a:avLst/>
          </a:prstGeom>
          <a:noFill/>
          <a:ln w="12700" algn="ctr">
            <a:noFill/>
            <a:miter lim="800000"/>
            <a:headEnd/>
            <a:tailEnd/>
          </a:ln>
        </p:spPr>
      </p:pic>
      <p:sp>
        <p:nvSpPr>
          <p:cNvPr id="29705" name="文字方塊 8"/>
          <p:cNvSpPr txBox="1">
            <a:spLocks noChangeArrowheads="1"/>
          </p:cNvSpPr>
          <p:nvPr/>
        </p:nvSpPr>
        <p:spPr bwMode="auto">
          <a:xfrm>
            <a:off x="6172200" y="4381500"/>
            <a:ext cx="1925638" cy="461963"/>
          </a:xfrm>
          <a:prstGeom prst="rect">
            <a:avLst/>
          </a:prstGeom>
          <a:noFill/>
          <a:ln w="9525">
            <a:noFill/>
            <a:miter lim="800000"/>
            <a:headEnd/>
            <a:tailEnd/>
          </a:ln>
        </p:spPr>
        <p:txBody>
          <a:bodyPr wrap="none">
            <a:spAutoFit/>
          </a:bodyPr>
          <a:lstStyle/>
          <a:p>
            <a:r>
              <a:rPr lang="en-US" altLang="zh-TW" dirty="0" err="1"/>
              <a:t>Feng-Ju</a:t>
            </a:r>
            <a:r>
              <a:rPr lang="en-US" altLang="zh-TW" dirty="0"/>
              <a:t> Hsieh</a:t>
            </a:r>
            <a:endParaRPr lang="zh-TW" altLang="en-US" dirty="0"/>
          </a:p>
        </p:txBody>
      </p:sp>
      <p:sp>
        <p:nvSpPr>
          <p:cNvPr id="15" name="頁尾版面配置區 14"/>
          <p:cNvSpPr>
            <a:spLocks noGrp="1"/>
          </p:cNvSpPr>
          <p:nvPr>
            <p:ph type="ftr" sz="quarter" idx="11"/>
          </p:nvPr>
        </p:nvSpPr>
        <p:spPr/>
        <p:txBody>
          <a:bodyPr/>
          <a:lstStyle/>
          <a:p>
            <a:pPr>
              <a:defRPr/>
            </a:pPr>
            <a:r>
              <a:rPr lang="en-US" altLang="en-US" smtClean="0"/>
              <a:t>ENGR 100 Section C </a:t>
            </a:r>
            <a:endParaRPr lang="en-US"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5"/>
          <p:cNvSpPr>
            <a:spLocks noChangeArrowheads="1"/>
          </p:cNvSpPr>
          <p:nvPr/>
        </p:nvSpPr>
        <p:spPr bwMode="auto">
          <a:xfrm>
            <a:off x="309563" y="877888"/>
            <a:ext cx="8337550" cy="477837"/>
          </a:xfrm>
          <a:prstGeom prst="rect">
            <a:avLst/>
          </a:prstGeom>
          <a:noFill/>
          <a:ln w="9525">
            <a:noFill/>
            <a:miter lim="800000"/>
            <a:headEnd/>
            <a:tailEnd/>
          </a:ln>
        </p:spPr>
        <p:txBody>
          <a:bodyPr lIns="63398" tIns="25359" rIns="63398" bIns="25359">
            <a:spAutoFit/>
          </a:bodyPr>
          <a:lstStyle/>
          <a:p>
            <a:pPr marL="228600" indent="-228600" algn="l" eaLnBrk="1" hangingPunct="1"/>
            <a:r>
              <a:rPr lang="en-US" altLang="zh-TW" sz="2800"/>
              <a:t>Start»All Programs»National Instruments LabVIEW 8.6</a:t>
            </a:r>
            <a:endParaRPr lang="en-US" altLang="zh-TW"/>
          </a:p>
        </p:txBody>
      </p:sp>
      <p:sp>
        <p:nvSpPr>
          <p:cNvPr id="41987" name="Rectangle 26"/>
          <p:cNvSpPr>
            <a:spLocks noChangeArrowheads="1"/>
          </p:cNvSpPr>
          <p:nvPr/>
        </p:nvSpPr>
        <p:spPr bwMode="auto">
          <a:xfrm>
            <a:off x="539750" y="2162175"/>
            <a:ext cx="2341563" cy="477838"/>
          </a:xfrm>
          <a:prstGeom prst="rect">
            <a:avLst/>
          </a:prstGeom>
          <a:noFill/>
          <a:ln w="9525">
            <a:noFill/>
            <a:miter lim="800000"/>
            <a:headEnd/>
            <a:tailEnd/>
          </a:ln>
        </p:spPr>
        <p:txBody>
          <a:bodyPr lIns="63398" tIns="25359" rIns="63398" bIns="25359">
            <a:spAutoFit/>
          </a:bodyPr>
          <a:lstStyle/>
          <a:p>
            <a:pPr marL="228600" indent="-228600" algn="l" eaLnBrk="1" hangingPunct="1"/>
            <a:r>
              <a:rPr lang="en-US" altLang="zh-TW" sz="2800"/>
              <a:t>Startup Screen:</a:t>
            </a:r>
            <a:endParaRPr lang="en-US" altLang="zh-TW"/>
          </a:p>
        </p:txBody>
      </p:sp>
      <p:sp>
        <p:nvSpPr>
          <p:cNvPr id="41988" name="Rectangle 27"/>
          <p:cNvSpPr>
            <a:spLocks noChangeArrowheads="1"/>
          </p:cNvSpPr>
          <p:nvPr/>
        </p:nvSpPr>
        <p:spPr bwMode="auto">
          <a:xfrm>
            <a:off x="269875" y="2968625"/>
            <a:ext cx="2727325" cy="3036888"/>
          </a:xfrm>
          <a:prstGeom prst="rect">
            <a:avLst/>
          </a:prstGeom>
          <a:noFill/>
          <a:ln w="9525">
            <a:noFill/>
            <a:miter lim="800000"/>
            <a:headEnd/>
            <a:tailEnd/>
          </a:ln>
        </p:spPr>
        <p:txBody>
          <a:bodyPr lIns="63398" tIns="25359" rIns="63398" bIns="25359">
            <a:spAutoFit/>
          </a:bodyPr>
          <a:lstStyle/>
          <a:p>
            <a:pPr marL="228600" indent="-228600" eaLnBrk="1" hangingPunct="1"/>
            <a:r>
              <a:rPr lang="en-US" altLang="zh-TW" sz="2000"/>
              <a:t>Start from a Blank VI:</a:t>
            </a:r>
            <a:endParaRPr lang="en-US" altLang="zh-TW"/>
          </a:p>
          <a:p>
            <a:pPr marL="228600" indent="-228600" eaLnBrk="1" hangingPunct="1"/>
            <a:r>
              <a:rPr lang="en-US" altLang="zh-TW" sz="2800"/>
              <a:t>New»</a:t>
            </a:r>
            <a:r>
              <a:rPr lang="en-US" altLang="zh-TW"/>
              <a:t>Blank VI</a:t>
            </a:r>
            <a:endParaRPr lang="en-US" altLang="zh-TW" sz="2800"/>
          </a:p>
          <a:p>
            <a:pPr marL="228600" indent="-228600" eaLnBrk="1" hangingPunct="1"/>
            <a:endParaRPr lang="en-US" altLang="zh-TW" sz="2800"/>
          </a:p>
          <a:p>
            <a:pPr marL="228600" indent="-228600" eaLnBrk="1" hangingPunct="1"/>
            <a:endParaRPr lang="en-US" altLang="zh-TW" sz="2800"/>
          </a:p>
          <a:p>
            <a:pPr marL="228600" indent="-228600" eaLnBrk="1" hangingPunct="1"/>
            <a:r>
              <a:rPr lang="en-US" altLang="zh-TW" sz="2000"/>
              <a:t>Start from an Example:</a:t>
            </a:r>
          </a:p>
          <a:p>
            <a:pPr marL="228600" indent="-228600" eaLnBrk="1" hangingPunct="1"/>
            <a:r>
              <a:rPr lang="en-US" altLang="zh-TW"/>
              <a:t>Examples»Find Examples…</a:t>
            </a:r>
          </a:p>
          <a:p>
            <a:pPr marL="228600" indent="-228600" algn="l" eaLnBrk="1" hangingPunct="1"/>
            <a:endParaRPr lang="en-US" altLang="zh-TW"/>
          </a:p>
        </p:txBody>
      </p:sp>
      <p:sp>
        <p:nvSpPr>
          <p:cNvPr id="41989" name="Rectangle 30"/>
          <p:cNvSpPr>
            <a:spLocks noChangeArrowheads="1"/>
          </p:cNvSpPr>
          <p:nvPr/>
        </p:nvSpPr>
        <p:spPr bwMode="auto">
          <a:xfrm>
            <a:off x="2228850" y="1431925"/>
            <a:ext cx="323850" cy="457200"/>
          </a:xfrm>
          <a:prstGeom prst="rect">
            <a:avLst/>
          </a:prstGeom>
          <a:noFill/>
          <a:ln w="12700" algn="ctr">
            <a:noFill/>
            <a:miter lim="800000"/>
            <a:headEnd/>
            <a:tailEnd/>
          </a:ln>
        </p:spPr>
        <p:txBody>
          <a:bodyPr wrap="none">
            <a:spAutoFit/>
          </a:bodyPr>
          <a:lstStyle/>
          <a:p>
            <a:r>
              <a:rPr lang="en-US" altLang="zh-TW"/>
              <a:t>»</a:t>
            </a:r>
          </a:p>
        </p:txBody>
      </p:sp>
      <p:sp>
        <p:nvSpPr>
          <p:cNvPr id="41990" name="Rectangle 31"/>
          <p:cNvSpPr>
            <a:spLocks noChangeArrowheads="1"/>
          </p:cNvSpPr>
          <p:nvPr/>
        </p:nvSpPr>
        <p:spPr bwMode="auto">
          <a:xfrm>
            <a:off x="1320800" y="3889375"/>
            <a:ext cx="406400" cy="457200"/>
          </a:xfrm>
          <a:prstGeom prst="rect">
            <a:avLst/>
          </a:prstGeom>
          <a:noFill/>
          <a:ln w="12700" algn="ctr">
            <a:noFill/>
            <a:miter lim="800000"/>
            <a:headEnd/>
            <a:tailEnd/>
          </a:ln>
        </p:spPr>
        <p:txBody>
          <a:bodyPr wrap="none">
            <a:spAutoFit/>
          </a:bodyPr>
          <a:lstStyle/>
          <a:p>
            <a:r>
              <a:rPr lang="en-US" altLang="zh-TW" b="0"/>
              <a:t>or</a:t>
            </a:r>
          </a:p>
        </p:txBody>
      </p:sp>
      <p:pic>
        <p:nvPicPr>
          <p:cNvPr id="41991" name="Picture 32" descr="Getting Started LV 8"/>
          <p:cNvPicPr>
            <a:picLocks noChangeAspect="1" noChangeArrowheads="1"/>
          </p:cNvPicPr>
          <p:nvPr/>
        </p:nvPicPr>
        <p:blipFill>
          <a:blip r:embed="rId3" cstate="print"/>
          <a:srcRect/>
          <a:stretch>
            <a:fillRect/>
          </a:stretch>
        </p:blipFill>
        <p:spPr bwMode="auto">
          <a:xfrm>
            <a:off x="4111625" y="2008188"/>
            <a:ext cx="4148138" cy="3576637"/>
          </a:xfrm>
          <a:prstGeom prst="rect">
            <a:avLst/>
          </a:prstGeom>
          <a:noFill/>
          <a:ln w="9525">
            <a:noFill/>
            <a:miter lim="800000"/>
            <a:headEnd/>
            <a:tailEnd/>
          </a:ln>
        </p:spPr>
      </p:pic>
      <p:sp>
        <p:nvSpPr>
          <p:cNvPr id="41992" name="Line 33"/>
          <p:cNvSpPr>
            <a:spLocks noChangeShapeType="1"/>
          </p:cNvSpPr>
          <p:nvPr/>
        </p:nvSpPr>
        <p:spPr bwMode="auto">
          <a:xfrm>
            <a:off x="2921000" y="5118100"/>
            <a:ext cx="3379788" cy="192088"/>
          </a:xfrm>
          <a:prstGeom prst="line">
            <a:avLst/>
          </a:prstGeom>
          <a:noFill/>
          <a:ln w="28575">
            <a:solidFill>
              <a:srgbClr val="FF3300"/>
            </a:solidFill>
            <a:round/>
            <a:headEnd/>
            <a:tailEnd type="triangle" w="lg" len="med"/>
          </a:ln>
        </p:spPr>
        <p:txBody>
          <a:bodyPr/>
          <a:lstStyle/>
          <a:p>
            <a:endParaRPr lang="zh-TW" altLang="en-US"/>
          </a:p>
        </p:txBody>
      </p:sp>
      <p:sp>
        <p:nvSpPr>
          <p:cNvPr id="41993" name="Rectangle 35"/>
          <p:cNvSpPr>
            <a:spLocks noChangeArrowheads="1"/>
          </p:cNvSpPr>
          <p:nvPr/>
        </p:nvSpPr>
        <p:spPr bwMode="auto">
          <a:xfrm>
            <a:off x="304800" y="125413"/>
            <a:ext cx="8839200" cy="914400"/>
          </a:xfrm>
          <a:prstGeom prst="rect">
            <a:avLst/>
          </a:prstGeom>
          <a:noFill/>
          <a:ln w="9525">
            <a:noFill/>
            <a:miter lim="800000"/>
            <a:headEnd/>
            <a:tailEnd/>
          </a:ln>
        </p:spPr>
        <p:txBody>
          <a:bodyPr anchor="ctr"/>
          <a:lstStyle/>
          <a:p>
            <a:pPr algn="l" eaLnBrk="1" hangingPunct="1"/>
            <a:r>
              <a:rPr lang="en-US" altLang="zh-TW" sz="3500"/>
              <a:t>Open and Run LabVIEW</a:t>
            </a:r>
          </a:p>
        </p:txBody>
      </p:sp>
      <p:pic>
        <p:nvPicPr>
          <p:cNvPr id="41994" name="Picture 36" descr="start"/>
          <p:cNvPicPr>
            <a:picLocks noChangeAspect="1" noChangeArrowheads="1"/>
          </p:cNvPicPr>
          <p:nvPr/>
        </p:nvPicPr>
        <p:blipFill>
          <a:blip r:embed="rId4" cstate="print"/>
          <a:srcRect/>
          <a:stretch>
            <a:fillRect/>
          </a:stretch>
        </p:blipFill>
        <p:spPr bwMode="auto">
          <a:xfrm>
            <a:off x="731838" y="1470025"/>
            <a:ext cx="1381125" cy="430213"/>
          </a:xfrm>
          <a:prstGeom prst="rect">
            <a:avLst/>
          </a:prstGeom>
          <a:noFill/>
          <a:ln w="9525">
            <a:noFill/>
            <a:miter lim="800000"/>
            <a:headEnd/>
            <a:tailEnd/>
          </a:ln>
        </p:spPr>
      </p:pic>
      <p:pic>
        <p:nvPicPr>
          <p:cNvPr id="41995" name="Picture 37"/>
          <p:cNvPicPr>
            <a:picLocks noChangeAspect="1" noChangeArrowheads="1"/>
          </p:cNvPicPr>
          <p:nvPr/>
        </p:nvPicPr>
        <p:blipFill>
          <a:blip r:embed="rId5" cstate="print"/>
          <a:srcRect/>
          <a:stretch>
            <a:fillRect/>
          </a:stretch>
        </p:blipFill>
        <p:spPr bwMode="auto">
          <a:xfrm>
            <a:off x="2690813" y="1409700"/>
            <a:ext cx="4052887" cy="419100"/>
          </a:xfrm>
          <a:prstGeom prst="rect">
            <a:avLst/>
          </a:prstGeom>
          <a:noFill/>
          <a:ln w="12700" algn="ctr">
            <a:noFill/>
            <a:miter lim="800000"/>
            <a:headEnd/>
            <a:tailEnd/>
          </a:ln>
        </p:spPr>
      </p:pic>
      <p:sp>
        <p:nvSpPr>
          <p:cNvPr id="41996" name="Line 28"/>
          <p:cNvSpPr>
            <a:spLocks noChangeShapeType="1"/>
          </p:cNvSpPr>
          <p:nvPr/>
        </p:nvSpPr>
        <p:spPr bwMode="auto">
          <a:xfrm flipV="1">
            <a:off x="2690813" y="3160713"/>
            <a:ext cx="1535112" cy="344487"/>
          </a:xfrm>
          <a:prstGeom prst="line">
            <a:avLst/>
          </a:prstGeom>
          <a:noFill/>
          <a:ln w="28575">
            <a:solidFill>
              <a:srgbClr val="FF3300"/>
            </a:solidFill>
            <a:round/>
            <a:headEnd/>
            <a:tailEnd type="triangle" w="lg" len="med"/>
          </a:ln>
        </p:spPr>
        <p:txBody>
          <a:bodyPr/>
          <a:lstStyle/>
          <a:p>
            <a:endParaRPr lang="zh-TW" altLang="en-US"/>
          </a:p>
        </p:txBody>
      </p:sp>
      <p:sp>
        <p:nvSpPr>
          <p:cNvPr id="13" name="頁尾版面配置區 12"/>
          <p:cNvSpPr>
            <a:spLocks noGrp="1"/>
          </p:cNvSpPr>
          <p:nvPr>
            <p:ph type="ftr" sz="quarter" idx="11"/>
          </p:nvPr>
        </p:nvSpPr>
        <p:spPr/>
        <p:txBody>
          <a:bodyPr/>
          <a:lstStyle/>
          <a:p>
            <a:pPr>
              <a:defRPr/>
            </a:pPr>
            <a:r>
              <a:rPr lang="en-US" altLang="en-US" smtClean="0"/>
              <a:t>ENGR 100 Section C </a:t>
            </a:r>
            <a:endParaRPr lang="en-US"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9839" name="Rectangle 15"/>
          <p:cNvSpPr>
            <a:spLocks noChangeArrowheads="1"/>
          </p:cNvSpPr>
          <p:nvPr/>
        </p:nvSpPr>
        <p:spPr bwMode="auto">
          <a:xfrm>
            <a:off x="304800" y="1009650"/>
            <a:ext cx="4546600" cy="4741863"/>
          </a:xfrm>
          <a:prstGeom prst="rect">
            <a:avLst/>
          </a:prstGeom>
          <a:noFill/>
          <a:ln w="9525">
            <a:noFill/>
            <a:miter lim="800000"/>
            <a:headEnd/>
            <a:tailEnd/>
          </a:ln>
          <a:effectLst/>
        </p:spPr>
        <p:txBody>
          <a:bodyPr lIns="63398" tIns="25359" rIns="63398" bIns="25359">
            <a:spAutoFit/>
          </a:bodyPr>
          <a:lstStyle/>
          <a:p>
            <a:pPr marL="228600" indent="-228600" algn="l" eaLnBrk="1" hangingPunct="1">
              <a:defRPr/>
            </a:pPr>
            <a:r>
              <a:rPr lang="en-US" altLang="zh-TW" sz="2800" b="0"/>
              <a:t>Each VI has</a:t>
            </a:r>
            <a:r>
              <a:rPr lang="en-US" altLang="zh-TW" sz="2800" b="0">
                <a:solidFill>
                  <a:srgbClr val="FF0000"/>
                </a:solidFill>
              </a:rPr>
              <a:t> </a:t>
            </a:r>
            <a:r>
              <a:rPr lang="en-US" altLang="zh-TW" sz="2800" b="0"/>
              <a:t>2 Windows</a:t>
            </a:r>
            <a:endParaRPr lang="en-US" altLang="zh-TW" sz="2800" b="0">
              <a:solidFill>
                <a:srgbClr val="FF0000"/>
              </a:solidFill>
            </a:endParaRPr>
          </a:p>
          <a:p>
            <a:pPr marL="228600" indent="-228600" algn="l" eaLnBrk="1" hangingPunct="1">
              <a:defRPr/>
            </a:pPr>
            <a:endParaRPr lang="en-US" altLang="zh-TW" sz="1400" u="sng">
              <a:solidFill>
                <a:srgbClr val="FF0000"/>
              </a:solidFill>
              <a:effectLst>
                <a:outerShdw blurRad="38100" dist="38100" dir="2700000" algn="tl">
                  <a:srgbClr val="C0C0C0"/>
                </a:outerShdw>
              </a:effectLst>
            </a:endParaRPr>
          </a:p>
          <a:p>
            <a:pPr marL="228600" indent="-228600" algn="l" eaLnBrk="1" hangingPunct="1">
              <a:defRPr/>
            </a:pPr>
            <a:r>
              <a:rPr lang="en-US" altLang="zh-TW" sz="2800"/>
              <a:t>Front Panel</a:t>
            </a:r>
          </a:p>
          <a:p>
            <a:pPr marL="228600" indent="-228600" algn="l" eaLnBrk="1" hangingPunct="1">
              <a:buFontTx/>
              <a:buChar char="•"/>
              <a:defRPr/>
            </a:pPr>
            <a:r>
              <a:rPr lang="en-US" altLang="zh-TW" sz="2800" b="0"/>
              <a:t>User Interface (UI)</a:t>
            </a:r>
          </a:p>
          <a:p>
            <a:pPr marL="571500" lvl="1" indent="-228600" algn="l" eaLnBrk="1" hangingPunct="1">
              <a:buFont typeface="Arial Narrow" pitchFamily="34" charset="0"/>
              <a:buChar char="–"/>
              <a:defRPr/>
            </a:pPr>
            <a:r>
              <a:rPr lang="en-US" altLang="zh-TW" b="0"/>
              <a:t>Controls = Inputs</a:t>
            </a:r>
          </a:p>
          <a:p>
            <a:pPr marL="571500" lvl="1" indent="-228600" algn="l" eaLnBrk="1" hangingPunct="1">
              <a:buFont typeface="Arial Narrow" pitchFamily="34" charset="0"/>
              <a:buChar char="–"/>
              <a:defRPr/>
            </a:pPr>
            <a:r>
              <a:rPr lang="en-US" altLang="zh-TW" b="0"/>
              <a:t>Indicators = Outputs</a:t>
            </a:r>
          </a:p>
          <a:p>
            <a:pPr marL="571500" lvl="1" indent="-228600" algn="l" eaLnBrk="1" hangingPunct="1">
              <a:defRPr/>
            </a:pPr>
            <a:endParaRPr lang="en-US" altLang="zh-TW" sz="1000" b="0"/>
          </a:p>
          <a:p>
            <a:pPr marL="228600" indent="-228600" algn="l" eaLnBrk="1" hangingPunct="1">
              <a:defRPr/>
            </a:pPr>
            <a:r>
              <a:rPr lang="en-US" altLang="zh-TW" sz="2800"/>
              <a:t>Block Diagram</a:t>
            </a:r>
          </a:p>
          <a:p>
            <a:pPr marL="228600" indent="-228600" algn="l" eaLnBrk="1" hangingPunct="1">
              <a:buFontTx/>
              <a:buChar char="•"/>
              <a:defRPr/>
            </a:pPr>
            <a:r>
              <a:rPr lang="en-US" altLang="zh-TW" sz="2800" b="0"/>
              <a:t>Graphical Code</a:t>
            </a:r>
          </a:p>
          <a:p>
            <a:pPr marL="571500" lvl="1" indent="-228600" algn="l" eaLnBrk="1" hangingPunct="1">
              <a:buFont typeface="Arial Narrow" pitchFamily="34" charset="0"/>
              <a:buChar char="–"/>
              <a:defRPr/>
            </a:pPr>
            <a:r>
              <a:rPr lang="en-US" altLang="zh-TW" b="0"/>
              <a:t>Data travels on wires from controls through functions to indicators</a:t>
            </a:r>
          </a:p>
          <a:p>
            <a:pPr marL="571500" lvl="1" indent="-228600" algn="l" eaLnBrk="1" hangingPunct="1">
              <a:buFont typeface="Arial Narrow" pitchFamily="34" charset="0"/>
              <a:buChar char="–"/>
              <a:defRPr/>
            </a:pPr>
            <a:r>
              <a:rPr lang="en-US" altLang="zh-TW" b="0"/>
              <a:t>Blocks execute by Dataflow</a:t>
            </a:r>
          </a:p>
        </p:txBody>
      </p:sp>
      <p:sp>
        <p:nvSpPr>
          <p:cNvPr id="43011" name="Rectangle 16"/>
          <p:cNvSpPr>
            <a:spLocks noChangeArrowheads="1"/>
          </p:cNvSpPr>
          <p:nvPr/>
        </p:nvSpPr>
        <p:spPr bwMode="auto">
          <a:xfrm>
            <a:off x="304800" y="125413"/>
            <a:ext cx="8839200" cy="914400"/>
          </a:xfrm>
          <a:prstGeom prst="rect">
            <a:avLst/>
          </a:prstGeom>
          <a:noFill/>
          <a:ln w="9525">
            <a:noFill/>
            <a:miter lim="800000"/>
            <a:headEnd/>
            <a:tailEnd/>
          </a:ln>
        </p:spPr>
        <p:txBody>
          <a:bodyPr anchor="ctr"/>
          <a:lstStyle/>
          <a:p>
            <a:pPr algn="l" eaLnBrk="1" hangingPunct="1"/>
            <a:r>
              <a:rPr lang="en-US" altLang="zh-TW" sz="3100"/>
              <a:t>LabVIEW Programs Are Called Virtual Instruments (VIs)</a:t>
            </a:r>
          </a:p>
        </p:txBody>
      </p:sp>
      <p:pic>
        <p:nvPicPr>
          <p:cNvPr id="43012" name="Picture 19"/>
          <p:cNvPicPr>
            <a:picLocks noChangeAspect="1" noChangeArrowheads="1"/>
          </p:cNvPicPr>
          <p:nvPr/>
        </p:nvPicPr>
        <p:blipFill>
          <a:blip r:embed="rId3" cstate="print"/>
          <a:srcRect/>
          <a:stretch>
            <a:fillRect/>
          </a:stretch>
        </p:blipFill>
        <p:spPr bwMode="auto">
          <a:xfrm>
            <a:off x="3770313" y="1009650"/>
            <a:ext cx="3028950" cy="2324100"/>
          </a:xfrm>
          <a:prstGeom prst="rect">
            <a:avLst/>
          </a:prstGeom>
          <a:noFill/>
          <a:ln w="12700" algn="ctr">
            <a:noFill/>
            <a:miter lim="800000"/>
            <a:headEnd/>
            <a:tailEnd/>
          </a:ln>
        </p:spPr>
      </p:pic>
      <p:pic>
        <p:nvPicPr>
          <p:cNvPr id="43013" name="Picture 20"/>
          <p:cNvPicPr>
            <a:picLocks noChangeAspect="1" noChangeArrowheads="1"/>
          </p:cNvPicPr>
          <p:nvPr/>
        </p:nvPicPr>
        <p:blipFill>
          <a:blip r:embed="rId4" cstate="print"/>
          <a:srcRect/>
          <a:stretch>
            <a:fillRect/>
          </a:stretch>
        </p:blipFill>
        <p:spPr bwMode="auto">
          <a:xfrm>
            <a:off x="4191000" y="3695700"/>
            <a:ext cx="3725862" cy="2393950"/>
          </a:xfrm>
          <a:prstGeom prst="rect">
            <a:avLst/>
          </a:prstGeom>
          <a:noFill/>
          <a:ln w="12700" algn="ctr">
            <a:noFill/>
            <a:miter lim="800000"/>
            <a:headEnd/>
            <a:tailEnd/>
          </a:ln>
        </p:spPr>
      </p:pic>
      <p:sp>
        <p:nvSpPr>
          <p:cNvPr id="6" name="頁尾版面配置區 5"/>
          <p:cNvSpPr>
            <a:spLocks noGrp="1"/>
          </p:cNvSpPr>
          <p:nvPr>
            <p:ph type="ftr" sz="quarter" idx="11"/>
          </p:nvPr>
        </p:nvSpPr>
        <p:spPr/>
        <p:txBody>
          <a:bodyPr/>
          <a:lstStyle/>
          <a:p>
            <a:pPr>
              <a:defRPr/>
            </a:pPr>
            <a:r>
              <a:rPr lang="en-US" altLang="en-US" smtClean="0"/>
              <a:t>ENGR 100 Section C </a:t>
            </a:r>
            <a:endParaRPr lang="en-US"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4034" name="Picture 47" descr="express controls palette LV 8"/>
          <p:cNvPicPr>
            <a:picLocks noChangeAspect="1" noChangeArrowheads="1"/>
          </p:cNvPicPr>
          <p:nvPr/>
        </p:nvPicPr>
        <p:blipFill>
          <a:blip r:embed="rId3" cstate="print"/>
          <a:srcRect/>
          <a:stretch>
            <a:fillRect/>
          </a:stretch>
        </p:blipFill>
        <p:spPr bwMode="auto">
          <a:xfrm>
            <a:off x="4610100" y="1371600"/>
            <a:ext cx="3006725" cy="3711575"/>
          </a:xfrm>
          <a:prstGeom prst="rect">
            <a:avLst/>
          </a:prstGeom>
          <a:noFill/>
          <a:ln w="9525">
            <a:noFill/>
            <a:miter lim="800000"/>
            <a:headEnd/>
            <a:tailEnd/>
          </a:ln>
        </p:spPr>
      </p:pic>
      <p:pic>
        <p:nvPicPr>
          <p:cNvPr id="44035" name="Picture 48" descr="slide ex FP LV 8"/>
          <p:cNvPicPr>
            <a:picLocks noChangeAspect="1" noChangeArrowheads="1"/>
          </p:cNvPicPr>
          <p:nvPr/>
        </p:nvPicPr>
        <p:blipFill>
          <a:blip r:embed="rId4" cstate="print"/>
          <a:srcRect/>
          <a:stretch>
            <a:fillRect/>
          </a:stretch>
        </p:blipFill>
        <p:spPr bwMode="auto">
          <a:xfrm>
            <a:off x="577850" y="3368675"/>
            <a:ext cx="3609975" cy="2770188"/>
          </a:xfrm>
          <a:prstGeom prst="rect">
            <a:avLst/>
          </a:prstGeom>
          <a:noFill/>
          <a:ln w="9525">
            <a:noFill/>
            <a:miter lim="800000"/>
            <a:headEnd/>
            <a:tailEnd/>
          </a:ln>
        </p:spPr>
      </p:pic>
      <p:sp>
        <p:nvSpPr>
          <p:cNvPr id="44036" name="Rectangle 49"/>
          <p:cNvSpPr>
            <a:spLocks noGrp="1" noChangeArrowheads="1"/>
          </p:cNvSpPr>
          <p:nvPr>
            <p:ph type="title"/>
          </p:nvPr>
        </p:nvSpPr>
        <p:spPr>
          <a:xfrm>
            <a:off x="0" y="571500"/>
            <a:ext cx="8534400" cy="1066800"/>
          </a:xfrm>
          <a:noFill/>
        </p:spPr>
        <p:txBody>
          <a:bodyPr/>
          <a:lstStyle/>
          <a:p>
            <a:pPr eaLnBrk="1" hangingPunct="1"/>
            <a:r>
              <a:rPr lang="en-US" altLang="zh-TW" smtClean="0">
                <a:ea typeface="新細明體" pitchFamily="18" charset="-120"/>
              </a:rPr>
              <a:t>Controls Palette</a:t>
            </a:r>
            <a:br>
              <a:rPr lang="en-US" altLang="zh-TW" smtClean="0">
                <a:ea typeface="新細明體" pitchFamily="18" charset="-120"/>
              </a:rPr>
            </a:br>
            <a:r>
              <a:rPr lang="en-US" altLang="zh-TW" smtClean="0">
                <a:ea typeface="新細明體" pitchFamily="18" charset="-120"/>
              </a:rPr>
              <a:t>(Controls &amp; Indicators)</a:t>
            </a:r>
          </a:p>
        </p:txBody>
      </p:sp>
      <p:sp>
        <p:nvSpPr>
          <p:cNvPr id="44037" name="Rectangle 50"/>
          <p:cNvSpPr>
            <a:spLocks noChangeArrowheads="1"/>
          </p:cNvSpPr>
          <p:nvPr/>
        </p:nvSpPr>
        <p:spPr bwMode="auto">
          <a:xfrm>
            <a:off x="3536950" y="762000"/>
            <a:ext cx="5607050" cy="309563"/>
          </a:xfrm>
          <a:prstGeom prst="rect">
            <a:avLst/>
          </a:prstGeom>
          <a:noFill/>
          <a:ln w="9525">
            <a:noFill/>
            <a:miter lim="800000"/>
            <a:headEnd/>
            <a:tailEnd/>
          </a:ln>
        </p:spPr>
        <p:txBody>
          <a:bodyPr lIns="63500" tIns="25400" rIns="63500" bIns="25400">
            <a:spAutoFit/>
          </a:bodyPr>
          <a:lstStyle/>
          <a:p>
            <a:pPr>
              <a:lnSpc>
                <a:spcPct val="85000"/>
              </a:lnSpc>
            </a:pPr>
            <a:r>
              <a:rPr lang="en-US" altLang="zh-TW" sz="2000" b="0">
                <a:latin typeface="Arial" pitchFamily="34" charset="0"/>
              </a:rPr>
              <a:t>(Place items on the Front Panel Window)</a:t>
            </a:r>
          </a:p>
        </p:txBody>
      </p:sp>
      <p:sp>
        <p:nvSpPr>
          <p:cNvPr id="44038" name="Rectangle 51"/>
          <p:cNvSpPr>
            <a:spLocks noChangeArrowheads="1"/>
          </p:cNvSpPr>
          <p:nvPr/>
        </p:nvSpPr>
        <p:spPr bwMode="auto">
          <a:xfrm>
            <a:off x="5876925" y="5249863"/>
            <a:ext cx="2159000" cy="673100"/>
          </a:xfrm>
          <a:prstGeom prst="rect">
            <a:avLst/>
          </a:prstGeom>
          <a:noFill/>
          <a:ln w="9525">
            <a:noFill/>
            <a:miter lim="800000"/>
            <a:headEnd/>
            <a:tailEnd/>
          </a:ln>
        </p:spPr>
        <p:txBody>
          <a:bodyPr wrap="none" lIns="63500" tIns="25400" rIns="63500" bIns="25400">
            <a:spAutoFit/>
          </a:bodyPr>
          <a:lstStyle/>
          <a:p>
            <a:pPr>
              <a:lnSpc>
                <a:spcPct val="85000"/>
              </a:lnSpc>
            </a:pPr>
            <a:r>
              <a:rPr lang="en-US" altLang="zh-TW">
                <a:latin typeface="Arial" pitchFamily="34" charset="0"/>
              </a:rPr>
              <a:t>Indicator:</a:t>
            </a:r>
          </a:p>
          <a:p>
            <a:pPr>
              <a:lnSpc>
                <a:spcPct val="85000"/>
              </a:lnSpc>
            </a:pPr>
            <a:r>
              <a:rPr lang="en-US" altLang="zh-TW">
                <a:latin typeface="Arial" pitchFamily="34" charset="0"/>
              </a:rPr>
              <a:t>Numeric Slide</a:t>
            </a:r>
            <a:endParaRPr lang="en-US" altLang="zh-TW" sz="2000">
              <a:latin typeface="Arial" pitchFamily="34" charset="0"/>
            </a:endParaRPr>
          </a:p>
        </p:txBody>
      </p:sp>
      <p:sp>
        <p:nvSpPr>
          <p:cNvPr id="44039" name="Line 52"/>
          <p:cNvSpPr>
            <a:spLocks noChangeShapeType="1"/>
          </p:cNvSpPr>
          <p:nvPr/>
        </p:nvSpPr>
        <p:spPr bwMode="auto">
          <a:xfrm flipH="1" flipV="1">
            <a:off x="5494338" y="3522663"/>
            <a:ext cx="728662" cy="1843087"/>
          </a:xfrm>
          <a:prstGeom prst="line">
            <a:avLst/>
          </a:prstGeom>
          <a:noFill/>
          <a:ln w="38100">
            <a:solidFill>
              <a:schemeClr val="tx1"/>
            </a:solidFill>
            <a:round/>
            <a:headEnd/>
            <a:tailEnd type="triangle" w="med" len="med"/>
          </a:ln>
        </p:spPr>
        <p:txBody>
          <a:bodyPr/>
          <a:lstStyle/>
          <a:p>
            <a:endParaRPr lang="zh-TW" altLang="en-US"/>
          </a:p>
        </p:txBody>
      </p:sp>
      <p:sp>
        <p:nvSpPr>
          <p:cNvPr id="44040" name="Line 53"/>
          <p:cNvSpPr>
            <a:spLocks noChangeShapeType="1"/>
          </p:cNvSpPr>
          <p:nvPr/>
        </p:nvSpPr>
        <p:spPr bwMode="auto">
          <a:xfrm flipH="1" flipV="1">
            <a:off x="2382838" y="5019675"/>
            <a:ext cx="3840162" cy="346075"/>
          </a:xfrm>
          <a:prstGeom prst="line">
            <a:avLst/>
          </a:prstGeom>
          <a:noFill/>
          <a:ln w="38100">
            <a:solidFill>
              <a:schemeClr val="tx1"/>
            </a:solidFill>
            <a:round/>
            <a:headEnd/>
            <a:tailEnd type="triangle" w="med" len="med"/>
          </a:ln>
        </p:spPr>
        <p:txBody>
          <a:bodyPr/>
          <a:lstStyle/>
          <a:p>
            <a:endParaRPr lang="zh-TW" altLang="en-US"/>
          </a:p>
        </p:txBody>
      </p:sp>
      <p:sp>
        <p:nvSpPr>
          <p:cNvPr id="44041" name="Rectangle 54"/>
          <p:cNvSpPr>
            <a:spLocks noChangeArrowheads="1"/>
          </p:cNvSpPr>
          <p:nvPr/>
        </p:nvSpPr>
        <p:spPr bwMode="auto">
          <a:xfrm>
            <a:off x="814388" y="1985963"/>
            <a:ext cx="1347787" cy="673100"/>
          </a:xfrm>
          <a:prstGeom prst="rect">
            <a:avLst/>
          </a:prstGeom>
          <a:noFill/>
          <a:ln w="9525">
            <a:noFill/>
            <a:miter lim="800000"/>
            <a:headEnd/>
            <a:tailEnd/>
          </a:ln>
        </p:spPr>
        <p:txBody>
          <a:bodyPr wrap="none" lIns="63500" tIns="25400" rIns="63500" bIns="25400">
            <a:spAutoFit/>
          </a:bodyPr>
          <a:lstStyle/>
          <a:p>
            <a:pPr>
              <a:lnSpc>
                <a:spcPct val="85000"/>
              </a:lnSpc>
            </a:pPr>
            <a:r>
              <a:rPr lang="en-US" altLang="zh-TW">
                <a:latin typeface="Arial" pitchFamily="34" charset="0"/>
              </a:rPr>
              <a:t>Control:</a:t>
            </a:r>
          </a:p>
          <a:p>
            <a:pPr>
              <a:lnSpc>
                <a:spcPct val="85000"/>
              </a:lnSpc>
            </a:pPr>
            <a:r>
              <a:rPr lang="en-US" altLang="zh-TW">
                <a:latin typeface="Arial" pitchFamily="34" charset="0"/>
              </a:rPr>
              <a:t>Numeric</a:t>
            </a:r>
            <a:endParaRPr lang="en-US" altLang="zh-TW" sz="2000">
              <a:latin typeface="Arial" pitchFamily="34" charset="0"/>
            </a:endParaRPr>
          </a:p>
        </p:txBody>
      </p:sp>
      <p:sp>
        <p:nvSpPr>
          <p:cNvPr id="44042" name="Line 55"/>
          <p:cNvSpPr>
            <a:spLocks noChangeShapeType="1"/>
          </p:cNvSpPr>
          <p:nvPr/>
        </p:nvSpPr>
        <p:spPr bwMode="auto">
          <a:xfrm>
            <a:off x="2497138" y="2600325"/>
            <a:ext cx="2459037" cy="230188"/>
          </a:xfrm>
          <a:prstGeom prst="line">
            <a:avLst/>
          </a:prstGeom>
          <a:noFill/>
          <a:ln w="38100">
            <a:solidFill>
              <a:schemeClr val="tx1"/>
            </a:solidFill>
            <a:round/>
            <a:headEnd/>
            <a:tailEnd type="triangle" w="med" len="med"/>
          </a:ln>
        </p:spPr>
        <p:txBody>
          <a:bodyPr/>
          <a:lstStyle/>
          <a:p>
            <a:endParaRPr lang="zh-TW" altLang="en-US"/>
          </a:p>
        </p:txBody>
      </p:sp>
      <p:sp>
        <p:nvSpPr>
          <p:cNvPr id="44043" name="Line 56"/>
          <p:cNvSpPr>
            <a:spLocks noChangeShapeType="1"/>
          </p:cNvSpPr>
          <p:nvPr/>
        </p:nvSpPr>
        <p:spPr bwMode="auto">
          <a:xfrm flipH="1">
            <a:off x="1384300" y="2600325"/>
            <a:ext cx="1112838" cy="1881188"/>
          </a:xfrm>
          <a:prstGeom prst="line">
            <a:avLst/>
          </a:prstGeom>
          <a:noFill/>
          <a:ln w="38100">
            <a:solidFill>
              <a:schemeClr val="tx1"/>
            </a:solidFill>
            <a:round/>
            <a:headEnd/>
            <a:tailEnd type="triangle" w="med" len="med"/>
          </a:ln>
        </p:spPr>
        <p:txBody>
          <a:bodyPr/>
          <a:lstStyle/>
          <a:p>
            <a:endParaRPr lang="zh-TW" altLang="en-US"/>
          </a:p>
        </p:txBody>
      </p:sp>
      <p:sp>
        <p:nvSpPr>
          <p:cNvPr id="44044" name="Text Box 57"/>
          <p:cNvSpPr txBox="1">
            <a:spLocks noChangeArrowheads="1"/>
          </p:cNvSpPr>
          <p:nvPr/>
        </p:nvSpPr>
        <p:spPr bwMode="auto">
          <a:xfrm>
            <a:off x="7566025" y="1470025"/>
            <a:ext cx="1500188" cy="1187450"/>
          </a:xfrm>
          <a:prstGeom prst="rect">
            <a:avLst/>
          </a:prstGeom>
          <a:noFill/>
          <a:ln w="12700" algn="ctr">
            <a:noFill/>
            <a:miter lim="800000"/>
            <a:headEnd/>
            <a:tailEnd/>
          </a:ln>
        </p:spPr>
        <p:txBody>
          <a:bodyPr>
            <a:spAutoFit/>
          </a:bodyPr>
          <a:lstStyle/>
          <a:p>
            <a:pPr>
              <a:spcBef>
                <a:spcPct val="50000"/>
              </a:spcBef>
            </a:pPr>
            <a:r>
              <a:rPr lang="en-US" altLang="zh-TW"/>
              <a:t>Customize Palette View</a:t>
            </a:r>
          </a:p>
        </p:txBody>
      </p:sp>
      <p:sp>
        <p:nvSpPr>
          <p:cNvPr id="44045" name="Line 58"/>
          <p:cNvSpPr>
            <a:spLocks noChangeShapeType="1"/>
          </p:cNvSpPr>
          <p:nvPr/>
        </p:nvSpPr>
        <p:spPr bwMode="auto">
          <a:xfrm flipH="1" flipV="1">
            <a:off x="6030913" y="1717675"/>
            <a:ext cx="1612900" cy="460375"/>
          </a:xfrm>
          <a:prstGeom prst="line">
            <a:avLst/>
          </a:prstGeom>
          <a:noFill/>
          <a:ln w="38100">
            <a:solidFill>
              <a:schemeClr val="tx1"/>
            </a:solidFill>
            <a:round/>
            <a:headEnd/>
            <a:tailEnd type="triangle" w="med" len="med"/>
          </a:ln>
        </p:spPr>
        <p:txBody>
          <a:bodyPr/>
          <a:lstStyle/>
          <a:p>
            <a:endParaRPr lang="zh-TW" altLang="en-US"/>
          </a:p>
        </p:txBody>
      </p:sp>
      <p:sp>
        <p:nvSpPr>
          <p:cNvPr id="14" name="頁尾版面配置區 13"/>
          <p:cNvSpPr>
            <a:spLocks noGrp="1"/>
          </p:cNvSpPr>
          <p:nvPr>
            <p:ph type="ftr" sz="quarter" idx="11"/>
          </p:nvPr>
        </p:nvSpPr>
        <p:spPr/>
        <p:txBody>
          <a:bodyPr/>
          <a:lstStyle/>
          <a:p>
            <a:pPr>
              <a:defRPr/>
            </a:pPr>
            <a:r>
              <a:rPr lang="en-US" altLang="en-US" smtClean="0"/>
              <a:t>ENGR 100 Section C </a:t>
            </a:r>
            <a:endParaRPr lang="en-US"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5058" name="Picture 34" descr="express functions palette LV 8"/>
          <p:cNvPicPr>
            <a:picLocks noChangeAspect="1" noChangeArrowheads="1"/>
          </p:cNvPicPr>
          <p:nvPr/>
        </p:nvPicPr>
        <p:blipFill>
          <a:blip r:embed="rId3" cstate="print"/>
          <a:srcRect/>
          <a:stretch>
            <a:fillRect/>
          </a:stretch>
        </p:blipFill>
        <p:spPr bwMode="auto">
          <a:xfrm>
            <a:off x="723900" y="1219200"/>
            <a:ext cx="3006725" cy="3740150"/>
          </a:xfrm>
          <a:prstGeom prst="rect">
            <a:avLst/>
          </a:prstGeom>
          <a:noFill/>
          <a:ln w="9525">
            <a:noFill/>
            <a:miter lim="800000"/>
            <a:headEnd/>
            <a:tailEnd/>
          </a:ln>
        </p:spPr>
      </p:pic>
      <p:sp>
        <p:nvSpPr>
          <p:cNvPr id="45059" name="Rectangle 36"/>
          <p:cNvSpPr>
            <a:spLocks noGrp="1" noChangeArrowheads="1"/>
          </p:cNvSpPr>
          <p:nvPr>
            <p:ph type="title"/>
          </p:nvPr>
        </p:nvSpPr>
        <p:spPr>
          <a:noFill/>
        </p:spPr>
        <p:txBody>
          <a:bodyPr/>
          <a:lstStyle/>
          <a:p>
            <a:pPr eaLnBrk="1" hangingPunct="1"/>
            <a:r>
              <a:rPr lang="en-US" altLang="zh-TW" smtClean="0">
                <a:ea typeface="新細明體" pitchFamily="18" charset="-120"/>
              </a:rPr>
              <a:t>Functions (and Structures) Palette</a:t>
            </a:r>
          </a:p>
        </p:txBody>
      </p:sp>
      <p:sp>
        <p:nvSpPr>
          <p:cNvPr id="45060" name="Rectangle 37"/>
          <p:cNvSpPr>
            <a:spLocks noChangeArrowheads="1"/>
          </p:cNvSpPr>
          <p:nvPr/>
        </p:nvSpPr>
        <p:spPr bwMode="auto">
          <a:xfrm>
            <a:off x="4648200" y="1295400"/>
            <a:ext cx="3467100" cy="673100"/>
          </a:xfrm>
          <a:prstGeom prst="rect">
            <a:avLst/>
          </a:prstGeom>
          <a:noFill/>
          <a:ln w="9525">
            <a:noFill/>
            <a:miter lim="800000"/>
            <a:headEnd/>
            <a:tailEnd/>
          </a:ln>
        </p:spPr>
        <p:txBody>
          <a:bodyPr wrap="none" lIns="63500" tIns="25400" rIns="63500" bIns="25400">
            <a:spAutoFit/>
          </a:bodyPr>
          <a:lstStyle/>
          <a:p>
            <a:pPr>
              <a:lnSpc>
                <a:spcPct val="85000"/>
              </a:lnSpc>
            </a:pPr>
            <a:r>
              <a:rPr lang="en-US" altLang="zh-TW" b="0" dirty="0">
                <a:latin typeface="Arial" pitchFamily="34" charset="0"/>
              </a:rPr>
              <a:t>(Place items on the</a:t>
            </a:r>
          </a:p>
          <a:p>
            <a:pPr>
              <a:lnSpc>
                <a:spcPct val="85000"/>
              </a:lnSpc>
            </a:pPr>
            <a:r>
              <a:rPr lang="en-US" altLang="zh-TW" b="0" dirty="0">
                <a:latin typeface="Arial" pitchFamily="34" charset="0"/>
              </a:rPr>
              <a:t> Block Diagram Window)</a:t>
            </a:r>
          </a:p>
        </p:txBody>
      </p:sp>
      <p:sp>
        <p:nvSpPr>
          <p:cNvPr id="45061" name="Rectangle 38"/>
          <p:cNvSpPr>
            <a:spLocks noChangeArrowheads="1"/>
          </p:cNvSpPr>
          <p:nvPr/>
        </p:nvSpPr>
        <p:spPr bwMode="auto">
          <a:xfrm>
            <a:off x="1000125" y="5003800"/>
            <a:ext cx="1765300" cy="673100"/>
          </a:xfrm>
          <a:prstGeom prst="rect">
            <a:avLst/>
          </a:prstGeom>
          <a:noFill/>
          <a:ln w="9525">
            <a:noFill/>
            <a:miter lim="800000"/>
            <a:headEnd/>
            <a:tailEnd/>
          </a:ln>
        </p:spPr>
        <p:txBody>
          <a:bodyPr wrap="none" lIns="63500" tIns="25400" rIns="63500" bIns="25400">
            <a:spAutoFit/>
          </a:bodyPr>
          <a:lstStyle/>
          <a:p>
            <a:pPr>
              <a:lnSpc>
                <a:spcPct val="85000"/>
              </a:lnSpc>
            </a:pPr>
            <a:r>
              <a:rPr lang="en-US" altLang="zh-TW">
                <a:latin typeface="Arial" pitchFamily="34" charset="0"/>
              </a:rPr>
              <a:t>Structure:</a:t>
            </a:r>
          </a:p>
          <a:p>
            <a:pPr>
              <a:lnSpc>
                <a:spcPct val="85000"/>
              </a:lnSpc>
            </a:pPr>
            <a:r>
              <a:rPr lang="en-US" altLang="zh-TW">
                <a:latin typeface="Arial" pitchFamily="34" charset="0"/>
              </a:rPr>
              <a:t>While Loop</a:t>
            </a:r>
            <a:endParaRPr lang="en-US" altLang="zh-TW" sz="2000">
              <a:latin typeface="Arial" pitchFamily="34" charset="0"/>
            </a:endParaRPr>
          </a:p>
        </p:txBody>
      </p:sp>
      <p:sp>
        <p:nvSpPr>
          <p:cNvPr id="45062" name="Line 39"/>
          <p:cNvSpPr>
            <a:spLocks noChangeShapeType="1"/>
          </p:cNvSpPr>
          <p:nvPr/>
        </p:nvSpPr>
        <p:spPr bwMode="auto">
          <a:xfrm flipH="1" flipV="1">
            <a:off x="2344738" y="4005263"/>
            <a:ext cx="230187" cy="922337"/>
          </a:xfrm>
          <a:prstGeom prst="line">
            <a:avLst/>
          </a:prstGeom>
          <a:noFill/>
          <a:ln w="38100">
            <a:solidFill>
              <a:schemeClr val="tx1"/>
            </a:solidFill>
            <a:round/>
            <a:headEnd/>
            <a:tailEnd type="triangle" w="med" len="med"/>
          </a:ln>
        </p:spPr>
        <p:txBody>
          <a:bodyPr/>
          <a:lstStyle/>
          <a:p>
            <a:endParaRPr lang="zh-TW" altLang="en-US"/>
          </a:p>
        </p:txBody>
      </p:sp>
      <p:pic>
        <p:nvPicPr>
          <p:cNvPr id="45063" name="Picture 41"/>
          <p:cNvPicPr>
            <a:picLocks noChangeAspect="1" noChangeArrowheads="1"/>
          </p:cNvPicPr>
          <p:nvPr/>
        </p:nvPicPr>
        <p:blipFill>
          <a:blip r:embed="rId4" cstate="print"/>
          <a:srcRect/>
          <a:stretch>
            <a:fillRect/>
          </a:stretch>
        </p:blipFill>
        <p:spPr bwMode="auto">
          <a:xfrm>
            <a:off x="4000500" y="2362200"/>
            <a:ext cx="4914900" cy="3157538"/>
          </a:xfrm>
          <a:prstGeom prst="rect">
            <a:avLst/>
          </a:prstGeom>
          <a:noFill/>
          <a:ln w="12700" algn="ctr">
            <a:noFill/>
            <a:miter lim="800000"/>
            <a:headEnd/>
            <a:tailEnd/>
          </a:ln>
        </p:spPr>
      </p:pic>
      <p:sp>
        <p:nvSpPr>
          <p:cNvPr id="45064" name="Line 40"/>
          <p:cNvSpPr>
            <a:spLocks noChangeShapeType="1"/>
          </p:cNvSpPr>
          <p:nvPr/>
        </p:nvSpPr>
        <p:spPr bwMode="auto">
          <a:xfrm flipV="1">
            <a:off x="2574925" y="4465638"/>
            <a:ext cx="1958975" cy="461962"/>
          </a:xfrm>
          <a:prstGeom prst="line">
            <a:avLst/>
          </a:prstGeom>
          <a:noFill/>
          <a:ln w="38100">
            <a:solidFill>
              <a:schemeClr val="tx1"/>
            </a:solidFill>
            <a:round/>
            <a:headEnd/>
            <a:tailEnd type="triangle" w="med" len="med"/>
          </a:ln>
        </p:spPr>
        <p:txBody>
          <a:bodyPr/>
          <a:lstStyle/>
          <a:p>
            <a:endParaRPr lang="zh-TW" altLang="en-US"/>
          </a:p>
        </p:txBody>
      </p:sp>
      <p:sp>
        <p:nvSpPr>
          <p:cNvPr id="9" name="頁尾版面配置區 8"/>
          <p:cNvSpPr>
            <a:spLocks noGrp="1"/>
          </p:cNvSpPr>
          <p:nvPr>
            <p:ph type="ftr" sz="quarter" idx="11"/>
          </p:nvPr>
        </p:nvSpPr>
        <p:spPr/>
        <p:txBody>
          <a:bodyPr/>
          <a:lstStyle/>
          <a:p>
            <a:pPr>
              <a:defRPr/>
            </a:pPr>
            <a:r>
              <a:rPr lang="en-US" altLang="en-US" smtClean="0"/>
              <a:t>ENGR 100 Section C </a:t>
            </a:r>
            <a:endParaRPr lang="en-US"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2" name="Rectangle 47"/>
          <p:cNvSpPr>
            <a:spLocks noChangeArrowheads="1"/>
          </p:cNvSpPr>
          <p:nvPr/>
        </p:nvSpPr>
        <p:spPr bwMode="auto">
          <a:xfrm>
            <a:off x="520700" y="4349750"/>
            <a:ext cx="3829050" cy="1943100"/>
          </a:xfrm>
          <a:prstGeom prst="rect">
            <a:avLst/>
          </a:prstGeom>
          <a:noFill/>
          <a:ln w="9525">
            <a:noFill/>
            <a:miter lim="800000"/>
            <a:headEnd/>
            <a:tailEnd/>
          </a:ln>
        </p:spPr>
        <p:txBody>
          <a:bodyPr lIns="92075" tIns="46038" rIns="92075" bIns="46038"/>
          <a:lstStyle/>
          <a:p>
            <a:pPr marL="285750" indent="-285750" algn="l">
              <a:lnSpc>
                <a:spcPct val="160000"/>
              </a:lnSpc>
              <a:spcBef>
                <a:spcPct val="30000"/>
              </a:spcBef>
            </a:pPr>
            <a:endParaRPr lang="en-US" altLang="zh-TW" sz="1800">
              <a:latin typeface="Arial" pitchFamily="34" charset="0"/>
            </a:endParaRPr>
          </a:p>
          <a:p>
            <a:pPr marL="285750" indent="-285750" algn="l">
              <a:lnSpc>
                <a:spcPct val="160000"/>
              </a:lnSpc>
              <a:spcBef>
                <a:spcPct val="30000"/>
              </a:spcBef>
            </a:pPr>
            <a:endParaRPr lang="en-US" altLang="zh-TW" sz="1800">
              <a:latin typeface="Arial" pitchFamily="34" charset="0"/>
            </a:endParaRPr>
          </a:p>
        </p:txBody>
      </p:sp>
      <p:sp>
        <p:nvSpPr>
          <p:cNvPr id="4103" name="Rectangle 48"/>
          <p:cNvSpPr>
            <a:spLocks noChangeArrowheads="1"/>
          </p:cNvSpPr>
          <p:nvPr/>
        </p:nvSpPr>
        <p:spPr bwMode="auto">
          <a:xfrm>
            <a:off x="1554163" y="982663"/>
            <a:ext cx="7204075" cy="1524000"/>
          </a:xfrm>
          <a:prstGeom prst="rect">
            <a:avLst/>
          </a:prstGeom>
          <a:noFill/>
          <a:ln w="9525">
            <a:noFill/>
            <a:miter lim="800000"/>
            <a:headEnd/>
            <a:tailEnd/>
          </a:ln>
        </p:spPr>
        <p:txBody>
          <a:bodyPr lIns="92075" tIns="46038" rIns="92075" bIns="46038"/>
          <a:lstStyle/>
          <a:p>
            <a:pPr marL="285750" indent="-285750" algn="l">
              <a:buFontTx/>
              <a:buChar char="•"/>
            </a:pPr>
            <a:r>
              <a:rPr lang="en-US" altLang="zh-TW" b="0">
                <a:latin typeface="Arial" pitchFamily="34" charset="0"/>
              </a:rPr>
              <a:t>Recommended: Automatic Selection Tool</a:t>
            </a:r>
          </a:p>
          <a:p>
            <a:pPr marL="285750" indent="-285750" algn="l">
              <a:buFontTx/>
              <a:buChar char="•"/>
            </a:pPr>
            <a:r>
              <a:rPr lang="en-US" altLang="zh-TW" b="0">
                <a:latin typeface="Arial" pitchFamily="34" charset="0"/>
              </a:rPr>
              <a:t>Tools to operate and modify both front panel and block diagram objects</a:t>
            </a:r>
          </a:p>
          <a:p>
            <a:pPr marL="285750" indent="-285750" algn="l">
              <a:buFontTx/>
              <a:buChar char="•"/>
            </a:pPr>
            <a:endParaRPr lang="en-US" altLang="zh-TW" b="0">
              <a:latin typeface="Arial" pitchFamily="34" charset="0"/>
            </a:endParaRPr>
          </a:p>
        </p:txBody>
      </p:sp>
      <p:grpSp>
        <p:nvGrpSpPr>
          <p:cNvPr id="4104" name="Group 49"/>
          <p:cNvGrpSpPr>
            <a:grpSpLocks/>
          </p:cNvGrpSpPr>
          <p:nvPr/>
        </p:nvGrpSpPr>
        <p:grpSpPr bwMode="auto">
          <a:xfrm>
            <a:off x="2613025" y="3659188"/>
            <a:ext cx="3956050" cy="2112962"/>
            <a:chOff x="582" y="2257"/>
            <a:chExt cx="2492" cy="1331"/>
          </a:xfrm>
        </p:grpSpPr>
        <p:sp>
          <p:nvSpPr>
            <p:cNvPr id="4113" name="Rectangle 50"/>
            <p:cNvSpPr>
              <a:spLocks noChangeArrowheads="1"/>
            </p:cNvSpPr>
            <p:nvPr/>
          </p:nvSpPr>
          <p:spPr bwMode="auto">
            <a:xfrm>
              <a:off x="582" y="2257"/>
              <a:ext cx="2468" cy="1331"/>
            </a:xfrm>
            <a:prstGeom prst="rect">
              <a:avLst/>
            </a:prstGeom>
            <a:solidFill>
              <a:srgbClr val="DBE1CB"/>
            </a:solidFill>
            <a:ln w="12700" algn="ctr">
              <a:solidFill>
                <a:schemeClr val="tx1"/>
              </a:solidFill>
              <a:miter lim="800000"/>
              <a:headEnd/>
              <a:tailEnd/>
            </a:ln>
          </p:spPr>
          <p:txBody>
            <a:bodyPr wrap="none" anchor="ctr"/>
            <a:lstStyle/>
            <a:p>
              <a:endParaRPr lang="zh-TW" altLang="en-US"/>
            </a:p>
          </p:txBody>
        </p:sp>
        <p:sp>
          <p:nvSpPr>
            <p:cNvPr id="4114" name="Rectangle 51"/>
            <p:cNvSpPr>
              <a:spLocks noChangeArrowheads="1"/>
            </p:cNvSpPr>
            <p:nvPr/>
          </p:nvSpPr>
          <p:spPr bwMode="auto">
            <a:xfrm>
              <a:off x="986" y="2262"/>
              <a:ext cx="2088" cy="1326"/>
            </a:xfrm>
            <a:prstGeom prst="rect">
              <a:avLst/>
            </a:prstGeom>
            <a:noFill/>
            <a:ln w="9525">
              <a:noFill/>
              <a:miter lim="800000"/>
              <a:headEnd/>
              <a:tailEnd/>
            </a:ln>
          </p:spPr>
          <p:txBody>
            <a:bodyPr lIns="92075" tIns="46038" rIns="92075" bIns="46038"/>
            <a:lstStyle/>
            <a:p>
              <a:pPr marL="346075" indent="-346075" algn="l" defTabSz="915988">
                <a:lnSpc>
                  <a:spcPct val="150000"/>
                </a:lnSpc>
                <a:spcBef>
                  <a:spcPct val="20000"/>
                </a:spcBef>
                <a:buFont typeface="Webdings" pitchFamily="18" charset="2"/>
                <a:buNone/>
              </a:pPr>
              <a:r>
                <a:rPr lang="en-US" altLang="zh-TW" sz="2000">
                  <a:latin typeface="Arial" pitchFamily="34" charset="0"/>
                </a:rPr>
                <a:t>Operating Tool</a:t>
              </a:r>
            </a:p>
            <a:p>
              <a:pPr marL="346075" indent="-346075" algn="l" defTabSz="915988">
                <a:lnSpc>
                  <a:spcPct val="150000"/>
                </a:lnSpc>
                <a:spcBef>
                  <a:spcPct val="20000"/>
                </a:spcBef>
                <a:buFont typeface="Webdings" pitchFamily="18" charset="2"/>
                <a:buNone/>
              </a:pPr>
              <a:r>
                <a:rPr lang="en-US" altLang="zh-TW" sz="2000">
                  <a:latin typeface="Arial" pitchFamily="34" charset="0"/>
                </a:rPr>
                <a:t>Positioning/Resizing Tool</a:t>
              </a:r>
            </a:p>
            <a:p>
              <a:pPr marL="346075" indent="-346075" algn="l" defTabSz="915988">
                <a:lnSpc>
                  <a:spcPct val="150000"/>
                </a:lnSpc>
                <a:spcBef>
                  <a:spcPct val="20000"/>
                </a:spcBef>
                <a:buFont typeface="Webdings" pitchFamily="18" charset="2"/>
                <a:buNone/>
              </a:pPr>
              <a:r>
                <a:rPr lang="en-US" altLang="zh-TW" sz="2000">
                  <a:latin typeface="Arial" pitchFamily="34" charset="0"/>
                </a:rPr>
                <a:t>Labeling Tool</a:t>
              </a:r>
            </a:p>
            <a:p>
              <a:pPr marL="346075" indent="-346075" algn="l" defTabSz="915988">
                <a:lnSpc>
                  <a:spcPct val="150000"/>
                </a:lnSpc>
                <a:spcBef>
                  <a:spcPct val="20000"/>
                </a:spcBef>
                <a:buFont typeface="Webdings" pitchFamily="18" charset="2"/>
                <a:buNone/>
              </a:pPr>
              <a:r>
                <a:rPr lang="en-US" altLang="zh-TW" sz="2000">
                  <a:latin typeface="Arial" pitchFamily="34" charset="0"/>
                </a:rPr>
                <a:t>Wiring Tool</a:t>
              </a:r>
            </a:p>
            <a:p>
              <a:pPr marL="346075" indent="-346075" algn="l" defTabSz="915988">
                <a:lnSpc>
                  <a:spcPct val="150000"/>
                </a:lnSpc>
                <a:spcBef>
                  <a:spcPct val="20000"/>
                </a:spcBef>
                <a:buFont typeface="Webdings" pitchFamily="18" charset="2"/>
                <a:buNone/>
              </a:pPr>
              <a:endParaRPr lang="en-US" altLang="zh-TW" sz="2000">
                <a:latin typeface="Arial" pitchFamily="34" charset="0"/>
              </a:endParaRPr>
            </a:p>
          </p:txBody>
        </p:sp>
        <p:grpSp>
          <p:nvGrpSpPr>
            <p:cNvPr id="4115" name="Group 52"/>
            <p:cNvGrpSpPr>
              <a:grpSpLocks/>
            </p:cNvGrpSpPr>
            <p:nvPr/>
          </p:nvGrpSpPr>
          <p:grpSpPr bwMode="auto">
            <a:xfrm>
              <a:off x="698" y="2306"/>
              <a:ext cx="253" cy="1248"/>
              <a:chOff x="698" y="2306"/>
              <a:chExt cx="253" cy="1248"/>
            </a:xfrm>
          </p:grpSpPr>
          <p:pic>
            <p:nvPicPr>
              <p:cNvPr id="4116" name="Picture 53"/>
              <p:cNvPicPr>
                <a:picLocks noChangeArrowheads="1"/>
              </p:cNvPicPr>
              <p:nvPr/>
            </p:nvPicPr>
            <p:blipFill>
              <a:blip r:embed="rId4" cstate="print"/>
              <a:srcRect/>
              <a:stretch>
                <a:fillRect/>
              </a:stretch>
            </p:blipFill>
            <p:spPr bwMode="auto">
              <a:xfrm>
                <a:off x="698" y="2978"/>
                <a:ext cx="196" cy="196"/>
              </a:xfrm>
              <a:prstGeom prst="rect">
                <a:avLst/>
              </a:prstGeom>
              <a:noFill/>
              <a:ln w="9525">
                <a:noFill/>
                <a:miter lim="800000"/>
                <a:headEnd/>
                <a:tailEnd/>
              </a:ln>
            </p:spPr>
          </p:pic>
          <p:graphicFrame>
            <p:nvGraphicFramePr>
              <p:cNvPr id="4098" name="Object 54"/>
              <p:cNvGraphicFramePr>
                <a:graphicFrameLocks/>
              </p:cNvGraphicFramePr>
              <p:nvPr/>
            </p:nvGraphicFramePr>
            <p:xfrm>
              <a:off x="698" y="2306"/>
              <a:ext cx="229" cy="229"/>
            </p:xfrm>
            <a:graphic>
              <a:graphicData uri="http://schemas.openxmlformats.org/presentationml/2006/ole">
                <p:oleObj spid="_x0000_s4098" name="Bitmap Image" r:id="rId5" imgW="181096" imgH="181096" progId="PBrush">
                  <p:embed/>
                </p:oleObj>
              </a:graphicData>
            </a:graphic>
          </p:graphicFrame>
          <p:graphicFrame>
            <p:nvGraphicFramePr>
              <p:cNvPr id="4099" name="Object 55"/>
              <p:cNvGraphicFramePr>
                <a:graphicFrameLocks/>
              </p:cNvGraphicFramePr>
              <p:nvPr/>
            </p:nvGraphicFramePr>
            <p:xfrm>
              <a:off x="698" y="2640"/>
              <a:ext cx="206" cy="242"/>
            </p:xfrm>
            <a:graphic>
              <a:graphicData uri="http://schemas.openxmlformats.org/presentationml/2006/ole">
                <p:oleObj spid="_x0000_s4099" name="Bitmap Image" r:id="rId6" imgW="230040" imgH="269640" progId="PBrush">
                  <p:embed/>
                </p:oleObj>
              </a:graphicData>
            </a:graphic>
          </p:graphicFrame>
          <p:graphicFrame>
            <p:nvGraphicFramePr>
              <p:cNvPr id="4100" name="Object 56"/>
              <p:cNvGraphicFramePr>
                <a:graphicFrameLocks/>
              </p:cNvGraphicFramePr>
              <p:nvPr/>
            </p:nvGraphicFramePr>
            <p:xfrm>
              <a:off x="698" y="2978"/>
              <a:ext cx="213" cy="208"/>
            </p:xfrm>
            <a:graphic>
              <a:graphicData uri="http://schemas.openxmlformats.org/presentationml/2006/ole">
                <p:oleObj spid="_x0000_s4100" name="Bitmap Image" r:id="rId7" imgW="296640" imgH="288720" progId="PBrush">
                  <p:embed/>
                </p:oleObj>
              </a:graphicData>
            </a:graphic>
          </p:graphicFrame>
          <p:graphicFrame>
            <p:nvGraphicFramePr>
              <p:cNvPr id="4101" name="Object 57"/>
              <p:cNvGraphicFramePr>
                <a:graphicFrameLocks/>
              </p:cNvGraphicFramePr>
              <p:nvPr/>
            </p:nvGraphicFramePr>
            <p:xfrm>
              <a:off x="698" y="3307"/>
              <a:ext cx="253" cy="247"/>
            </p:xfrm>
            <a:graphic>
              <a:graphicData uri="http://schemas.openxmlformats.org/presentationml/2006/ole">
                <p:oleObj spid="_x0000_s4101" name="Bitmap Image" r:id="rId8" imgW="296640" imgH="288720" progId="PBrush">
                  <p:embed/>
                </p:oleObj>
              </a:graphicData>
            </a:graphic>
          </p:graphicFrame>
        </p:grpSp>
      </p:grpSp>
      <p:sp>
        <p:nvSpPr>
          <p:cNvPr id="4105" name="Rectangle 58"/>
          <p:cNvSpPr>
            <a:spLocks noChangeArrowheads="1"/>
          </p:cNvSpPr>
          <p:nvPr/>
        </p:nvSpPr>
        <p:spPr bwMode="auto">
          <a:xfrm>
            <a:off x="365125" y="209550"/>
            <a:ext cx="6934200" cy="914400"/>
          </a:xfrm>
          <a:prstGeom prst="rect">
            <a:avLst/>
          </a:prstGeom>
          <a:noFill/>
          <a:ln w="9525">
            <a:noFill/>
            <a:miter lim="800000"/>
            <a:headEnd/>
            <a:tailEnd/>
          </a:ln>
        </p:spPr>
        <p:txBody>
          <a:bodyPr anchor="ctr"/>
          <a:lstStyle/>
          <a:p>
            <a:pPr algn="l" eaLnBrk="1" hangingPunct="1"/>
            <a:r>
              <a:rPr lang="en-US" altLang="zh-TW" sz="3600"/>
              <a:t>Tools Palette</a:t>
            </a:r>
          </a:p>
        </p:txBody>
      </p:sp>
      <p:grpSp>
        <p:nvGrpSpPr>
          <p:cNvPr id="4106" name="Group 59"/>
          <p:cNvGrpSpPr>
            <a:grpSpLocks/>
          </p:cNvGrpSpPr>
          <p:nvPr/>
        </p:nvGrpSpPr>
        <p:grpSpPr bwMode="auto">
          <a:xfrm>
            <a:off x="1806575" y="2468563"/>
            <a:ext cx="4570413" cy="576262"/>
            <a:chOff x="799" y="1676"/>
            <a:chExt cx="2879" cy="363"/>
          </a:xfrm>
        </p:grpSpPr>
        <p:sp>
          <p:nvSpPr>
            <p:cNvPr id="4110" name="Rectangle 60"/>
            <p:cNvSpPr>
              <a:spLocks noChangeArrowheads="1"/>
            </p:cNvSpPr>
            <p:nvPr/>
          </p:nvSpPr>
          <p:spPr bwMode="auto">
            <a:xfrm>
              <a:off x="799" y="1676"/>
              <a:ext cx="2879" cy="363"/>
            </a:xfrm>
            <a:prstGeom prst="rect">
              <a:avLst/>
            </a:prstGeom>
            <a:solidFill>
              <a:srgbClr val="DBE1CB"/>
            </a:solidFill>
            <a:ln w="12700" algn="ctr">
              <a:solidFill>
                <a:schemeClr val="tx1"/>
              </a:solidFill>
              <a:miter lim="800000"/>
              <a:headEnd/>
              <a:tailEnd/>
            </a:ln>
          </p:spPr>
          <p:txBody>
            <a:bodyPr wrap="none" anchor="ctr"/>
            <a:lstStyle/>
            <a:p>
              <a:endParaRPr lang="zh-TW" altLang="en-US"/>
            </a:p>
          </p:txBody>
        </p:sp>
        <p:pic>
          <p:nvPicPr>
            <p:cNvPr id="4111" name="Picture 61"/>
            <p:cNvPicPr>
              <a:picLocks noChangeAspect="1" noChangeArrowheads="1"/>
            </p:cNvPicPr>
            <p:nvPr/>
          </p:nvPicPr>
          <p:blipFill>
            <a:blip r:embed="rId9" cstate="print"/>
            <a:srcRect/>
            <a:stretch>
              <a:fillRect/>
            </a:stretch>
          </p:blipFill>
          <p:spPr bwMode="auto">
            <a:xfrm>
              <a:off x="896" y="1753"/>
              <a:ext cx="701" cy="213"/>
            </a:xfrm>
            <a:prstGeom prst="rect">
              <a:avLst/>
            </a:prstGeom>
            <a:noFill/>
            <a:ln w="12700" algn="ctr">
              <a:noFill/>
              <a:miter lim="800000"/>
              <a:headEnd/>
              <a:tailEnd/>
            </a:ln>
          </p:spPr>
        </p:pic>
        <p:sp>
          <p:nvSpPr>
            <p:cNvPr id="4112" name="Text Box 62"/>
            <p:cNvSpPr txBox="1">
              <a:spLocks noChangeArrowheads="1"/>
            </p:cNvSpPr>
            <p:nvPr/>
          </p:nvSpPr>
          <p:spPr bwMode="auto">
            <a:xfrm>
              <a:off x="1622" y="1749"/>
              <a:ext cx="2035" cy="250"/>
            </a:xfrm>
            <a:prstGeom prst="rect">
              <a:avLst/>
            </a:prstGeom>
            <a:noFill/>
            <a:ln w="12700" algn="ctr">
              <a:noFill/>
              <a:miter lim="800000"/>
              <a:headEnd/>
              <a:tailEnd/>
            </a:ln>
          </p:spPr>
          <p:txBody>
            <a:bodyPr wrap="none">
              <a:spAutoFit/>
            </a:bodyPr>
            <a:lstStyle/>
            <a:p>
              <a:r>
                <a:rPr lang="en-US" altLang="zh-TW" sz="2000">
                  <a:latin typeface="Arial" pitchFamily="34" charset="0"/>
                </a:rPr>
                <a:t>Automatic Selection Tool</a:t>
              </a:r>
            </a:p>
          </p:txBody>
        </p:sp>
      </p:grpSp>
      <p:sp>
        <p:nvSpPr>
          <p:cNvPr id="4107" name="Rectangle 63"/>
          <p:cNvSpPr>
            <a:spLocks noChangeArrowheads="1"/>
          </p:cNvSpPr>
          <p:nvPr/>
        </p:nvSpPr>
        <p:spPr bwMode="auto">
          <a:xfrm>
            <a:off x="347663" y="3238500"/>
            <a:ext cx="6605587" cy="306388"/>
          </a:xfrm>
          <a:prstGeom prst="rect">
            <a:avLst/>
          </a:prstGeom>
          <a:noFill/>
          <a:ln w="9525">
            <a:noFill/>
            <a:miter lim="800000"/>
            <a:headEnd/>
            <a:tailEnd/>
          </a:ln>
        </p:spPr>
        <p:txBody>
          <a:bodyPr lIns="92075" tIns="46038" rIns="92075" bIns="46038"/>
          <a:lstStyle/>
          <a:p>
            <a:pPr marL="285750" indent="-285750" algn="l"/>
            <a:r>
              <a:rPr lang="en-US" altLang="zh-TW" sz="2000" b="0">
                <a:latin typeface="Arial" pitchFamily="34" charset="0"/>
              </a:rPr>
              <a:t>Automatically chooses among the following tools:</a:t>
            </a:r>
          </a:p>
        </p:txBody>
      </p:sp>
      <p:pic>
        <p:nvPicPr>
          <p:cNvPr id="4108" name="Picture 64" descr="tools palette LV 8"/>
          <p:cNvPicPr>
            <a:picLocks noChangeAspect="1" noChangeArrowheads="1"/>
          </p:cNvPicPr>
          <p:nvPr/>
        </p:nvPicPr>
        <p:blipFill>
          <a:blip r:embed="rId10" cstate="print"/>
          <a:srcRect/>
          <a:stretch>
            <a:fillRect/>
          </a:stretch>
        </p:blipFill>
        <p:spPr bwMode="auto">
          <a:xfrm>
            <a:off x="501650" y="1123950"/>
            <a:ext cx="914400" cy="1682750"/>
          </a:xfrm>
          <a:prstGeom prst="rect">
            <a:avLst/>
          </a:prstGeom>
          <a:noFill/>
          <a:ln w="9525">
            <a:noFill/>
            <a:miter lim="800000"/>
            <a:headEnd/>
            <a:tailEnd/>
          </a:ln>
        </p:spPr>
      </p:pic>
      <p:sp>
        <p:nvSpPr>
          <p:cNvPr id="4109" name="Line 65"/>
          <p:cNvSpPr>
            <a:spLocks noChangeShapeType="1"/>
          </p:cNvSpPr>
          <p:nvPr/>
        </p:nvSpPr>
        <p:spPr bwMode="auto">
          <a:xfrm flipH="1" flipV="1">
            <a:off x="1346200" y="1547813"/>
            <a:ext cx="538163" cy="1112837"/>
          </a:xfrm>
          <a:prstGeom prst="line">
            <a:avLst/>
          </a:prstGeom>
          <a:noFill/>
          <a:ln w="38100">
            <a:solidFill>
              <a:schemeClr val="tx1"/>
            </a:solidFill>
            <a:round/>
            <a:headEnd/>
            <a:tailEnd type="triangle" w="med" len="med"/>
          </a:ln>
        </p:spPr>
        <p:txBody>
          <a:bodyPr/>
          <a:lstStyle/>
          <a:p>
            <a:endParaRPr lang="zh-TW" altLang="en-US"/>
          </a:p>
        </p:txBody>
      </p:sp>
      <p:sp>
        <p:nvSpPr>
          <p:cNvPr id="21" name="頁尾版面配置區 20"/>
          <p:cNvSpPr>
            <a:spLocks noGrp="1"/>
          </p:cNvSpPr>
          <p:nvPr>
            <p:ph type="ftr" sz="quarter" idx="11"/>
          </p:nvPr>
        </p:nvSpPr>
        <p:spPr/>
        <p:txBody>
          <a:bodyPr/>
          <a:lstStyle/>
          <a:p>
            <a:pPr>
              <a:defRPr/>
            </a:pPr>
            <a:r>
              <a:rPr lang="en-US" altLang="en-US" smtClean="0"/>
              <a:t>ENGR 100 Section C </a:t>
            </a:r>
            <a:endParaRPr lang="en-US" altLang="en-US"/>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65"/>
          <p:cNvSpPr>
            <a:spLocks noChangeArrowheads="1"/>
          </p:cNvSpPr>
          <p:nvPr/>
        </p:nvSpPr>
        <p:spPr bwMode="auto">
          <a:xfrm>
            <a:off x="1076325" y="4197350"/>
            <a:ext cx="4802188" cy="1420813"/>
          </a:xfrm>
          <a:prstGeom prst="rect">
            <a:avLst/>
          </a:prstGeom>
          <a:solidFill>
            <a:srgbClr val="DBE1CB"/>
          </a:solidFill>
          <a:ln w="12700" algn="ctr">
            <a:solidFill>
              <a:schemeClr val="tx1"/>
            </a:solidFill>
            <a:miter lim="800000"/>
            <a:headEnd/>
            <a:tailEnd/>
          </a:ln>
        </p:spPr>
        <p:txBody>
          <a:bodyPr wrap="none" anchor="ctr"/>
          <a:lstStyle/>
          <a:p>
            <a:endParaRPr lang="zh-TW" altLang="en-US"/>
          </a:p>
        </p:txBody>
      </p:sp>
      <p:sp>
        <p:nvSpPr>
          <p:cNvPr id="46083" name="Rectangle 66"/>
          <p:cNvSpPr>
            <a:spLocks noChangeArrowheads="1"/>
          </p:cNvSpPr>
          <p:nvPr/>
        </p:nvSpPr>
        <p:spPr bwMode="auto">
          <a:xfrm>
            <a:off x="1076325" y="1817688"/>
            <a:ext cx="3763963" cy="1343025"/>
          </a:xfrm>
          <a:prstGeom prst="rect">
            <a:avLst/>
          </a:prstGeom>
          <a:solidFill>
            <a:srgbClr val="DBE1CB"/>
          </a:solidFill>
          <a:ln w="12700" algn="ctr">
            <a:solidFill>
              <a:schemeClr val="tx1"/>
            </a:solidFill>
            <a:miter lim="800000"/>
            <a:headEnd/>
            <a:tailEnd/>
          </a:ln>
        </p:spPr>
        <p:txBody>
          <a:bodyPr wrap="none" anchor="ctr"/>
          <a:lstStyle/>
          <a:p>
            <a:endParaRPr lang="zh-TW" altLang="en-US"/>
          </a:p>
        </p:txBody>
      </p:sp>
      <p:sp>
        <p:nvSpPr>
          <p:cNvPr id="46084" name="Rectangle 67"/>
          <p:cNvSpPr>
            <a:spLocks noChangeArrowheads="1"/>
          </p:cNvSpPr>
          <p:nvPr/>
        </p:nvSpPr>
        <p:spPr bwMode="auto">
          <a:xfrm>
            <a:off x="2036763" y="1893888"/>
            <a:ext cx="2735262" cy="1217612"/>
          </a:xfrm>
          <a:prstGeom prst="rect">
            <a:avLst/>
          </a:prstGeom>
          <a:noFill/>
          <a:ln w="9525">
            <a:noFill/>
            <a:miter lim="800000"/>
            <a:headEnd/>
            <a:tailEnd/>
          </a:ln>
        </p:spPr>
        <p:txBody>
          <a:bodyPr lIns="63500" tIns="25400" rIns="63500" bIns="25400">
            <a:spAutoFit/>
          </a:bodyPr>
          <a:lstStyle/>
          <a:p>
            <a:pPr algn="l">
              <a:lnSpc>
                <a:spcPct val="85000"/>
              </a:lnSpc>
            </a:pPr>
            <a:r>
              <a:rPr lang="en-US" altLang="zh-TW" sz="1800">
                <a:latin typeface="Arial" pitchFamily="34" charset="0"/>
              </a:rPr>
              <a:t>Run Button </a:t>
            </a:r>
          </a:p>
          <a:p>
            <a:pPr algn="l">
              <a:lnSpc>
                <a:spcPct val="85000"/>
              </a:lnSpc>
            </a:pPr>
            <a:endParaRPr lang="en-US" altLang="zh-TW" sz="1800">
              <a:latin typeface="Arial" pitchFamily="34" charset="0"/>
            </a:endParaRPr>
          </a:p>
          <a:p>
            <a:pPr algn="l">
              <a:lnSpc>
                <a:spcPct val="85000"/>
              </a:lnSpc>
            </a:pPr>
            <a:r>
              <a:rPr lang="en-US" altLang="zh-TW" sz="1800">
                <a:latin typeface="Arial" pitchFamily="34" charset="0"/>
              </a:rPr>
              <a:t>Continuous Run Button</a:t>
            </a:r>
          </a:p>
          <a:p>
            <a:pPr algn="l">
              <a:lnSpc>
                <a:spcPct val="85000"/>
              </a:lnSpc>
            </a:pPr>
            <a:endParaRPr lang="en-US" altLang="zh-TW" sz="1800">
              <a:latin typeface="Arial" pitchFamily="34" charset="0"/>
            </a:endParaRPr>
          </a:p>
          <a:p>
            <a:pPr algn="l">
              <a:lnSpc>
                <a:spcPct val="85000"/>
              </a:lnSpc>
            </a:pPr>
            <a:r>
              <a:rPr lang="en-US" altLang="zh-TW" sz="1800">
                <a:latin typeface="Arial" pitchFamily="34" charset="0"/>
              </a:rPr>
              <a:t>Abort Execution</a:t>
            </a:r>
          </a:p>
        </p:txBody>
      </p:sp>
      <p:pic>
        <p:nvPicPr>
          <p:cNvPr id="46085" name="Picture 68"/>
          <p:cNvPicPr>
            <a:picLocks noChangeArrowheads="1"/>
          </p:cNvPicPr>
          <p:nvPr/>
        </p:nvPicPr>
        <p:blipFill>
          <a:blip r:embed="rId3" cstate="print"/>
          <a:srcRect/>
          <a:stretch>
            <a:fillRect/>
          </a:stretch>
        </p:blipFill>
        <p:spPr bwMode="auto">
          <a:xfrm>
            <a:off x="1547813" y="1889125"/>
            <a:ext cx="304800" cy="266700"/>
          </a:xfrm>
          <a:prstGeom prst="rect">
            <a:avLst/>
          </a:prstGeom>
          <a:noFill/>
          <a:ln w="9525">
            <a:noFill/>
            <a:miter lim="800000"/>
            <a:headEnd/>
            <a:tailEnd/>
          </a:ln>
        </p:spPr>
      </p:pic>
      <p:sp>
        <p:nvSpPr>
          <p:cNvPr id="46086" name="Rectangle 69"/>
          <p:cNvSpPr>
            <a:spLocks noChangeArrowheads="1"/>
          </p:cNvSpPr>
          <p:nvPr/>
        </p:nvSpPr>
        <p:spPr bwMode="auto">
          <a:xfrm>
            <a:off x="2344738" y="4351338"/>
            <a:ext cx="3455987" cy="284162"/>
          </a:xfrm>
          <a:prstGeom prst="rect">
            <a:avLst/>
          </a:prstGeom>
          <a:noFill/>
          <a:ln w="9525">
            <a:noFill/>
            <a:miter lim="800000"/>
            <a:headEnd/>
            <a:tailEnd/>
          </a:ln>
        </p:spPr>
        <p:txBody>
          <a:bodyPr lIns="63500" tIns="25400" rIns="63500" bIns="25400">
            <a:spAutoFit/>
          </a:bodyPr>
          <a:lstStyle/>
          <a:p>
            <a:pPr algn="l">
              <a:lnSpc>
                <a:spcPct val="85000"/>
              </a:lnSpc>
            </a:pPr>
            <a:r>
              <a:rPr lang="en-US" altLang="zh-TW" sz="1800">
                <a:latin typeface="Arial" pitchFamily="34" charset="0"/>
              </a:rPr>
              <a:t>Execution Highlighting Button</a:t>
            </a:r>
            <a:endParaRPr lang="en-US" altLang="zh-TW" sz="1600">
              <a:latin typeface="Arial" pitchFamily="34" charset="0"/>
            </a:endParaRPr>
          </a:p>
        </p:txBody>
      </p:sp>
      <p:sp>
        <p:nvSpPr>
          <p:cNvPr id="46087" name="Rectangle 70"/>
          <p:cNvSpPr>
            <a:spLocks noChangeArrowheads="1"/>
          </p:cNvSpPr>
          <p:nvPr/>
        </p:nvSpPr>
        <p:spPr bwMode="auto">
          <a:xfrm>
            <a:off x="1038225" y="3505200"/>
            <a:ext cx="2971800" cy="568325"/>
          </a:xfrm>
          <a:prstGeom prst="rect">
            <a:avLst/>
          </a:prstGeom>
          <a:noFill/>
          <a:ln w="9525">
            <a:noFill/>
            <a:miter lim="800000"/>
            <a:headEnd/>
            <a:tailEnd/>
          </a:ln>
        </p:spPr>
        <p:txBody>
          <a:bodyPr lIns="63500" tIns="25400" rIns="63500" bIns="25400">
            <a:spAutoFit/>
          </a:bodyPr>
          <a:lstStyle/>
          <a:p>
            <a:pPr algn="l">
              <a:lnSpc>
                <a:spcPct val="85000"/>
              </a:lnSpc>
            </a:pPr>
            <a:r>
              <a:rPr lang="en-US" altLang="zh-TW" sz="2000">
                <a:solidFill>
                  <a:srgbClr val="4159D1"/>
                </a:solidFill>
                <a:latin typeface="Arial" pitchFamily="34" charset="0"/>
              </a:rPr>
              <a:t>Additional Buttons on the Diagram Toolbar</a:t>
            </a:r>
          </a:p>
        </p:txBody>
      </p:sp>
      <p:sp>
        <p:nvSpPr>
          <p:cNvPr id="46088" name="Rectangle 71"/>
          <p:cNvSpPr>
            <a:spLocks noChangeArrowheads="1"/>
          </p:cNvSpPr>
          <p:nvPr/>
        </p:nvSpPr>
        <p:spPr bwMode="auto">
          <a:xfrm>
            <a:off x="385763" y="125413"/>
            <a:ext cx="7772400" cy="1143000"/>
          </a:xfrm>
          <a:prstGeom prst="rect">
            <a:avLst/>
          </a:prstGeom>
          <a:noFill/>
          <a:ln w="9525">
            <a:noFill/>
            <a:miter lim="800000"/>
            <a:headEnd/>
            <a:tailEnd/>
          </a:ln>
        </p:spPr>
        <p:txBody>
          <a:bodyPr anchor="ctr"/>
          <a:lstStyle/>
          <a:p>
            <a:pPr algn="l" eaLnBrk="1" hangingPunct="1"/>
            <a:r>
              <a:rPr lang="en-US" altLang="zh-TW" sz="3600"/>
              <a:t>Status Toolbar</a:t>
            </a:r>
          </a:p>
        </p:txBody>
      </p:sp>
      <p:grpSp>
        <p:nvGrpSpPr>
          <p:cNvPr id="46089" name="Group 76"/>
          <p:cNvGrpSpPr>
            <a:grpSpLocks/>
          </p:cNvGrpSpPr>
          <p:nvPr/>
        </p:nvGrpSpPr>
        <p:grpSpPr bwMode="auto">
          <a:xfrm>
            <a:off x="1230313" y="4695825"/>
            <a:ext cx="365125" cy="365125"/>
            <a:chOff x="775" y="2958"/>
            <a:chExt cx="230" cy="230"/>
          </a:xfrm>
        </p:grpSpPr>
        <p:sp>
          <p:nvSpPr>
            <p:cNvPr id="46100" name="Rectangle 77"/>
            <p:cNvSpPr>
              <a:spLocks noChangeArrowheads="1"/>
            </p:cNvSpPr>
            <p:nvPr/>
          </p:nvSpPr>
          <p:spPr bwMode="auto">
            <a:xfrm>
              <a:off x="775" y="2958"/>
              <a:ext cx="230" cy="230"/>
            </a:xfrm>
            <a:prstGeom prst="rect">
              <a:avLst/>
            </a:prstGeom>
            <a:solidFill>
              <a:schemeClr val="bg1"/>
            </a:solidFill>
            <a:ln w="12700" algn="ctr">
              <a:noFill/>
              <a:miter lim="800000"/>
              <a:headEnd/>
              <a:tailEnd/>
            </a:ln>
          </p:spPr>
          <p:txBody>
            <a:bodyPr wrap="none" anchor="ctr"/>
            <a:lstStyle/>
            <a:p>
              <a:endParaRPr lang="zh-TW" altLang="en-US"/>
            </a:p>
          </p:txBody>
        </p:sp>
        <p:pic>
          <p:nvPicPr>
            <p:cNvPr id="46101" name="Picture 78" descr="Retain Wire Values LV 8"/>
            <p:cNvPicPr>
              <a:picLocks noChangeAspect="1" noChangeArrowheads="1"/>
            </p:cNvPicPr>
            <p:nvPr/>
          </p:nvPicPr>
          <p:blipFill>
            <a:blip r:embed="rId4" cstate="print"/>
            <a:srcRect/>
            <a:stretch>
              <a:fillRect/>
            </a:stretch>
          </p:blipFill>
          <p:spPr bwMode="auto">
            <a:xfrm>
              <a:off x="799" y="2983"/>
              <a:ext cx="193" cy="184"/>
            </a:xfrm>
            <a:prstGeom prst="rect">
              <a:avLst/>
            </a:prstGeom>
            <a:noFill/>
            <a:ln w="9525">
              <a:noFill/>
              <a:miter lim="800000"/>
              <a:headEnd/>
              <a:tailEnd/>
            </a:ln>
          </p:spPr>
        </p:pic>
      </p:grpSp>
      <p:pic>
        <p:nvPicPr>
          <p:cNvPr id="46090" name="Picture 79" descr="FP toolbar LV 8"/>
          <p:cNvPicPr>
            <a:picLocks noChangeAspect="1" noChangeArrowheads="1"/>
          </p:cNvPicPr>
          <p:nvPr/>
        </p:nvPicPr>
        <p:blipFill>
          <a:blip r:embed="rId5" cstate="print"/>
          <a:srcRect/>
          <a:stretch>
            <a:fillRect/>
          </a:stretch>
        </p:blipFill>
        <p:spPr bwMode="auto">
          <a:xfrm>
            <a:off x="693738" y="1085850"/>
            <a:ext cx="8126412" cy="438150"/>
          </a:xfrm>
          <a:prstGeom prst="rect">
            <a:avLst/>
          </a:prstGeom>
          <a:noFill/>
          <a:ln w="9525">
            <a:noFill/>
            <a:miter lim="800000"/>
            <a:headEnd/>
            <a:tailEnd/>
          </a:ln>
        </p:spPr>
      </p:pic>
      <p:grpSp>
        <p:nvGrpSpPr>
          <p:cNvPr id="46091" name="Group 80"/>
          <p:cNvGrpSpPr>
            <a:grpSpLocks/>
          </p:cNvGrpSpPr>
          <p:nvPr/>
        </p:nvGrpSpPr>
        <p:grpSpPr bwMode="auto">
          <a:xfrm>
            <a:off x="1230313" y="5118100"/>
            <a:ext cx="998537" cy="384175"/>
            <a:chOff x="751" y="3224"/>
            <a:chExt cx="629" cy="242"/>
          </a:xfrm>
        </p:grpSpPr>
        <p:sp>
          <p:nvSpPr>
            <p:cNvPr id="46098" name="Rectangle 81"/>
            <p:cNvSpPr>
              <a:spLocks noChangeArrowheads="1"/>
            </p:cNvSpPr>
            <p:nvPr/>
          </p:nvSpPr>
          <p:spPr bwMode="auto">
            <a:xfrm>
              <a:off x="751" y="3224"/>
              <a:ext cx="629" cy="242"/>
            </a:xfrm>
            <a:prstGeom prst="rect">
              <a:avLst/>
            </a:prstGeom>
            <a:solidFill>
              <a:schemeClr val="bg1"/>
            </a:solidFill>
            <a:ln w="12700" algn="ctr">
              <a:noFill/>
              <a:miter lim="800000"/>
              <a:headEnd/>
              <a:tailEnd/>
            </a:ln>
          </p:spPr>
          <p:txBody>
            <a:bodyPr wrap="none" anchor="ctr"/>
            <a:lstStyle/>
            <a:p>
              <a:endParaRPr lang="zh-TW" altLang="en-US"/>
            </a:p>
          </p:txBody>
        </p:sp>
        <p:pic>
          <p:nvPicPr>
            <p:cNvPr id="46099" name="Picture 82" descr="step toolbar"/>
            <p:cNvPicPr>
              <a:picLocks noChangeAspect="1" noChangeArrowheads="1"/>
            </p:cNvPicPr>
            <p:nvPr/>
          </p:nvPicPr>
          <p:blipFill>
            <a:blip r:embed="rId6" cstate="print"/>
            <a:srcRect/>
            <a:stretch>
              <a:fillRect/>
            </a:stretch>
          </p:blipFill>
          <p:spPr bwMode="auto">
            <a:xfrm>
              <a:off x="783" y="3249"/>
              <a:ext cx="570" cy="184"/>
            </a:xfrm>
            <a:prstGeom prst="rect">
              <a:avLst/>
            </a:prstGeom>
            <a:noFill/>
            <a:ln w="9525">
              <a:solidFill>
                <a:schemeClr val="tx1"/>
              </a:solidFill>
              <a:miter lim="800000"/>
              <a:headEnd/>
              <a:tailEnd/>
            </a:ln>
          </p:spPr>
        </p:pic>
      </p:grpSp>
      <p:sp>
        <p:nvSpPr>
          <p:cNvPr id="46092" name="Rectangle 83"/>
          <p:cNvSpPr>
            <a:spLocks noChangeArrowheads="1"/>
          </p:cNvSpPr>
          <p:nvPr/>
        </p:nvSpPr>
        <p:spPr bwMode="auto">
          <a:xfrm>
            <a:off x="2344738" y="4773613"/>
            <a:ext cx="3033712" cy="284162"/>
          </a:xfrm>
          <a:prstGeom prst="rect">
            <a:avLst/>
          </a:prstGeom>
          <a:noFill/>
          <a:ln w="9525">
            <a:noFill/>
            <a:miter lim="800000"/>
            <a:headEnd/>
            <a:tailEnd/>
          </a:ln>
        </p:spPr>
        <p:txBody>
          <a:bodyPr lIns="63500" tIns="25400" rIns="63500" bIns="25400">
            <a:spAutoFit/>
          </a:bodyPr>
          <a:lstStyle/>
          <a:p>
            <a:pPr algn="l">
              <a:lnSpc>
                <a:spcPct val="85000"/>
              </a:lnSpc>
            </a:pPr>
            <a:r>
              <a:rPr lang="en-US" altLang="zh-TW" sz="1800">
                <a:latin typeface="Arial" pitchFamily="34" charset="0"/>
              </a:rPr>
              <a:t>Retain Wire Values Button</a:t>
            </a:r>
            <a:endParaRPr lang="en-US" altLang="zh-TW" sz="1600">
              <a:latin typeface="Arial" pitchFamily="34" charset="0"/>
            </a:endParaRPr>
          </a:p>
        </p:txBody>
      </p:sp>
      <p:sp>
        <p:nvSpPr>
          <p:cNvPr id="46093" name="Rectangle 84"/>
          <p:cNvSpPr>
            <a:spLocks noChangeArrowheads="1"/>
          </p:cNvSpPr>
          <p:nvPr/>
        </p:nvSpPr>
        <p:spPr bwMode="auto">
          <a:xfrm>
            <a:off x="2344738" y="5195888"/>
            <a:ext cx="2611437" cy="284162"/>
          </a:xfrm>
          <a:prstGeom prst="rect">
            <a:avLst/>
          </a:prstGeom>
          <a:noFill/>
          <a:ln w="9525">
            <a:noFill/>
            <a:miter lim="800000"/>
            <a:headEnd/>
            <a:tailEnd/>
          </a:ln>
        </p:spPr>
        <p:txBody>
          <a:bodyPr lIns="63500" tIns="25400" rIns="63500" bIns="25400">
            <a:spAutoFit/>
          </a:bodyPr>
          <a:lstStyle/>
          <a:p>
            <a:pPr algn="l">
              <a:lnSpc>
                <a:spcPct val="85000"/>
              </a:lnSpc>
            </a:pPr>
            <a:r>
              <a:rPr lang="en-US" altLang="zh-TW" sz="1800">
                <a:latin typeface="Arial" pitchFamily="34" charset="0"/>
              </a:rPr>
              <a:t>Step Function Buttons</a:t>
            </a:r>
            <a:endParaRPr lang="en-US" altLang="zh-TW" sz="1600">
              <a:latin typeface="Arial" pitchFamily="34" charset="0"/>
            </a:endParaRPr>
          </a:p>
        </p:txBody>
      </p:sp>
      <p:pic>
        <p:nvPicPr>
          <p:cNvPr id="46094" name="Picture 85"/>
          <p:cNvPicPr>
            <a:picLocks noChangeAspect="1" noChangeArrowheads="1"/>
          </p:cNvPicPr>
          <p:nvPr/>
        </p:nvPicPr>
        <p:blipFill>
          <a:blip r:embed="rId7" cstate="print"/>
          <a:srcRect/>
          <a:stretch>
            <a:fillRect/>
          </a:stretch>
        </p:blipFill>
        <p:spPr bwMode="auto">
          <a:xfrm>
            <a:off x="1192213" y="1855788"/>
            <a:ext cx="730250" cy="350837"/>
          </a:xfrm>
          <a:prstGeom prst="rect">
            <a:avLst/>
          </a:prstGeom>
          <a:noFill/>
          <a:ln w="9525">
            <a:noFill/>
            <a:miter lim="800000"/>
            <a:headEnd/>
            <a:tailEnd/>
          </a:ln>
        </p:spPr>
      </p:pic>
      <p:pic>
        <p:nvPicPr>
          <p:cNvPr id="46095" name="Picture 86"/>
          <p:cNvPicPr>
            <a:picLocks noChangeAspect="1" noChangeArrowheads="1"/>
          </p:cNvPicPr>
          <p:nvPr/>
        </p:nvPicPr>
        <p:blipFill>
          <a:blip r:embed="rId8" cstate="print"/>
          <a:srcRect/>
          <a:stretch>
            <a:fillRect/>
          </a:stretch>
        </p:blipFill>
        <p:spPr bwMode="auto">
          <a:xfrm>
            <a:off x="1192213" y="2335213"/>
            <a:ext cx="730250" cy="365125"/>
          </a:xfrm>
          <a:prstGeom prst="rect">
            <a:avLst/>
          </a:prstGeom>
          <a:noFill/>
          <a:ln w="9525">
            <a:noFill/>
            <a:miter lim="800000"/>
            <a:headEnd/>
            <a:tailEnd/>
          </a:ln>
        </p:spPr>
      </p:pic>
      <p:pic>
        <p:nvPicPr>
          <p:cNvPr id="46096" name="Picture 87"/>
          <p:cNvPicPr>
            <a:picLocks noChangeAspect="1" noChangeArrowheads="1"/>
          </p:cNvPicPr>
          <p:nvPr/>
        </p:nvPicPr>
        <p:blipFill>
          <a:blip r:embed="rId9" cstate="print"/>
          <a:srcRect/>
          <a:stretch>
            <a:fillRect/>
          </a:stretch>
        </p:blipFill>
        <p:spPr bwMode="auto">
          <a:xfrm>
            <a:off x="1576388" y="2738438"/>
            <a:ext cx="346075" cy="333375"/>
          </a:xfrm>
          <a:prstGeom prst="rect">
            <a:avLst/>
          </a:prstGeom>
          <a:noFill/>
          <a:ln w="9525">
            <a:noFill/>
            <a:miter lim="800000"/>
            <a:headEnd/>
            <a:tailEnd/>
          </a:ln>
        </p:spPr>
      </p:pic>
      <p:pic>
        <p:nvPicPr>
          <p:cNvPr id="46097" name="Picture 88"/>
          <p:cNvPicPr>
            <a:picLocks noChangeAspect="1" noChangeArrowheads="1"/>
          </p:cNvPicPr>
          <p:nvPr/>
        </p:nvPicPr>
        <p:blipFill>
          <a:blip r:embed="rId10" cstate="print"/>
          <a:srcRect/>
          <a:stretch>
            <a:fillRect/>
          </a:stretch>
        </p:blipFill>
        <p:spPr bwMode="auto">
          <a:xfrm>
            <a:off x="1230313" y="4271963"/>
            <a:ext cx="730250" cy="358775"/>
          </a:xfrm>
          <a:prstGeom prst="rect">
            <a:avLst/>
          </a:prstGeom>
          <a:noFill/>
          <a:ln w="9525">
            <a:noFill/>
            <a:miter lim="800000"/>
            <a:headEnd/>
            <a:tailEnd/>
          </a:ln>
        </p:spPr>
      </p:pic>
      <p:sp>
        <p:nvSpPr>
          <p:cNvPr id="22" name="頁尾版面配置區 21"/>
          <p:cNvSpPr>
            <a:spLocks noGrp="1"/>
          </p:cNvSpPr>
          <p:nvPr>
            <p:ph type="ftr" sz="quarter" idx="11"/>
          </p:nvPr>
        </p:nvSpPr>
        <p:spPr/>
        <p:txBody>
          <a:bodyPr/>
          <a:lstStyle/>
          <a:p>
            <a:pPr>
              <a:defRPr/>
            </a:pPr>
            <a:r>
              <a:rPr lang="en-US" altLang="en-US" smtClean="0"/>
              <a:t>ENGR 100 Section C </a:t>
            </a:r>
            <a:endParaRPr lang="en-US"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8130" name="Picture 21" descr="DAQ Example BD LV 8"/>
          <p:cNvPicPr>
            <a:picLocks noChangeAspect="1" noChangeArrowheads="1"/>
          </p:cNvPicPr>
          <p:nvPr/>
        </p:nvPicPr>
        <p:blipFill>
          <a:blip r:embed="rId3" cstate="print"/>
          <a:srcRect/>
          <a:stretch>
            <a:fillRect/>
          </a:stretch>
        </p:blipFill>
        <p:spPr bwMode="auto">
          <a:xfrm>
            <a:off x="4606925" y="2924175"/>
            <a:ext cx="3463925" cy="2820988"/>
          </a:xfrm>
          <a:prstGeom prst="rect">
            <a:avLst/>
          </a:prstGeom>
          <a:noFill/>
          <a:ln w="9525">
            <a:noFill/>
            <a:miter lim="800000"/>
            <a:headEnd/>
            <a:tailEnd/>
          </a:ln>
        </p:spPr>
      </p:pic>
      <p:pic>
        <p:nvPicPr>
          <p:cNvPr id="48131" name="Picture 22" descr="DAQ Example FP LV 8"/>
          <p:cNvPicPr>
            <a:picLocks noChangeAspect="1" noChangeArrowheads="1"/>
          </p:cNvPicPr>
          <p:nvPr/>
        </p:nvPicPr>
        <p:blipFill>
          <a:blip r:embed="rId4" cstate="print"/>
          <a:srcRect/>
          <a:stretch>
            <a:fillRect/>
          </a:stretch>
        </p:blipFill>
        <p:spPr bwMode="auto">
          <a:xfrm>
            <a:off x="693738" y="1277938"/>
            <a:ext cx="3125787" cy="2976562"/>
          </a:xfrm>
          <a:prstGeom prst="rect">
            <a:avLst/>
          </a:prstGeom>
          <a:noFill/>
          <a:ln w="9525">
            <a:noFill/>
            <a:miter lim="800000"/>
            <a:headEnd/>
            <a:tailEnd/>
          </a:ln>
        </p:spPr>
      </p:pic>
      <p:sp>
        <p:nvSpPr>
          <p:cNvPr id="48132" name="Rectangle 23"/>
          <p:cNvSpPr>
            <a:spLocks noChangeArrowheads="1"/>
          </p:cNvSpPr>
          <p:nvPr/>
        </p:nvSpPr>
        <p:spPr bwMode="auto">
          <a:xfrm>
            <a:off x="4918075" y="2622550"/>
            <a:ext cx="2724150" cy="331788"/>
          </a:xfrm>
          <a:prstGeom prst="rect">
            <a:avLst/>
          </a:prstGeom>
          <a:noFill/>
          <a:ln w="9525">
            <a:noFill/>
            <a:miter lim="800000"/>
            <a:headEnd/>
            <a:tailEnd/>
          </a:ln>
        </p:spPr>
        <p:txBody>
          <a:bodyPr wrap="none" lIns="92075" tIns="46038" rIns="92075" bIns="46038">
            <a:spAutoFit/>
          </a:bodyPr>
          <a:lstStyle/>
          <a:p>
            <a:pPr algn="l" eaLnBrk="1" hangingPunct="1">
              <a:lnSpc>
                <a:spcPct val="87000"/>
              </a:lnSpc>
            </a:pPr>
            <a:r>
              <a:rPr lang="en-US" altLang="zh-TW" sz="1800">
                <a:latin typeface="Arial" pitchFamily="34" charset="0"/>
              </a:rPr>
              <a:t>Block Diagram Window</a:t>
            </a:r>
          </a:p>
        </p:txBody>
      </p:sp>
      <p:sp>
        <p:nvSpPr>
          <p:cNvPr id="48133" name="Rectangle 24"/>
          <p:cNvSpPr>
            <a:spLocks noChangeArrowheads="1"/>
          </p:cNvSpPr>
          <p:nvPr/>
        </p:nvSpPr>
        <p:spPr bwMode="auto">
          <a:xfrm>
            <a:off x="1038225" y="971550"/>
            <a:ext cx="2381250" cy="331788"/>
          </a:xfrm>
          <a:prstGeom prst="rect">
            <a:avLst/>
          </a:prstGeom>
          <a:noFill/>
          <a:ln w="9525">
            <a:noFill/>
            <a:miter lim="800000"/>
            <a:headEnd/>
            <a:tailEnd/>
          </a:ln>
        </p:spPr>
        <p:txBody>
          <a:bodyPr wrap="none" lIns="92075" tIns="46038" rIns="92075" bIns="46038">
            <a:spAutoFit/>
          </a:bodyPr>
          <a:lstStyle/>
          <a:p>
            <a:pPr algn="l" eaLnBrk="1" hangingPunct="1">
              <a:lnSpc>
                <a:spcPct val="87000"/>
              </a:lnSpc>
            </a:pPr>
            <a:r>
              <a:rPr lang="en-US" altLang="zh-TW" sz="1800">
                <a:latin typeface="Arial" pitchFamily="34" charset="0"/>
              </a:rPr>
              <a:t>Front Panel Window</a:t>
            </a:r>
          </a:p>
        </p:txBody>
      </p:sp>
      <p:sp>
        <p:nvSpPr>
          <p:cNvPr id="48134" name="Rectangle 25"/>
          <p:cNvSpPr>
            <a:spLocks noChangeArrowheads="1"/>
          </p:cNvSpPr>
          <p:nvPr/>
        </p:nvSpPr>
        <p:spPr bwMode="auto">
          <a:xfrm>
            <a:off x="385763" y="125413"/>
            <a:ext cx="7772400" cy="960437"/>
          </a:xfrm>
          <a:prstGeom prst="rect">
            <a:avLst/>
          </a:prstGeom>
          <a:noFill/>
          <a:ln w="9525">
            <a:noFill/>
            <a:miter lim="800000"/>
            <a:headEnd/>
            <a:tailEnd/>
          </a:ln>
        </p:spPr>
        <p:txBody>
          <a:bodyPr anchor="ctr"/>
          <a:lstStyle/>
          <a:p>
            <a:pPr algn="l" eaLnBrk="1" hangingPunct="1"/>
            <a:r>
              <a:rPr lang="en-US" altLang="zh-TW" sz="3200"/>
              <a:t>Demonstration 1: Creating a VI</a:t>
            </a:r>
          </a:p>
        </p:txBody>
      </p:sp>
      <p:sp>
        <p:nvSpPr>
          <p:cNvPr id="48135" name="Rectangle 26"/>
          <p:cNvSpPr>
            <a:spLocks noChangeArrowheads="1"/>
          </p:cNvSpPr>
          <p:nvPr/>
        </p:nvSpPr>
        <p:spPr bwMode="auto">
          <a:xfrm>
            <a:off x="3265488" y="5195888"/>
            <a:ext cx="1273175" cy="581025"/>
          </a:xfrm>
          <a:prstGeom prst="rect">
            <a:avLst/>
          </a:prstGeom>
          <a:solidFill>
            <a:schemeClr val="bg1"/>
          </a:solidFill>
          <a:ln w="9525">
            <a:solidFill>
              <a:schemeClr val="tx1"/>
            </a:solidFill>
            <a:miter lim="800000"/>
            <a:headEnd/>
            <a:tailEnd/>
          </a:ln>
        </p:spPr>
        <p:txBody>
          <a:bodyPr wrap="none" lIns="92075" tIns="46038" rIns="92075" bIns="46038">
            <a:spAutoFit/>
          </a:bodyPr>
          <a:lstStyle/>
          <a:p>
            <a:pPr algn="l" eaLnBrk="1" hangingPunct="1">
              <a:lnSpc>
                <a:spcPct val="87000"/>
              </a:lnSpc>
            </a:pPr>
            <a:r>
              <a:rPr lang="en-US" altLang="zh-TW" sz="1800">
                <a:latin typeface="Arial" pitchFamily="34" charset="0"/>
              </a:rPr>
              <a:t>Input</a:t>
            </a:r>
          </a:p>
          <a:p>
            <a:pPr algn="l" eaLnBrk="1" hangingPunct="1">
              <a:lnSpc>
                <a:spcPct val="87000"/>
              </a:lnSpc>
            </a:pPr>
            <a:r>
              <a:rPr lang="en-US" altLang="zh-TW" sz="1800">
                <a:latin typeface="Arial" pitchFamily="34" charset="0"/>
              </a:rPr>
              <a:t>Terminals</a:t>
            </a:r>
          </a:p>
        </p:txBody>
      </p:sp>
      <p:sp>
        <p:nvSpPr>
          <p:cNvPr id="48136" name="Rectangle 27"/>
          <p:cNvSpPr>
            <a:spLocks noChangeArrowheads="1"/>
          </p:cNvSpPr>
          <p:nvPr/>
        </p:nvSpPr>
        <p:spPr bwMode="auto">
          <a:xfrm>
            <a:off x="7835900" y="3884613"/>
            <a:ext cx="1146175" cy="581025"/>
          </a:xfrm>
          <a:prstGeom prst="rect">
            <a:avLst/>
          </a:prstGeom>
          <a:solidFill>
            <a:schemeClr val="bg1"/>
          </a:solidFill>
          <a:ln w="9525">
            <a:solidFill>
              <a:schemeClr val="tx1"/>
            </a:solidFill>
            <a:miter lim="800000"/>
            <a:headEnd/>
            <a:tailEnd/>
          </a:ln>
        </p:spPr>
        <p:txBody>
          <a:bodyPr wrap="none" lIns="92075" tIns="46038" rIns="92075" bIns="46038">
            <a:spAutoFit/>
          </a:bodyPr>
          <a:lstStyle/>
          <a:p>
            <a:pPr algn="l" eaLnBrk="1" hangingPunct="1">
              <a:lnSpc>
                <a:spcPct val="87000"/>
              </a:lnSpc>
            </a:pPr>
            <a:r>
              <a:rPr lang="en-US" altLang="zh-TW" sz="1800">
                <a:latin typeface="Arial" pitchFamily="34" charset="0"/>
              </a:rPr>
              <a:t>Output</a:t>
            </a:r>
          </a:p>
          <a:p>
            <a:pPr algn="l" eaLnBrk="1" hangingPunct="1">
              <a:lnSpc>
                <a:spcPct val="87000"/>
              </a:lnSpc>
            </a:pPr>
            <a:r>
              <a:rPr lang="en-US" altLang="zh-TW" sz="1800">
                <a:latin typeface="Arial" pitchFamily="34" charset="0"/>
              </a:rPr>
              <a:t>Terminal</a:t>
            </a:r>
          </a:p>
        </p:txBody>
      </p:sp>
      <p:sp>
        <p:nvSpPr>
          <p:cNvPr id="48137" name="Line 28"/>
          <p:cNvSpPr>
            <a:spLocks noChangeShapeType="1"/>
          </p:cNvSpPr>
          <p:nvPr/>
        </p:nvSpPr>
        <p:spPr bwMode="auto">
          <a:xfrm flipH="1">
            <a:off x="3343275" y="2043113"/>
            <a:ext cx="652463" cy="157162"/>
          </a:xfrm>
          <a:prstGeom prst="line">
            <a:avLst/>
          </a:prstGeom>
          <a:noFill/>
          <a:ln w="38100">
            <a:solidFill>
              <a:srgbClr val="FF3300"/>
            </a:solidFill>
            <a:round/>
            <a:headEnd type="none" w="sm" len="sm"/>
            <a:tailEnd type="triangle" w="med" len="med"/>
          </a:ln>
        </p:spPr>
        <p:txBody>
          <a:bodyPr wrap="none" anchor="ctr"/>
          <a:lstStyle/>
          <a:p>
            <a:endParaRPr lang="zh-TW" altLang="en-US"/>
          </a:p>
        </p:txBody>
      </p:sp>
      <p:sp>
        <p:nvSpPr>
          <p:cNvPr id="48138" name="Rectangle 29"/>
          <p:cNvSpPr>
            <a:spLocks noChangeArrowheads="1"/>
          </p:cNvSpPr>
          <p:nvPr/>
        </p:nvSpPr>
        <p:spPr bwMode="auto">
          <a:xfrm>
            <a:off x="731838" y="4427538"/>
            <a:ext cx="1196975" cy="650875"/>
          </a:xfrm>
          <a:prstGeom prst="rect">
            <a:avLst/>
          </a:prstGeom>
          <a:noFill/>
          <a:ln w="9525">
            <a:solidFill>
              <a:schemeClr val="tx1"/>
            </a:solidFill>
            <a:miter lim="800000"/>
            <a:headEnd/>
            <a:tailEnd/>
          </a:ln>
        </p:spPr>
        <p:txBody>
          <a:bodyPr wrap="none" lIns="91928" tIns="45964" rIns="91928" bIns="45964">
            <a:spAutoFit/>
          </a:bodyPr>
          <a:lstStyle/>
          <a:p>
            <a:pPr algn="l" defTabSz="912813">
              <a:lnSpc>
                <a:spcPct val="90000"/>
              </a:lnSpc>
            </a:pPr>
            <a:r>
              <a:rPr lang="en-US" altLang="zh-TW" sz="2000">
                <a:latin typeface="Arial" pitchFamily="34" charset="0"/>
              </a:rPr>
              <a:t>Boolean</a:t>
            </a:r>
          </a:p>
          <a:p>
            <a:pPr algn="l" defTabSz="912813">
              <a:lnSpc>
                <a:spcPct val="90000"/>
              </a:lnSpc>
            </a:pPr>
            <a:r>
              <a:rPr lang="en-US" altLang="zh-TW" sz="2000">
                <a:latin typeface="Arial" pitchFamily="34" charset="0"/>
              </a:rPr>
              <a:t>Control</a:t>
            </a:r>
          </a:p>
        </p:txBody>
      </p:sp>
      <p:sp>
        <p:nvSpPr>
          <p:cNvPr id="48139" name="Line 30"/>
          <p:cNvSpPr>
            <a:spLocks noChangeShapeType="1"/>
          </p:cNvSpPr>
          <p:nvPr/>
        </p:nvSpPr>
        <p:spPr bwMode="auto">
          <a:xfrm flipV="1">
            <a:off x="1460500" y="3890963"/>
            <a:ext cx="1574800" cy="536575"/>
          </a:xfrm>
          <a:prstGeom prst="line">
            <a:avLst/>
          </a:prstGeom>
          <a:noFill/>
          <a:ln w="38100">
            <a:solidFill>
              <a:srgbClr val="FF3300"/>
            </a:solidFill>
            <a:round/>
            <a:headEnd type="none" w="sm" len="sm"/>
            <a:tailEnd type="triangle" w="med" len="med"/>
          </a:ln>
        </p:spPr>
        <p:txBody>
          <a:bodyPr wrap="none" anchor="ctr"/>
          <a:lstStyle/>
          <a:p>
            <a:endParaRPr lang="zh-TW" altLang="en-US"/>
          </a:p>
        </p:txBody>
      </p:sp>
      <p:sp>
        <p:nvSpPr>
          <p:cNvPr id="48140" name="Rectangle 31"/>
          <p:cNvSpPr>
            <a:spLocks noChangeArrowheads="1"/>
          </p:cNvSpPr>
          <p:nvPr/>
        </p:nvSpPr>
        <p:spPr bwMode="auto">
          <a:xfrm>
            <a:off x="3995738" y="1739900"/>
            <a:ext cx="1265237" cy="650875"/>
          </a:xfrm>
          <a:prstGeom prst="rect">
            <a:avLst/>
          </a:prstGeom>
          <a:noFill/>
          <a:ln w="9525">
            <a:solidFill>
              <a:schemeClr val="tx1"/>
            </a:solidFill>
            <a:miter lim="800000"/>
            <a:headEnd/>
            <a:tailEnd/>
          </a:ln>
        </p:spPr>
        <p:txBody>
          <a:bodyPr wrap="none" lIns="91928" tIns="45964" rIns="91928" bIns="45964">
            <a:spAutoFit/>
          </a:bodyPr>
          <a:lstStyle/>
          <a:p>
            <a:pPr algn="l" defTabSz="912813">
              <a:lnSpc>
                <a:spcPct val="90000"/>
              </a:lnSpc>
            </a:pPr>
            <a:r>
              <a:rPr lang="en-US" altLang="zh-TW" sz="2000">
                <a:latin typeface="Arial" pitchFamily="34" charset="0"/>
              </a:rPr>
              <a:t>Graph</a:t>
            </a:r>
          </a:p>
          <a:p>
            <a:pPr algn="l" defTabSz="912813">
              <a:lnSpc>
                <a:spcPct val="90000"/>
              </a:lnSpc>
            </a:pPr>
            <a:r>
              <a:rPr lang="en-US" altLang="zh-TW" sz="2000">
                <a:latin typeface="Arial" pitchFamily="34" charset="0"/>
              </a:rPr>
              <a:t>Indicator</a:t>
            </a:r>
          </a:p>
        </p:txBody>
      </p:sp>
      <p:sp>
        <p:nvSpPr>
          <p:cNvPr id="48141" name="Line 32"/>
          <p:cNvSpPr>
            <a:spLocks noChangeShapeType="1"/>
          </p:cNvSpPr>
          <p:nvPr/>
        </p:nvSpPr>
        <p:spPr bwMode="auto">
          <a:xfrm flipH="1">
            <a:off x="6877050" y="4121150"/>
            <a:ext cx="960438" cy="306388"/>
          </a:xfrm>
          <a:prstGeom prst="line">
            <a:avLst/>
          </a:prstGeom>
          <a:noFill/>
          <a:ln w="38100">
            <a:solidFill>
              <a:srgbClr val="FF3300"/>
            </a:solidFill>
            <a:round/>
            <a:headEnd type="none" w="sm" len="sm"/>
            <a:tailEnd type="triangle" w="med" len="med"/>
          </a:ln>
        </p:spPr>
        <p:txBody>
          <a:bodyPr wrap="none" anchor="ctr"/>
          <a:lstStyle/>
          <a:p>
            <a:endParaRPr lang="zh-TW" altLang="en-US"/>
          </a:p>
        </p:txBody>
      </p:sp>
      <p:sp>
        <p:nvSpPr>
          <p:cNvPr id="48142" name="Line 33"/>
          <p:cNvSpPr>
            <a:spLocks noChangeShapeType="1"/>
          </p:cNvSpPr>
          <p:nvPr/>
        </p:nvSpPr>
        <p:spPr bwMode="auto">
          <a:xfrm flipV="1">
            <a:off x="4533900" y="5118100"/>
            <a:ext cx="2343150" cy="115888"/>
          </a:xfrm>
          <a:prstGeom prst="line">
            <a:avLst/>
          </a:prstGeom>
          <a:noFill/>
          <a:ln w="38100">
            <a:solidFill>
              <a:srgbClr val="FF3300"/>
            </a:solidFill>
            <a:round/>
            <a:headEnd type="none" w="sm" len="sm"/>
            <a:tailEnd type="triangle" w="med" len="med"/>
          </a:ln>
        </p:spPr>
        <p:txBody>
          <a:bodyPr wrap="none" anchor="ctr"/>
          <a:lstStyle/>
          <a:p>
            <a:endParaRPr lang="zh-TW" altLang="en-US"/>
          </a:p>
        </p:txBody>
      </p:sp>
      <p:sp>
        <p:nvSpPr>
          <p:cNvPr id="15" name="頁尾版面配置區 14"/>
          <p:cNvSpPr>
            <a:spLocks noGrp="1"/>
          </p:cNvSpPr>
          <p:nvPr>
            <p:ph type="ftr" sz="quarter" idx="11"/>
          </p:nvPr>
        </p:nvSpPr>
        <p:spPr/>
        <p:txBody>
          <a:bodyPr/>
          <a:lstStyle/>
          <a:p>
            <a:pPr>
              <a:defRPr/>
            </a:pPr>
            <a:r>
              <a:rPr lang="en-US" altLang="en-US" smtClean="0"/>
              <a:t>ENGR 100 Section C </a:t>
            </a:r>
            <a:endParaRPr lang="en-US"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9154" name="Picture 24"/>
          <p:cNvPicPr>
            <a:picLocks noChangeAspect="1" noChangeArrowheads="1"/>
          </p:cNvPicPr>
          <p:nvPr/>
        </p:nvPicPr>
        <p:blipFill>
          <a:blip r:embed="rId3" cstate="print"/>
          <a:srcRect/>
          <a:stretch>
            <a:fillRect/>
          </a:stretch>
        </p:blipFill>
        <p:spPr bwMode="auto">
          <a:xfrm>
            <a:off x="4840288" y="1316038"/>
            <a:ext cx="4122737" cy="3998912"/>
          </a:xfrm>
          <a:prstGeom prst="rect">
            <a:avLst/>
          </a:prstGeom>
          <a:noFill/>
          <a:ln w="12700" algn="ctr">
            <a:noFill/>
            <a:miter lim="800000"/>
            <a:headEnd/>
            <a:tailEnd/>
          </a:ln>
        </p:spPr>
      </p:pic>
      <p:sp>
        <p:nvSpPr>
          <p:cNvPr id="49155" name="Rectangle 14"/>
          <p:cNvSpPr>
            <a:spLocks noChangeArrowheads="1"/>
          </p:cNvSpPr>
          <p:nvPr/>
        </p:nvSpPr>
        <p:spPr bwMode="auto">
          <a:xfrm>
            <a:off x="457200" y="1143000"/>
            <a:ext cx="4344988" cy="3332163"/>
          </a:xfrm>
          <a:prstGeom prst="rect">
            <a:avLst/>
          </a:prstGeom>
          <a:noFill/>
          <a:ln w="9525">
            <a:noFill/>
            <a:miter lim="800000"/>
            <a:headEnd/>
            <a:tailEnd/>
          </a:ln>
        </p:spPr>
        <p:txBody>
          <a:bodyPr lIns="63398" tIns="25359" rIns="63398" bIns="25359">
            <a:spAutoFit/>
          </a:bodyPr>
          <a:lstStyle/>
          <a:p>
            <a:pPr marL="228600" indent="-228600" algn="l" defTabSz="912813">
              <a:spcAft>
                <a:spcPct val="20000"/>
              </a:spcAft>
              <a:buFontTx/>
              <a:buChar char="•"/>
            </a:pPr>
            <a:r>
              <a:rPr lang="en-US" altLang="zh-TW" sz="2600" b="0"/>
              <a:t>Block diagram execution</a:t>
            </a:r>
          </a:p>
          <a:p>
            <a:pPr lvl="1" indent="-227013" algn="l" defTabSz="912813">
              <a:spcAft>
                <a:spcPct val="20000"/>
              </a:spcAft>
              <a:buFont typeface="Arial Narrow" pitchFamily="34" charset="0"/>
              <a:buChar char="–"/>
            </a:pPr>
            <a:r>
              <a:rPr lang="en-US" altLang="zh-TW" sz="2200" b="0"/>
              <a:t>Dependent on the flow of data</a:t>
            </a:r>
          </a:p>
          <a:p>
            <a:pPr lvl="1" indent="-227013" algn="l" defTabSz="912813">
              <a:spcAft>
                <a:spcPct val="20000"/>
              </a:spcAft>
              <a:buFont typeface="Arial Narrow" pitchFamily="34" charset="0"/>
              <a:buChar char="–"/>
            </a:pPr>
            <a:r>
              <a:rPr lang="en-US" altLang="zh-TW" sz="2200" b="0"/>
              <a:t>Block diagram does NOT execute left to right</a:t>
            </a:r>
          </a:p>
          <a:p>
            <a:pPr marL="228600" indent="-228600" algn="l" defTabSz="912813">
              <a:spcAft>
                <a:spcPct val="20000"/>
              </a:spcAft>
              <a:buFontTx/>
              <a:buChar char="•"/>
            </a:pPr>
            <a:r>
              <a:rPr lang="en-US" altLang="zh-TW" sz="2600" b="0"/>
              <a:t>Node executes when data is available to ALL input terminals</a:t>
            </a:r>
          </a:p>
          <a:p>
            <a:pPr marL="228600" indent="-228600" algn="l" defTabSz="912813">
              <a:spcAft>
                <a:spcPct val="20000"/>
              </a:spcAft>
              <a:buFontTx/>
              <a:buChar char="•"/>
            </a:pPr>
            <a:r>
              <a:rPr lang="en-US" altLang="zh-TW" sz="2600" b="0"/>
              <a:t>Nodes supply data to all output terminals when done</a:t>
            </a:r>
          </a:p>
        </p:txBody>
      </p:sp>
      <p:sp>
        <p:nvSpPr>
          <p:cNvPr id="49156" name="Rectangle 15"/>
          <p:cNvSpPr>
            <a:spLocks noChangeArrowheads="1"/>
          </p:cNvSpPr>
          <p:nvPr/>
        </p:nvSpPr>
        <p:spPr bwMode="auto">
          <a:xfrm>
            <a:off x="381000" y="304800"/>
            <a:ext cx="8077200" cy="685800"/>
          </a:xfrm>
          <a:prstGeom prst="rect">
            <a:avLst/>
          </a:prstGeom>
          <a:noFill/>
          <a:ln w="9525">
            <a:noFill/>
            <a:miter lim="800000"/>
            <a:headEnd/>
            <a:tailEnd/>
          </a:ln>
        </p:spPr>
        <p:txBody>
          <a:bodyPr anchor="ctr"/>
          <a:lstStyle/>
          <a:p>
            <a:pPr algn="l" eaLnBrk="1" hangingPunct="1"/>
            <a:r>
              <a:rPr lang="en-US" altLang="zh-TW" sz="3600"/>
              <a:t>Dataflow Programming</a:t>
            </a:r>
          </a:p>
        </p:txBody>
      </p:sp>
      <p:pic>
        <p:nvPicPr>
          <p:cNvPr id="49157" name="Picture 18"/>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840288" y="1316038"/>
            <a:ext cx="4122737" cy="3998912"/>
          </a:xfrm>
          <a:prstGeom prst="rect">
            <a:avLst/>
          </a:prstGeom>
          <a:noFill/>
          <a:ln w="12700" algn="ctr">
            <a:noFill/>
            <a:miter lim="800000"/>
            <a:headEnd/>
            <a:tailEnd/>
          </a:ln>
        </p:spPr>
      </p:pic>
      <p:sp>
        <p:nvSpPr>
          <p:cNvPr id="49158" name="Line 19"/>
          <p:cNvSpPr>
            <a:spLocks noChangeShapeType="1"/>
          </p:cNvSpPr>
          <p:nvPr/>
        </p:nvSpPr>
        <p:spPr bwMode="auto">
          <a:xfrm>
            <a:off x="5494338" y="1778000"/>
            <a:ext cx="230187" cy="0"/>
          </a:xfrm>
          <a:prstGeom prst="line">
            <a:avLst/>
          </a:prstGeom>
          <a:noFill/>
          <a:ln w="12700">
            <a:solidFill>
              <a:schemeClr val="tx1"/>
            </a:solidFill>
            <a:round/>
            <a:headEnd/>
            <a:tailEnd type="triangle" w="med" len="med"/>
          </a:ln>
        </p:spPr>
        <p:txBody>
          <a:bodyPr/>
          <a:lstStyle/>
          <a:p>
            <a:endParaRPr lang="zh-TW" altLang="en-US"/>
          </a:p>
        </p:txBody>
      </p:sp>
      <p:sp>
        <p:nvSpPr>
          <p:cNvPr id="49159" name="Line 20"/>
          <p:cNvSpPr>
            <a:spLocks noChangeShapeType="1"/>
          </p:cNvSpPr>
          <p:nvPr/>
        </p:nvSpPr>
        <p:spPr bwMode="auto">
          <a:xfrm>
            <a:off x="5454650" y="2738438"/>
            <a:ext cx="230188" cy="0"/>
          </a:xfrm>
          <a:prstGeom prst="line">
            <a:avLst/>
          </a:prstGeom>
          <a:noFill/>
          <a:ln w="12700">
            <a:solidFill>
              <a:schemeClr val="tx1"/>
            </a:solidFill>
            <a:round/>
            <a:headEnd/>
            <a:tailEnd type="triangle" w="med" len="med"/>
          </a:ln>
        </p:spPr>
        <p:txBody>
          <a:bodyPr/>
          <a:lstStyle/>
          <a:p>
            <a:endParaRPr lang="zh-TW" altLang="en-US"/>
          </a:p>
        </p:txBody>
      </p:sp>
      <p:sp>
        <p:nvSpPr>
          <p:cNvPr id="49160" name="Line 21"/>
          <p:cNvSpPr>
            <a:spLocks noChangeShapeType="1"/>
          </p:cNvSpPr>
          <p:nvPr/>
        </p:nvSpPr>
        <p:spPr bwMode="auto">
          <a:xfrm>
            <a:off x="6569075" y="1816100"/>
            <a:ext cx="230188" cy="0"/>
          </a:xfrm>
          <a:prstGeom prst="line">
            <a:avLst/>
          </a:prstGeom>
          <a:noFill/>
          <a:ln w="12700">
            <a:solidFill>
              <a:schemeClr val="tx1"/>
            </a:solidFill>
            <a:round/>
            <a:headEnd/>
            <a:tailEnd type="triangle" w="med" len="med"/>
          </a:ln>
        </p:spPr>
        <p:txBody>
          <a:bodyPr/>
          <a:lstStyle/>
          <a:p>
            <a:endParaRPr lang="zh-TW" altLang="en-US"/>
          </a:p>
        </p:txBody>
      </p:sp>
      <p:sp>
        <p:nvSpPr>
          <p:cNvPr id="49161" name="Line 22"/>
          <p:cNvSpPr>
            <a:spLocks noChangeShapeType="1"/>
          </p:cNvSpPr>
          <p:nvPr/>
        </p:nvSpPr>
        <p:spPr bwMode="auto">
          <a:xfrm>
            <a:off x="5532438" y="3851275"/>
            <a:ext cx="230187" cy="0"/>
          </a:xfrm>
          <a:prstGeom prst="line">
            <a:avLst/>
          </a:prstGeom>
          <a:noFill/>
          <a:ln w="12700">
            <a:solidFill>
              <a:schemeClr val="tx1"/>
            </a:solidFill>
            <a:round/>
            <a:headEnd/>
            <a:tailEnd type="triangle" w="med" len="med"/>
          </a:ln>
        </p:spPr>
        <p:txBody>
          <a:bodyPr/>
          <a:lstStyle/>
          <a:p>
            <a:endParaRPr lang="zh-TW" altLang="en-US"/>
          </a:p>
        </p:txBody>
      </p:sp>
      <p:sp>
        <p:nvSpPr>
          <p:cNvPr id="49162" name="Line 23"/>
          <p:cNvSpPr>
            <a:spLocks noChangeShapeType="1"/>
          </p:cNvSpPr>
          <p:nvPr/>
        </p:nvSpPr>
        <p:spPr bwMode="auto">
          <a:xfrm>
            <a:off x="7491413" y="1892300"/>
            <a:ext cx="230187" cy="0"/>
          </a:xfrm>
          <a:prstGeom prst="line">
            <a:avLst/>
          </a:prstGeom>
          <a:noFill/>
          <a:ln w="12700">
            <a:solidFill>
              <a:schemeClr val="tx1"/>
            </a:solidFill>
            <a:round/>
            <a:headEnd/>
            <a:tailEnd type="triangle" w="med" len="med"/>
          </a:ln>
        </p:spPr>
        <p:txBody>
          <a:bodyPr/>
          <a:lstStyle/>
          <a:p>
            <a:endParaRPr lang="zh-TW" altLang="en-US"/>
          </a:p>
        </p:txBody>
      </p:sp>
      <p:sp>
        <p:nvSpPr>
          <p:cNvPr id="49163" name="Line 25"/>
          <p:cNvSpPr>
            <a:spLocks noChangeShapeType="1"/>
          </p:cNvSpPr>
          <p:nvPr/>
        </p:nvSpPr>
        <p:spPr bwMode="auto">
          <a:xfrm>
            <a:off x="5532438" y="3851275"/>
            <a:ext cx="230187" cy="0"/>
          </a:xfrm>
          <a:prstGeom prst="line">
            <a:avLst/>
          </a:prstGeom>
          <a:noFill/>
          <a:ln w="12700">
            <a:solidFill>
              <a:schemeClr val="tx1"/>
            </a:solidFill>
            <a:round/>
            <a:headEnd/>
            <a:tailEnd type="triangle" w="med" len="med"/>
          </a:ln>
        </p:spPr>
        <p:txBody>
          <a:bodyPr/>
          <a:lstStyle/>
          <a:p>
            <a:endParaRPr lang="zh-TW" altLang="en-US"/>
          </a:p>
        </p:txBody>
      </p:sp>
      <p:sp>
        <p:nvSpPr>
          <p:cNvPr id="49164" name="Line 26"/>
          <p:cNvSpPr>
            <a:spLocks noChangeShapeType="1"/>
          </p:cNvSpPr>
          <p:nvPr/>
        </p:nvSpPr>
        <p:spPr bwMode="auto">
          <a:xfrm>
            <a:off x="5532438" y="4695825"/>
            <a:ext cx="230187" cy="0"/>
          </a:xfrm>
          <a:prstGeom prst="line">
            <a:avLst/>
          </a:prstGeom>
          <a:noFill/>
          <a:ln w="12700">
            <a:solidFill>
              <a:schemeClr val="tx1"/>
            </a:solidFill>
            <a:round/>
            <a:headEnd/>
            <a:tailEnd type="triangle" w="med" len="med"/>
          </a:ln>
        </p:spPr>
        <p:txBody>
          <a:bodyPr/>
          <a:lstStyle/>
          <a:p>
            <a:endParaRPr lang="zh-TW" altLang="en-US"/>
          </a:p>
        </p:txBody>
      </p:sp>
      <p:sp>
        <p:nvSpPr>
          <p:cNvPr id="49165" name="Line 27"/>
          <p:cNvSpPr>
            <a:spLocks noChangeShapeType="1"/>
          </p:cNvSpPr>
          <p:nvPr/>
        </p:nvSpPr>
        <p:spPr bwMode="auto">
          <a:xfrm>
            <a:off x="7491413" y="4849813"/>
            <a:ext cx="230187" cy="0"/>
          </a:xfrm>
          <a:prstGeom prst="line">
            <a:avLst/>
          </a:prstGeom>
          <a:noFill/>
          <a:ln w="12700">
            <a:solidFill>
              <a:schemeClr val="tx1"/>
            </a:solidFill>
            <a:round/>
            <a:headEnd/>
            <a:tailEnd type="triangle" w="med" len="med"/>
          </a:ln>
        </p:spPr>
        <p:txBody>
          <a:bodyPr/>
          <a:lstStyle/>
          <a:p>
            <a:endParaRPr lang="zh-TW" altLang="en-US"/>
          </a:p>
        </p:txBody>
      </p:sp>
      <p:sp>
        <p:nvSpPr>
          <p:cNvPr id="14" name="頁尾版面配置區 13"/>
          <p:cNvSpPr>
            <a:spLocks noGrp="1"/>
          </p:cNvSpPr>
          <p:nvPr>
            <p:ph type="ftr" sz="quarter" idx="11"/>
          </p:nvPr>
        </p:nvSpPr>
        <p:spPr/>
        <p:txBody>
          <a:bodyPr/>
          <a:lstStyle/>
          <a:p>
            <a:pPr>
              <a:defRPr/>
            </a:pPr>
            <a:r>
              <a:rPr lang="en-US" altLang="en-US" smtClean="0"/>
              <a:t>ENGR 100 Section C </a:t>
            </a:r>
            <a:endParaRPr lang="en-US"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16"/>
          <p:cNvSpPr>
            <a:spLocks noChangeArrowheads="1"/>
          </p:cNvSpPr>
          <p:nvPr/>
        </p:nvSpPr>
        <p:spPr bwMode="auto">
          <a:xfrm>
            <a:off x="347663" y="165100"/>
            <a:ext cx="8534400" cy="1066800"/>
          </a:xfrm>
          <a:prstGeom prst="rect">
            <a:avLst/>
          </a:prstGeom>
          <a:noFill/>
          <a:ln w="9525">
            <a:noFill/>
            <a:miter lim="800000"/>
            <a:headEnd/>
            <a:tailEnd/>
          </a:ln>
        </p:spPr>
        <p:txBody>
          <a:bodyPr anchor="ctr"/>
          <a:lstStyle/>
          <a:p>
            <a:pPr algn="l" eaLnBrk="1" hangingPunct="1"/>
            <a:r>
              <a:rPr lang="en-US" altLang="zh-TW" sz="3600"/>
              <a:t>Debugging Techniques</a:t>
            </a:r>
          </a:p>
        </p:txBody>
      </p:sp>
      <p:sp>
        <p:nvSpPr>
          <p:cNvPr id="50179" name="Rectangle 17"/>
          <p:cNvSpPr>
            <a:spLocks noChangeArrowheads="1"/>
          </p:cNvSpPr>
          <p:nvPr/>
        </p:nvSpPr>
        <p:spPr bwMode="auto">
          <a:xfrm>
            <a:off x="309563" y="1201738"/>
            <a:ext cx="4044950" cy="2978150"/>
          </a:xfrm>
          <a:prstGeom prst="rect">
            <a:avLst/>
          </a:prstGeom>
          <a:noFill/>
          <a:ln w="9525">
            <a:noFill/>
            <a:miter lim="800000"/>
            <a:headEnd/>
            <a:tailEnd/>
          </a:ln>
        </p:spPr>
        <p:txBody>
          <a:bodyPr lIns="63297" tIns="25318" rIns="63297" bIns="25318">
            <a:spAutoFit/>
          </a:bodyPr>
          <a:lstStyle/>
          <a:p>
            <a:pPr marL="228600" indent="-228600" algn="l" defTabSz="911225">
              <a:lnSpc>
                <a:spcPct val="85000"/>
              </a:lnSpc>
              <a:buFontTx/>
              <a:buChar char="•"/>
            </a:pPr>
            <a:r>
              <a:rPr lang="en-US" altLang="zh-TW">
                <a:latin typeface="Arial" pitchFamily="34" charset="0"/>
              </a:rPr>
              <a:t>Finding Errors</a:t>
            </a:r>
          </a:p>
          <a:p>
            <a:pPr marL="228600" indent="-228600" algn="l" defTabSz="911225">
              <a:lnSpc>
                <a:spcPct val="85000"/>
              </a:lnSpc>
            </a:pPr>
            <a:endParaRPr lang="en-US" altLang="zh-TW">
              <a:latin typeface="Arial" pitchFamily="34" charset="0"/>
            </a:endParaRPr>
          </a:p>
          <a:p>
            <a:pPr marL="228600" indent="-228600" algn="l" defTabSz="911225">
              <a:lnSpc>
                <a:spcPct val="155000"/>
              </a:lnSpc>
            </a:pPr>
            <a:endParaRPr lang="en-US" altLang="zh-TW">
              <a:latin typeface="Arial" pitchFamily="34" charset="0"/>
            </a:endParaRPr>
          </a:p>
          <a:p>
            <a:pPr marL="228600" indent="-228600" algn="l" defTabSz="911225">
              <a:lnSpc>
                <a:spcPct val="85000"/>
              </a:lnSpc>
              <a:buFontTx/>
              <a:buChar char="•"/>
            </a:pPr>
            <a:r>
              <a:rPr lang="en-US" altLang="zh-TW">
                <a:latin typeface="Arial" pitchFamily="34" charset="0"/>
              </a:rPr>
              <a:t>Execution Highlighting</a:t>
            </a:r>
          </a:p>
          <a:p>
            <a:pPr marL="228600" indent="-228600" algn="l" defTabSz="911225">
              <a:lnSpc>
                <a:spcPct val="85000"/>
              </a:lnSpc>
            </a:pPr>
            <a:endParaRPr lang="en-US" altLang="zh-TW">
              <a:latin typeface="Arial" pitchFamily="34" charset="0"/>
            </a:endParaRPr>
          </a:p>
          <a:p>
            <a:pPr marL="228600" indent="-228600" algn="l" defTabSz="911225">
              <a:lnSpc>
                <a:spcPct val="115000"/>
              </a:lnSpc>
            </a:pPr>
            <a:endParaRPr lang="en-US" altLang="zh-TW">
              <a:latin typeface="Arial" pitchFamily="34" charset="0"/>
            </a:endParaRPr>
          </a:p>
          <a:p>
            <a:pPr marL="228600" indent="-228600" algn="l" defTabSz="911225">
              <a:lnSpc>
                <a:spcPct val="105000"/>
              </a:lnSpc>
              <a:buFontTx/>
              <a:buChar char="•"/>
            </a:pPr>
            <a:endParaRPr lang="en-US" altLang="zh-TW">
              <a:latin typeface="Arial" pitchFamily="34" charset="0"/>
            </a:endParaRPr>
          </a:p>
          <a:p>
            <a:pPr marL="228600" indent="-228600" algn="l" defTabSz="911225">
              <a:lnSpc>
                <a:spcPct val="85000"/>
              </a:lnSpc>
              <a:buFontTx/>
              <a:buChar char="•"/>
            </a:pPr>
            <a:r>
              <a:rPr lang="en-US" altLang="zh-TW">
                <a:latin typeface="Arial" pitchFamily="34" charset="0"/>
              </a:rPr>
              <a:t>Probes</a:t>
            </a:r>
          </a:p>
        </p:txBody>
      </p:sp>
      <p:sp>
        <p:nvSpPr>
          <p:cNvPr id="50180" name="Rectangle 18"/>
          <p:cNvSpPr>
            <a:spLocks noChangeArrowheads="1"/>
          </p:cNvSpPr>
          <p:nvPr/>
        </p:nvSpPr>
        <p:spPr bwMode="auto">
          <a:xfrm>
            <a:off x="2868613" y="1676400"/>
            <a:ext cx="3697287" cy="660400"/>
          </a:xfrm>
          <a:prstGeom prst="rect">
            <a:avLst/>
          </a:prstGeom>
          <a:noFill/>
          <a:ln w="9525">
            <a:noFill/>
            <a:miter lim="800000"/>
            <a:headEnd/>
            <a:tailEnd/>
          </a:ln>
        </p:spPr>
        <p:txBody>
          <a:bodyPr wrap="none" lIns="63297" tIns="25318" rIns="63297" bIns="25318">
            <a:spAutoFit/>
          </a:bodyPr>
          <a:lstStyle/>
          <a:p>
            <a:pPr algn="l" defTabSz="911225">
              <a:lnSpc>
                <a:spcPct val="90000"/>
              </a:lnSpc>
            </a:pPr>
            <a:r>
              <a:rPr lang="en-US" altLang="zh-TW" sz="2000" b="0">
                <a:latin typeface="Arial" pitchFamily="34" charset="0"/>
              </a:rPr>
              <a:t>Click on broken </a:t>
            </a:r>
            <a:r>
              <a:rPr lang="en-US" altLang="zh-TW" sz="2000">
                <a:latin typeface="Arial" pitchFamily="34" charset="0"/>
              </a:rPr>
              <a:t>Run</a:t>
            </a:r>
            <a:r>
              <a:rPr lang="en-US" altLang="zh-TW" sz="2000" b="0">
                <a:latin typeface="Arial" pitchFamily="34" charset="0"/>
              </a:rPr>
              <a:t> button.</a:t>
            </a:r>
          </a:p>
          <a:p>
            <a:pPr algn="l" defTabSz="911225">
              <a:lnSpc>
                <a:spcPct val="110000"/>
              </a:lnSpc>
            </a:pPr>
            <a:r>
              <a:rPr lang="en-US" altLang="zh-TW" sz="2000" b="0">
                <a:latin typeface="Arial" pitchFamily="34" charset="0"/>
              </a:rPr>
              <a:t>Window showing error appears.</a:t>
            </a:r>
          </a:p>
        </p:txBody>
      </p:sp>
      <p:sp>
        <p:nvSpPr>
          <p:cNvPr id="50181" name="Rectangle 19"/>
          <p:cNvSpPr>
            <a:spLocks noChangeArrowheads="1"/>
          </p:cNvSpPr>
          <p:nvPr/>
        </p:nvSpPr>
        <p:spPr bwMode="auto">
          <a:xfrm>
            <a:off x="5124450" y="1701800"/>
            <a:ext cx="23813" cy="228600"/>
          </a:xfrm>
          <a:prstGeom prst="rect">
            <a:avLst/>
          </a:prstGeom>
          <a:noFill/>
          <a:ln w="9525">
            <a:noFill/>
            <a:miter lim="800000"/>
            <a:headEnd/>
            <a:tailEnd/>
          </a:ln>
        </p:spPr>
        <p:txBody>
          <a:bodyPr wrap="none" anchor="ctr"/>
          <a:lstStyle/>
          <a:p>
            <a:endParaRPr lang="zh-TW" altLang="en-US"/>
          </a:p>
        </p:txBody>
      </p:sp>
      <p:sp>
        <p:nvSpPr>
          <p:cNvPr id="50182" name="Rectangle 20"/>
          <p:cNvSpPr>
            <a:spLocks noChangeArrowheads="1"/>
          </p:cNvSpPr>
          <p:nvPr/>
        </p:nvSpPr>
        <p:spPr bwMode="auto">
          <a:xfrm>
            <a:off x="2919413" y="2895600"/>
            <a:ext cx="5527675" cy="873125"/>
          </a:xfrm>
          <a:prstGeom prst="rect">
            <a:avLst/>
          </a:prstGeom>
          <a:noFill/>
          <a:ln w="9525">
            <a:noFill/>
            <a:miter lim="800000"/>
            <a:headEnd/>
            <a:tailEnd/>
          </a:ln>
        </p:spPr>
        <p:txBody>
          <a:bodyPr lIns="63297" tIns="25318" rIns="63297" bIns="25318">
            <a:spAutoFit/>
          </a:bodyPr>
          <a:lstStyle/>
          <a:p>
            <a:pPr algn="l" defTabSz="911225">
              <a:lnSpc>
                <a:spcPct val="90000"/>
              </a:lnSpc>
            </a:pPr>
            <a:r>
              <a:rPr lang="en-US" altLang="zh-TW" sz="2000" b="0">
                <a:latin typeface="Arial" pitchFamily="34" charset="0"/>
              </a:rPr>
              <a:t>Click on </a:t>
            </a:r>
            <a:r>
              <a:rPr lang="en-US" altLang="zh-TW" sz="2000">
                <a:latin typeface="Arial" pitchFamily="34" charset="0"/>
              </a:rPr>
              <a:t>Execution Highlighting</a:t>
            </a:r>
            <a:r>
              <a:rPr lang="en-US" altLang="zh-TW" sz="2000" b="0">
                <a:latin typeface="Arial" pitchFamily="34" charset="0"/>
              </a:rPr>
              <a:t> button; data flow is animated using bubbles. Values are </a:t>
            </a:r>
          </a:p>
          <a:p>
            <a:pPr algn="l" defTabSz="911225">
              <a:lnSpc>
                <a:spcPct val="90000"/>
              </a:lnSpc>
            </a:pPr>
            <a:r>
              <a:rPr lang="en-US" altLang="zh-TW" sz="2000" b="0">
                <a:latin typeface="Arial" pitchFamily="34" charset="0"/>
              </a:rPr>
              <a:t>displayed on wires.</a:t>
            </a:r>
          </a:p>
        </p:txBody>
      </p:sp>
      <p:sp>
        <p:nvSpPr>
          <p:cNvPr id="50183" name="Rectangle 21"/>
          <p:cNvSpPr>
            <a:spLocks noChangeArrowheads="1"/>
          </p:cNvSpPr>
          <p:nvPr/>
        </p:nvSpPr>
        <p:spPr bwMode="auto">
          <a:xfrm>
            <a:off x="2944813" y="4191000"/>
            <a:ext cx="5653087" cy="1423988"/>
          </a:xfrm>
          <a:prstGeom prst="rect">
            <a:avLst/>
          </a:prstGeom>
          <a:noFill/>
          <a:ln w="9525">
            <a:noFill/>
            <a:miter lim="800000"/>
            <a:headEnd/>
            <a:tailEnd/>
          </a:ln>
        </p:spPr>
        <p:txBody>
          <a:bodyPr lIns="63297" tIns="25318" rIns="63297" bIns="25318">
            <a:spAutoFit/>
          </a:bodyPr>
          <a:lstStyle/>
          <a:p>
            <a:pPr algn="l" defTabSz="911225">
              <a:lnSpc>
                <a:spcPct val="90000"/>
              </a:lnSpc>
            </a:pPr>
            <a:r>
              <a:rPr lang="en-US" altLang="zh-TW" sz="2000" b="0">
                <a:latin typeface="Arial" pitchFamily="34" charset="0"/>
              </a:rPr>
              <a:t>Right-click on wire to display probe and it shows data as it flows through wire segment. </a:t>
            </a:r>
          </a:p>
          <a:p>
            <a:pPr algn="l" defTabSz="911225">
              <a:lnSpc>
                <a:spcPct val="90000"/>
              </a:lnSpc>
            </a:pPr>
            <a:endParaRPr lang="en-US" altLang="zh-TW" sz="2000" b="0">
              <a:latin typeface="Arial" pitchFamily="34" charset="0"/>
            </a:endParaRPr>
          </a:p>
          <a:p>
            <a:pPr algn="l" defTabSz="911225">
              <a:lnSpc>
                <a:spcPct val="90000"/>
              </a:lnSpc>
            </a:pPr>
            <a:r>
              <a:rPr lang="en-US" altLang="zh-TW" sz="2000" b="0">
                <a:latin typeface="Arial" pitchFamily="34" charset="0"/>
              </a:rPr>
              <a:t>You can also select Probe tool from Tools palette and click on wire.</a:t>
            </a:r>
          </a:p>
        </p:txBody>
      </p:sp>
      <p:pic>
        <p:nvPicPr>
          <p:cNvPr id="50184" name="Picture 22"/>
          <p:cNvPicPr>
            <a:picLocks noChangeArrowheads="1"/>
          </p:cNvPicPr>
          <p:nvPr/>
        </p:nvPicPr>
        <p:blipFill>
          <a:blip r:embed="rId3" cstate="print"/>
          <a:srcRect/>
          <a:stretch>
            <a:fillRect/>
          </a:stretch>
        </p:blipFill>
        <p:spPr bwMode="auto">
          <a:xfrm>
            <a:off x="2206625" y="5268913"/>
            <a:ext cx="461963" cy="379412"/>
          </a:xfrm>
          <a:prstGeom prst="rect">
            <a:avLst/>
          </a:prstGeom>
          <a:noFill/>
          <a:ln w="9525">
            <a:noFill/>
            <a:miter lim="800000"/>
            <a:headEnd/>
            <a:tailEnd/>
          </a:ln>
        </p:spPr>
      </p:pic>
      <p:pic>
        <p:nvPicPr>
          <p:cNvPr id="50185" name="Picture 23"/>
          <p:cNvPicPr>
            <a:picLocks noChangeAspect="1" noChangeArrowheads="1"/>
          </p:cNvPicPr>
          <p:nvPr/>
        </p:nvPicPr>
        <p:blipFill>
          <a:blip r:embed="rId4" cstate="print"/>
          <a:srcRect/>
          <a:stretch>
            <a:fillRect/>
          </a:stretch>
        </p:blipFill>
        <p:spPr bwMode="auto">
          <a:xfrm>
            <a:off x="2282825" y="1749425"/>
            <a:ext cx="381000" cy="379413"/>
          </a:xfrm>
          <a:prstGeom prst="rect">
            <a:avLst/>
          </a:prstGeom>
          <a:noFill/>
          <a:ln w="9525">
            <a:noFill/>
            <a:miter lim="800000"/>
            <a:headEnd type="none" w="sm" len="sm"/>
            <a:tailEnd type="none" w="sm" len="sm"/>
          </a:ln>
        </p:spPr>
      </p:pic>
      <p:pic>
        <p:nvPicPr>
          <p:cNvPr id="50186" name="Picture 24"/>
          <p:cNvPicPr>
            <a:picLocks noChangeAspect="1" noChangeArrowheads="1"/>
          </p:cNvPicPr>
          <p:nvPr/>
        </p:nvPicPr>
        <p:blipFill>
          <a:blip r:embed="rId5" cstate="print"/>
          <a:srcRect/>
          <a:stretch>
            <a:fillRect/>
          </a:stretch>
        </p:blipFill>
        <p:spPr bwMode="auto">
          <a:xfrm>
            <a:off x="1825625" y="2943225"/>
            <a:ext cx="381000" cy="363538"/>
          </a:xfrm>
          <a:prstGeom prst="rect">
            <a:avLst/>
          </a:prstGeom>
          <a:noFill/>
          <a:ln w="9525">
            <a:noFill/>
            <a:miter lim="800000"/>
            <a:headEnd type="none" w="sm" len="sm"/>
            <a:tailEnd type="none" w="sm" len="sm"/>
          </a:ln>
        </p:spPr>
      </p:pic>
      <p:pic>
        <p:nvPicPr>
          <p:cNvPr id="50187" name="Picture 25"/>
          <p:cNvPicPr>
            <a:picLocks noChangeAspect="1" noChangeArrowheads="1"/>
          </p:cNvPicPr>
          <p:nvPr/>
        </p:nvPicPr>
        <p:blipFill>
          <a:blip r:embed="rId6" cstate="print"/>
          <a:srcRect/>
          <a:stretch>
            <a:fillRect/>
          </a:stretch>
        </p:blipFill>
        <p:spPr bwMode="auto">
          <a:xfrm>
            <a:off x="2282825" y="2927350"/>
            <a:ext cx="407988" cy="388938"/>
          </a:xfrm>
          <a:prstGeom prst="rect">
            <a:avLst/>
          </a:prstGeom>
          <a:noFill/>
          <a:ln w="9525">
            <a:noFill/>
            <a:miter lim="800000"/>
            <a:headEnd type="none" w="sm" len="sm"/>
            <a:tailEnd type="none" w="sm" len="sm"/>
          </a:ln>
        </p:spPr>
      </p:pic>
      <p:pic>
        <p:nvPicPr>
          <p:cNvPr id="50188" name="Picture 26" descr="probe LV 8"/>
          <p:cNvPicPr>
            <a:picLocks noChangeAspect="1" noChangeArrowheads="1"/>
          </p:cNvPicPr>
          <p:nvPr/>
        </p:nvPicPr>
        <p:blipFill>
          <a:blip r:embed="rId7" cstate="print"/>
          <a:srcRect/>
          <a:stretch>
            <a:fillRect/>
          </a:stretch>
        </p:blipFill>
        <p:spPr bwMode="auto">
          <a:xfrm>
            <a:off x="1576388" y="4119563"/>
            <a:ext cx="1123950" cy="1162050"/>
          </a:xfrm>
          <a:prstGeom prst="rect">
            <a:avLst/>
          </a:prstGeom>
          <a:noFill/>
          <a:ln w="9525">
            <a:noFill/>
            <a:miter lim="800000"/>
            <a:headEnd/>
            <a:tailEnd/>
          </a:ln>
        </p:spPr>
      </p:pic>
      <p:sp>
        <p:nvSpPr>
          <p:cNvPr id="13" name="頁尾版面配置區 12"/>
          <p:cNvSpPr>
            <a:spLocks noGrp="1"/>
          </p:cNvSpPr>
          <p:nvPr>
            <p:ph type="ftr" sz="quarter" idx="11"/>
          </p:nvPr>
        </p:nvSpPr>
        <p:spPr/>
        <p:txBody>
          <a:bodyPr/>
          <a:lstStyle/>
          <a:p>
            <a:pPr>
              <a:defRPr/>
            </a:pPr>
            <a:r>
              <a:rPr lang="en-US" altLang="en-US" smtClean="0"/>
              <a:t>ENGR 100 Section C </a:t>
            </a:r>
            <a:endParaRPr lang="en-US"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15"/>
          <p:cNvSpPr>
            <a:spLocks noGrp="1" noChangeArrowheads="1"/>
          </p:cNvSpPr>
          <p:nvPr>
            <p:ph type="title"/>
          </p:nvPr>
        </p:nvSpPr>
        <p:spPr>
          <a:noFill/>
        </p:spPr>
        <p:txBody>
          <a:bodyPr/>
          <a:lstStyle/>
          <a:p>
            <a:pPr eaLnBrk="1" hangingPunct="1"/>
            <a:r>
              <a:rPr lang="en-US" altLang="zh-TW" smtClean="0">
                <a:ea typeface="新細明體" pitchFamily="18" charset="-120"/>
              </a:rPr>
              <a:t>Context Help Window</a:t>
            </a:r>
          </a:p>
        </p:txBody>
      </p:sp>
      <p:sp>
        <p:nvSpPr>
          <p:cNvPr id="56323" name="Rectangle 16"/>
          <p:cNvSpPr>
            <a:spLocks noGrp="1" noChangeArrowheads="1"/>
          </p:cNvSpPr>
          <p:nvPr>
            <p:ph sz="quarter" idx="1"/>
          </p:nvPr>
        </p:nvSpPr>
        <p:spPr>
          <a:xfrm>
            <a:off x="381000" y="1047750"/>
            <a:ext cx="8534400" cy="4878388"/>
          </a:xfrm>
        </p:spPr>
        <p:txBody>
          <a:bodyPr/>
          <a:lstStyle/>
          <a:p>
            <a:pPr eaLnBrk="1" hangingPunct="1"/>
            <a:r>
              <a:rPr lang="en-US" altLang="zh-TW" b="1" smtClean="0"/>
              <a:t>Help»Show Context Help</a:t>
            </a:r>
            <a:r>
              <a:rPr lang="en-US" altLang="zh-TW" smtClean="0"/>
              <a:t>, press the &lt;Ctrl+H&gt; keys</a:t>
            </a:r>
          </a:p>
          <a:p>
            <a:pPr eaLnBrk="1" hangingPunct="1"/>
            <a:r>
              <a:rPr lang="en-US" altLang="zh-TW" smtClean="0"/>
              <a:t>Hover cursor over object to update window</a:t>
            </a:r>
          </a:p>
        </p:txBody>
      </p:sp>
      <p:sp>
        <p:nvSpPr>
          <p:cNvPr id="56324" name="Rectangle 17"/>
          <p:cNvSpPr>
            <a:spLocks noChangeArrowheads="1"/>
          </p:cNvSpPr>
          <p:nvPr/>
        </p:nvSpPr>
        <p:spPr bwMode="auto">
          <a:xfrm>
            <a:off x="347663" y="2584450"/>
            <a:ext cx="4724400" cy="3303588"/>
          </a:xfrm>
          <a:prstGeom prst="rect">
            <a:avLst/>
          </a:prstGeom>
          <a:noFill/>
          <a:ln w="9525">
            <a:noFill/>
            <a:miter lim="800000"/>
            <a:headEnd/>
            <a:tailEnd/>
          </a:ln>
        </p:spPr>
        <p:txBody>
          <a:bodyPr/>
          <a:lstStyle/>
          <a:p>
            <a:pPr marL="174625" indent="-174625" algn="l" eaLnBrk="1" hangingPunct="1">
              <a:spcBef>
                <a:spcPct val="20000"/>
              </a:spcBef>
            </a:pPr>
            <a:r>
              <a:rPr lang="en-US" altLang="zh-TW" sz="3200"/>
              <a:t>Additional Help</a:t>
            </a:r>
          </a:p>
          <a:p>
            <a:pPr marL="508000" lvl="1" indent="-217488" algn="l" eaLnBrk="1" hangingPunct="1">
              <a:spcBef>
                <a:spcPct val="20000"/>
              </a:spcBef>
              <a:buFontTx/>
              <a:buChar char="–"/>
            </a:pPr>
            <a:r>
              <a:rPr lang="en-US" altLang="zh-TW" sz="2800" b="0"/>
              <a:t>Right-Click on the VI icon and choose </a:t>
            </a:r>
            <a:r>
              <a:rPr lang="en-US" altLang="zh-TW" sz="2800"/>
              <a:t>Help</a:t>
            </a:r>
            <a:r>
              <a:rPr lang="en-US" altLang="zh-TW" sz="2800" b="0"/>
              <a:t>, or</a:t>
            </a:r>
          </a:p>
          <a:p>
            <a:pPr marL="508000" lvl="1" indent="-217488" algn="l" eaLnBrk="1" hangingPunct="1">
              <a:spcBef>
                <a:spcPct val="20000"/>
              </a:spcBef>
              <a:buFontTx/>
              <a:buChar char="–"/>
            </a:pPr>
            <a:r>
              <a:rPr lang="en-US" altLang="zh-TW" sz="2800" b="0"/>
              <a:t>Choose “</a:t>
            </a:r>
            <a:r>
              <a:rPr lang="en-US" altLang="zh-TW" sz="2800" u="sng"/>
              <a:t>Detailed Help</a:t>
            </a:r>
            <a:r>
              <a:rPr lang="en-US" altLang="zh-TW" sz="2800" b="0"/>
              <a:t>.” on the context help window</a:t>
            </a:r>
          </a:p>
        </p:txBody>
      </p:sp>
      <p:pic>
        <p:nvPicPr>
          <p:cNvPr id="56325" name="Picture 22"/>
          <p:cNvPicPr>
            <a:picLocks noChangeAspect="1" noChangeArrowheads="1"/>
          </p:cNvPicPr>
          <p:nvPr/>
        </p:nvPicPr>
        <p:blipFill>
          <a:blip r:embed="rId3" cstate="print"/>
          <a:srcRect/>
          <a:stretch>
            <a:fillRect/>
          </a:stretch>
        </p:blipFill>
        <p:spPr bwMode="auto">
          <a:xfrm>
            <a:off x="4264025" y="5118100"/>
            <a:ext cx="1771650" cy="657225"/>
          </a:xfrm>
          <a:prstGeom prst="rect">
            <a:avLst/>
          </a:prstGeom>
          <a:noFill/>
          <a:ln w="12700" algn="ctr">
            <a:noFill/>
            <a:miter lim="800000"/>
            <a:headEnd/>
            <a:tailEnd/>
          </a:ln>
        </p:spPr>
      </p:pic>
      <p:pic>
        <p:nvPicPr>
          <p:cNvPr id="56326" name="Picture 23"/>
          <p:cNvPicPr>
            <a:picLocks noChangeAspect="1" noChangeArrowheads="1"/>
          </p:cNvPicPr>
          <p:nvPr/>
        </p:nvPicPr>
        <p:blipFill>
          <a:blip r:embed="rId4" cstate="print"/>
          <a:srcRect/>
          <a:stretch>
            <a:fillRect/>
          </a:stretch>
        </p:blipFill>
        <p:spPr bwMode="auto">
          <a:xfrm>
            <a:off x="5110163" y="2354263"/>
            <a:ext cx="3676650" cy="2781300"/>
          </a:xfrm>
          <a:prstGeom prst="rect">
            <a:avLst/>
          </a:prstGeom>
          <a:noFill/>
          <a:ln w="12700" algn="ctr">
            <a:noFill/>
            <a:miter lim="800000"/>
            <a:headEnd/>
            <a:tailEnd/>
          </a:ln>
        </p:spPr>
      </p:pic>
      <p:sp>
        <p:nvSpPr>
          <p:cNvPr id="56327" name="Line 27"/>
          <p:cNvSpPr>
            <a:spLocks noChangeShapeType="1"/>
          </p:cNvSpPr>
          <p:nvPr/>
        </p:nvSpPr>
        <p:spPr bwMode="auto">
          <a:xfrm flipV="1">
            <a:off x="4725988" y="4619625"/>
            <a:ext cx="384175" cy="498475"/>
          </a:xfrm>
          <a:prstGeom prst="line">
            <a:avLst/>
          </a:prstGeom>
          <a:noFill/>
          <a:ln w="12700">
            <a:solidFill>
              <a:schemeClr val="tx1"/>
            </a:solidFill>
            <a:round/>
            <a:headEnd type="triangle" w="med" len="med"/>
            <a:tailEnd type="triangle" w="med" len="med"/>
          </a:ln>
        </p:spPr>
        <p:txBody>
          <a:bodyPr/>
          <a:lstStyle/>
          <a:p>
            <a:endParaRPr lang="zh-TW" altLang="en-US"/>
          </a:p>
        </p:txBody>
      </p:sp>
      <p:sp>
        <p:nvSpPr>
          <p:cNvPr id="8" name="頁尾版面配置區 7"/>
          <p:cNvSpPr>
            <a:spLocks noGrp="1"/>
          </p:cNvSpPr>
          <p:nvPr>
            <p:ph type="ftr" sz="quarter" idx="11"/>
          </p:nvPr>
        </p:nvSpPr>
        <p:spPr/>
        <p:txBody>
          <a:bodyPr/>
          <a:lstStyle/>
          <a:p>
            <a:pPr>
              <a:defRPr/>
            </a:pPr>
            <a:r>
              <a:rPr lang="en-US" altLang="en-US" smtClean="0"/>
              <a:t>ENGR 100 Section C </a:t>
            </a:r>
            <a:endParaRPr lang="en-US"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tLang="zh-TW" smtClean="0">
                <a:ea typeface="新細明體" pitchFamily="18" charset="-120"/>
              </a:rPr>
              <a:t>Course Goals</a:t>
            </a:r>
          </a:p>
        </p:txBody>
      </p:sp>
      <p:sp>
        <p:nvSpPr>
          <p:cNvPr id="30723" name="Rectangle 3"/>
          <p:cNvSpPr>
            <a:spLocks noGrp="1" noChangeArrowheads="1"/>
          </p:cNvSpPr>
          <p:nvPr>
            <p:ph sz="quarter" idx="1"/>
          </p:nvPr>
        </p:nvSpPr>
        <p:spPr>
          <a:xfrm>
            <a:off x="381000" y="1295400"/>
            <a:ext cx="8534400" cy="4552950"/>
          </a:xfrm>
        </p:spPr>
        <p:txBody>
          <a:bodyPr/>
          <a:lstStyle/>
          <a:p>
            <a:pPr eaLnBrk="1" hangingPunct="1"/>
            <a:r>
              <a:rPr lang="en-US" altLang="zh-TW" smtClean="0"/>
              <a:t>Become comfortable with the LabVIEW environment and data flow execution</a:t>
            </a:r>
          </a:p>
          <a:p>
            <a:pPr eaLnBrk="1" hangingPunct="1"/>
            <a:r>
              <a:rPr lang="en-US" altLang="zh-TW" smtClean="0"/>
              <a:t>Ability to use LabVIEW to simulate Electrical Wiring</a:t>
            </a:r>
          </a:p>
          <a:p>
            <a:pPr eaLnBrk="1" hangingPunct="1"/>
            <a:r>
              <a:rPr lang="en-US" altLang="zh-TW" smtClean="0"/>
              <a:t>LabVIEW Concepts</a:t>
            </a:r>
          </a:p>
          <a:p>
            <a:pPr lvl="1" eaLnBrk="1" hangingPunct="1"/>
            <a:r>
              <a:rPr lang="en-US" altLang="zh-TW" smtClean="0"/>
              <a:t>Find and use math and complex analysis functions</a:t>
            </a:r>
          </a:p>
          <a:p>
            <a:pPr lvl="1" eaLnBrk="1" hangingPunct="1"/>
            <a:r>
              <a:rPr lang="en-US" altLang="zh-TW" smtClean="0"/>
              <a:t>Work with data types, such as Boolean, integer, and</a:t>
            </a:r>
          </a:p>
          <a:p>
            <a:pPr lvl="1" eaLnBrk="1" hangingPunct="1"/>
            <a:r>
              <a:rPr lang="en-US" altLang="zh-TW" smtClean="0"/>
              <a:t>Displaying</a:t>
            </a:r>
          </a:p>
          <a:p>
            <a:pPr lvl="1" eaLnBrk="1" hangingPunct="1">
              <a:buFontTx/>
              <a:buNone/>
            </a:pPr>
            <a:endParaRPr lang="en-US" altLang="zh-TW" smtClean="0"/>
          </a:p>
        </p:txBody>
      </p:sp>
      <p:sp>
        <p:nvSpPr>
          <p:cNvPr id="4" name="頁尾版面配置區 3"/>
          <p:cNvSpPr>
            <a:spLocks noGrp="1"/>
          </p:cNvSpPr>
          <p:nvPr>
            <p:ph type="ftr" sz="quarter" idx="11"/>
          </p:nvPr>
        </p:nvSpPr>
        <p:spPr/>
        <p:txBody>
          <a:bodyPr/>
          <a:lstStyle/>
          <a:p>
            <a:pPr>
              <a:defRPr/>
            </a:pPr>
            <a:r>
              <a:rPr lang="en-US" altLang="en-US" smtClean="0"/>
              <a:t>ENGR 100 Section C </a:t>
            </a:r>
            <a:endParaRPr lang="en-US" altLang="en-US"/>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altLang="zh-TW" smtClean="0">
                <a:ea typeface="新細明體" pitchFamily="18" charset="-120"/>
              </a:rPr>
              <a:t>Tips for Working in LabVIEW</a:t>
            </a:r>
          </a:p>
        </p:txBody>
      </p:sp>
      <p:sp>
        <p:nvSpPr>
          <p:cNvPr id="57347" name="Rectangle 3"/>
          <p:cNvSpPr>
            <a:spLocks noGrp="1" noChangeArrowheads="1"/>
          </p:cNvSpPr>
          <p:nvPr>
            <p:ph sz="quarter" idx="1"/>
          </p:nvPr>
        </p:nvSpPr>
        <p:spPr>
          <a:xfrm>
            <a:off x="457200" y="1219200"/>
            <a:ext cx="8229600" cy="4937125"/>
          </a:xfrm>
        </p:spPr>
        <p:txBody>
          <a:bodyPr/>
          <a:lstStyle/>
          <a:p>
            <a:pPr eaLnBrk="1" hangingPunct="1"/>
            <a:r>
              <a:rPr lang="en-US" altLang="zh-TW" sz="2800" smtClean="0">
                <a:latin typeface="Arial" pitchFamily="34" charset="0"/>
              </a:rPr>
              <a:t>Keystroke Shortcuts</a:t>
            </a:r>
          </a:p>
          <a:p>
            <a:pPr lvl="1" eaLnBrk="1" hangingPunct="1"/>
            <a:r>
              <a:rPr lang="en-US" altLang="zh-TW" sz="2400" smtClean="0">
                <a:latin typeface="Arial" pitchFamily="34" charset="0"/>
              </a:rPr>
              <a:t>&lt;Ctrl+H&gt; – Activate/Deactivate Context Help Window</a:t>
            </a:r>
          </a:p>
          <a:p>
            <a:pPr lvl="1" eaLnBrk="1" hangingPunct="1"/>
            <a:r>
              <a:rPr lang="en-US" altLang="zh-TW" sz="2400" smtClean="0">
                <a:latin typeface="Arial" pitchFamily="34" charset="0"/>
              </a:rPr>
              <a:t>&lt;Ctrl+B&gt; – Remove Broken Wires From Block Diagram</a:t>
            </a:r>
          </a:p>
          <a:p>
            <a:pPr lvl="1" eaLnBrk="1" hangingPunct="1"/>
            <a:r>
              <a:rPr lang="en-US" altLang="zh-TW" sz="2400" smtClean="0">
                <a:latin typeface="Arial" pitchFamily="34" charset="0"/>
              </a:rPr>
              <a:t>&lt;Ctrl+E&gt; – Toggle Between Front Panel and Block Diagram</a:t>
            </a:r>
          </a:p>
          <a:p>
            <a:pPr lvl="1" eaLnBrk="1" hangingPunct="1"/>
            <a:r>
              <a:rPr lang="en-US" altLang="zh-TW" sz="2400" smtClean="0">
                <a:latin typeface="Arial" pitchFamily="34" charset="0"/>
              </a:rPr>
              <a:t>&lt;Ctrl+Z&gt; – Undo (Also in Edit Menu)</a:t>
            </a:r>
          </a:p>
          <a:p>
            <a:pPr eaLnBrk="1" hangingPunct="1"/>
            <a:r>
              <a:rPr lang="en-US" altLang="zh-TW" sz="2800" b="1" smtClean="0">
                <a:latin typeface="Arial" pitchFamily="34" charset="0"/>
              </a:rPr>
              <a:t>Tools»Options…</a:t>
            </a:r>
            <a:r>
              <a:rPr lang="en-US" altLang="zh-TW" sz="2800" smtClean="0">
                <a:latin typeface="Arial" pitchFamily="34" charset="0"/>
              </a:rPr>
              <a:t> – Set Preferences in LabVIEW</a:t>
            </a:r>
          </a:p>
          <a:p>
            <a:pPr eaLnBrk="1" hangingPunct="1"/>
            <a:r>
              <a:rPr lang="en-US" altLang="zh-TW" sz="2800" smtClean="0">
                <a:latin typeface="Arial" pitchFamily="34" charset="0"/>
              </a:rPr>
              <a:t>VI Properties–Configure VI Appearance, Documentation, etc.</a:t>
            </a:r>
          </a:p>
        </p:txBody>
      </p:sp>
      <p:sp>
        <p:nvSpPr>
          <p:cNvPr id="4" name="頁尾版面配置區 3"/>
          <p:cNvSpPr>
            <a:spLocks noGrp="1"/>
          </p:cNvSpPr>
          <p:nvPr>
            <p:ph type="ftr" sz="quarter" idx="11"/>
          </p:nvPr>
        </p:nvSpPr>
        <p:spPr/>
        <p:txBody>
          <a:bodyPr/>
          <a:lstStyle/>
          <a:p>
            <a:pPr>
              <a:defRPr/>
            </a:pPr>
            <a:r>
              <a:rPr lang="en-US" altLang="en-US" smtClean="0"/>
              <a:t>ENGR 100 Section C </a:t>
            </a:r>
            <a:endParaRPr lang="en-US"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5426" name="Rectangle 2"/>
          <p:cNvSpPr>
            <a:spLocks noGrp="1" noChangeArrowheads="1"/>
          </p:cNvSpPr>
          <p:nvPr>
            <p:ph type="title"/>
          </p:nvPr>
        </p:nvSpPr>
        <p:spPr/>
        <p:txBody>
          <a:bodyPr>
            <a:normAutofit fontScale="90000"/>
          </a:bodyPr>
          <a:lstStyle/>
          <a:p>
            <a:pPr eaLnBrk="1" fontAlgn="auto" hangingPunct="1">
              <a:spcAft>
                <a:spcPts val="0"/>
              </a:spcAft>
              <a:defRPr/>
            </a:pPr>
            <a:r>
              <a:rPr lang="en-US" altLang="zh-TW">
                <a:ea typeface="新細明體" charset="-120"/>
              </a:rPr>
              <a:t>Section II – Elements of Typical Programs</a:t>
            </a:r>
          </a:p>
        </p:txBody>
      </p:sp>
      <p:sp>
        <p:nvSpPr>
          <p:cNvPr id="59395" name="Rectangle 3"/>
          <p:cNvSpPr>
            <a:spLocks noGrp="1" noChangeArrowheads="1"/>
          </p:cNvSpPr>
          <p:nvPr>
            <p:ph sz="quarter" idx="1"/>
          </p:nvPr>
        </p:nvSpPr>
        <p:spPr>
          <a:xfrm>
            <a:off x="457200" y="1409700"/>
            <a:ext cx="8534400" cy="4878388"/>
          </a:xfrm>
        </p:spPr>
        <p:txBody>
          <a:bodyPr/>
          <a:lstStyle/>
          <a:p>
            <a:pPr eaLnBrk="1" hangingPunct="1">
              <a:lnSpc>
                <a:spcPct val="90000"/>
              </a:lnSpc>
              <a:buFontTx/>
              <a:buNone/>
            </a:pPr>
            <a:r>
              <a:rPr lang="en-US" altLang="zh-TW" sz="2800" smtClean="0"/>
              <a:t>A. Loops</a:t>
            </a:r>
          </a:p>
          <a:p>
            <a:pPr lvl="1" eaLnBrk="1" hangingPunct="1">
              <a:lnSpc>
                <a:spcPct val="90000"/>
              </a:lnSpc>
              <a:buFontTx/>
              <a:buChar char="•"/>
            </a:pPr>
            <a:r>
              <a:rPr lang="en-US" altLang="zh-TW" sz="2400" smtClean="0"/>
              <a:t>While Loop</a:t>
            </a:r>
          </a:p>
          <a:p>
            <a:pPr lvl="1" eaLnBrk="1" hangingPunct="1">
              <a:lnSpc>
                <a:spcPct val="90000"/>
              </a:lnSpc>
              <a:buFontTx/>
              <a:buChar char="•"/>
            </a:pPr>
            <a:r>
              <a:rPr lang="en-US" altLang="zh-TW" sz="2400" smtClean="0"/>
              <a:t>For Loop</a:t>
            </a:r>
          </a:p>
          <a:p>
            <a:pPr eaLnBrk="1" hangingPunct="1">
              <a:lnSpc>
                <a:spcPct val="90000"/>
              </a:lnSpc>
              <a:buFontTx/>
              <a:buNone/>
            </a:pPr>
            <a:r>
              <a:rPr lang="en-US" altLang="zh-TW" sz="2800" smtClean="0"/>
              <a:t>B. Functions and SubVIs</a:t>
            </a:r>
          </a:p>
          <a:p>
            <a:pPr lvl="1" eaLnBrk="1" hangingPunct="1">
              <a:lnSpc>
                <a:spcPct val="90000"/>
              </a:lnSpc>
              <a:buFontTx/>
              <a:buChar char="•"/>
            </a:pPr>
            <a:r>
              <a:rPr lang="en-US" altLang="zh-TW" sz="2400" smtClean="0"/>
              <a:t>Types of Functions</a:t>
            </a:r>
          </a:p>
          <a:p>
            <a:pPr lvl="1" eaLnBrk="1" hangingPunct="1">
              <a:lnSpc>
                <a:spcPct val="90000"/>
              </a:lnSpc>
              <a:buFontTx/>
              <a:buChar char="•"/>
            </a:pPr>
            <a:r>
              <a:rPr lang="en-US" altLang="zh-TW" sz="2400" smtClean="0"/>
              <a:t>Creating Custom Functions (SubVI)</a:t>
            </a:r>
          </a:p>
          <a:p>
            <a:pPr lvl="1" eaLnBrk="1" hangingPunct="1">
              <a:lnSpc>
                <a:spcPct val="90000"/>
              </a:lnSpc>
              <a:buFontTx/>
              <a:buChar char="•"/>
            </a:pPr>
            <a:r>
              <a:rPr lang="en-US" altLang="zh-TW" sz="2400" smtClean="0"/>
              <a:t>Functions Palette &amp; Searching</a:t>
            </a:r>
          </a:p>
          <a:p>
            <a:pPr eaLnBrk="1" hangingPunct="1">
              <a:lnSpc>
                <a:spcPct val="90000"/>
              </a:lnSpc>
              <a:buFontTx/>
              <a:buNone/>
            </a:pPr>
            <a:r>
              <a:rPr lang="en-US" altLang="zh-TW" sz="2800" smtClean="0"/>
              <a:t>C. Decision Making and File IO</a:t>
            </a:r>
          </a:p>
          <a:p>
            <a:pPr lvl="1" eaLnBrk="1" hangingPunct="1">
              <a:lnSpc>
                <a:spcPct val="90000"/>
              </a:lnSpc>
              <a:buFontTx/>
              <a:buChar char="•"/>
            </a:pPr>
            <a:r>
              <a:rPr lang="en-US" altLang="zh-TW" sz="2400" smtClean="0"/>
              <a:t>Case Structure</a:t>
            </a:r>
          </a:p>
          <a:p>
            <a:pPr lvl="1" eaLnBrk="1" hangingPunct="1">
              <a:lnSpc>
                <a:spcPct val="90000"/>
              </a:lnSpc>
              <a:buFontTx/>
              <a:buChar char="•"/>
            </a:pPr>
            <a:r>
              <a:rPr lang="en-US" altLang="zh-TW" sz="2400" smtClean="0"/>
              <a:t>Select (simple If statement)</a:t>
            </a:r>
          </a:p>
          <a:p>
            <a:pPr lvl="1" eaLnBrk="1" hangingPunct="1">
              <a:lnSpc>
                <a:spcPct val="90000"/>
              </a:lnSpc>
              <a:buFontTx/>
              <a:buChar char="•"/>
            </a:pPr>
            <a:r>
              <a:rPr lang="en-US" altLang="zh-TW" sz="2400" smtClean="0"/>
              <a:t>File I/O</a:t>
            </a:r>
          </a:p>
          <a:p>
            <a:pPr eaLnBrk="1" hangingPunct="1">
              <a:lnSpc>
                <a:spcPct val="90000"/>
              </a:lnSpc>
            </a:pPr>
            <a:endParaRPr lang="en-US" altLang="zh-TW" sz="2800" smtClean="0"/>
          </a:p>
        </p:txBody>
      </p:sp>
      <p:sp>
        <p:nvSpPr>
          <p:cNvPr id="4" name="頁尾版面配置區 3"/>
          <p:cNvSpPr>
            <a:spLocks noGrp="1"/>
          </p:cNvSpPr>
          <p:nvPr>
            <p:ph type="ftr" sz="quarter" idx="11"/>
          </p:nvPr>
        </p:nvSpPr>
        <p:spPr/>
        <p:txBody>
          <a:bodyPr/>
          <a:lstStyle/>
          <a:p>
            <a:pPr>
              <a:defRPr/>
            </a:pPr>
            <a:r>
              <a:rPr lang="en-US" altLang="en-US" smtClean="0"/>
              <a:t>ENGR 100 Section C </a:t>
            </a:r>
            <a:endParaRPr lang="en-US"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altLang="zh-TW" smtClean="0">
                <a:ea typeface="新細明體" pitchFamily="18" charset="-120"/>
              </a:rPr>
              <a:t>Loops</a:t>
            </a:r>
            <a:endParaRPr lang="en-US" altLang="zh-TW" u="sng" smtClean="0">
              <a:ea typeface="新細明體" pitchFamily="18" charset="-120"/>
            </a:endParaRPr>
          </a:p>
        </p:txBody>
      </p:sp>
      <p:sp>
        <p:nvSpPr>
          <p:cNvPr id="60419" name="Rectangle 3"/>
          <p:cNvSpPr>
            <a:spLocks noGrp="1" noChangeArrowheads="1"/>
          </p:cNvSpPr>
          <p:nvPr>
            <p:ph type="body" sz="half" idx="1"/>
          </p:nvPr>
        </p:nvSpPr>
        <p:spPr>
          <a:xfrm>
            <a:off x="381000" y="1295400"/>
            <a:ext cx="4191000" cy="1979613"/>
          </a:xfrm>
        </p:spPr>
        <p:txBody>
          <a:bodyPr/>
          <a:lstStyle/>
          <a:p>
            <a:pPr eaLnBrk="1" hangingPunct="1"/>
            <a:r>
              <a:rPr lang="en-US" altLang="zh-TW" smtClean="0">
                <a:latin typeface="Arial" pitchFamily="34" charset="0"/>
              </a:rPr>
              <a:t>While Loops</a:t>
            </a:r>
          </a:p>
          <a:p>
            <a:pPr lvl="1" eaLnBrk="1" hangingPunct="1"/>
            <a:r>
              <a:rPr lang="en-US" altLang="zh-TW" sz="2000" b="1" smtClean="0">
                <a:latin typeface="Arial" pitchFamily="34" charset="0"/>
              </a:rPr>
              <a:t>i</a:t>
            </a:r>
            <a:r>
              <a:rPr lang="en-US" altLang="zh-TW" sz="2000" smtClean="0">
                <a:latin typeface="Arial" pitchFamily="34" charset="0"/>
              </a:rPr>
              <a:t> terminal counts iteration</a:t>
            </a:r>
          </a:p>
          <a:p>
            <a:pPr lvl="1" eaLnBrk="1" hangingPunct="1"/>
            <a:r>
              <a:rPr lang="en-US" altLang="zh-TW" sz="2000" smtClean="0">
                <a:latin typeface="Arial" pitchFamily="34" charset="0"/>
              </a:rPr>
              <a:t>Always runs at least once</a:t>
            </a:r>
          </a:p>
          <a:p>
            <a:pPr lvl="1" eaLnBrk="1" hangingPunct="1"/>
            <a:r>
              <a:rPr lang="en-US" altLang="zh-TW" sz="2000" smtClean="0">
                <a:latin typeface="Arial" pitchFamily="34" charset="0"/>
              </a:rPr>
              <a:t>Runs until stop condition is met</a:t>
            </a:r>
          </a:p>
        </p:txBody>
      </p:sp>
      <p:sp>
        <p:nvSpPr>
          <p:cNvPr id="60420" name="Rectangle 4"/>
          <p:cNvSpPr>
            <a:spLocks noChangeArrowheads="1"/>
          </p:cNvSpPr>
          <p:nvPr/>
        </p:nvSpPr>
        <p:spPr bwMode="auto">
          <a:xfrm>
            <a:off x="501650" y="3595688"/>
            <a:ext cx="3962400" cy="1600200"/>
          </a:xfrm>
          <a:prstGeom prst="rect">
            <a:avLst/>
          </a:prstGeom>
          <a:noFill/>
          <a:ln w="9525">
            <a:noFill/>
            <a:miter lim="800000"/>
            <a:headEnd/>
            <a:tailEnd/>
          </a:ln>
        </p:spPr>
        <p:txBody>
          <a:bodyPr/>
          <a:lstStyle/>
          <a:p>
            <a:pPr marL="174625" indent="-174625" algn="l" eaLnBrk="1" hangingPunct="1">
              <a:spcBef>
                <a:spcPct val="20000"/>
              </a:spcBef>
              <a:buFontTx/>
              <a:buChar char="•"/>
            </a:pPr>
            <a:r>
              <a:rPr lang="en-US" altLang="zh-TW" sz="2800" b="0">
                <a:latin typeface="Arial" pitchFamily="34" charset="0"/>
              </a:rPr>
              <a:t>For Loops</a:t>
            </a:r>
          </a:p>
          <a:p>
            <a:pPr marL="508000" lvl="1" indent="-217488" algn="l" eaLnBrk="1" hangingPunct="1">
              <a:spcBef>
                <a:spcPct val="20000"/>
              </a:spcBef>
              <a:buFontTx/>
              <a:buChar char="–"/>
            </a:pPr>
            <a:r>
              <a:rPr lang="en-US" altLang="zh-TW" sz="2000">
                <a:latin typeface="Arial" pitchFamily="34" charset="0"/>
              </a:rPr>
              <a:t>i</a:t>
            </a:r>
            <a:r>
              <a:rPr lang="en-US" altLang="zh-TW" sz="2000" b="0">
                <a:latin typeface="Arial" pitchFamily="34" charset="0"/>
              </a:rPr>
              <a:t> terminal counts iterations</a:t>
            </a:r>
          </a:p>
          <a:p>
            <a:pPr marL="508000" lvl="1" indent="-217488" algn="l" eaLnBrk="1" hangingPunct="1">
              <a:spcBef>
                <a:spcPct val="20000"/>
              </a:spcBef>
              <a:buFontTx/>
              <a:buChar char="–"/>
            </a:pPr>
            <a:r>
              <a:rPr lang="en-US" altLang="zh-TW" sz="2000" b="0">
                <a:latin typeface="Arial" pitchFamily="34" charset="0"/>
              </a:rPr>
              <a:t>Run according to input </a:t>
            </a:r>
            <a:r>
              <a:rPr lang="en-US" altLang="zh-TW" sz="2000">
                <a:latin typeface="Arial" pitchFamily="34" charset="0"/>
              </a:rPr>
              <a:t>N</a:t>
            </a:r>
            <a:r>
              <a:rPr lang="en-US" altLang="zh-TW" sz="2000" b="0">
                <a:latin typeface="Arial" pitchFamily="34" charset="0"/>
              </a:rPr>
              <a:t> of count terminal</a:t>
            </a:r>
          </a:p>
        </p:txBody>
      </p:sp>
      <p:pic>
        <p:nvPicPr>
          <p:cNvPr id="60421" name="Picture 8"/>
          <p:cNvPicPr>
            <a:picLocks noChangeAspect="1" noChangeArrowheads="1"/>
          </p:cNvPicPr>
          <p:nvPr/>
        </p:nvPicPr>
        <p:blipFill>
          <a:blip r:embed="rId3" cstate="print"/>
          <a:srcRect/>
          <a:stretch>
            <a:fillRect/>
          </a:stretch>
        </p:blipFill>
        <p:spPr bwMode="auto">
          <a:xfrm>
            <a:off x="4687888" y="1508125"/>
            <a:ext cx="4032250" cy="1806575"/>
          </a:xfrm>
          <a:prstGeom prst="rect">
            <a:avLst/>
          </a:prstGeom>
          <a:noFill/>
          <a:ln w="12700" algn="ctr">
            <a:noFill/>
            <a:miter lim="800000"/>
            <a:headEnd/>
            <a:tailEnd/>
          </a:ln>
        </p:spPr>
      </p:pic>
      <p:sp>
        <p:nvSpPr>
          <p:cNvPr id="405513" name="Text Box 9"/>
          <p:cNvSpPr txBox="1">
            <a:spLocks noChangeArrowheads="1"/>
          </p:cNvSpPr>
          <p:nvPr/>
        </p:nvSpPr>
        <p:spPr bwMode="auto">
          <a:xfrm>
            <a:off x="5715000" y="1181100"/>
            <a:ext cx="1881187" cy="457200"/>
          </a:xfrm>
          <a:prstGeom prst="rect">
            <a:avLst/>
          </a:prstGeom>
          <a:noFill/>
          <a:ln w="12700" algn="ctr">
            <a:noFill/>
            <a:miter lim="800000"/>
            <a:headEnd/>
            <a:tailEnd/>
          </a:ln>
          <a:effectLst/>
        </p:spPr>
        <p:txBody>
          <a:bodyPr>
            <a:spAutoFit/>
          </a:bodyPr>
          <a:lstStyle/>
          <a:p>
            <a:pPr>
              <a:spcBef>
                <a:spcPct val="50000"/>
              </a:spcBef>
              <a:defRPr/>
            </a:pPr>
            <a:r>
              <a:rPr lang="en-US" altLang="zh-TW" b="0" dirty="0">
                <a:effectLst>
                  <a:outerShdw blurRad="38100" dist="38100" dir="2700000" algn="tl">
                    <a:srgbClr val="C0C0C0"/>
                  </a:outerShdw>
                </a:effectLst>
                <a:latin typeface="Times New Roman" pitchFamily="18" charset="0"/>
              </a:rPr>
              <a:t>While Loop</a:t>
            </a:r>
          </a:p>
        </p:txBody>
      </p:sp>
      <p:sp>
        <p:nvSpPr>
          <p:cNvPr id="405514" name="Text Box 10"/>
          <p:cNvSpPr txBox="1">
            <a:spLocks noChangeArrowheads="1"/>
          </p:cNvSpPr>
          <p:nvPr/>
        </p:nvSpPr>
        <p:spPr bwMode="auto">
          <a:xfrm>
            <a:off x="5800725" y="3429000"/>
            <a:ext cx="1881188" cy="457200"/>
          </a:xfrm>
          <a:prstGeom prst="rect">
            <a:avLst/>
          </a:prstGeom>
          <a:noFill/>
          <a:ln w="12700" algn="ctr">
            <a:noFill/>
            <a:miter lim="800000"/>
            <a:headEnd/>
            <a:tailEnd/>
          </a:ln>
          <a:effectLst/>
        </p:spPr>
        <p:txBody>
          <a:bodyPr>
            <a:spAutoFit/>
          </a:bodyPr>
          <a:lstStyle/>
          <a:p>
            <a:pPr>
              <a:spcBef>
                <a:spcPct val="50000"/>
              </a:spcBef>
              <a:defRPr/>
            </a:pPr>
            <a:r>
              <a:rPr lang="en-US" altLang="zh-TW" b="0" dirty="0">
                <a:effectLst>
                  <a:outerShdw blurRad="38100" dist="38100" dir="2700000" algn="tl">
                    <a:srgbClr val="C0C0C0"/>
                  </a:outerShdw>
                </a:effectLst>
                <a:latin typeface="Times New Roman" pitchFamily="18" charset="0"/>
              </a:rPr>
              <a:t>For Loop</a:t>
            </a:r>
          </a:p>
        </p:txBody>
      </p:sp>
      <p:pic>
        <p:nvPicPr>
          <p:cNvPr id="60424" name="Picture 12"/>
          <p:cNvPicPr>
            <a:picLocks noChangeAspect="1" noChangeArrowheads="1"/>
          </p:cNvPicPr>
          <p:nvPr/>
        </p:nvPicPr>
        <p:blipFill>
          <a:blip r:embed="rId4" cstate="print"/>
          <a:srcRect/>
          <a:stretch>
            <a:fillRect/>
          </a:stretch>
        </p:blipFill>
        <p:spPr bwMode="auto">
          <a:xfrm>
            <a:off x="4648200" y="3848100"/>
            <a:ext cx="4083050" cy="1733550"/>
          </a:xfrm>
          <a:prstGeom prst="rect">
            <a:avLst/>
          </a:prstGeom>
          <a:noFill/>
          <a:ln w="12700" algn="ctr">
            <a:noFill/>
            <a:miter lim="800000"/>
            <a:headEnd/>
            <a:tailEnd/>
          </a:ln>
        </p:spPr>
      </p:pic>
      <p:pic>
        <p:nvPicPr>
          <p:cNvPr id="60425" name="Picture 13"/>
          <p:cNvPicPr>
            <a:picLocks noChangeAspect="1" noChangeArrowheads="1"/>
          </p:cNvPicPr>
          <p:nvPr/>
        </p:nvPicPr>
        <p:blipFill>
          <a:blip r:embed="rId5" cstate="print"/>
          <a:srcRect/>
          <a:stretch>
            <a:fillRect/>
          </a:stretch>
        </p:blipFill>
        <p:spPr bwMode="auto">
          <a:xfrm>
            <a:off x="954088" y="1871663"/>
            <a:ext cx="276225" cy="290512"/>
          </a:xfrm>
          <a:prstGeom prst="rect">
            <a:avLst/>
          </a:prstGeom>
          <a:noFill/>
          <a:ln w="12700" algn="ctr">
            <a:noFill/>
            <a:miter lim="800000"/>
            <a:headEnd/>
            <a:tailEnd/>
          </a:ln>
        </p:spPr>
      </p:pic>
      <p:pic>
        <p:nvPicPr>
          <p:cNvPr id="60426" name="Picture 14"/>
          <p:cNvPicPr>
            <a:picLocks noChangeAspect="1" noChangeArrowheads="1"/>
          </p:cNvPicPr>
          <p:nvPr/>
        </p:nvPicPr>
        <p:blipFill>
          <a:blip r:embed="rId5" cstate="print"/>
          <a:srcRect/>
          <a:stretch>
            <a:fillRect/>
          </a:stretch>
        </p:blipFill>
        <p:spPr bwMode="auto">
          <a:xfrm>
            <a:off x="1076325" y="4119563"/>
            <a:ext cx="276225" cy="290512"/>
          </a:xfrm>
          <a:prstGeom prst="rect">
            <a:avLst/>
          </a:prstGeom>
          <a:noFill/>
          <a:ln w="12700" algn="ctr">
            <a:noFill/>
            <a:miter lim="800000"/>
            <a:headEnd/>
            <a:tailEnd/>
          </a:ln>
        </p:spPr>
      </p:pic>
      <p:pic>
        <p:nvPicPr>
          <p:cNvPr id="60427" name="Picture 15"/>
          <p:cNvPicPr>
            <a:picLocks noChangeAspect="1" noChangeArrowheads="1"/>
          </p:cNvPicPr>
          <p:nvPr/>
        </p:nvPicPr>
        <p:blipFill>
          <a:blip r:embed="rId6" cstate="print"/>
          <a:srcRect/>
          <a:stretch>
            <a:fillRect/>
          </a:stretch>
        </p:blipFill>
        <p:spPr bwMode="auto">
          <a:xfrm>
            <a:off x="2805113" y="4811713"/>
            <a:ext cx="268287" cy="268287"/>
          </a:xfrm>
          <a:prstGeom prst="rect">
            <a:avLst/>
          </a:prstGeom>
          <a:noFill/>
          <a:ln w="12700" algn="ctr">
            <a:noFill/>
            <a:miter lim="800000"/>
            <a:headEnd/>
            <a:tailEnd/>
          </a:ln>
        </p:spPr>
      </p:pic>
      <p:pic>
        <p:nvPicPr>
          <p:cNvPr id="60428" name="Picture 16"/>
          <p:cNvPicPr>
            <a:picLocks noChangeAspect="1" noChangeArrowheads="1"/>
          </p:cNvPicPr>
          <p:nvPr/>
        </p:nvPicPr>
        <p:blipFill>
          <a:blip r:embed="rId7" cstate="print"/>
          <a:srcRect/>
          <a:stretch>
            <a:fillRect/>
          </a:stretch>
        </p:blipFill>
        <p:spPr bwMode="auto">
          <a:xfrm>
            <a:off x="1460500" y="2928938"/>
            <a:ext cx="269875" cy="269875"/>
          </a:xfrm>
          <a:prstGeom prst="rect">
            <a:avLst/>
          </a:prstGeom>
          <a:noFill/>
          <a:ln w="12700" algn="ctr">
            <a:noFill/>
            <a:miter lim="800000"/>
            <a:headEnd/>
            <a:tailEnd/>
          </a:ln>
        </p:spPr>
      </p:pic>
      <p:sp>
        <p:nvSpPr>
          <p:cNvPr id="13" name="頁尾版面配置區 12"/>
          <p:cNvSpPr>
            <a:spLocks noGrp="1"/>
          </p:cNvSpPr>
          <p:nvPr>
            <p:ph type="ftr" sz="quarter" idx="11"/>
          </p:nvPr>
        </p:nvSpPr>
        <p:spPr/>
        <p:txBody>
          <a:bodyPr/>
          <a:lstStyle/>
          <a:p>
            <a:pPr>
              <a:defRPr/>
            </a:pPr>
            <a:r>
              <a:rPr lang="en-US" altLang="en-US" smtClean="0"/>
              <a:t>ENGR 100 Section C </a:t>
            </a:r>
            <a:endParaRPr lang="en-US"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19"/>
          <p:cNvSpPr>
            <a:spLocks noChangeArrowheads="1"/>
          </p:cNvSpPr>
          <p:nvPr/>
        </p:nvSpPr>
        <p:spPr bwMode="auto">
          <a:xfrm>
            <a:off x="381000" y="385763"/>
            <a:ext cx="7391400" cy="528637"/>
          </a:xfrm>
          <a:prstGeom prst="rect">
            <a:avLst/>
          </a:prstGeom>
          <a:noFill/>
          <a:ln w="9525">
            <a:noFill/>
            <a:miter lim="800000"/>
            <a:headEnd/>
            <a:tailEnd/>
          </a:ln>
        </p:spPr>
        <p:txBody>
          <a:bodyPr lIns="63398" tIns="25359" rIns="63398" bIns="25359">
            <a:spAutoFit/>
          </a:bodyPr>
          <a:lstStyle/>
          <a:p>
            <a:pPr algn="l" defTabSz="912813" eaLnBrk="1" hangingPunct="1">
              <a:lnSpc>
                <a:spcPct val="87000"/>
              </a:lnSpc>
            </a:pPr>
            <a:r>
              <a:rPr lang="en-US" altLang="zh-TW" sz="3600"/>
              <a:t>Drawing a Loop</a:t>
            </a:r>
          </a:p>
        </p:txBody>
      </p:sp>
      <p:sp>
        <p:nvSpPr>
          <p:cNvPr id="61443" name="Rectangle 20"/>
          <p:cNvSpPr>
            <a:spLocks noChangeArrowheads="1"/>
          </p:cNvSpPr>
          <p:nvPr/>
        </p:nvSpPr>
        <p:spPr bwMode="auto">
          <a:xfrm>
            <a:off x="685800" y="1731963"/>
            <a:ext cx="2624138" cy="420687"/>
          </a:xfrm>
          <a:prstGeom prst="rect">
            <a:avLst/>
          </a:prstGeom>
          <a:noFill/>
          <a:ln w="9525">
            <a:noFill/>
            <a:miter lim="800000"/>
            <a:headEnd/>
            <a:tailEnd/>
          </a:ln>
        </p:spPr>
        <p:txBody>
          <a:bodyPr wrap="none" lIns="91928" tIns="45964" rIns="91928" bIns="45964">
            <a:spAutoFit/>
          </a:bodyPr>
          <a:lstStyle/>
          <a:p>
            <a:pPr algn="l" defTabSz="912813">
              <a:lnSpc>
                <a:spcPct val="90000"/>
              </a:lnSpc>
            </a:pPr>
            <a:r>
              <a:rPr lang="en-US" altLang="zh-TW" b="0"/>
              <a:t>1. Select the structure</a:t>
            </a:r>
          </a:p>
        </p:txBody>
      </p:sp>
      <p:sp>
        <p:nvSpPr>
          <p:cNvPr id="61444" name="Rectangle 21"/>
          <p:cNvSpPr>
            <a:spLocks noChangeArrowheads="1"/>
          </p:cNvSpPr>
          <p:nvPr/>
        </p:nvSpPr>
        <p:spPr bwMode="auto">
          <a:xfrm>
            <a:off x="4565650" y="1011238"/>
            <a:ext cx="3659188" cy="420687"/>
          </a:xfrm>
          <a:prstGeom prst="rect">
            <a:avLst/>
          </a:prstGeom>
          <a:noFill/>
          <a:ln w="9525">
            <a:noFill/>
            <a:miter lim="800000"/>
            <a:headEnd/>
            <a:tailEnd/>
          </a:ln>
        </p:spPr>
        <p:txBody>
          <a:bodyPr wrap="none" lIns="91928" tIns="45964" rIns="91928" bIns="45964">
            <a:spAutoFit/>
          </a:bodyPr>
          <a:lstStyle/>
          <a:p>
            <a:pPr algn="l" defTabSz="912813">
              <a:lnSpc>
                <a:spcPct val="90000"/>
              </a:lnSpc>
            </a:pPr>
            <a:r>
              <a:rPr lang="en-US" altLang="zh-TW" b="0"/>
              <a:t>2. Enclose code to be repeated</a:t>
            </a:r>
          </a:p>
        </p:txBody>
      </p:sp>
      <p:sp>
        <p:nvSpPr>
          <p:cNvPr id="61445" name="Rectangle 22"/>
          <p:cNvSpPr>
            <a:spLocks noChangeArrowheads="1"/>
          </p:cNvSpPr>
          <p:nvPr/>
        </p:nvSpPr>
        <p:spPr bwMode="auto">
          <a:xfrm>
            <a:off x="3573463" y="3467100"/>
            <a:ext cx="5345112" cy="420688"/>
          </a:xfrm>
          <a:prstGeom prst="rect">
            <a:avLst/>
          </a:prstGeom>
          <a:noFill/>
          <a:ln w="9525">
            <a:noFill/>
            <a:miter lim="800000"/>
            <a:headEnd/>
            <a:tailEnd/>
          </a:ln>
        </p:spPr>
        <p:txBody>
          <a:bodyPr wrap="none" lIns="91928" tIns="45964" rIns="91928" bIns="45964">
            <a:spAutoFit/>
          </a:bodyPr>
          <a:lstStyle/>
          <a:p>
            <a:pPr algn="l" defTabSz="912813">
              <a:lnSpc>
                <a:spcPct val="90000"/>
              </a:lnSpc>
            </a:pPr>
            <a:r>
              <a:rPr lang="en-US" altLang="zh-TW" b="0"/>
              <a:t>3. Drop or drag additional nodes and then wire</a:t>
            </a:r>
          </a:p>
        </p:txBody>
      </p:sp>
      <p:sp>
        <p:nvSpPr>
          <p:cNvPr id="61446" name="Rectangle 23"/>
          <p:cNvSpPr>
            <a:spLocks noChangeArrowheads="1"/>
          </p:cNvSpPr>
          <p:nvPr/>
        </p:nvSpPr>
        <p:spPr bwMode="auto">
          <a:xfrm>
            <a:off x="7827963" y="3352800"/>
            <a:ext cx="228600" cy="146050"/>
          </a:xfrm>
          <a:prstGeom prst="rect">
            <a:avLst/>
          </a:prstGeom>
          <a:noFill/>
          <a:ln w="9525">
            <a:solidFill>
              <a:schemeClr val="bg1"/>
            </a:solidFill>
            <a:miter lim="800000"/>
            <a:headEnd type="none" w="sm" len="sm"/>
            <a:tailEnd type="none" w="sm" len="sm"/>
          </a:ln>
        </p:spPr>
        <p:txBody>
          <a:bodyPr wrap="none" lIns="91294" tIns="45647" rIns="91294" bIns="45647" anchor="ctr"/>
          <a:lstStyle/>
          <a:p>
            <a:pPr defTabSz="912813" eaLnBrk="1" hangingPunct="1">
              <a:lnSpc>
                <a:spcPct val="87000"/>
              </a:lnSpc>
            </a:pPr>
            <a:endParaRPr lang="zh-TW" altLang="zh-TW" sz="1000" b="0" i="1">
              <a:solidFill>
                <a:schemeClr val="bg1"/>
              </a:solidFill>
              <a:latin typeface="Arial" pitchFamily="34" charset="0"/>
            </a:endParaRPr>
          </a:p>
        </p:txBody>
      </p:sp>
      <p:sp>
        <p:nvSpPr>
          <p:cNvPr id="61447" name="Rectangle 24"/>
          <p:cNvSpPr>
            <a:spLocks noChangeArrowheads="1"/>
          </p:cNvSpPr>
          <p:nvPr/>
        </p:nvSpPr>
        <p:spPr bwMode="auto">
          <a:xfrm>
            <a:off x="7827963" y="3348038"/>
            <a:ext cx="152400" cy="74612"/>
          </a:xfrm>
          <a:prstGeom prst="rect">
            <a:avLst/>
          </a:prstGeom>
          <a:noFill/>
          <a:ln w="9525">
            <a:solidFill>
              <a:schemeClr val="bg1"/>
            </a:solidFill>
            <a:miter lim="800000"/>
            <a:headEnd type="none" w="sm" len="sm"/>
            <a:tailEnd type="none" w="sm" len="sm"/>
          </a:ln>
        </p:spPr>
        <p:txBody>
          <a:bodyPr wrap="none" anchor="ctr"/>
          <a:lstStyle/>
          <a:p>
            <a:endParaRPr lang="zh-TW" altLang="en-US"/>
          </a:p>
        </p:txBody>
      </p:sp>
      <p:pic>
        <p:nvPicPr>
          <p:cNvPr id="61448" name="Picture 25"/>
          <p:cNvPicPr>
            <a:picLocks noChangeAspect="1" noChangeArrowheads="1"/>
          </p:cNvPicPr>
          <p:nvPr/>
        </p:nvPicPr>
        <p:blipFill>
          <a:blip r:embed="rId3" cstate="print"/>
          <a:srcRect/>
          <a:stretch>
            <a:fillRect/>
          </a:stretch>
        </p:blipFill>
        <p:spPr bwMode="auto">
          <a:xfrm>
            <a:off x="5072063" y="3967163"/>
            <a:ext cx="3114675" cy="1819275"/>
          </a:xfrm>
          <a:prstGeom prst="rect">
            <a:avLst/>
          </a:prstGeom>
          <a:noFill/>
          <a:ln w="12700" algn="ctr">
            <a:noFill/>
            <a:miter lim="800000"/>
            <a:headEnd/>
            <a:tailEnd/>
          </a:ln>
        </p:spPr>
      </p:pic>
      <p:pic>
        <p:nvPicPr>
          <p:cNvPr id="61449" name="Picture 26"/>
          <p:cNvPicPr>
            <a:picLocks noChangeAspect="1" noChangeArrowheads="1"/>
          </p:cNvPicPr>
          <p:nvPr/>
        </p:nvPicPr>
        <p:blipFill>
          <a:blip r:embed="rId4" cstate="print"/>
          <a:srcRect b="1276"/>
          <a:stretch>
            <a:fillRect/>
          </a:stretch>
        </p:blipFill>
        <p:spPr bwMode="auto">
          <a:xfrm>
            <a:off x="4725988" y="1585913"/>
            <a:ext cx="3609975" cy="1843087"/>
          </a:xfrm>
          <a:prstGeom prst="rect">
            <a:avLst/>
          </a:prstGeom>
          <a:noFill/>
          <a:ln w="12700" algn="ctr">
            <a:noFill/>
            <a:miter lim="800000"/>
            <a:headEnd/>
            <a:tailEnd/>
          </a:ln>
        </p:spPr>
      </p:pic>
      <p:pic>
        <p:nvPicPr>
          <p:cNvPr id="61450" name="Picture 27" descr="Execution control palette LV 8"/>
          <p:cNvPicPr>
            <a:picLocks noChangeAspect="1" noChangeArrowheads="1"/>
          </p:cNvPicPr>
          <p:nvPr/>
        </p:nvPicPr>
        <p:blipFill>
          <a:blip r:embed="rId5" cstate="print"/>
          <a:srcRect/>
          <a:stretch>
            <a:fillRect/>
          </a:stretch>
        </p:blipFill>
        <p:spPr bwMode="auto">
          <a:xfrm>
            <a:off x="962025" y="2162175"/>
            <a:ext cx="2176463" cy="2995613"/>
          </a:xfrm>
          <a:prstGeom prst="rect">
            <a:avLst/>
          </a:prstGeom>
          <a:noFill/>
          <a:ln w="9525">
            <a:noFill/>
            <a:miter lim="800000"/>
            <a:headEnd/>
            <a:tailEnd/>
          </a:ln>
        </p:spPr>
      </p:pic>
      <p:sp>
        <p:nvSpPr>
          <p:cNvPr id="11" name="頁尾版面配置區 10"/>
          <p:cNvSpPr>
            <a:spLocks noGrp="1"/>
          </p:cNvSpPr>
          <p:nvPr>
            <p:ph type="ftr" sz="quarter" idx="11"/>
          </p:nvPr>
        </p:nvSpPr>
        <p:spPr/>
        <p:txBody>
          <a:bodyPr/>
          <a:lstStyle/>
          <a:p>
            <a:pPr>
              <a:defRPr/>
            </a:pPr>
            <a:r>
              <a:rPr lang="en-US" altLang="en-US" smtClean="0"/>
              <a:t>ENGR 100 Section C </a:t>
            </a:r>
            <a:endParaRPr lang="en-US"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2"/>
          <p:cNvSpPr>
            <a:spLocks noChangeArrowheads="1"/>
          </p:cNvSpPr>
          <p:nvPr/>
        </p:nvSpPr>
        <p:spPr bwMode="auto">
          <a:xfrm>
            <a:off x="381000" y="152400"/>
            <a:ext cx="8534400" cy="1066800"/>
          </a:xfrm>
          <a:prstGeom prst="rect">
            <a:avLst/>
          </a:prstGeom>
          <a:noFill/>
          <a:ln w="9525">
            <a:noFill/>
            <a:miter lim="800000"/>
            <a:headEnd/>
            <a:tailEnd/>
          </a:ln>
        </p:spPr>
        <p:txBody>
          <a:bodyPr anchor="ctr"/>
          <a:lstStyle/>
          <a:p>
            <a:pPr algn="l" eaLnBrk="1" hangingPunct="1"/>
            <a:r>
              <a:rPr lang="en-US" altLang="zh-TW" sz="3600"/>
              <a:t>3 Types of Functions </a:t>
            </a:r>
            <a:r>
              <a:rPr lang="en-US" altLang="zh-TW" sz="2800"/>
              <a:t>(from the Functions Palette)</a:t>
            </a:r>
          </a:p>
        </p:txBody>
      </p:sp>
      <p:sp>
        <p:nvSpPr>
          <p:cNvPr id="5124" name="Rectangle 3"/>
          <p:cNvSpPr>
            <a:spLocks noChangeArrowheads="1"/>
          </p:cNvSpPr>
          <p:nvPr/>
        </p:nvSpPr>
        <p:spPr bwMode="auto">
          <a:xfrm>
            <a:off x="423863" y="1143000"/>
            <a:ext cx="8450262" cy="3937000"/>
          </a:xfrm>
          <a:prstGeom prst="rect">
            <a:avLst/>
          </a:prstGeom>
          <a:noFill/>
          <a:ln w="9525">
            <a:noFill/>
            <a:miter lim="800000"/>
            <a:headEnd/>
            <a:tailEnd/>
          </a:ln>
        </p:spPr>
        <p:txBody>
          <a:bodyPr/>
          <a:lstStyle/>
          <a:p>
            <a:pPr algn="l" eaLnBrk="1" hangingPunct="1">
              <a:lnSpc>
                <a:spcPct val="90000"/>
              </a:lnSpc>
              <a:spcBef>
                <a:spcPct val="20000"/>
              </a:spcBef>
            </a:pPr>
            <a:r>
              <a:rPr lang="en-US" altLang="zh-TW" b="0">
                <a:solidFill>
                  <a:schemeClr val="tx2"/>
                </a:solidFill>
              </a:rPr>
              <a:t>Express VIs</a:t>
            </a:r>
            <a:r>
              <a:rPr lang="en-US" altLang="zh-TW" b="0"/>
              <a:t>: interactive VIs with configurable dialog page </a:t>
            </a:r>
            <a:r>
              <a:rPr lang="en-US" altLang="zh-TW"/>
              <a:t>(blue border)</a:t>
            </a:r>
            <a:endParaRPr lang="en-US" altLang="zh-TW" b="0">
              <a:solidFill>
                <a:schemeClr val="tx2"/>
              </a:solidFill>
            </a:endParaRPr>
          </a:p>
          <a:p>
            <a:pPr algn="l" eaLnBrk="1" hangingPunct="1">
              <a:lnSpc>
                <a:spcPct val="90000"/>
              </a:lnSpc>
              <a:spcBef>
                <a:spcPct val="20000"/>
              </a:spcBef>
            </a:pPr>
            <a:endParaRPr lang="en-US" altLang="zh-TW" b="0">
              <a:solidFill>
                <a:schemeClr val="tx2"/>
              </a:solidFill>
            </a:endParaRPr>
          </a:p>
          <a:p>
            <a:pPr algn="l" eaLnBrk="1" hangingPunct="1">
              <a:lnSpc>
                <a:spcPct val="90000"/>
              </a:lnSpc>
              <a:spcBef>
                <a:spcPct val="20000"/>
              </a:spcBef>
            </a:pPr>
            <a:endParaRPr lang="en-US" altLang="zh-TW" b="0">
              <a:solidFill>
                <a:schemeClr val="tx2"/>
              </a:solidFill>
            </a:endParaRPr>
          </a:p>
          <a:p>
            <a:pPr algn="l" eaLnBrk="1" hangingPunct="1">
              <a:lnSpc>
                <a:spcPct val="90000"/>
              </a:lnSpc>
              <a:spcBef>
                <a:spcPct val="20000"/>
              </a:spcBef>
              <a:buFontTx/>
              <a:buChar char="•"/>
            </a:pPr>
            <a:endParaRPr lang="en-US" altLang="zh-TW" sz="2000"/>
          </a:p>
          <a:p>
            <a:pPr algn="l" eaLnBrk="1" hangingPunct="1">
              <a:lnSpc>
                <a:spcPct val="90000"/>
              </a:lnSpc>
              <a:spcBef>
                <a:spcPct val="20000"/>
              </a:spcBef>
            </a:pPr>
            <a:endParaRPr lang="en-US" altLang="zh-TW" b="0">
              <a:solidFill>
                <a:schemeClr val="tx2"/>
              </a:solidFill>
            </a:endParaRPr>
          </a:p>
          <a:p>
            <a:pPr algn="l" eaLnBrk="1" hangingPunct="1">
              <a:lnSpc>
                <a:spcPct val="90000"/>
              </a:lnSpc>
              <a:spcBef>
                <a:spcPct val="20000"/>
              </a:spcBef>
            </a:pPr>
            <a:r>
              <a:rPr lang="en-US" altLang="zh-TW" b="0">
                <a:solidFill>
                  <a:schemeClr val="tx2"/>
                </a:solidFill>
              </a:rPr>
              <a:t>Standard VIs</a:t>
            </a:r>
            <a:r>
              <a:rPr lang="en-US" altLang="zh-TW" b="0"/>
              <a:t>: modularized VIs customized by wiring</a:t>
            </a:r>
            <a:r>
              <a:rPr lang="en-US" altLang="zh-TW" sz="2800" b="0"/>
              <a:t> </a:t>
            </a:r>
            <a:r>
              <a:rPr lang="en-US" altLang="zh-TW" sz="2000"/>
              <a:t>(customizable)</a:t>
            </a:r>
          </a:p>
          <a:p>
            <a:pPr algn="l" eaLnBrk="1" hangingPunct="1">
              <a:lnSpc>
                <a:spcPct val="90000"/>
              </a:lnSpc>
              <a:spcBef>
                <a:spcPct val="20000"/>
              </a:spcBef>
            </a:pPr>
            <a:endParaRPr lang="en-US" altLang="zh-TW" sz="2000"/>
          </a:p>
          <a:p>
            <a:pPr algn="l" eaLnBrk="1" hangingPunct="1">
              <a:lnSpc>
                <a:spcPct val="90000"/>
              </a:lnSpc>
              <a:spcBef>
                <a:spcPct val="20000"/>
              </a:spcBef>
            </a:pPr>
            <a:endParaRPr lang="en-US" altLang="zh-TW" sz="2000"/>
          </a:p>
          <a:p>
            <a:pPr algn="l" eaLnBrk="1" hangingPunct="1">
              <a:lnSpc>
                <a:spcPct val="90000"/>
              </a:lnSpc>
              <a:spcBef>
                <a:spcPct val="20000"/>
              </a:spcBef>
            </a:pPr>
            <a:r>
              <a:rPr lang="en-US" altLang="zh-TW" b="0">
                <a:solidFill>
                  <a:schemeClr val="tx2"/>
                </a:solidFill>
              </a:rPr>
              <a:t>Functions:</a:t>
            </a:r>
            <a:r>
              <a:rPr lang="en-US" altLang="zh-TW" b="0"/>
              <a:t> fundamental operating elements of LabVIEW; no front panel or block diagram </a:t>
            </a:r>
            <a:r>
              <a:rPr lang="en-US" altLang="zh-TW"/>
              <a:t>(yellow)</a:t>
            </a:r>
          </a:p>
          <a:p>
            <a:pPr algn="l" eaLnBrk="1" hangingPunct="1">
              <a:lnSpc>
                <a:spcPct val="90000"/>
              </a:lnSpc>
              <a:spcBef>
                <a:spcPct val="20000"/>
              </a:spcBef>
            </a:pPr>
            <a:endParaRPr lang="en-US" altLang="zh-TW" sz="2000"/>
          </a:p>
          <a:p>
            <a:pPr algn="l" eaLnBrk="1" hangingPunct="1">
              <a:lnSpc>
                <a:spcPct val="90000"/>
              </a:lnSpc>
              <a:spcBef>
                <a:spcPct val="20000"/>
              </a:spcBef>
            </a:pPr>
            <a:endParaRPr lang="en-US" altLang="zh-TW" sz="2000"/>
          </a:p>
          <a:p>
            <a:pPr algn="l" eaLnBrk="1" hangingPunct="1">
              <a:lnSpc>
                <a:spcPct val="90000"/>
              </a:lnSpc>
              <a:spcBef>
                <a:spcPct val="20000"/>
              </a:spcBef>
            </a:pPr>
            <a:endParaRPr lang="en-US" altLang="zh-TW" sz="2000"/>
          </a:p>
        </p:txBody>
      </p:sp>
      <p:graphicFrame>
        <p:nvGraphicFramePr>
          <p:cNvPr id="5122" name="Object 7"/>
          <p:cNvGraphicFramePr>
            <a:graphicFrameLocks noChangeAspect="1"/>
          </p:cNvGraphicFramePr>
          <p:nvPr/>
        </p:nvGraphicFramePr>
        <p:xfrm>
          <a:off x="2036763" y="5118100"/>
          <a:ext cx="762000" cy="609600"/>
        </p:xfrm>
        <a:graphic>
          <a:graphicData uri="http://schemas.openxmlformats.org/presentationml/2006/ole">
            <p:oleObj spid="_x0000_s5122" name="Bitmap Image" r:id="rId4" imgW="476316" imgH="380852" progId="PBrush">
              <p:embed/>
            </p:oleObj>
          </a:graphicData>
        </a:graphic>
      </p:graphicFrame>
      <p:pic>
        <p:nvPicPr>
          <p:cNvPr id="5125" name="Picture 21"/>
          <p:cNvPicPr>
            <a:picLocks noChangeAspect="1" noChangeArrowheads="1"/>
          </p:cNvPicPr>
          <p:nvPr/>
        </p:nvPicPr>
        <p:blipFill>
          <a:blip r:embed="rId5" cstate="print"/>
          <a:srcRect/>
          <a:stretch>
            <a:fillRect/>
          </a:stretch>
        </p:blipFill>
        <p:spPr bwMode="auto">
          <a:xfrm>
            <a:off x="1998663" y="1624013"/>
            <a:ext cx="1146175" cy="1420812"/>
          </a:xfrm>
          <a:prstGeom prst="rect">
            <a:avLst/>
          </a:prstGeom>
          <a:noFill/>
          <a:ln w="12700" algn="ctr">
            <a:noFill/>
            <a:miter lim="800000"/>
            <a:headEnd/>
            <a:tailEnd/>
          </a:ln>
        </p:spPr>
      </p:pic>
      <p:pic>
        <p:nvPicPr>
          <p:cNvPr id="5126" name="Picture 26"/>
          <p:cNvPicPr>
            <a:picLocks noChangeAspect="1" noChangeArrowheads="1"/>
          </p:cNvPicPr>
          <p:nvPr/>
        </p:nvPicPr>
        <p:blipFill>
          <a:blip r:embed="rId6" cstate="print"/>
          <a:srcRect/>
          <a:stretch>
            <a:fillRect/>
          </a:stretch>
        </p:blipFill>
        <p:spPr bwMode="auto">
          <a:xfrm>
            <a:off x="2036763" y="3505200"/>
            <a:ext cx="2535237" cy="787400"/>
          </a:xfrm>
          <a:prstGeom prst="rect">
            <a:avLst/>
          </a:prstGeom>
          <a:noFill/>
          <a:ln w="12700" algn="ctr">
            <a:noFill/>
            <a:miter lim="800000"/>
            <a:headEnd/>
            <a:tailEnd/>
          </a:ln>
        </p:spPr>
      </p:pic>
      <p:sp>
        <p:nvSpPr>
          <p:cNvPr id="7" name="頁尾版面配置區 6"/>
          <p:cNvSpPr>
            <a:spLocks noGrp="1"/>
          </p:cNvSpPr>
          <p:nvPr>
            <p:ph type="ftr" sz="quarter" idx="11"/>
          </p:nvPr>
        </p:nvSpPr>
        <p:spPr/>
        <p:txBody>
          <a:bodyPr/>
          <a:lstStyle/>
          <a:p>
            <a:pPr>
              <a:defRPr/>
            </a:pPr>
            <a:r>
              <a:rPr lang="en-US" altLang="en-US" smtClean="0"/>
              <a:t>ENGR 100 Section C </a:t>
            </a:r>
            <a:endParaRPr lang="en-US" alt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11"/>
          <p:cNvSpPr>
            <a:spLocks noGrp="1" noChangeArrowheads="1"/>
          </p:cNvSpPr>
          <p:nvPr>
            <p:ph type="title"/>
          </p:nvPr>
        </p:nvSpPr>
        <p:spPr>
          <a:noFill/>
        </p:spPr>
        <p:txBody>
          <a:bodyPr/>
          <a:lstStyle/>
          <a:p>
            <a:pPr eaLnBrk="1" hangingPunct="1"/>
            <a:r>
              <a:rPr lang="en-US" altLang="zh-TW" smtClean="0">
                <a:ea typeface="新細明體" pitchFamily="18" charset="-120"/>
              </a:rPr>
              <a:t>What Types of Functions are Available?</a:t>
            </a:r>
          </a:p>
        </p:txBody>
      </p:sp>
      <p:sp>
        <p:nvSpPr>
          <p:cNvPr id="62467" name="Rectangle 12"/>
          <p:cNvSpPr>
            <a:spLocks noGrp="1" noChangeArrowheads="1"/>
          </p:cNvSpPr>
          <p:nvPr>
            <p:ph sz="quarter" idx="1"/>
          </p:nvPr>
        </p:nvSpPr>
        <p:spPr>
          <a:xfrm>
            <a:off x="304800" y="1409700"/>
            <a:ext cx="6921500" cy="4992688"/>
          </a:xfrm>
        </p:spPr>
        <p:txBody>
          <a:bodyPr/>
          <a:lstStyle/>
          <a:p>
            <a:pPr eaLnBrk="1" hangingPunct="1"/>
            <a:r>
              <a:rPr lang="en-US" altLang="zh-TW" sz="2400" b="1" smtClean="0"/>
              <a:t>Input and Output</a:t>
            </a:r>
          </a:p>
          <a:p>
            <a:pPr lvl="1" eaLnBrk="1" hangingPunct="1"/>
            <a:r>
              <a:rPr lang="en-US" altLang="zh-TW" sz="2000" smtClean="0"/>
              <a:t>Signal and Data Simulation</a:t>
            </a:r>
          </a:p>
          <a:p>
            <a:pPr lvl="1" eaLnBrk="1" hangingPunct="1"/>
            <a:r>
              <a:rPr lang="en-US" altLang="zh-TW" sz="2000" smtClean="0"/>
              <a:t>Acquire and Generate Real Signals with DAQ</a:t>
            </a:r>
          </a:p>
          <a:p>
            <a:pPr lvl="1" eaLnBrk="1" hangingPunct="1"/>
            <a:r>
              <a:rPr lang="en-US" altLang="zh-TW" sz="2000" smtClean="0"/>
              <a:t>Instrument I/O Assistant (Serial &amp; GPIB)</a:t>
            </a:r>
          </a:p>
          <a:p>
            <a:pPr lvl="1" eaLnBrk="1" hangingPunct="1"/>
            <a:r>
              <a:rPr lang="en-US" altLang="zh-TW" sz="2000" smtClean="0"/>
              <a:t>ActiveX for communication with other programs</a:t>
            </a:r>
          </a:p>
          <a:p>
            <a:pPr eaLnBrk="1" hangingPunct="1"/>
            <a:r>
              <a:rPr lang="en-US" altLang="zh-TW" sz="2400" b="1" smtClean="0"/>
              <a:t>Analysis </a:t>
            </a:r>
          </a:p>
          <a:p>
            <a:pPr lvl="1" eaLnBrk="1" hangingPunct="1"/>
            <a:r>
              <a:rPr lang="en-US" altLang="zh-TW" sz="2000" smtClean="0"/>
              <a:t>Signal Processing</a:t>
            </a:r>
          </a:p>
          <a:p>
            <a:pPr lvl="1" eaLnBrk="1" hangingPunct="1"/>
            <a:r>
              <a:rPr lang="en-US" altLang="zh-TW" sz="2000" smtClean="0"/>
              <a:t>Statistics</a:t>
            </a:r>
          </a:p>
          <a:p>
            <a:pPr lvl="1" eaLnBrk="1" hangingPunct="1"/>
            <a:r>
              <a:rPr lang="en-US" altLang="zh-TW" sz="2000" smtClean="0"/>
              <a:t>Advanced Math and Formulas</a:t>
            </a:r>
          </a:p>
          <a:p>
            <a:pPr lvl="1" eaLnBrk="1" hangingPunct="1"/>
            <a:r>
              <a:rPr lang="en-US" altLang="zh-TW" sz="2000" smtClean="0"/>
              <a:t>Continuous Time Solver</a:t>
            </a:r>
          </a:p>
          <a:p>
            <a:pPr eaLnBrk="1" hangingPunct="1"/>
            <a:r>
              <a:rPr lang="en-US" altLang="zh-TW" sz="2400" b="1" smtClean="0"/>
              <a:t>Storage</a:t>
            </a:r>
          </a:p>
          <a:p>
            <a:pPr lvl="1" eaLnBrk="1" hangingPunct="1"/>
            <a:r>
              <a:rPr lang="en-US" altLang="zh-TW" sz="2000" smtClean="0"/>
              <a:t>File I/O</a:t>
            </a:r>
          </a:p>
        </p:txBody>
      </p:sp>
      <p:sp>
        <p:nvSpPr>
          <p:cNvPr id="62468" name="Rectangle 13"/>
          <p:cNvSpPr>
            <a:spLocks noChangeArrowheads="1"/>
          </p:cNvSpPr>
          <p:nvPr/>
        </p:nvSpPr>
        <p:spPr bwMode="auto">
          <a:xfrm>
            <a:off x="5532438" y="1431925"/>
            <a:ext cx="3097212" cy="457200"/>
          </a:xfrm>
          <a:prstGeom prst="rect">
            <a:avLst/>
          </a:prstGeom>
          <a:noFill/>
          <a:ln w="12700" algn="ctr">
            <a:noFill/>
            <a:miter lim="800000"/>
            <a:headEnd/>
            <a:tailEnd/>
          </a:ln>
        </p:spPr>
        <p:txBody>
          <a:bodyPr wrap="none">
            <a:spAutoFit/>
          </a:bodyPr>
          <a:lstStyle/>
          <a:p>
            <a:r>
              <a:rPr lang="en-US" altLang="zh-TW" b="0"/>
              <a:t>Express Functions Palette</a:t>
            </a:r>
          </a:p>
        </p:txBody>
      </p:sp>
      <p:pic>
        <p:nvPicPr>
          <p:cNvPr id="62469" name="Picture 16" descr="express functions palette LV 8"/>
          <p:cNvPicPr>
            <a:picLocks noChangeAspect="1" noChangeArrowheads="1"/>
          </p:cNvPicPr>
          <p:nvPr/>
        </p:nvPicPr>
        <p:blipFill>
          <a:blip r:embed="rId3" cstate="print"/>
          <a:srcRect/>
          <a:stretch>
            <a:fillRect/>
          </a:stretch>
        </p:blipFill>
        <p:spPr bwMode="auto">
          <a:xfrm>
            <a:off x="6019800" y="1981200"/>
            <a:ext cx="2733675" cy="3400425"/>
          </a:xfrm>
          <a:prstGeom prst="rect">
            <a:avLst/>
          </a:prstGeom>
          <a:noFill/>
          <a:ln w="9525">
            <a:noFill/>
            <a:miter lim="800000"/>
            <a:headEnd/>
            <a:tailEnd/>
          </a:ln>
        </p:spPr>
      </p:pic>
      <p:sp>
        <p:nvSpPr>
          <p:cNvPr id="6" name="頁尾版面配置區 5"/>
          <p:cNvSpPr>
            <a:spLocks noGrp="1"/>
          </p:cNvSpPr>
          <p:nvPr>
            <p:ph type="ftr" sz="quarter" idx="11"/>
          </p:nvPr>
        </p:nvSpPr>
        <p:spPr/>
        <p:txBody>
          <a:bodyPr/>
          <a:lstStyle/>
          <a:p>
            <a:pPr>
              <a:defRPr/>
            </a:pPr>
            <a:r>
              <a:rPr lang="en-US" altLang="en-US" smtClean="0"/>
              <a:t>ENGR 100 Section C </a:t>
            </a:r>
            <a:endParaRPr lang="en-US"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3754" name="Rectangle 10"/>
          <p:cNvSpPr>
            <a:spLocks noGrp="1" noChangeArrowheads="1"/>
          </p:cNvSpPr>
          <p:nvPr>
            <p:ph type="title"/>
          </p:nvPr>
        </p:nvSpPr>
        <p:spPr>
          <a:xfrm>
            <a:off x="381000" y="304800"/>
            <a:ext cx="8534400" cy="685800"/>
          </a:xfrm>
        </p:spPr>
        <p:txBody>
          <a:bodyPr>
            <a:normAutofit fontScale="90000"/>
          </a:bodyPr>
          <a:lstStyle/>
          <a:p>
            <a:pPr eaLnBrk="1" fontAlgn="auto" hangingPunct="1">
              <a:spcAft>
                <a:spcPts val="0"/>
              </a:spcAft>
              <a:defRPr/>
            </a:pPr>
            <a:r>
              <a:rPr lang="en-US" altLang="zh-TW">
                <a:ea typeface="新細明體" charset="-120"/>
              </a:rPr>
              <a:t>Searching for Controls, VIs, and Functions</a:t>
            </a:r>
          </a:p>
        </p:txBody>
      </p:sp>
      <p:sp>
        <p:nvSpPr>
          <p:cNvPr id="63491" name="Rectangle 11"/>
          <p:cNvSpPr>
            <a:spLocks noChangeArrowheads="1"/>
          </p:cNvSpPr>
          <p:nvPr/>
        </p:nvSpPr>
        <p:spPr bwMode="auto">
          <a:xfrm>
            <a:off x="381000" y="1219200"/>
            <a:ext cx="4498975" cy="4343400"/>
          </a:xfrm>
          <a:prstGeom prst="rect">
            <a:avLst/>
          </a:prstGeom>
          <a:noFill/>
          <a:ln w="9525">
            <a:noFill/>
            <a:miter lim="800000"/>
            <a:headEnd/>
            <a:tailEnd/>
          </a:ln>
        </p:spPr>
        <p:txBody>
          <a:bodyPr lIns="91430" tIns="45716" rIns="91430" bIns="45716"/>
          <a:lstStyle/>
          <a:p>
            <a:pPr marL="225425" indent="-225425" algn="l">
              <a:spcBef>
                <a:spcPct val="20000"/>
              </a:spcBef>
              <a:buClr>
                <a:schemeClr val="tx1"/>
              </a:buClr>
              <a:buFontTx/>
              <a:buChar char="•"/>
            </a:pPr>
            <a:r>
              <a:rPr lang="en-US" altLang="zh-TW" b="0"/>
              <a:t>Palettes are filled with hundreds </a:t>
            </a:r>
            <a:br>
              <a:rPr lang="en-US" altLang="zh-TW" b="0"/>
            </a:br>
            <a:r>
              <a:rPr lang="en-US" altLang="zh-TW" b="0"/>
              <a:t>of VIs</a:t>
            </a:r>
          </a:p>
          <a:p>
            <a:pPr marL="225425" indent="-225425" algn="l">
              <a:spcBef>
                <a:spcPct val="20000"/>
              </a:spcBef>
              <a:buClr>
                <a:schemeClr val="tx1"/>
              </a:buClr>
              <a:buFontTx/>
              <a:buChar char="•"/>
            </a:pPr>
            <a:r>
              <a:rPr lang="en-US" altLang="zh-TW" b="0"/>
              <a:t>Press the search button to index the all VIs for text searching</a:t>
            </a:r>
            <a:endParaRPr lang="en-US" altLang="zh-TW" sz="2000" b="0"/>
          </a:p>
          <a:p>
            <a:pPr marL="225425" indent="-225425" algn="l">
              <a:spcBef>
                <a:spcPct val="20000"/>
              </a:spcBef>
              <a:buClr>
                <a:schemeClr val="tx1"/>
              </a:buClr>
              <a:buFontTx/>
              <a:buChar char="•"/>
            </a:pPr>
            <a:r>
              <a:rPr lang="en-US" altLang="zh-TW" b="0"/>
              <a:t>Click and drag an item from the search window to the block diagram </a:t>
            </a:r>
          </a:p>
          <a:p>
            <a:pPr marL="225425" indent="-225425" algn="l">
              <a:spcBef>
                <a:spcPct val="20000"/>
              </a:spcBef>
              <a:buClr>
                <a:schemeClr val="tx1"/>
              </a:buClr>
              <a:buFontTx/>
              <a:buChar char="•"/>
            </a:pPr>
            <a:r>
              <a:rPr lang="en-US" altLang="zh-TW" b="0"/>
              <a:t>Double-click an item to open the owning palette</a:t>
            </a:r>
          </a:p>
        </p:txBody>
      </p:sp>
      <p:pic>
        <p:nvPicPr>
          <p:cNvPr id="63492" name="Picture 12" descr="express controls palette w search LV 8"/>
          <p:cNvPicPr>
            <a:picLocks noChangeAspect="1" noChangeArrowheads="1"/>
          </p:cNvPicPr>
          <p:nvPr/>
        </p:nvPicPr>
        <p:blipFill>
          <a:blip r:embed="rId3" cstate="print"/>
          <a:srcRect/>
          <a:stretch>
            <a:fillRect/>
          </a:stretch>
        </p:blipFill>
        <p:spPr bwMode="auto">
          <a:xfrm>
            <a:off x="6172200" y="1143000"/>
            <a:ext cx="2178050" cy="2852738"/>
          </a:xfrm>
          <a:prstGeom prst="rect">
            <a:avLst/>
          </a:prstGeom>
          <a:noFill/>
          <a:ln w="9525">
            <a:noFill/>
            <a:miter lim="800000"/>
            <a:headEnd/>
            <a:tailEnd/>
          </a:ln>
        </p:spPr>
      </p:pic>
      <p:pic>
        <p:nvPicPr>
          <p:cNvPr id="63493" name="Picture 13" descr="search LV 8"/>
          <p:cNvPicPr>
            <a:picLocks noChangeAspect="1" noChangeArrowheads="1"/>
          </p:cNvPicPr>
          <p:nvPr/>
        </p:nvPicPr>
        <p:blipFill>
          <a:blip r:embed="rId4" cstate="print"/>
          <a:srcRect/>
          <a:stretch>
            <a:fillRect/>
          </a:stretch>
        </p:blipFill>
        <p:spPr bwMode="auto">
          <a:xfrm>
            <a:off x="4838700" y="3390900"/>
            <a:ext cx="3127375" cy="2970213"/>
          </a:xfrm>
          <a:prstGeom prst="rect">
            <a:avLst/>
          </a:prstGeom>
          <a:noFill/>
          <a:ln w="9525">
            <a:noFill/>
            <a:miter lim="800000"/>
            <a:headEnd/>
            <a:tailEnd/>
          </a:ln>
        </p:spPr>
      </p:pic>
      <p:sp>
        <p:nvSpPr>
          <p:cNvPr id="6" name="頁尾版面配置區 5"/>
          <p:cNvSpPr>
            <a:spLocks noGrp="1"/>
          </p:cNvSpPr>
          <p:nvPr>
            <p:ph type="ftr" sz="quarter" idx="11"/>
          </p:nvPr>
        </p:nvSpPr>
        <p:spPr/>
        <p:txBody>
          <a:bodyPr/>
          <a:lstStyle/>
          <a:p>
            <a:pPr>
              <a:defRPr/>
            </a:pPr>
            <a:r>
              <a:rPr lang="en-US" altLang="en-US" smtClean="0"/>
              <a:t>ENGR 100 Section C </a:t>
            </a:r>
            <a:endParaRPr lang="en-US" alt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1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327650" y="2601913"/>
            <a:ext cx="2974975" cy="3419475"/>
          </a:xfrm>
          <a:prstGeom prst="rect">
            <a:avLst/>
          </a:prstGeom>
          <a:noFill/>
          <a:ln w="12700" algn="ctr">
            <a:noFill/>
            <a:miter lim="800000"/>
            <a:headEnd/>
            <a:tailEnd/>
          </a:ln>
        </p:spPr>
      </p:pic>
      <p:pic>
        <p:nvPicPr>
          <p:cNvPr id="64515" name="Picture 17" descr="icon LV 8"/>
          <p:cNvPicPr>
            <a:picLocks noChangeAspect="1" noChangeArrowheads="1"/>
          </p:cNvPicPr>
          <p:nvPr/>
        </p:nvPicPr>
        <p:blipFill>
          <a:blip r:embed="rId4" cstate="print"/>
          <a:srcRect/>
          <a:stretch>
            <a:fillRect/>
          </a:stretch>
        </p:blipFill>
        <p:spPr bwMode="auto">
          <a:xfrm>
            <a:off x="6524625" y="4152900"/>
            <a:ext cx="458788" cy="458788"/>
          </a:xfrm>
          <a:prstGeom prst="rect">
            <a:avLst/>
          </a:prstGeom>
          <a:noFill/>
          <a:ln w="9525">
            <a:noFill/>
            <a:miter lim="800000"/>
            <a:headEnd/>
            <a:tailEnd/>
          </a:ln>
        </p:spPr>
      </p:pic>
      <p:pic>
        <p:nvPicPr>
          <p:cNvPr id="64516" name="Picture 11" descr="LV 3 Hr Screen Shot_00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47700" y="2286000"/>
            <a:ext cx="3325813" cy="3878263"/>
          </a:xfrm>
          <a:prstGeom prst="rect">
            <a:avLst/>
          </a:prstGeom>
          <a:noFill/>
          <a:ln w="9525">
            <a:noFill/>
            <a:miter lim="800000"/>
            <a:headEnd/>
            <a:tailEnd/>
          </a:ln>
        </p:spPr>
      </p:pic>
      <p:sp>
        <p:nvSpPr>
          <p:cNvPr id="64517" name="Rectangle 3"/>
          <p:cNvSpPr>
            <a:spLocks noGrp="1" noChangeArrowheads="1"/>
          </p:cNvSpPr>
          <p:nvPr>
            <p:ph type="title"/>
          </p:nvPr>
        </p:nvSpPr>
        <p:spPr>
          <a:xfrm>
            <a:off x="381000" y="304800"/>
            <a:ext cx="6467475" cy="600075"/>
          </a:xfrm>
          <a:noFill/>
        </p:spPr>
        <p:txBody>
          <a:bodyPr lIns="63398" tIns="25359" rIns="63398" bIns="25359" anchor="t">
            <a:spAutoFit/>
          </a:bodyPr>
          <a:lstStyle/>
          <a:p>
            <a:pPr eaLnBrk="1" hangingPunct="1"/>
            <a:r>
              <a:rPr lang="en-US" altLang="zh-TW" smtClean="0">
                <a:ea typeface="新細明體" pitchFamily="18" charset="-120"/>
              </a:rPr>
              <a:t>Create SubVI</a:t>
            </a:r>
          </a:p>
        </p:txBody>
      </p:sp>
      <p:sp>
        <p:nvSpPr>
          <p:cNvPr id="64518" name="Rectangle 4"/>
          <p:cNvSpPr>
            <a:spLocks noGrp="1" noChangeArrowheads="1"/>
          </p:cNvSpPr>
          <p:nvPr>
            <p:ph sz="quarter" idx="1"/>
          </p:nvPr>
        </p:nvSpPr>
        <p:spPr>
          <a:xfrm>
            <a:off x="527050" y="1219200"/>
            <a:ext cx="7762875" cy="1371600"/>
          </a:xfrm>
        </p:spPr>
        <p:txBody>
          <a:bodyPr lIns="91928" tIns="45964" rIns="91928" bIns="45964"/>
          <a:lstStyle/>
          <a:p>
            <a:pPr eaLnBrk="1" hangingPunct="1">
              <a:lnSpc>
                <a:spcPct val="110000"/>
              </a:lnSpc>
              <a:buClr>
                <a:schemeClr val="tx1"/>
              </a:buClr>
            </a:pPr>
            <a:r>
              <a:rPr lang="en-US" altLang="zh-TW" sz="2800" smtClean="0"/>
              <a:t>Enclose area to be converted into a subVI.</a:t>
            </a:r>
          </a:p>
          <a:p>
            <a:pPr eaLnBrk="1" hangingPunct="1">
              <a:lnSpc>
                <a:spcPct val="110000"/>
              </a:lnSpc>
              <a:buClr>
                <a:schemeClr val="tx1"/>
              </a:buClr>
            </a:pPr>
            <a:r>
              <a:rPr lang="en-US" altLang="zh-TW" sz="2800" smtClean="0"/>
              <a:t>Select </a:t>
            </a:r>
            <a:r>
              <a:rPr lang="en-US" altLang="zh-TW" sz="2800" b="1" smtClean="0"/>
              <a:t>Edit»Create SubVI</a:t>
            </a:r>
            <a:r>
              <a:rPr lang="en-US" altLang="zh-TW" sz="2800" smtClean="0"/>
              <a:t> from the Edit Menu.</a:t>
            </a:r>
          </a:p>
        </p:txBody>
      </p:sp>
      <p:sp>
        <p:nvSpPr>
          <p:cNvPr id="64519" name="Line 8"/>
          <p:cNvSpPr>
            <a:spLocks noChangeShapeType="1"/>
          </p:cNvSpPr>
          <p:nvPr/>
        </p:nvSpPr>
        <p:spPr bwMode="auto">
          <a:xfrm flipV="1">
            <a:off x="3067050" y="4437063"/>
            <a:ext cx="3879850" cy="1304925"/>
          </a:xfrm>
          <a:prstGeom prst="line">
            <a:avLst/>
          </a:prstGeom>
          <a:noFill/>
          <a:ln w="12700">
            <a:solidFill>
              <a:schemeClr val="accent2"/>
            </a:solidFill>
            <a:prstDash val="sysDot"/>
            <a:round/>
            <a:headEnd type="none" w="sm" len="sm"/>
            <a:tailEnd type="none" w="sm" len="sm"/>
          </a:ln>
        </p:spPr>
        <p:txBody>
          <a:bodyPr wrap="none" anchor="ctr"/>
          <a:lstStyle/>
          <a:p>
            <a:endParaRPr lang="zh-TW" altLang="en-US"/>
          </a:p>
        </p:txBody>
      </p:sp>
      <p:sp>
        <p:nvSpPr>
          <p:cNvPr id="64520" name="AutoShape 9"/>
          <p:cNvSpPr>
            <a:spLocks noChangeArrowheads="1"/>
          </p:cNvSpPr>
          <p:nvPr/>
        </p:nvSpPr>
        <p:spPr bwMode="auto">
          <a:xfrm>
            <a:off x="4375150" y="4011613"/>
            <a:ext cx="520700" cy="292100"/>
          </a:xfrm>
          <a:prstGeom prst="rightArrow">
            <a:avLst>
              <a:gd name="adj1" fmla="val 50000"/>
              <a:gd name="adj2" fmla="val 89139"/>
            </a:avLst>
          </a:prstGeom>
          <a:solidFill>
            <a:schemeClr val="tx2"/>
          </a:solidFill>
          <a:ln w="12700">
            <a:solidFill>
              <a:srgbClr val="000000"/>
            </a:solidFill>
            <a:miter lim="800000"/>
            <a:headEnd/>
            <a:tailEnd/>
          </a:ln>
        </p:spPr>
        <p:txBody>
          <a:bodyPr wrap="none" anchor="ctr"/>
          <a:lstStyle/>
          <a:p>
            <a:endParaRPr lang="zh-TW" altLang="en-US"/>
          </a:p>
        </p:txBody>
      </p:sp>
      <p:sp>
        <p:nvSpPr>
          <p:cNvPr id="64521" name="Line 5"/>
          <p:cNvSpPr>
            <a:spLocks noChangeShapeType="1"/>
          </p:cNvSpPr>
          <p:nvPr/>
        </p:nvSpPr>
        <p:spPr bwMode="auto">
          <a:xfrm>
            <a:off x="3028950" y="2976563"/>
            <a:ext cx="3937000" cy="1035050"/>
          </a:xfrm>
          <a:prstGeom prst="line">
            <a:avLst/>
          </a:prstGeom>
          <a:noFill/>
          <a:ln w="12700">
            <a:solidFill>
              <a:schemeClr val="accent2"/>
            </a:solidFill>
            <a:prstDash val="sysDot"/>
            <a:round/>
            <a:headEnd type="none" w="sm" len="sm"/>
            <a:tailEnd type="none" w="sm" len="sm"/>
          </a:ln>
        </p:spPr>
        <p:txBody>
          <a:bodyPr wrap="none" anchor="ctr"/>
          <a:lstStyle/>
          <a:p>
            <a:endParaRPr lang="zh-TW" altLang="en-US"/>
          </a:p>
        </p:txBody>
      </p:sp>
      <p:sp>
        <p:nvSpPr>
          <p:cNvPr id="64522" name="Line 6"/>
          <p:cNvSpPr>
            <a:spLocks noChangeShapeType="1"/>
          </p:cNvSpPr>
          <p:nvPr/>
        </p:nvSpPr>
        <p:spPr bwMode="auto">
          <a:xfrm>
            <a:off x="1608138" y="2976563"/>
            <a:ext cx="4976812" cy="1035050"/>
          </a:xfrm>
          <a:prstGeom prst="line">
            <a:avLst/>
          </a:prstGeom>
          <a:noFill/>
          <a:ln w="12700">
            <a:solidFill>
              <a:schemeClr val="accent2"/>
            </a:solidFill>
            <a:prstDash val="sysDot"/>
            <a:round/>
            <a:headEnd type="none" w="sm" len="sm"/>
            <a:tailEnd type="none" w="sm" len="sm"/>
          </a:ln>
        </p:spPr>
        <p:txBody>
          <a:bodyPr wrap="none" anchor="ctr"/>
          <a:lstStyle/>
          <a:p>
            <a:endParaRPr lang="zh-TW" altLang="en-US"/>
          </a:p>
        </p:txBody>
      </p:sp>
      <p:sp>
        <p:nvSpPr>
          <p:cNvPr id="64523" name="Line 7"/>
          <p:cNvSpPr>
            <a:spLocks noChangeShapeType="1"/>
          </p:cNvSpPr>
          <p:nvPr/>
        </p:nvSpPr>
        <p:spPr bwMode="auto">
          <a:xfrm flipV="1">
            <a:off x="1608138" y="4430713"/>
            <a:ext cx="4938712" cy="1273175"/>
          </a:xfrm>
          <a:prstGeom prst="line">
            <a:avLst/>
          </a:prstGeom>
          <a:noFill/>
          <a:ln w="12700">
            <a:solidFill>
              <a:schemeClr val="accent2"/>
            </a:solidFill>
            <a:prstDash val="sysDot"/>
            <a:round/>
            <a:headEnd type="none" w="sm" len="sm"/>
            <a:tailEnd type="none" w="sm" len="sm"/>
          </a:ln>
        </p:spPr>
        <p:txBody>
          <a:bodyPr wrap="none" anchor="ctr"/>
          <a:lstStyle/>
          <a:p>
            <a:endParaRPr lang="zh-TW" altLang="en-US"/>
          </a:p>
        </p:txBody>
      </p:sp>
      <p:sp>
        <p:nvSpPr>
          <p:cNvPr id="12" name="頁尾版面配置區 11"/>
          <p:cNvSpPr>
            <a:spLocks noGrp="1"/>
          </p:cNvSpPr>
          <p:nvPr>
            <p:ph type="ftr" sz="quarter" idx="11"/>
          </p:nvPr>
        </p:nvSpPr>
        <p:spPr/>
        <p:txBody>
          <a:bodyPr/>
          <a:lstStyle/>
          <a:p>
            <a:pPr>
              <a:defRPr/>
            </a:pPr>
            <a:r>
              <a:rPr lang="en-US" altLang="en-US" smtClean="0"/>
              <a:t>ENGR 100 Section C </a:t>
            </a:r>
            <a:endParaRPr lang="en-US" altLang="en-US"/>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558800" y="1422400"/>
            <a:ext cx="8382000" cy="4343400"/>
          </a:xfrm>
          <a:prstGeom prst="rect">
            <a:avLst/>
          </a:prstGeom>
          <a:solidFill>
            <a:schemeClr val="accent1"/>
          </a:solidFill>
          <a:ln w="28575" algn="ctr">
            <a:noFill/>
            <a:miter lim="800000"/>
            <a:headEnd type="none" w="sm" len="sm"/>
            <a:tailEnd type="none" w="sm" len="sm"/>
          </a:ln>
        </p:spPr>
        <p:txBody>
          <a:bodyPr wrap="none" anchor="ctr"/>
          <a:lstStyle/>
          <a:p>
            <a:endParaRPr lang="zh-TW" altLang="en-US"/>
          </a:p>
        </p:txBody>
      </p:sp>
      <p:sp>
        <p:nvSpPr>
          <p:cNvPr id="65539" name="Rectangle 3"/>
          <p:cNvSpPr>
            <a:spLocks noChangeArrowheads="1"/>
          </p:cNvSpPr>
          <p:nvPr/>
        </p:nvSpPr>
        <p:spPr bwMode="auto">
          <a:xfrm>
            <a:off x="431800" y="1295400"/>
            <a:ext cx="8382000" cy="4343400"/>
          </a:xfrm>
          <a:prstGeom prst="rect">
            <a:avLst/>
          </a:prstGeom>
          <a:solidFill>
            <a:schemeClr val="bg1"/>
          </a:solidFill>
          <a:ln w="28575" algn="ctr">
            <a:solidFill>
              <a:schemeClr val="accent2"/>
            </a:solidFill>
            <a:miter lim="800000"/>
            <a:headEnd type="none" w="sm" len="sm"/>
            <a:tailEnd type="none" w="sm" len="sm"/>
          </a:ln>
        </p:spPr>
        <p:txBody>
          <a:bodyPr wrap="none" anchor="ctr"/>
          <a:lstStyle/>
          <a:p>
            <a:endParaRPr lang="zh-TW" altLang="en-US"/>
          </a:p>
        </p:txBody>
      </p:sp>
      <p:sp>
        <p:nvSpPr>
          <p:cNvPr id="65540" name="Rectangle 4"/>
          <p:cNvSpPr>
            <a:spLocks noChangeArrowheads="1"/>
          </p:cNvSpPr>
          <p:nvPr/>
        </p:nvSpPr>
        <p:spPr bwMode="auto">
          <a:xfrm>
            <a:off x="269875" y="385763"/>
            <a:ext cx="8874125" cy="898525"/>
          </a:xfrm>
          <a:prstGeom prst="rect">
            <a:avLst/>
          </a:prstGeom>
          <a:noFill/>
          <a:ln w="9525">
            <a:noFill/>
            <a:miter lim="800000"/>
            <a:headEnd/>
            <a:tailEnd/>
          </a:ln>
        </p:spPr>
        <p:txBody>
          <a:bodyPr lIns="63398" tIns="25359" rIns="63398" bIns="25359">
            <a:spAutoFit/>
          </a:bodyPr>
          <a:lstStyle/>
          <a:p>
            <a:pPr algn="l" defTabSz="912813" eaLnBrk="1" hangingPunct="1">
              <a:lnSpc>
                <a:spcPct val="87000"/>
              </a:lnSpc>
            </a:pPr>
            <a:r>
              <a:rPr lang="en-US" altLang="zh-TW" sz="3200"/>
              <a:t>LabVIEW Functions and SubVIs operate like Functions in other languages</a:t>
            </a:r>
          </a:p>
        </p:txBody>
      </p:sp>
      <p:sp>
        <p:nvSpPr>
          <p:cNvPr id="65541" name="Rectangle 5"/>
          <p:cNvSpPr>
            <a:spLocks noChangeArrowheads="1"/>
          </p:cNvSpPr>
          <p:nvPr/>
        </p:nvSpPr>
        <p:spPr bwMode="auto">
          <a:xfrm>
            <a:off x="533400" y="1371600"/>
            <a:ext cx="4038600" cy="2743200"/>
          </a:xfrm>
          <a:prstGeom prst="rect">
            <a:avLst/>
          </a:prstGeom>
          <a:noFill/>
          <a:ln w="9525">
            <a:noFill/>
            <a:miter lim="800000"/>
            <a:headEnd/>
            <a:tailEnd/>
          </a:ln>
        </p:spPr>
        <p:txBody>
          <a:bodyPr lIns="63398" tIns="25359" rIns="63398" bIns="25359">
            <a:spAutoFit/>
          </a:bodyPr>
          <a:lstStyle/>
          <a:p>
            <a:pPr marL="230188" indent="-230188" algn="l" defTabSz="912813">
              <a:lnSpc>
                <a:spcPct val="105000"/>
              </a:lnSpc>
            </a:pPr>
            <a:r>
              <a:rPr lang="en-US" altLang="zh-TW"/>
              <a:t>Function Pseudo Code</a:t>
            </a:r>
          </a:p>
          <a:p>
            <a:pPr marL="230188" indent="-230188" algn="l" defTabSz="912813">
              <a:lnSpc>
                <a:spcPct val="105000"/>
              </a:lnSpc>
            </a:pPr>
            <a:r>
              <a:rPr lang="en-US" altLang="zh-TW" sz="2000" b="0">
                <a:latin typeface="Helvetica" pitchFamily="34" charset="0"/>
              </a:rPr>
              <a:t>function average (in1, in2, out)</a:t>
            </a:r>
          </a:p>
          <a:p>
            <a:pPr marL="230188" indent="-230188" algn="l" defTabSz="912813">
              <a:lnSpc>
                <a:spcPct val="105000"/>
              </a:lnSpc>
            </a:pPr>
            <a:r>
              <a:rPr lang="en-US" altLang="zh-TW" sz="2000" b="0">
                <a:latin typeface="Helvetica" pitchFamily="34" charset="0"/>
              </a:rPr>
              <a:t>{</a:t>
            </a:r>
          </a:p>
          <a:p>
            <a:pPr marL="230188" indent="-230188" algn="l" defTabSz="912813">
              <a:lnSpc>
                <a:spcPct val="105000"/>
              </a:lnSpc>
            </a:pPr>
            <a:r>
              <a:rPr lang="en-US" altLang="zh-TW" sz="2000" b="0">
                <a:latin typeface="Helvetica" pitchFamily="34" charset="0"/>
              </a:rPr>
              <a:t>out = (in1 + in2)/2.0;</a:t>
            </a:r>
          </a:p>
          <a:p>
            <a:pPr marL="230188" indent="-230188" algn="l" defTabSz="912813">
              <a:lnSpc>
                <a:spcPct val="105000"/>
              </a:lnSpc>
            </a:pPr>
            <a:r>
              <a:rPr lang="en-US" altLang="zh-TW" sz="2000" b="0">
                <a:latin typeface="Helvetica" pitchFamily="34" charset="0"/>
              </a:rPr>
              <a:t>}</a:t>
            </a:r>
          </a:p>
          <a:p>
            <a:pPr marL="230188" indent="-230188" algn="l" defTabSz="912813">
              <a:lnSpc>
                <a:spcPct val="105000"/>
              </a:lnSpc>
            </a:pPr>
            <a:endParaRPr lang="en-US" altLang="zh-TW" sz="2000" b="0">
              <a:latin typeface="Helvetica" pitchFamily="34" charset="0"/>
            </a:endParaRPr>
          </a:p>
          <a:p>
            <a:pPr marL="230188" indent="-230188" algn="l" defTabSz="912813">
              <a:lnSpc>
                <a:spcPct val="105000"/>
              </a:lnSpc>
            </a:pPr>
            <a:endParaRPr lang="en-US" altLang="zh-TW" sz="2000" b="0">
              <a:latin typeface="Helvetica" pitchFamily="34" charset="0"/>
            </a:endParaRPr>
          </a:p>
          <a:p>
            <a:pPr marL="230188" indent="-230188" algn="l" defTabSz="912813">
              <a:lnSpc>
                <a:spcPct val="105000"/>
              </a:lnSpc>
            </a:pPr>
            <a:r>
              <a:rPr lang="en-US" altLang="zh-TW"/>
              <a:t>SubVI Block Diagram</a:t>
            </a:r>
          </a:p>
        </p:txBody>
      </p:sp>
      <p:sp>
        <p:nvSpPr>
          <p:cNvPr id="65542" name="Rectangle 8"/>
          <p:cNvSpPr>
            <a:spLocks noChangeArrowheads="1"/>
          </p:cNvSpPr>
          <p:nvPr/>
        </p:nvSpPr>
        <p:spPr bwMode="auto">
          <a:xfrm>
            <a:off x="4699000" y="1371600"/>
            <a:ext cx="4038600" cy="2743200"/>
          </a:xfrm>
          <a:prstGeom prst="rect">
            <a:avLst/>
          </a:prstGeom>
          <a:noFill/>
          <a:ln w="9525">
            <a:noFill/>
            <a:miter lim="800000"/>
            <a:headEnd/>
            <a:tailEnd/>
          </a:ln>
        </p:spPr>
        <p:txBody>
          <a:bodyPr lIns="63398" tIns="25359" rIns="63398" bIns="25359">
            <a:spAutoFit/>
          </a:bodyPr>
          <a:lstStyle/>
          <a:p>
            <a:pPr marL="230188" indent="-230188" algn="l" defTabSz="912813">
              <a:lnSpc>
                <a:spcPct val="105000"/>
              </a:lnSpc>
            </a:pPr>
            <a:r>
              <a:rPr lang="en-US" altLang="zh-TW"/>
              <a:t>Calling Program Pseudo Code</a:t>
            </a:r>
          </a:p>
          <a:p>
            <a:pPr marL="230188" indent="-230188" algn="l" defTabSz="912813">
              <a:lnSpc>
                <a:spcPct val="105000"/>
              </a:lnSpc>
            </a:pPr>
            <a:r>
              <a:rPr lang="fr-FR" altLang="zh-TW" sz="2000" b="0">
                <a:latin typeface="Helvetica" pitchFamily="34" charset="0"/>
              </a:rPr>
              <a:t>main</a:t>
            </a:r>
          </a:p>
          <a:p>
            <a:pPr marL="230188" indent="-230188" algn="l" defTabSz="912813">
              <a:lnSpc>
                <a:spcPct val="105000"/>
              </a:lnSpc>
            </a:pPr>
            <a:r>
              <a:rPr lang="fr-FR" altLang="zh-TW" sz="2000" b="0">
                <a:latin typeface="Helvetica" pitchFamily="34" charset="0"/>
              </a:rPr>
              <a:t>{</a:t>
            </a:r>
          </a:p>
          <a:p>
            <a:pPr marL="230188" indent="-230188" algn="l" defTabSz="912813">
              <a:lnSpc>
                <a:spcPct val="105000"/>
              </a:lnSpc>
            </a:pPr>
            <a:r>
              <a:rPr lang="fr-FR" altLang="zh-TW" sz="2000" b="0">
                <a:latin typeface="Helvetica" pitchFamily="34" charset="0"/>
              </a:rPr>
              <a:t>average (in1, in2, pointavg)</a:t>
            </a:r>
          </a:p>
          <a:p>
            <a:pPr marL="230188" indent="-230188" algn="l" defTabSz="912813">
              <a:lnSpc>
                <a:spcPct val="105000"/>
              </a:lnSpc>
            </a:pPr>
            <a:r>
              <a:rPr lang="fr-FR" altLang="zh-TW" sz="2000" b="0">
                <a:latin typeface="Helvetica" pitchFamily="34" charset="0"/>
              </a:rPr>
              <a:t>}</a:t>
            </a:r>
          </a:p>
          <a:p>
            <a:pPr marL="230188" indent="-230188" algn="l" defTabSz="912813">
              <a:lnSpc>
                <a:spcPct val="105000"/>
              </a:lnSpc>
            </a:pPr>
            <a:endParaRPr lang="fr-FR" altLang="zh-TW" sz="2000" b="0">
              <a:latin typeface="Helvetica" pitchFamily="34" charset="0"/>
            </a:endParaRPr>
          </a:p>
          <a:p>
            <a:pPr marL="230188" indent="-230188" algn="l" defTabSz="912813">
              <a:lnSpc>
                <a:spcPct val="105000"/>
              </a:lnSpc>
            </a:pPr>
            <a:endParaRPr lang="fr-FR" altLang="zh-TW" sz="2000" b="0">
              <a:latin typeface="Helvetica" pitchFamily="34" charset="0"/>
            </a:endParaRPr>
          </a:p>
          <a:p>
            <a:pPr marL="230188" indent="-230188" algn="l" defTabSz="912813">
              <a:lnSpc>
                <a:spcPct val="105000"/>
              </a:lnSpc>
            </a:pPr>
            <a:r>
              <a:rPr lang="fr-FR" altLang="zh-TW"/>
              <a:t>Calling VI Block Diagram</a:t>
            </a:r>
            <a:endParaRPr lang="en-US" altLang="zh-TW"/>
          </a:p>
        </p:txBody>
      </p:sp>
      <p:sp>
        <p:nvSpPr>
          <p:cNvPr id="65543" name="Line 9"/>
          <p:cNvSpPr>
            <a:spLocks noChangeShapeType="1"/>
          </p:cNvSpPr>
          <p:nvPr/>
        </p:nvSpPr>
        <p:spPr bwMode="auto">
          <a:xfrm>
            <a:off x="419100" y="3581400"/>
            <a:ext cx="8420100" cy="0"/>
          </a:xfrm>
          <a:prstGeom prst="line">
            <a:avLst/>
          </a:prstGeom>
          <a:noFill/>
          <a:ln w="28575">
            <a:solidFill>
              <a:schemeClr val="accent2"/>
            </a:solidFill>
            <a:round/>
            <a:headEnd type="none" w="sm" len="sm"/>
            <a:tailEnd type="none" w="sm" len="sm"/>
          </a:ln>
        </p:spPr>
        <p:txBody>
          <a:bodyPr wrap="none" anchor="ctr"/>
          <a:lstStyle/>
          <a:p>
            <a:endParaRPr lang="zh-TW" altLang="en-US"/>
          </a:p>
        </p:txBody>
      </p:sp>
      <p:sp>
        <p:nvSpPr>
          <p:cNvPr id="65544" name="Line 10"/>
          <p:cNvSpPr>
            <a:spLocks noChangeShapeType="1"/>
          </p:cNvSpPr>
          <p:nvPr/>
        </p:nvSpPr>
        <p:spPr bwMode="auto">
          <a:xfrm flipV="1">
            <a:off x="4572000" y="1295400"/>
            <a:ext cx="0" cy="4343400"/>
          </a:xfrm>
          <a:prstGeom prst="line">
            <a:avLst/>
          </a:prstGeom>
          <a:noFill/>
          <a:ln w="28575">
            <a:solidFill>
              <a:schemeClr val="accent2"/>
            </a:solidFill>
            <a:round/>
            <a:headEnd type="none" w="sm" len="sm"/>
            <a:tailEnd type="none" w="sm" len="sm"/>
          </a:ln>
        </p:spPr>
        <p:txBody>
          <a:bodyPr wrap="none" anchor="ctr"/>
          <a:lstStyle/>
          <a:p>
            <a:endParaRPr lang="zh-TW" altLang="en-US"/>
          </a:p>
        </p:txBody>
      </p:sp>
      <p:pic>
        <p:nvPicPr>
          <p:cNvPr id="65545" name="Picture 11"/>
          <p:cNvPicPr>
            <a:picLocks noChangeAspect="1" noChangeArrowheads="1"/>
          </p:cNvPicPr>
          <p:nvPr/>
        </p:nvPicPr>
        <p:blipFill>
          <a:blip r:embed="rId3" cstate="print"/>
          <a:srcRect/>
          <a:stretch>
            <a:fillRect/>
          </a:stretch>
        </p:blipFill>
        <p:spPr bwMode="auto">
          <a:xfrm>
            <a:off x="1038225" y="4043363"/>
            <a:ext cx="2651125" cy="1504950"/>
          </a:xfrm>
          <a:prstGeom prst="rect">
            <a:avLst/>
          </a:prstGeom>
          <a:noFill/>
          <a:ln w="12700" algn="ctr">
            <a:noFill/>
            <a:miter lim="800000"/>
            <a:headEnd/>
            <a:tailEnd/>
          </a:ln>
        </p:spPr>
      </p:pic>
      <p:pic>
        <p:nvPicPr>
          <p:cNvPr id="65546" name="Picture 13"/>
          <p:cNvPicPr>
            <a:picLocks noChangeAspect="1" noChangeArrowheads="1"/>
          </p:cNvPicPr>
          <p:nvPr/>
        </p:nvPicPr>
        <p:blipFill>
          <a:blip r:embed="rId4" cstate="print"/>
          <a:srcRect/>
          <a:stretch>
            <a:fillRect/>
          </a:stretch>
        </p:blipFill>
        <p:spPr bwMode="auto">
          <a:xfrm>
            <a:off x="5224463" y="4089400"/>
            <a:ext cx="2535237" cy="1490663"/>
          </a:xfrm>
          <a:prstGeom prst="rect">
            <a:avLst/>
          </a:prstGeom>
          <a:noFill/>
          <a:ln w="12700" algn="ctr">
            <a:noFill/>
            <a:miter lim="800000"/>
            <a:headEnd/>
            <a:tailEnd/>
          </a:ln>
        </p:spPr>
      </p:pic>
      <p:sp>
        <p:nvSpPr>
          <p:cNvPr id="11" name="頁尾版面配置區 10"/>
          <p:cNvSpPr>
            <a:spLocks noGrp="1"/>
          </p:cNvSpPr>
          <p:nvPr>
            <p:ph type="ftr" sz="quarter" idx="11"/>
          </p:nvPr>
        </p:nvSpPr>
        <p:spPr/>
        <p:txBody>
          <a:bodyPr/>
          <a:lstStyle/>
          <a:p>
            <a:pPr>
              <a:defRPr/>
            </a:pPr>
            <a:r>
              <a:rPr lang="en-US" altLang="en-US" smtClean="0"/>
              <a:t>ENGR 100 Section C </a:t>
            </a:r>
            <a:endParaRPr lang="en-US" alt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altLang="zh-TW" smtClean="0">
                <a:ea typeface="新細明體" pitchFamily="18" charset="-120"/>
              </a:rPr>
              <a:t>Exercise 3.1 – Analysis </a:t>
            </a:r>
          </a:p>
        </p:txBody>
      </p:sp>
      <p:sp>
        <p:nvSpPr>
          <p:cNvPr id="804867" name="AutoShape 3"/>
          <p:cNvSpPr>
            <a:spLocks noChangeArrowheads="1"/>
          </p:cNvSpPr>
          <p:nvPr/>
        </p:nvSpPr>
        <p:spPr bwMode="auto">
          <a:xfrm>
            <a:off x="7107238" y="163513"/>
            <a:ext cx="1919287" cy="538162"/>
          </a:xfrm>
          <a:prstGeom prst="roundRect">
            <a:avLst>
              <a:gd name="adj" fmla="val 16667"/>
            </a:avLst>
          </a:prstGeom>
          <a:solidFill>
            <a:schemeClr val="bg1"/>
          </a:solidFill>
          <a:ln w="12700" algn="ctr">
            <a:solidFill>
              <a:schemeClr val="tx1"/>
            </a:solidFill>
            <a:round/>
            <a:headEnd/>
            <a:tailEnd/>
          </a:ln>
          <a:effectLst/>
        </p:spPr>
        <p:txBody>
          <a:bodyPr wrap="none" anchor="ctr"/>
          <a:lstStyle/>
          <a:p>
            <a:pPr>
              <a:defRPr/>
            </a:pPr>
            <a:r>
              <a:rPr lang="en-US" altLang="zh-TW" b="0">
                <a:effectLst>
                  <a:outerShdw blurRad="38100" dist="38100" dir="2700000" algn="tl">
                    <a:srgbClr val="C0C0C0"/>
                  </a:outerShdw>
                </a:effectLst>
                <a:latin typeface="Times New Roman" pitchFamily="18" charset="0"/>
              </a:rPr>
              <a:t>Track A,B,&amp;C</a:t>
            </a:r>
          </a:p>
        </p:txBody>
      </p:sp>
      <p:sp>
        <p:nvSpPr>
          <p:cNvPr id="66564" name="Rectangle 5"/>
          <p:cNvSpPr>
            <a:spLocks noChangeArrowheads="1"/>
          </p:cNvSpPr>
          <p:nvPr/>
        </p:nvSpPr>
        <p:spPr bwMode="auto">
          <a:xfrm>
            <a:off x="266700" y="1143000"/>
            <a:ext cx="8610600" cy="1635125"/>
          </a:xfrm>
          <a:prstGeom prst="rect">
            <a:avLst/>
          </a:prstGeom>
          <a:noFill/>
          <a:ln w="9525">
            <a:noFill/>
            <a:miter lim="800000"/>
            <a:headEnd/>
            <a:tailEnd/>
          </a:ln>
        </p:spPr>
        <p:txBody>
          <a:bodyPr/>
          <a:lstStyle/>
          <a:p>
            <a:pPr marL="174625" indent="-174625" algn="l" eaLnBrk="1" hangingPunct="1">
              <a:spcBef>
                <a:spcPct val="20000"/>
              </a:spcBef>
              <a:buFontTx/>
              <a:buChar char="•"/>
            </a:pPr>
            <a:r>
              <a:rPr lang="en-US" altLang="zh-TW" sz="3200" b="0"/>
              <a:t>Use LabVIEW Express VIs to:</a:t>
            </a:r>
          </a:p>
          <a:p>
            <a:pPr marL="508000" lvl="1" indent="-217488" algn="l" eaLnBrk="1" hangingPunct="1">
              <a:spcBef>
                <a:spcPct val="20000"/>
              </a:spcBef>
              <a:buFontTx/>
              <a:buChar char="–"/>
            </a:pPr>
            <a:r>
              <a:rPr lang="en-US" altLang="zh-TW" sz="2800" b="0"/>
              <a:t>Simulate a signal and display its amplitude and frequency</a:t>
            </a:r>
          </a:p>
        </p:txBody>
      </p:sp>
      <p:sp>
        <p:nvSpPr>
          <p:cNvPr id="66565" name="Text Box 6"/>
          <p:cNvSpPr txBox="1">
            <a:spLocks noChangeArrowheads="1"/>
          </p:cNvSpPr>
          <p:nvPr/>
        </p:nvSpPr>
        <p:spPr bwMode="auto">
          <a:xfrm>
            <a:off x="381000" y="3276600"/>
            <a:ext cx="2128837" cy="861774"/>
          </a:xfrm>
          <a:prstGeom prst="rect">
            <a:avLst/>
          </a:prstGeom>
          <a:noFill/>
          <a:ln w="12700" algn="ctr">
            <a:noFill/>
            <a:miter lim="800000"/>
            <a:headEnd/>
            <a:tailEnd/>
          </a:ln>
        </p:spPr>
        <p:txBody>
          <a:bodyPr wrap="square">
            <a:spAutoFit/>
          </a:bodyPr>
          <a:lstStyle/>
          <a:p>
            <a:pPr algn="l">
              <a:spcBef>
                <a:spcPct val="50000"/>
              </a:spcBef>
            </a:pPr>
            <a:r>
              <a:rPr lang="en-US" altLang="zh-TW" sz="2000" b="0" dirty="0"/>
              <a:t>This exercise should </a:t>
            </a:r>
            <a:endParaRPr lang="en-US" altLang="zh-TW" sz="2000" b="0" dirty="0" smtClean="0"/>
          </a:p>
          <a:p>
            <a:pPr algn="l">
              <a:spcBef>
                <a:spcPct val="50000"/>
              </a:spcBef>
            </a:pPr>
            <a:r>
              <a:rPr lang="en-US" altLang="zh-TW" sz="2000" b="0" dirty="0" smtClean="0"/>
              <a:t>take </a:t>
            </a:r>
            <a:r>
              <a:rPr lang="en-US" altLang="zh-TW" sz="2000" b="0" dirty="0"/>
              <a:t>15 minutes.</a:t>
            </a:r>
          </a:p>
        </p:txBody>
      </p:sp>
      <p:pic>
        <p:nvPicPr>
          <p:cNvPr id="66566" name="Picture 8"/>
          <p:cNvPicPr>
            <a:picLocks noChangeAspect="1" noChangeArrowheads="1"/>
          </p:cNvPicPr>
          <p:nvPr/>
        </p:nvPicPr>
        <p:blipFill>
          <a:blip r:embed="rId3" cstate="print"/>
          <a:srcRect/>
          <a:stretch>
            <a:fillRect/>
          </a:stretch>
        </p:blipFill>
        <p:spPr bwMode="auto">
          <a:xfrm>
            <a:off x="2438400" y="2362200"/>
            <a:ext cx="5505450" cy="3686175"/>
          </a:xfrm>
          <a:prstGeom prst="rect">
            <a:avLst/>
          </a:prstGeom>
          <a:noFill/>
          <a:ln w="12700" algn="ctr">
            <a:noFill/>
            <a:miter lim="800000"/>
            <a:headEnd/>
            <a:tailEnd/>
          </a:ln>
        </p:spPr>
      </p:pic>
      <p:sp>
        <p:nvSpPr>
          <p:cNvPr id="7" name="頁尾版面配置區 6"/>
          <p:cNvSpPr>
            <a:spLocks noGrp="1"/>
          </p:cNvSpPr>
          <p:nvPr>
            <p:ph type="ftr" sz="quarter" idx="11"/>
          </p:nvPr>
        </p:nvSpPr>
        <p:spPr/>
        <p:txBody>
          <a:bodyPr/>
          <a:lstStyle/>
          <a:p>
            <a:pPr>
              <a:defRPr/>
            </a:pPr>
            <a:r>
              <a:rPr lang="en-US" altLang="en-US" smtClean="0"/>
              <a:t>ENGR 100 Section C </a:t>
            </a:r>
            <a:endParaRPr lang="en-US"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8050" name="Rectangle 2"/>
          <p:cNvSpPr>
            <a:spLocks noGrp="1" noChangeArrowheads="1"/>
          </p:cNvSpPr>
          <p:nvPr>
            <p:ph type="title"/>
          </p:nvPr>
        </p:nvSpPr>
        <p:spPr/>
        <p:txBody>
          <a:bodyPr>
            <a:normAutofit fontScale="90000"/>
          </a:bodyPr>
          <a:lstStyle/>
          <a:p>
            <a:pPr eaLnBrk="1" fontAlgn="auto" hangingPunct="1">
              <a:spcAft>
                <a:spcPts val="0"/>
              </a:spcAft>
              <a:defRPr/>
            </a:pPr>
            <a:r>
              <a:rPr lang="en-US" altLang="zh-TW">
                <a:ea typeface="新細明體" charset="-120"/>
              </a:rPr>
              <a:t>LabVIEW Graphical Development System</a:t>
            </a:r>
          </a:p>
        </p:txBody>
      </p:sp>
      <p:sp>
        <p:nvSpPr>
          <p:cNvPr id="31747" name="Rectangle 3"/>
          <p:cNvSpPr>
            <a:spLocks noGrp="1" noChangeArrowheads="1"/>
          </p:cNvSpPr>
          <p:nvPr>
            <p:ph sz="quarter" idx="1"/>
          </p:nvPr>
        </p:nvSpPr>
        <p:spPr>
          <a:xfrm>
            <a:off x="381000" y="1158875"/>
            <a:ext cx="8534400" cy="1770063"/>
          </a:xfrm>
        </p:spPr>
        <p:txBody>
          <a:bodyPr/>
          <a:lstStyle/>
          <a:p>
            <a:pPr eaLnBrk="1" hangingPunct="1"/>
            <a:r>
              <a:rPr lang="en-US" altLang="zh-TW" smtClean="0"/>
              <a:t>Graphical Programming Environment</a:t>
            </a:r>
          </a:p>
          <a:p>
            <a:pPr eaLnBrk="1" hangingPunct="1"/>
            <a:r>
              <a:rPr lang="en-US" altLang="zh-TW" smtClean="0"/>
              <a:t>Compile code for multiple OS and devices</a:t>
            </a:r>
          </a:p>
          <a:p>
            <a:pPr eaLnBrk="1" hangingPunct="1"/>
            <a:r>
              <a:rPr lang="en-US" altLang="zh-TW" smtClean="0"/>
              <a:t>Useful in a broad range of applications</a:t>
            </a:r>
          </a:p>
          <a:p>
            <a:pPr eaLnBrk="1" hangingPunct="1"/>
            <a:endParaRPr lang="en-US" altLang="zh-TW" smtClean="0"/>
          </a:p>
        </p:txBody>
      </p:sp>
      <p:pic>
        <p:nvPicPr>
          <p:cNvPr id="31748" name="Picture 4"/>
          <p:cNvPicPr>
            <a:picLocks noChangeAspect="1" noChangeArrowheads="1"/>
          </p:cNvPicPr>
          <p:nvPr/>
        </p:nvPicPr>
        <p:blipFill>
          <a:blip r:embed="rId3" cstate="print"/>
          <a:srcRect/>
          <a:stretch>
            <a:fillRect/>
          </a:stretch>
        </p:blipFill>
        <p:spPr bwMode="auto">
          <a:xfrm>
            <a:off x="3419475" y="2709863"/>
            <a:ext cx="5414963" cy="2868612"/>
          </a:xfrm>
          <a:prstGeom prst="rect">
            <a:avLst/>
          </a:prstGeom>
          <a:noFill/>
          <a:ln w="12700" algn="ctr">
            <a:noFill/>
            <a:miter lim="800000"/>
            <a:headEnd/>
            <a:tailEnd/>
          </a:ln>
        </p:spPr>
      </p:pic>
      <p:pic>
        <p:nvPicPr>
          <p:cNvPr id="31749" name="Picture 5"/>
          <p:cNvPicPr>
            <a:picLocks noChangeAspect="1" noChangeArrowheads="1"/>
          </p:cNvPicPr>
          <p:nvPr/>
        </p:nvPicPr>
        <p:blipFill>
          <a:blip r:embed="rId4" cstate="print"/>
          <a:srcRect/>
          <a:stretch>
            <a:fillRect/>
          </a:stretch>
        </p:blipFill>
        <p:spPr bwMode="auto">
          <a:xfrm>
            <a:off x="347663" y="2705100"/>
            <a:ext cx="2549525" cy="1693863"/>
          </a:xfrm>
          <a:prstGeom prst="rect">
            <a:avLst/>
          </a:prstGeom>
          <a:noFill/>
          <a:ln w="12700" algn="ctr">
            <a:noFill/>
            <a:miter lim="800000"/>
            <a:headEnd/>
            <a:tailEnd/>
          </a:ln>
        </p:spPr>
      </p:pic>
      <p:pic>
        <p:nvPicPr>
          <p:cNvPr id="31750" name="Picture 6"/>
          <p:cNvPicPr>
            <a:picLocks noChangeAspect="1" noChangeArrowheads="1"/>
          </p:cNvPicPr>
          <p:nvPr/>
        </p:nvPicPr>
        <p:blipFill>
          <a:blip r:embed="rId5" cstate="print"/>
          <a:srcRect/>
          <a:stretch>
            <a:fillRect/>
          </a:stretch>
        </p:blipFill>
        <p:spPr bwMode="auto">
          <a:xfrm>
            <a:off x="1270000" y="4113213"/>
            <a:ext cx="1843088" cy="1476375"/>
          </a:xfrm>
          <a:prstGeom prst="rect">
            <a:avLst/>
          </a:prstGeom>
          <a:noFill/>
          <a:ln w="12700" algn="ctr">
            <a:noFill/>
            <a:miter lim="800000"/>
            <a:headEnd/>
            <a:tailEnd/>
          </a:ln>
        </p:spPr>
      </p:pic>
      <p:sp>
        <p:nvSpPr>
          <p:cNvPr id="7" name="頁尾版面配置區 6"/>
          <p:cNvSpPr>
            <a:spLocks noGrp="1"/>
          </p:cNvSpPr>
          <p:nvPr>
            <p:ph type="ftr" sz="quarter" idx="11"/>
          </p:nvPr>
        </p:nvSpPr>
        <p:spPr/>
        <p:txBody>
          <a:bodyPr/>
          <a:lstStyle/>
          <a:p>
            <a:pPr>
              <a:defRPr/>
            </a:pPr>
            <a:r>
              <a:rPr lang="en-US" altLang="en-US" smtClean="0"/>
              <a:t>ENGR 100 Section C </a:t>
            </a:r>
            <a:endParaRPr lang="en-US" alt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8" name="Rectangle 2"/>
          <p:cNvSpPr>
            <a:spLocks noGrp="1" noChangeArrowheads="1"/>
          </p:cNvSpPr>
          <p:nvPr>
            <p:ph type="title"/>
          </p:nvPr>
        </p:nvSpPr>
        <p:spPr/>
        <p:txBody>
          <a:bodyPr/>
          <a:lstStyle/>
          <a:p>
            <a:pPr eaLnBrk="1" hangingPunct="1"/>
            <a:r>
              <a:rPr lang="en-US" altLang="zh-TW" smtClean="0">
                <a:ea typeface="新細明體" pitchFamily="18" charset="-120"/>
              </a:rPr>
              <a:t>How Do I Make Decisions in LabVIEW?</a:t>
            </a:r>
          </a:p>
        </p:txBody>
      </p:sp>
      <p:sp>
        <p:nvSpPr>
          <p:cNvPr id="739331" name="Rectangle 3"/>
          <p:cNvSpPr>
            <a:spLocks noGrp="1" noChangeArrowheads="1"/>
          </p:cNvSpPr>
          <p:nvPr>
            <p:ph type="body" sz="half" idx="1"/>
          </p:nvPr>
        </p:nvSpPr>
        <p:spPr>
          <a:xfrm>
            <a:off x="457200" y="1295400"/>
            <a:ext cx="7839075" cy="2705100"/>
          </a:xfrm>
        </p:spPr>
        <p:txBody>
          <a:bodyPr>
            <a:normAutofit fontScale="77500" lnSpcReduction="20000"/>
          </a:bodyPr>
          <a:lstStyle/>
          <a:p>
            <a:pPr marL="533400" indent="-533400" eaLnBrk="1" fontAlgn="auto" hangingPunct="1">
              <a:spcBef>
                <a:spcPct val="10000"/>
              </a:spcBef>
              <a:spcAft>
                <a:spcPts val="0"/>
              </a:spcAft>
              <a:buFontTx/>
              <a:buAutoNum type="arabicPeriod"/>
              <a:defRPr/>
            </a:pPr>
            <a:r>
              <a:rPr lang="en-US" altLang="zh-TW" sz="2400" dirty="0">
                <a:latin typeface="Arial" charset="0"/>
              </a:rPr>
              <a:t>Case Structures</a:t>
            </a:r>
          </a:p>
          <a:p>
            <a:pPr marL="533400" indent="-533400" eaLnBrk="1" fontAlgn="auto" hangingPunct="1">
              <a:spcBef>
                <a:spcPct val="10000"/>
              </a:spcBef>
              <a:spcAft>
                <a:spcPts val="0"/>
              </a:spcAft>
              <a:buFontTx/>
              <a:buAutoNum type="arabicPeriod"/>
              <a:defRPr/>
            </a:pPr>
            <a:endParaRPr lang="en-US" altLang="zh-TW" sz="2400" dirty="0">
              <a:latin typeface="Arial" charset="0"/>
            </a:endParaRPr>
          </a:p>
          <a:p>
            <a:pPr marL="533400" indent="-533400" eaLnBrk="1" fontAlgn="auto" hangingPunct="1">
              <a:spcBef>
                <a:spcPct val="10000"/>
              </a:spcBef>
              <a:spcAft>
                <a:spcPts val="0"/>
              </a:spcAft>
              <a:buFontTx/>
              <a:buAutoNum type="arabicPeriod"/>
              <a:defRPr/>
            </a:pPr>
            <a:endParaRPr lang="en-US" altLang="zh-TW" sz="2400" dirty="0">
              <a:latin typeface="Arial" charset="0"/>
            </a:endParaRPr>
          </a:p>
          <a:p>
            <a:pPr marL="533400" indent="-533400" eaLnBrk="1" fontAlgn="auto" hangingPunct="1">
              <a:spcBef>
                <a:spcPct val="10000"/>
              </a:spcBef>
              <a:spcAft>
                <a:spcPts val="0"/>
              </a:spcAft>
              <a:buFontTx/>
              <a:buAutoNum type="arabicPeriod"/>
              <a:defRPr/>
            </a:pPr>
            <a:endParaRPr lang="en-US" altLang="zh-TW" sz="2400" dirty="0" smtClean="0">
              <a:latin typeface="Arial" charset="0"/>
            </a:endParaRPr>
          </a:p>
          <a:p>
            <a:pPr marL="533400" indent="-533400" eaLnBrk="1" fontAlgn="auto" hangingPunct="1">
              <a:spcBef>
                <a:spcPct val="10000"/>
              </a:spcBef>
              <a:spcAft>
                <a:spcPts val="0"/>
              </a:spcAft>
              <a:buFontTx/>
              <a:buAutoNum type="arabicPeriod"/>
              <a:defRPr/>
            </a:pPr>
            <a:endParaRPr lang="en-US" altLang="zh-TW" sz="2400" dirty="0" smtClean="0">
              <a:latin typeface="Arial" charset="0"/>
            </a:endParaRPr>
          </a:p>
          <a:p>
            <a:pPr marL="533400" indent="-533400" eaLnBrk="1" fontAlgn="auto" hangingPunct="1">
              <a:spcBef>
                <a:spcPct val="10000"/>
              </a:spcBef>
              <a:spcAft>
                <a:spcPts val="0"/>
              </a:spcAft>
              <a:buFontTx/>
              <a:buAutoNum type="arabicPeriod"/>
              <a:defRPr/>
            </a:pPr>
            <a:endParaRPr lang="en-US" altLang="zh-TW" sz="2400" dirty="0">
              <a:latin typeface="Arial" charset="0"/>
            </a:endParaRPr>
          </a:p>
          <a:p>
            <a:pPr marL="533400" indent="-533400" eaLnBrk="1" fontAlgn="auto" hangingPunct="1">
              <a:spcBef>
                <a:spcPct val="10000"/>
              </a:spcBef>
              <a:spcAft>
                <a:spcPts val="0"/>
              </a:spcAft>
              <a:buFontTx/>
              <a:buAutoNum type="arabicPeriod"/>
              <a:defRPr/>
            </a:pPr>
            <a:endParaRPr lang="en-US" altLang="zh-TW" sz="2400" dirty="0">
              <a:latin typeface="Arial" charset="0"/>
            </a:endParaRPr>
          </a:p>
          <a:p>
            <a:pPr marL="533400" indent="-533400" eaLnBrk="1" fontAlgn="auto" hangingPunct="1">
              <a:spcBef>
                <a:spcPct val="10000"/>
              </a:spcBef>
              <a:spcAft>
                <a:spcPts val="0"/>
              </a:spcAft>
              <a:buFontTx/>
              <a:buAutoNum type="arabicPeriod"/>
              <a:defRPr/>
            </a:pPr>
            <a:endParaRPr lang="en-US" altLang="zh-TW" sz="2400" dirty="0" smtClean="0">
              <a:latin typeface="Arial" charset="0"/>
            </a:endParaRPr>
          </a:p>
          <a:p>
            <a:pPr marL="533400" indent="-533400" eaLnBrk="1" fontAlgn="auto" hangingPunct="1">
              <a:spcBef>
                <a:spcPct val="10000"/>
              </a:spcBef>
              <a:spcAft>
                <a:spcPts val="0"/>
              </a:spcAft>
              <a:buFontTx/>
              <a:buAutoNum type="arabicPeriod"/>
              <a:defRPr/>
            </a:pPr>
            <a:endParaRPr lang="en-US" altLang="zh-TW" sz="2400" dirty="0">
              <a:latin typeface="Arial" charset="0"/>
            </a:endParaRPr>
          </a:p>
          <a:p>
            <a:pPr marL="533400" indent="-533400" eaLnBrk="1" fontAlgn="auto" hangingPunct="1">
              <a:spcBef>
                <a:spcPct val="10000"/>
              </a:spcBef>
              <a:spcAft>
                <a:spcPts val="0"/>
              </a:spcAft>
              <a:buFontTx/>
              <a:buAutoNum type="arabicPeriod"/>
              <a:defRPr/>
            </a:pPr>
            <a:r>
              <a:rPr lang="en-US" altLang="zh-TW" sz="2400" dirty="0">
                <a:latin typeface="Arial" charset="0"/>
              </a:rPr>
              <a:t>Select</a:t>
            </a:r>
          </a:p>
          <a:p>
            <a:pPr marL="533400" indent="-533400" eaLnBrk="1" fontAlgn="auto" hangingPunct="1">
              <a:spcBef>
                <a:spcPct val="10000"/>
              </a:spcBef>
              <a:spcAft>
                <a:spcPts val="0"/>
              </a:spcAft>
              <a:buFontTx/>
              <a:buNone/>
              <a:defRPr/>
            </a:pPr>
            <a:endParaRPr lang="en-US" altLang="zh-TW" sz="2400" b="1" dirty="0">
              <a:latin typeface="Arial" charset="0"/>
            </a:endParaRPr>
          </a:p>
        </p:txBody>
      </p:sp>
      <p:graphicFrame>
        <p:nvGraphicFramePr>
          <p:cNvPr id="6146" name="Object 4"/>
          <p:cNvGraphicFramePr>
            <a:graphicFrameLocks noChangeAspect="1"/>
          </p:cNvGraphicFramePr>
          <p:nvPr>
            <p:ph sz="half" idx="2"/>
          </p:nvPr>
        </p:nvGraphicFramePr>
        <p:xfrm>
          <a:off x="4879975" y="2254250"/>
          <a:ext cx="2995613" cy="684213"/>
        </p:xfrm>
        <a:graphic>
          <a:graphicData uri="http://schemas.openxmlformats.org/presentationml/2006/ole">
            <p:oleObj spid="_x0000_s6146" name="Bitmap Image" r:id="rId4" imgW="8457143" imgH="1933333" progId="PBrush">
              <p:embed/>
            </p:oleObj>
          </a:graphicData>
        </a:graphic>
      </p:graphicFrame>
      <p:graphicFrame>
        <p:nvGraphicFramePr>
          <p:cNvPr id="6147" name="Object 5"/>
          <p:cNvGraphicFramePr>
            <a:graphicFrameLocks noChangeAspect="1"/>
          </p:cNvGraphicFramePr>
          <p:nvPr/>
        </p:nvGraphicFramePr>
        <p:xfrm>
          <a:off x="1384300" y="1585913"/>
          <a:ext cx="3109913" cy="2020887"/>
        </p:xfrm>
        <a:graphic>
          <a:graphicData uri="http://schemas.openxmlformats.org/presentationml/2006/ole">
            <p:oleObj spid="_x0000_s6147" name="Bitmap Image" r:id="rId5" imgW="8457143" imgH="1933333" progId="PBrush">
              <p:embed/>
            </p:oleObj>
          </a:graphicData>
        </a:graphic>
      </p:graphicFrame>
      <p:pic>
        <p:nvPicPr>
          <p:cNvPr id="6150" name="Picture 6"/>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768475" y="4005263"/>
            <a:ext cx="2879725" cy="1798637"/>
          </a:xfrm>
          <a:prstGeom prst="rect">
            <a:avLst/>
          </a:prstGeom>
          <a:noFill/>
          <a:ln w="12700" algn="ctr">
            <a:noFill/>
            <a:miter lim="800000"/>
            <a:headEnd/>
            <a:tailEnd/>
          </a:ln>
        </p:spPr>
      </p:pic>
      <p:sp>
        <p:nvSpPr>
          <p:cNvPr id="6151" name="Text Box 7"/>
          <p:cNvSpPr txBox="1">
            <a:spLocks noChangeArrowheads="1"/>
          </p:cNvSpPr>
          <p:nvPr/>
        </p:nvSpPr>
        <p:spPr bwMode="auto">
          <a:xfrm>
            <a:off x="2882900" y="3313113"/>
            <a:ext cx="652463" cy="396875"/>
          </a:xfrm>
          <a:prstGeom prst="rect">
            <a:avLst/>
          </a:prstGeom>
          <a:noFill/>
          <a:ln w="12700" algn="ctr">
            <a:noFill/>
            <a:miter lim="800000"/>
            <a:headEnd/>
            <a:tailEnd/>
          </a:ln>
        </p:spPr>
        <p:txBody>
          <a:bodyPr>
            <a:spAutoFit/>
          </a:bodyPr>
          <a:lstStyle/>
          <a:p>
            <a:pPr>
              <a:spcBef>
                <a:spcPct val="50000"/>
              </a:spcBef>
            </a:pPr>
            <a:r>
              <a:rPr lang="en-US" altLang="zh-TW" sz="2000"/>
              <a:t>(a)</a:t>
            </a:r>
          </a:p>
        </p:txBody>
      </p:sp>
      <p:sp>
        <p:nvSpPr>
          <p:cNvPr id="6152" name="Text Box 8"/>
          <p:cNvSpPr txBox="1">
            <a:spLocks noChangeArrowheads="1"/>
          </p:cNvSpPr>
          <p:nvPr/>
        </p:nvSpPr>
        <p:spPr bwMode="auto">
          <a:xfrm>
            <a:off x="6338888" y="3275013"/>
            <a:ext cx="652462" cy="396875"/>
          </a:xfrm>
          <a:prstGeom prst="rect">
            <a:avLst/>
          </a:prstGeom>
          <a:noFill/>
          <a:ln w="12700" algn="ctr">
            <a:noFill/>
            <a:miter lim="800000"/>
            <a:headEnd/>
            <a:tailEnd/>
          </a:ln>
        </p:spPr>
        <p:txBody>
          <a:bodyPr>
            <a:spAutoFit/>
          </a:bodyPr>
          <a:lstStyle/>
          <a:p>
            <a:pPr>
              <a:spcBef>
                <a:spcPct val="50000"/>
              </a:spcBef>
            </a:pPr>
            <a:r>
              <a:rPr lang="en-US" altLang="zh-TW" sz="2000"/>
              <a:t>(b)</a:t>
            </a:r>
          </a:p>
        </p:txBody>
      </p:sp>
      <p:sp>
        <p:nvSpPr>
          <p:cNvPr id="6153" name="Text Box 9"/>
          <p:cNvSpPr txBox="1">
            <a:spLocks noChangeArrowheads="1"/>
          </p:cNvSpPr>
          <p:nvPr/>
        </p:nvSpPr>
        <p:spPr bwMode="auto">
          <a:xfrm>
            <a:off x="3073400" y="5464175"/>
            <a:ext cx="652463" cy="396875"/>
          </a:xfrm>
          <a:prstGeom prst="rect">
            <a:avLst/>
          </a:prstGeom>
          <a:noFill/>
          <a:ln w="12700" algn="ctr">
            <a:noFill/>
            <a:miter lim="800000"/>
            <a:headEnd/>
            <a:tailEnd/>
          </a:ln>
        </p:spPr>
        <p:txBody>
          <a:bodyPr>
            <a:spAutoFit/>
          </a:bodyPr>
          <a:lstStyle/>
          <a:p>
            <a:pPr>
              <a:spcBef>
                <a:spcPct val="50000"/>
              </a:spcBef>
            </a:pPr>
            <a:r>
              <a:rPr lang="en-US" altLang="zh-TW" sz="2000"/>
              <a:t>(c)</a:t>
            </a:r>
          </a:p>
        </p:txBody>
      </p:sp>
      <p:sp>
        <p:nvSpPr>
          <p:cNvPr id="10" name="頁尾版面配置區 9"/>
          <p:cNvSpPr>
            <a:spLocks noGrp="1"/>
          </p:cNvSpPr>
          <p:nvPr>
            <p:ph type="ftr" sz="quarter" idx="11"/>
          </p:nvPr>
        </p:nvSpPr>
        <p:spPr/>
        <p:txBody>
          <a:bodyPr/>
          <a:lstStyle/>
          <a:p>
            <a:pPr>
              <a:defRPr/>
            </a:pPr>
            <a:r>
              <a:rPr lang="en-US" altLang="en-US" smtClean="0"/>
              <a:t>ENGR 100 Section C </a:t>
            </a:r>
            <a:endParaRPr lang="en-US" alt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altLang="zh-TW" smtClean="0">
                <a:ea typeface="新細明體" pitchFamily="18" charset="-120"/>
              </a:rPr>
              <a:t>File I/O</a:t>
            </a:r>
            <a:endParaRPr lang="en-US" altLang="zh-TW" u="sng" smtClean="0">
              <a:ea typeface="新細明體" pitchFamily="18" charset="-120"/>
            </a:endParaRPr>
          </a:p>
        </p:txBody>
      </p:sp>
      <p:sp>
        <p:nvSpPr>
          <p:cNvPr id="70659" name="Rectangle 3"/>
          <p:cNvSpPr>
            <a:spLocks noGrp="1" noChangeArrowheads="1"/>
          </p:cNvSpPr>
          <p:nvPr>
            <p:ph type="body" sz="half" idx="1"/>
          </p:nvPr>
        </p:nvSpPr>
        <p:spPr>
          <a:xfrm>
            <a:off x="381000" y="1123950"/>
            <a:ext cx="8531225" cy="1344613"/>
          </a:xfrm>
        </p:spPr>
        <p:txBody>
          <a:bodyPr/>
          <a:lstStyle/>
          <a:p>
            <a:pPr eaLnBrk="1" hangingPunct="1">
              <a:buFontTx/>
              <a:buNone/>
            </a:pPr>
            <a:r>
              <a:rPr lang="en-US" altLang="zh-TW" sz="2400" b="1" smtClean="0">
                <a:latin typeface="Arial" pitchFamily="34" charset="0"/>
              </a:rPr>
              <a:t>File I/O</a:t>
            </a:r>
            <a:r>
              <a:rPr lang="en-US" altLang="zh-TW" sz="2400" smtClean="0">
                <a:latin typeface="Arial" pitchFamily="34" charset="0"/>
              </a:rPr>
              <a:t> – passing data to and from files</a:t>
            </a:r>
          </a:p>
          <a:p>
            <a:pPr eaLnBrk="1" hangingPunct="1"/>
            <a:r>
              <a:rPr lang="en-US" altLang="zh-TW" sz="2400" smtClean="0">
                <a:latin typeface="Arial" pitchFamily="34" charset="0"/>
              </a:rPr>
              <a:t> Files can be binary, text, or spreadsheet</a:t>
            </a:r>
          </a:p>
          <a:p>
            <a:pPr eaLnBrk="1" hangingPunct="1"/>
            <a:r>
              <a:rPr lang="en-US" altLang="zh-TW" sz="2400" smtClean="0">
                <a:latin typeface="Arial" pitchFamily="34" charset="0"/>
              </a:rPr>
              <a:t> Write/Read LabVIEW Measurements file (*.lvm)</a:t>
            </a:r>
          </a:p>
        </p:txBody>
      </p:sp>
      <p:sp>
        <p:nvSpPr>
          <p:cNvPr id="657414" name="Text Box 6"/>
          <p:cNvSpPr txBox="1">
            <a:spLocks noChangeArrowheads="1"/>
          </p:cNvSpPr>
          <p:nvPr/>
        </p:nvSpPr>
        <p:spPr bwMode="auto">
          <a:xfrm>
            <a:off x="577850" y="2890838"/>
            <a:ext cx="3303588" cy="457200"/>
          </a:xfrm>
          <a:prstGeom prst="rect">
            <a:avLst/>
          </a:prstGeom>
          <a:noFill/>
          <a:ln w="12700" algn="ctr">
            <a:noFill/>
            <a:miter lim="800000"/>
            <a:headEnd/>
            <a:tailEnd/>
          </a:ln>
          <a:effectLst/>
        </p:spPr>
        <p:txBody>
          <a:bodyPr>
            <a:spAutoFit/>
          </a:bodyPr>
          <a:lstStyle/>
          <a:p>
            <a:pPr>
              <a:spcBef>
                <a:spcPct val="50000"/>
              </a:spcBef>
              <a:defRPr/>
            </a:pPr>
            <a:r>
              <a:rPr lang="en-US" altLang="zh-TW" b="0">
                <a:effectLst>
                  <a:outerShdw blurRad="38100" dist="38100" dir="2700000" algn="tl">
                    <a:srgbClr val="C0C0C0"/>
                  </a:outerShdw>
                </a:effectLst>
                <a:latin typeface="Times New Roman" pitchFamily="18" charset="0"/>
              </a:rPr>
              <a:t>Writing to LVM file</a:t>
            </a:r>
          </a:p>
        </p:txBody>
      </p:sp>
      <p:sp>
        <p:nvSpPr>
          <p:cNvPr id="657415" name="Text Box 7"/>
          <p:cNvSpPr txBox="1">
            <a:spLocks noChangeArrowheads="1"/>
          </p:cNvSpPr>
          <p:nvPr/>
        </p:nvSpPr>
        <p:spPr bwMode="auto">
          <a:xfrm>
            <a:off x="5262563" y="2890838"/>
            <a:ext cx="3303587" cy="457200"/>
          </a:xfrm>
          <a:prstGeom prst="rect">
            <a:avLst/>
          </a:prstGeom>
          <a:noFill/>
          <a:ln w="12700" algn="ctr">
            <a:noFill/>
            <a:miter lim="800000"/>
            <a:headEnd/>
            <a:tailEnd/>
          </a:ln>
          <a:effectLst/>
        </p:spPr>
        <p:txBody>
          <a:bodyPr>
            <a:spAutoFit/>
          </a:bodyPr>
          <a:lstStyle/>
          <a:p>
            <a:pPr>
              <a:spcBef>
                <a:spcPct val="50000"/>
              </a:spcBef>
              <a:defRPr/>
            </a:pPr>
            <a:r>
              <a:rPr lang="en-US" altLang="zh-TW" b="0">
                <a:effectLst>
                  <a:outerShdw blurRad="38100" dist="38100" dir="2700000" algn="tl">
                    <a:srgbClr val="C0C0C0"/>
                  </a:outerShdw>
                </a:effectLst>
                <a:latin typeface="Times New Roman" pitchFamily="18" charset="0"/>
              </a:rPr>
              <a:t>Reading from LVM file</a:t>
            </a:r>
          </a:p>
        </p:txBody>
      </p:sp>
      <p:pic>
        <p:nvPicPr>
          <p:cNvPr id="70662" name="Picture 13"/>
          <p:cNvPicPr>
            <a:picLocks noChangeAspect="1" noChangeArrowheads="1"/>
          </p:cNvPicPr>
          <p:nvPr/>
        </p:nvPicPr>
        <p:blipFill>
          <a:blip r:embed="rId3" cstate="print"/>
          <a:srcRect/>
          <a:stretch>
            <a:fillRect/>
          </a:stretch>
        </p:blipFill>
        <p:spPr bwMode="auto">
          <a:xfrm>
            <a:off x="5570538" y="3544888"/>
            <a:ext cx="2803525" cy="2106612"/>
          </a:xfrm>
          <a:prstGeom prst="rect">
            <a:avLst/>
          </a:prstGeom>
          <a:noFill/>
          <a:ln w="12700" algn="ctr">
            <a:noFill/>
            <a:miter lim="800000"/>
            <a:headEnd/>
            <a:tailEnd/>
          </a:ln>
        </p:spPr>
      </p:pic>
      <p:pic>
        <p:nvPicPr>
          <p:cNvPr id="70663" name="Picture 14"/>
          <p:cNvPicPr>
            <a:picLocks noChangeAspect="1" noChangeArrowheads="1"/>
          </p:cNvPicPr>
          <p:nvPr/>
        </p:nvPicPr>
        <p:blipFill>
          <a:blip r:embed="rId4" cstate="print"/>
          <a:srcRect/>
          <a:stretch>
            <a:fillRect/>
          </a:stretch>
        </p:blipFill>
        <p:spPr bwMode="auto">
          <a:xfrm>
            <a:off x="423863" y="3419475"/>
            <a:ext cx="4110037" cy="2301875"/>
          </a:xfrm>
          <a:prstGeom prst="rect">
            <a:avLst/>
          </a:prstGeom>
          <a:noFill/>
          <a:ln w="12700" algn="ctr">
            <a:noFill/>
            <a:miter lim="800000"/>
            <a:headEnd/>
            <a:tailEnd/>
          </a:ln>
        </p:spPr>
      </p:pic>
      <p:sp>
        <p:nvSpPr>
          <p:cNvPr id="70664" name="Rectangle 15"/>
          <p:cNvSpPr>
            <a:spLocks noChangeArrowheads="1"/>
          </p:cNvSpPr>
          <p:nvPr/>
        </p:nvSpPr>
        <p:spPr bwMode="auto">
          <a:xfrm>
            <a:off x="538163" y="2890838"/>
            <a:ext cx="4033837" cy="2881312"/>
          </a:xfrm>
          <a:prstGeom prst="rect">
            <a:avLst/>
          </a:prstGeom>
          <a:noFill/>
          <a:ln w="12700" algn="ctr">
            <a:solidFill>
              <a:schemeClr val="tx1"/>
            </a:solidFill>
            <a:miter lim="800000"/>
            <a:headEnd/>
            <a:tailEnd/>
          </a:ln>
        </p:spPr>
        <p:txBody>
          <a:bodyPr wrap="none" anchor="ctr"/>
          <a:lstStyle/>
          <a:p>
            <a:endParaRPr lang="zh-TW" altLang="en-US"/>
          </a:p>
        </p:txBody>
      </p:sp>
      <p:sp>
        <p:nvSpPr>
          <p:cNvPr id="70665" name="Rectangle 16"/>
          <p:cNvSpPr>
            <a:spLocks noChangeArrowheads="1"/>
          </p:cNvSpPr>
          <p:nvPr/>
        </p:nvSpPr>
        <p:spPr bwMode="auto">
          <a:xfrm>
            <a:off x="4994275" y="2890838"/>
            <a:ext cx="3879850" cy="2881312"/>
          </a:xfrm>
          <a:prstGeom prst="rect">
            <a:avLst/>
          </a:prstGeom>
          <a:noFill/>
          <a:ln w="12700" algn="ctr">
            <a:solidFill>
              <a:schemeClr val="tx1"/>
            </a:solidFill>
            <a:miter lim="800000"/>
            <a:headEnd/>
            <a:tailEnd/>
          </a:ln>
        </p:spPr>
        <p:txBody>
          <a:bodyPr wrap="none" anchor="ctr"/>
          <a:lstStyle/>
          <a:p>
            <a:endParaRPr lang="zh-TW" altLang="en-US"/>
          </a:p>
        </p:txBody>
      </p:sp>
      <p:sp>
        <p:nvSpPr>
          <p:cNvPr id="10" name="頁尾版面配置區 9"/>
          <p:cNvSpPr>
            <a:spLocks noGrp="1"/>
          </p:cNvSpPr>
          <p:nvPr>
            <p:ph type="ftr" sz="quarter" idx="11"/>
          </p:nvPr>
        </p:nvSpPr>
        <p:spPr/>
        <p:txBody>
          <a:bodyPr/>
          <a:lstStyle/>
          <a:p>
            <a:pPr>
              <a:defRPr/>
            </a:pPr>
            <a:r>
              <a:rPr lang="en-US" altLang="en-US" smtClean="0"/>
              <a:t>ENGR 100 Section C </a:t>
            </a:r>
            <a:endParaRPr lang="en-US" alt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altLang="zh-TW" smtClean="0">
                <a:ea typeface="新細明體" pitchFamily="18" charset="-120"/>
              </a:rPr>
              <a:t>Section III – Presenting your Results</a:t>
            </a:r>
          </a:p>
        </p:txBody>
      </p:sp>
      <p:sp>
        <p:nvSpPr>
          <p:cNvPr id="73731" name="Rectangle 3"/>
          <p:cNvSpPr>
            <a:spLocks noGrp="1" noChangeArrowheads="1"/>
          </p:cNvSpPr>
          <p:nvPr>
            <p:ph sz="quarter" idx="1"/>
          </p:nvPr>
        </p:nvSpPr>
        <p:spPr>
          <a:xfrm>
            <a:off x="457200" y="1257300"/>
            <a:ext cx="8534400" cy="4878388"/>
          </a:xfrm>
        </p:spPr>
        <p:txBody>
          <a:bodyPr/>
          <a:lstStyle/>
          <a:p>
            <a:pPr eaLnBrk="1" hangingPunct="1">
              <a:buFontTx/>
              <a:buNone/>
            </a:pPr>
            <a:r>
              <a:rPr lang="en-US" altLang="zh-TW" smtClean="0"/>
              <a:t>A. Displaying Data on the Front Panel</a:t>
            </a:r>
          </a:p>
          <a:p>
            <a:pPr lvl="1" eaLnBrk="1" hangingPunct="1">
              <a:buFontTx/>
              <a:buChar char="•"/>
            </a:pPr>
            <a:r>
              <a:rPr lang="en-US" altLang="zh-TW" smtClean="0"/>
              <a:t>Controls and Indicators</a:t>
            </a:r>
          </a:p>
          <a:p>
            <a:pPr lvl="1" eaLnBrk="1" hangingPunct="1">
              <a:buFontTx/>
              <a:buChar char="•"/>
            </a:pPr>
            <a:r>
              <a:rPr lang="en-US" altLang="zh-TW" smtClean="0"/>
              <a:t>Graphs and Charts</a:t>
            </a:r>
          </a:p>
          <a:p>
            <a:pPr lvl="1" eaLnBrk="1" hangingPunct="1">
              <a:buFontTx/>
              <a:buChar char="•"/>
            </a:pPr>
            <a:r>
              <a:rPr lang="en-US" altLang="zh-TW" smtClean="0"/>
              <a:t>Loop Timing</a:t>
            </a:r>
          </a:p>
          <a:p>
            <a:pPr eaLnBrk="1" hangingPunct="1">
              <a:buFontTx/>
              <a:buNone/>
            </a:pPr>
            <a:r>
              <a:rPr lang="en-US" altLang="zh-TW" smtClean="0"/>
              <a:t>B. Signal Processing</a:t>
            </a:r>
          </a:p>
          <a:p>
            <a:pPr lvl="1" eaLnBrk="1" hangingPunct="1">
              <a:buFontTx/>
              <a:buChar char="•"/>
            </a:pPr>
            <a:r>
              <a:rPr lang="en-US" altLang="zh-TW" smtClean="0"/>
              <a:t>MathScript</a:t>
            </a:r>
          </a:p>
          <a:p>
            <a:pPr lvl="1" eaLnBrk="1" hangingPunct="1">
              <a:buFontTx/>
              <a:buChar char="•"/>
            </a:pPr>
            <a:r>
              <a:rPr lang="en-US" altLang="zh-TW" smtClean="0"/>
              <a:t>Arrays</a:t>
            </a:r>
          </a:p>
          <a:p>
            <a:pPr lvl="1" eaLnBrk="1" hangingPunct="1">
              <a:buFontTx/>
              <a:buChar char="•"/>
            </a:pPr>
            <a:r>
              <a:rPr lang="en-US" altLang="zh-TW" smtClean="0"/>
              <a:t>Clusters</a:t>
            </a:r>
          </a:p>
          <a:p>
            <a:pPr lvl="1" eaLnBrk="1" hangingPunct="1">
              <a:buFontTx/>
              <a:buChar char="•"/>
            </a:pPr>
            <a:r>
              <a:rPr lang="en-US" altLang="zh-TW" smtClean="0"/>
              <a:t>Waveforms</a:t>
            </a:r>
          </a:p>
        </p:txBody>
      </p:sp>
      <p:sp>
        <p:nvSpPr>
          <p:cNvPr id="4" name="頁尾版面配置區 3"/>
          <p:cNvSpPr>
            <a:spLocks noGrp="1"/>
          </p:cNvSpPr>
          <p:nvPr>
            <p:ph type="ftr" sz="quarter" idx="11"/>
          </p:nvPr>
        </p:nvSpPr>
        <p:spPr/>
        <p:txBody>
          <a:bodyPr/>
          <a:lstStyle/>
          <a:p>
            <a:pPr>
              <a:defRPr/>
            </a:pPr>
            <a:r>
              <a:rPr lang="en-US" altLang="en-US" smtClean="0"/>
              <a:t>ENGR 100 Section C </a:t>
            </a:r>
            <a:endParaRPr lang="en-US" alt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39"/>
          <p:cNvSpPr>
            <a:spLocks noGrp="1" noChangeArrowheads="1"/>
          </p:cNvSpPr>
          <p:nvPr>
            <p:ph type="title"/>
          </p:nvPr>
        </p:nvSpPr>
        <p:spPr>
          <a:xfrm>
            <a:off x="381000" y="152400"/>
            <a:ext cx="8763000" cy="1066800"/>
          </a:xfrm>
          <a:noFill/>
        </p:spPr>
        <p:txBody>
          <a:bodyPr/>
          <a:lstStyle/>
          <a:p>
            <a:pPr eaLnBrk="1" hangingPunct="1"/>
            <a:r>
              <a:rPr lang="en-US" altLang="zh-TW" sz="2400" smtClean="0">
                <a:ea typeface="新細明體" pitchFamily="18" charset="-120"/>
              </a:rPr>
              <a:t>What Types of Controls and Indicators are Available?</a:t>
            </a:r>
          </a:p>
        </p:txBody>
      </p:sp>
      <p:sp>
        <p:nvSpPr>
          <p:cNvPr id="772136" name="Rectangle 40"/>
          <p:cNvSpPr>
            <a:spLocks noGrp="1" noChangeArrowheads="1"/>
          </p:cNvSpPr>
          <p:nvPr>
            <p:ph sz="quarter" idx="1"/>
          </p:nvPr>
        </p:nvSpPr>
        <p:spPr>
          <a:xfrm>
            <a:off x="533400" y="1409700"/>
            <a:ext cx="3417888" cy="5106988"/>
          </a:xfrm>
        </p:spPr>
        <p:txBody>
          <a:bodyPr>
            <a:normAutofit lnSpcReduction="10000"/>
          </a:bodyPr>
          <a:lstStyle/>
          <a:p>
            <a:pPr marL="274320" indent="-274320" eaLnBrk="1" fontAlgn="auto" hangingPunct="1">
              <a:lnSpc>
                <a:spcPct val="80000"/>
              </a:lnSpc>
              <a:spcAft>
                <a:spcPts val="0"/>
              </a:spcAft>
              <a:buFont typeface="Wingdings 3"/>
              <a:buChar char=""/>
              <a:defRPr/>
            </a:pPr>
            <a:r>
              <a:rPr lang="en-US" altLang="zh-TW" sz="1800" b="1" dirty="0"/>
              <a:t>Numeric Data</a:t>
            </a:r>
          </a:p>
          <a:p>
            <a:pPr marL="548640" lvl="1" indent="-274320" eaLnBrk="1" fontAlgn="auto" hangingPunct="1">
              <a:lnSpc>
                <a:spcPct val="80000"/>
              </a:lnSpc>
              <a:spcAft>
                <a:spcPts val="0"/>
              </a:spcAft>
              <a:buFont typeface="Wingdings 3"/>
              <a:buChar char=""/>
              <a:defRPr/>
            </a:pPr>
            <a:r>
              <a:rPr lang="en-US" altLang="zh-TW" sz="1600" dirty="0"/>
              <a:t>Number input and display</a:t>
            </a:r>
          </a:p>
          <a:p>
            <a:pPr marL="548640" lvl="1" indent="-274320" eaLnBrk="1" fontAlgn="auto" hangingPunct="1">
              <a:lnSpc>
                <a:spcPct val="80000"/>
              </a:lnSpc>
              <a:spcAft>
                <a:spcPts val="0"/>
              </a:spcAft>
              <a:buFont typeface="Wingdings 3"/>
              <a:buChar char=""/>
              <a:defRPr/>
            </a:pPr>
            <a:r>
              <a:rPr lang="en-US" altLang="zh-TW" sz="1600" dirty="0"/>
              <a:t>Analog Sliders, Dials, and Gauges</a:t>
            </a:r>
          </a:p>
          <a:p>
            <a:pPr marL="274320" indent="-274320" eaLnBrk="1" fontAlgn="auto" hangingPunct="1">
              <a:lnSpc>
                <a:spcPct val="80000"/>
              </a:lnSpc>
              <a:spcAft>
                <a:spcPts val="0"/>
              </a:spcAft>
              <a:buFont typeface="Wingdings 3"/>
              <a:buChar char=""/>
              <a:defRPr/>
            </a:pPr>
            <a:r>
              <a:rPr lang="en-US" altLang="zh-TW" sz="1800" b="1" dirty="0"/>
              <a:t>Boolean Data</a:t>
            </a:r>
          </a:p>
          <a:p>
            <a:pPr marL="548640" lvl="1" indent="-274320" eaLnBrk="1" fontAlgn="auto" hangingPunct="1">
              <a:lnSpc>
                <a:spcPct val="80000"/>
              </a:lnSpc>
              <a:spcAft>
                <a:spcPts val="0"/>
              </a:spcAft>
              <a:buFont typeface="Wingdings 3"/>
              <a:buChar char=""/>
              <a:defRPr/>
            </a:pPr>
            <a:r>
              <a:rPr lang="en-US" altLang="zh-TW" sz="1600" dirty="0"/>
              <a:t>Buttons and LEDs</a:t>
            </a:r>
          </a:p>
          <a:p>
            <a:pPr marL="274320" indent="-274320" eaLnBrk="1" fontAlgn="auto" hangingPunct="1">
              <a:lnSpc>
                <a:spcPct val="80000"/>
              </a:lnSpc>
              <a:spcAft>
                <a:spcPts val="0"/>
              </a:spcAft>
              <a:buFont typeface="Wingdings 3"/>
              <a:buChar char=""/>
              <a:defRPr/>
            </a:pPr>
            <a:r>
              <a:rPr lang="en-US" altLang="zh-TW" sz="1800" b="1" dirty="0"/>
              <a:t>Array &amp; Matrix Data</a:t>
            </a:r>
          </a:p>
          <a:p>
            <a:pPr marL="548640" lvl="1" indent="-274320" eaLnBrk="1" fontAlgn="auto" hangingPunct="1">
              <a:lnSpc>
                <a:spcPct val="80000"/>
              </a:lnSpc>
              <a:spcAft>
                <a:spcPts val="0"/>
              </a:spcAft>
              <a:buFont typeface="Wingdings 3"/>
              <a:buChar char=""/>
              <a:defRPr/>
            </a:pPr>
            <a:r>
              <a:rPr lang="en-US" altLang="zh-TW" sz="1600" dirty="0"/>
              <a:t>Numeric Display</a:t>
            </a:r>
          </a:p>
          <a:p>
            <a:pPr marL="548640" lvl="1" indent="-274320" eaLnBrk="1" fontAlgn="auto" hangingPunct="1">
              <a:lnSpc>
                <a:spcPct val="80000"/>
              </a:lnSpc>
              <a:spcAft>
                <a:spcPts val="0"/>
              </a:spcAft>
              <a:buFont typeface="Wingdings 3"/>
              <a:buChar char=""/>
              <a:defRPr/>
            </a:pPr>
            <a:r>
              <a:rPr lang="en-US" altLang="zh-TW" sz="1600" dirty="0"/>
              <a:t>Chart</a:t>
            </a:r>
          </a:p>
          <a:p>
            <a:pPr marL="548640" lvl="1" indent="-274320" eaLnBrk="1" fontAlgn="auto" hangingPunct="1">
              <a:lnSpc>
                <a:spcPct val="80000"/>
              </a:lnSpc>
              <a:spcAft>
                <a:spcPts val="0"/>
              </a:spcAft>
              <a:buFont typeface="Wingdings 3"/>
              <a:buChar char=""/>
              <a:defRPr/>
            </a:pPr>
            <a:r>
              <a:rPr lang="en-US" altLang="zh-TW" sz="1600" dirty="0"/>
              <a:t>Graph</a:t>
            </a:r>
          </a:p>
          <a:p>
            <a:pPr marL="548640" lvl="1" indent="-274320" eaLnBrk="1" fontAlgn="auto" hangingPunct="1">
              <a:lnSpc>
                <a:spcPct val="80000"/>
              </a:lnSpc>
              <a:spcAft>
                <a:spcPts val="0"/>
              </a:spcAft>
              <a:buFont typeface="Wingdings 3"/>
              <a:buChar char=""/>
              <a:defRPr/>
            </a:pPr>
            <a:r>
              <a:rPr lang="en-US" altLang="zh-TW" sz="1600" dirty="0"/>
              <a:t>XY Graph</a:t>
            </a:r>
          </a:p>
          <a:p>
            <a:pPr marL="548640" lvl="1" indent="-274320" eaLnBrk="1" fontAlgn="auto" hangingPunct="1">
              <a:lnSpc>
                <a:spcPct val="80000"/>
              </a:lnSpc>
              <a:spcAft>
                <a:spcPts val="0"/>
              </a:spcAft>
              <a:buFont typeface="Wingdings 3"/>
              <a:buChar char=""/>
              <a:defRPr/>
            </a:pPr>
            <a:r>
              <a:rPr lang="en-US" altLang="zh-TW" sz="1600" dirty="0"/>
              <a:t>Intensity Graph</a:t>
            </a:r>
          </a:p>
          <a:p>
            <a:pPr marL="548640" lvl="1" indent="-274320" eaLnBrk="1" fontAlgn="auto" hangingPunct="1">
              <a:lnSpc>
                <a:spcPct val="80000"/>
              </a:lnSpc>
              <a:spcAft>
                <a:spcPts val="0"/>
              </a:spcAft>
              <a:buFont typeface="Wingdings 3"/>
              <a:buChar char=""/>
              <a:defRPr/>
            </a:pPr>
            <a:r>
              <a:rPr lang="en-US" altLang="zh-TW" sz="1600" dirty="0"/>
              <a:t>3D graph: point, surface, and model</a:t>
            </a:r>
          </a:p>
          <a:p>
            <a:pPr marL="274320" indent="-274320" eaLnBrk="1" fontAlgn="auto" hangingPunct="1">
              <a:lnSpc>
                <a:spcPct val="80000"/>
              </a:lnSpc>
              <a:spcAft>
                <a:spcPts val="0"/>
              </a:spcAft>
              <a:buFont typeface="Wingdings 3"/>
              <a:buChar char=""/>
              <a:defRPr/>
            </a:pPr>
            <a:r>
              <a:rPr lang="en-US" altLang="zh-TW" sz="1800" b="1" dirty="0"/>
              <a:t>Decorations</a:t>
            </a:r>
          </a:p>
          <a:p>
            <a:pPr marL="548640" lvl="1" indent="-274320" eaLnBrk="1" fontAlgn="auto" hangingPunct="1">
              <a:lnSpc>
                <a:spcPct val="80000"/>
              </a:lnSpc>
              <a:spcAft>
                <a:spcPts val="0"/>
              </a:spcAft>
              <a:buFont typeface="Wingdings 3"/>
              <a:buChar char=""/>
              <a:defRPr/>
            </a:pPr>
            <a:r>
              <a:rPr lang="en-US" altLang="zh-TW" sz="1600" dirty="0"/>
              <a:t>Tab Control</a:t>
            </a:r>
          </a:p>
          <a:p>
            <a:pPr marL="548640" lvl="1" indent="-274320" eaLnBrk="1" fontAlgn="auto" hangingPunct="1">
              <a:lnSpc>
                <a:spcPct val="80000"/>
              </a:lnSpc>
              <a:spcAft>
                <a:spcPts val="0"/>
              </a:spcAft>
              <a:buFont typeface="Wingdings 3"/>
              <a:buChar char=""/>
              <a:defRPr/>
            </a:pPr>
            <a:r>
              <a:rPr lang="en-US" altLang="zh-TW" sz="1600" dirty="0"/>
              <a:t>Arrows</a:t>
            </a:r>
          </a:p>
          <a:p>
            <a:pPr marL="274320" indent="-274320" eaLnBrk="1" fontAlgn="auto" hangingPunct="1">
              <a:lnSpc>
                <a:spcPct val="80000"/>
              </a:lnSpc>
              <a:spcAft>
                <a:spcPts val="0"/>
              </a:spcAft>
              <a:buFont typeface="Wingdings 3"/>
              <a:buChar char=""/>
              <a:defRPr/>
            </a:pPr>
            <a:r>
              <a:rPr lang="en-US" altLang="zh-TW" sz="1800" b="1" dirty="0"/>
              <a:t>Other</a:t>
            </a:r>
          </a:p>
          <a:p>
            <a:pPr marL="548640" lvl="1" indent="-274320" eaLnBrk="1" fontAlgn="auto" hangingPunct="1">
              <a:lnSpc>
                <a:spcPct val="80000"/>
              </a:lnSpc>
              <a:spcAft>
                <a:spcPts val="0"/>
              </a:spcAft>
              <a:buFont typeface="Wingdings 3"/>
              <a:buChar char=""/>
              <a:defRPr/>
            </a:pPr>
            <a:r>
              <a:rPr lang="en-US" altLang="zh-TW" sz="1600" dirty="0"/>
              <a:t>Strings and text boxes</a:t>
            </a:r>
          </a:p>
          <a:p>
            <a:pPr marL="548640" lvl="1" indent="-274320" eaLnBrk="1" fontAlgn="auto" hangingPunct="1">
              <a:lnSpc>
                <a:spcPct val="80000"/>
              </a:lnSpc>
              <a:spcAft>
                <a:spcPts val="0"/>
              </a:spcAft>
              <a:buFont typeface="Wingdings 3"/>
              <a:buChar char=""/>
              <a:defRPr/>
            </a:pPr>
            <a:r>
              <a:rPr lang="en-US" altLang="zh-TW" sz="1600" dirty="0"/>
              <a:t>Picture/Image Display</a:t>
            </a:r>
          </a:p>
          <a:p>
            <a:pPr marL="548640" lvl="1" indent="-274320" eaLnBrk="1" fontAlgn="auto" hangingPunct="1">
              <a:lnSpc>
                <a:spcPct val="80000"/>
              </a:lnSpc>
              <a:spcAft>
                <a:spcPts val="0"/>
              </a:spcAft>
              <a:buFont typeface="Wingdings 3"/>
              <a:buChar char=""/>
              <a:defRPr/>
            </a:pPr>
            <a:r>
              <a:rPr lang="en-US" altLang="zh-TW" sz="1600" dirty="0"/>
              <a:t>ActiveX Controls</a:t>
            </a:r>
          </a:p>
        </p:txBody>
      </p:sp>
      <p:sp>
        <p:nvSpPr>
          <p:cNvPr id="74756" name="Rectangle 41"/>
          <p:cNvSpPr>
            <a:spLocks noChangeArrowheads="1"/>
          </p:cNvSpPr>
          <p:nvPr/>
        </p:nvSpPr>
        <p:spPr bwMode="auto">
          <a:xfrm>
            <a:off x="4800600" y="1333500"/>
            <a:ext cx="2943225" cy="457200"/>
          </a:xfrm>
          <a:prstGeom prst="rect">
            <a:avLst/>
          </a:prstGeom>
          <a:noFill/>
          <a:ln w="12700" algn="ctr">
            <a:noFill/>
            <a:miter lim="800000"/>
            <a:headEnd/>
            <a:tailEnd/>
          </a:ln>
        </p:spPr>
        <p:txBody>
          <a:bodyPr wrap="none">
            <a:spAutoFit/>
          </a:bodyPr>
          <a:lstStyle/>
          <a:p>
            <a:r>
              <a:rPr lang="en-US" altLang="zh-TW" b="0"/>
              <a:t>Express Controls Palette</a:t>
            </a:r>
          </a:p>
        </p:txBody>
      </p:sp>
      <p:pic>
        <p:nvPicPr>
          <p:cNvPr id="74757" name="Picture 44" descr="express controls palette LV 8"/>
          <p:cNvPicPr>
            <a:picLocks noChangeAspect="1" noChangeArrowheads="1"/>
          </p:cNvPicPr>
          <p:nvPr/>
        </p:nvPicPr>
        <p:blipFill>
          <a:blip r:embed="rId3" cstate="print"/>
          <a:srcRect/>
          <a:stretch>
            <a:fillRect/>
          </a:stretch>
        </p:blipFill>
        <p:spPr bwMode="auto">
          <a:xfrm>
            <a:off x="4838700" y="1778000"/>
            <a:ext cx="3111500" cy="3840163"/>
          </a:xfrm>
          <a:prstGeom prst="rect">
            <a:avLst/>
          </a:prstGeom>
          <a:noFill/>
          <a:ln w="9525">
            <a:noFill/>
            <a:miter lim="800000"/>
            <a:headEnd/>
            <a:tailEnd/>
          </a:ln>
        </p:spPr>
      </p:pic>
      <p:sp>
        <p:nvSpPr>
          <p:cNvPr id="6" name="頁尾版面配置區 5"/>
          <p:cNvSpPr>
            <a:spLocks noGrp="1"/>
          </p:cNvSpPr>
          <p:nvPr>
            <p:ph type="ftr" sz="quarter" idx="11"/>
          </p:nvPr>
        </p:nvSpPr>
        <p:spPr/>
        <p:txBody>
          <a:bodyPr/>
          <a:lstStyle/>
          <a:p>
            <a:pPr>
              <a:defRPr/>
            </a:pPr>
            <a:r>
              <a:rPr lang="en-US" altLang="en-US" smtClean="0"/>
              <a:t>ENGR 100 Section C </a:t>
            </a:r>
            <a:endParaRPr lang="en-US" alt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14"/>
          <p:cNvSpPr>
            <a:spLocks noGrp="1" noChangeArrowheads="1"/>
          </p:cNvSpPr>
          <p:nvPr>
            <p:ph type="title"/>
          </p:nvPr>
        </p:nvSpPr>
        <p:spPr>
          <a:xfrm>
            <a:off x="381000" y="152400"/>
            <a:ext cx="8534400" cy="800100"/>
          </a:xfrm>
          <a:noFill/>
        </p:spPr>
        <p:txBody>
          <a:bodyPr/>
          <a:lstStyle/>
          <a:p>
            <a:pPr eaLnBrk="1" hangingPunct="1"/>
            <a:r>
              <a:rPr lang="en-US" altLang="zh-TW" sz="2800" smtClean="0">
                <a:ea typeface="新細明體" pitchFamily="18" charset="-120"/>
              </a:rPr>
              <a:t>Charts – Add 1 data point at a time with history</a:t>
            </a:r>
          </a:p>
        </p:txBody>
      </p:sp>
      <p:sp>
        <p:nvSpPr>
          <p:cNvPr id="8196" name="Rectangle 15"/>
          <p:cNvSpPr>
            <a:spLocks noGrp="1" noChangeArrowheads="1"/>
          </p:cNvSpPr>
          <p:nvPr>
            <p:ph type="body" sz="half" idx="1"/>
          </p:nvPr>
        </p:nvSpPr>
        <p:spPr>
          <a:xfrm>
            <a:off x="385763" y="1395413"/>
            <a:ext cx="6183312" cy="1306512"/>
          </a:xfrm>
          <a:noFill/>
        </p:spPr>
        <p:txBody>
          <a:bodyPr/>
          <a:lstStyle/>
          <a:p>
            <a:pPr marL="114300" indent="-114300" eaLnBrk="1" hangingPunct="1">
              <a:lnSpc>
                <a:spcPct val="90000"/>
              </a:lnSpc>
              <a:buFontTx/>
              <a:buNone/>
            </a:pPr>
            <a:r>
              <a:rPr lang="en-US" altLang="zh-TW" sz="2000" b="1" smtClean="0">
                <a:latin typeface="Arial" pitchFamily="34" charset="0"/>
              </a:rPr>
              <a:t>Waveform chart</a:t>
            </a:r>
            <a:r>
              <a:rPr lang="en-US" altLang="zh-TW" sz="2000" smtClean="0">
                <a:latin typeface="Arial" pitchFamily="34" charset="0"/>
              </a:rPr>
              <a:t> – special numeric indicator that can display a history of values</a:t>
            </a:r>
          </a:p>
          <a:p>
            <a:pPr marL="114300" indent="-114300" eaLnBrk="1" hangingPunct="1">
              <a:lnSpc>
                <a:spcPct val="90000"/>
              </a:lnSpc>
              <a:buFontTx/>
              <a:buNone/>
            </a:pPr>
            <a:endParaRPr lang="en-US" altLang="zh-TW" sz="1200" smtClean="0">
              <a:latin typeface="Arial" pitchFamily="34" charset="0"/>
            </a:endParaRPr>
          </a:p>
          <a:p>
            <a:pPr marL="114300" indent="-114300" eaLnBrk="1" hangingPunct="1">
              <a:lnSpc>
                <a:spcPct val="80000"/>
              </a:lnSpc>
            </a:pPr>
            <a:r>
              <a:rPr lang="en-US" altLang="zh-TW" sz="2000" smtClean="0">
                <a:latin typeface="Arial" pitchFamily="34" charset="0"/>
              </a:rPr>
              <a:t> Chart updates with each individual point it receives</a:t>
            </a:r>
          </a:p>
        </p:txBody>
      </p:sp>
      <p:graphicFrame>
        <p:nvGraphicFramePr>
          <p:cNvPr id="8194" name="Rectangle 16"/>
          <p:cNvGraphicFramePr>
            <a:graphicFrameLocks/>
          </p:cNvGraphicFramePr>
          <p:nvPr/>
        </p:nvGraphicFramePr>
        <p:xfrm>
          <a:off x="1524000" y="1744663"/>
          <a:ext cx="6096000" cy="4064000"/>
        </p:xfrm>
        <a:graphic>
          <a:graphicData uri="http://schemas.openxmlformats.org/presentationml/2006/ole">
            <p:oleObj spid="_x0000_s8194" name="Bitmap Image" r:id="rId4" imgW="0" imgH="0" progId="PBrush">
              <p:embed/>
            </p:oleObj>
          </a:graphicData>
        </a:graphic>
      </p:graphicFrame>
      <p:pic>
        <p:nvPicPr>
          <p:cNvPr id="8197" name="Picture 20" descr="express graphs palette LV 8"/>
          <p:cNvPicPr>
            <a:picLocks noChangeAspect="1" noChangeArrowheads="1"/>
          </p:cNvPicPr>
          <p:nvPr/>
        </p:nvPicPr>
        <p:blipFill>
          <a:blip r:embed="rId5" cstate="print"/>
          <a:srcRect/>
          <a:stretch>
            <a:fillRect/>
          </a:stretch>
        </p:blipFill>
        <p:spPr bwMode="auto">
          <a:xfrm>
            <a:off x="6591300" y="1333500"/>
            <a:ext cx="2343150" cy="2058988"/>
          </a:xfrm>
          <a:prstGeom prst="rect">
            <a:avLst/>
          </a:prstGeom>
          <a:noFill/>
          <a:ln w="9525">
            <a:noFill/>
            <a:miter lim="800000"/>
            <a:headEnd/>
            <a:tailEnd/>
          </a:ln>
        </p:spPr>
      </p:pic>
      <p:sp>
        <p:nvSpPr>
          <p:cNvPr id="8198" name="Oval 21"/>
          <p:cNvSpPr>
            <a:spLocks noChangeArrowheads="1"/>
          </p:cNvSpPr>
          <p:nvPr/>
        </p:nvSpPr>
        <p:spPr bwMode="auto">
          <a:xfrm>
            <a:off x="6837363" y="2355850"/>
            <a:ext cx="538162" cy="538163"/>
          </a:xfrm>
          <a:prstGeom prst="ellipse">
            <a:avLst/>
          </a:prstGeom>
          <a:noFill/>
          <a:ln w="38100" algn="ctr">
            <a:solidFill>
              <a:srgbClr val="FF0000"/>
            </a:solidFill>
            <a:round/>
            <a:headEnd/>
            <a:tailEnd/>
          </a:ln>
        </p:spPr>
        <p:txBody>
          <a:bodyPr wrap="none" anchor="ctr"/>
          <a:lstStyle/>
          <a:p>
            <a:endParaRPr lang="zh-TW" altLang="en-US"/>
          </a:p>
        </p:txBody>
      </p:sp>
      <p:pic>
        <p:nvPicPr>
          <p:cNvPr id="8199" name="Picture 22"/>
          <p:cNvPicPr>
            <a:picLocks noChangeAspect="1" noChangeArrowheads="1"/>
          </p:cNvPicPr>
          <p:nvPr/>
        </p:nvPicPr>
        <p:blipFill>
          <a:blip r:embed="rId6" cstate="print"/>
          <a:srcRect/>
          <a:stretch>
            <a:fillRect/>
          </a:stretch>
        </p:blipFill>
        <p:spPr bwMode="auto">
          <a:xfrm>
            <a:off x="461963" y="2932113"/>
            <a:ext cx="5173662" cy="3278187"/>
          </a:xfrm>
          <a:prstGeom prst="rect">
            <a:avLst/>
          </a:prstGeom>
          <a:noFill/>
          <a:ln w="12700" algn="ctr">
            <a:noFill/>
            <a:miter lim="800000"/>
            <a:headEnd/>
            <a:tailEnd/>
          </a:ln>
        </p:spPr>
      </p:pic>
      <p:sp>
        <p:nvSpPr>
          <p:cNvPr id="8200" name="Rectangle 19"/>
          <p:cNvSpPr>
            <a:spLocks noChangeArrowheads="1"/>
          </p:cNvSpPr>
          <p:nvPr/>
        </p:nvSpPr>
        <p:spPr bwMode="auto">
          <a:xfrm>
            <a:off x="385763" y="2662238"/>
            <a:ext cx="6183312" cy="382587"/>
          </a:xfrm>
          <a:prstGeom prst="rect">
            <a:avLst/>
          </a:prstGeom>
          <a:noFill/>
          <a:ln w="9525">
            <a:noFill/>
            <a:miter lim="800000"/>
            <a:headEnd/>
            <a:tailEnd/>
          </a:ln>
        </p:spPr>
        <p:txBody>
          <a:bodyPr/>
          <a:lstStyle/>
          <a:p>
            <a:pPr marL="114300" indent="-114300" algn="l" eaLnBrk="1" hangingPunct="1">
              <a:spcBef>
                <a:spcPct val="20000"/>
              </a:spcBef>
            </a:pPr>
            <a:r>
              <a:rPr lang="en-US" altLang="zh-TW" sz="1900">
                <a:latin typeface="Arial" pitchFamily="34" charset="0"/>
              </a:rPr>
              <a:t>Functions»Express»Graph Indicators»Chart</a:t>
            </a:r>
          </a:p>
        </p:txBody>
      </p:sp>
      <p:pic>
        <p:nvPicPr>
          <p:cNvPr id="8201" name="Picture 23"/>
          <p:cNvPicPr>
            <a:picLocks noChangeAspect="1" noChangeArrowheads="1"/>
          </p:cNvPicPr>
          <p:nvPr/>
        </p:nvPicPr>
        <p:blipFill>
          <a:blip r:embed="rId7" cstate="print"/>
          <a:srcRect/>
          <a:stretch>
            <a:fillRect/>
          </a:stretch>
        </p:blipFill>
        <p:spPr bwMode="auto">
          <a:xfrm>
            <a:off x="5562600" y="3581400"/>
            <a:ext cx="3373438" cy="2484438"/>
          </a:xfrm>
          <a:prstGeom prst="rect">
            <a:avLst/>
          </a:prstGeom>
          <a:noFill/>
          <a:ln w="12700" algn="ctr">
            <a:noFill/>
            <a:miter lim="800000"/>
            <a:headEnd/>
            <a:tailEnd/>
          </a:ln>
        </p:spPr>
      </p:pic>
      <p:sp>
        <p:nvSpPr>
          <p:cNvPr id="10" name="頁尾版面配置區 9"/>
          <p:cNvSpPr>
            <a:spLocks noGrp="1"/>
          </p:cNvSpPr>
          <p:nvPr>
            <p:ph type="ftr" sz="quarter" idx="11"/>
          </p:nvPr>
        </p:nvSpPr>
        <p:spPr/>
        <p:txBody>
          <a:bodyPr/>
          <a:lstStyle/>
          <a:p>
            <a:pPr>
              <a:defRPr/>
            </a:pPr>
            <a:r>
              <a:rPr lang="en-US" altLang="en-US" smtClean="0"/>
              <a:t>ENGR 100 Section C </a:t>
            </a:r>
            <a:endParaRPr lang="en-US" alt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9" name="Rectangle 17"/>
          <p:cNvSpPr>
            <a:spLocks noGrp="1" noChangeArrowheads="1"/>
          </p:cNvSpPr>
          <p:nvPr>
            <p:ph type="title"/>
          </p:nvPr>
        </p:nvSpPr>
        <p:spPr>
          <a:xfrm>
            <a:off x="381000" y="152400"/>
            <a:ext cx="8569325" cy="762000"/>
          </a:xfrm>
          <a:noFill/>
        </p:spPr>
        <p:txBody>
          <a:bodyPr/>
          <a:lstStyle/>
          <a:p>
            <a:pPr eaLnBrk="1" hangingPunct="1"/>
            <a:r>
              <a:rPr lang="en-US" altLang="zh-TW" sz="2800" smtClean="0">
                <a:ea typeface="新細明體" pitchFamily="18" charset="-120"/>
              </a:rPr>
              <a:t>Graphs – Display many data points at once</a:t>
            </a:r>
          </a:p>
        </p:txBody>
      </p:sp>
      <p:sp>
        <p:nvSpPr>
          <p:cNvPr id="9220" name="Rectangle 18"/>
          <p:cNvSpPr>
            <a:spLocks noChangeArrowheads="1"/>
          </p:cNvSpPr>
          <p:nvPr/>
        </p:nvSpPr>
        <p:spPr bwMode="auto">
          <a:xfrm>
            <a:off x="385763" y="1163638"/>
            <a:ext cx="6107112" cy="768350"/>
          </a:xfrm>
          <a:prstGeom prst="rect">
            <a:avLst/>
          </a:prstGeom>
          <a:noFill/>
          <a:ln w="9525">
            <a:noFill/>
            <a:miter lim="800000"/>
            <a:headEnd/>
            <a:tailEnd/>
          </a:ln>
        </p:spPr>
        <p:txBody>
          <a:bodyPr/>
          <a:lstStyle/>
          <a:p>
            <a:pPr marL="114300" indent="-114300" algn="l" eaLnBrk="1" hangingPunct="1">
              <a:lnSpc>
                <a:spcPct val="80000"/>
              </a:lnSpc>
              <a:spcBef>
                <a:spcPct val="20000"/>
              </a:spcBef>
            </a:pPr>
            <a:r>
              <a:rPr lang="en-US" altLang="zh-TW" sz="2000">
                <a:latin typeface="Arial" pitchFamily="34" charset="0"/>
              </a:rPr>
              <a:t>Waveform graph</a:t>
            </a:r>
            <a:r>
              <a:rPr lang="en-US" altLang="zh-TW" sz="2000" b="0">
                <a:latin typeface="Arial" pitchFamily="34" charset="0"/>
              </a:rPr>
              <a:t> – special numeric indicator that displays an array of data</a:t>
            </a:r>
          </a:p>
          <a:p>
            <a:pPr marL="114300" indent="-114300" algn="l" eaLnBrk="1" hangingPunct="1">
              <a:lnSpc>
                <a:spcPct val="80000"/>
              </a:lnSpc>
              <a:spcBef>
                <a:spcPct val="20000"/>
              </a:spcBef>
            </a:pPr>
            <a:r>
              <a:rPr lang="en-US" altLang="zh-TW" sz="1200" b="0">
                <a:latin typeface="Arial" pitchFamily="34" charset="0"/>
              </a:rPr>
              <a:t> </a:t>
            </a:r>
          </a:p>
          <a:p>
            <a:pPr marL="114300" indent="-114300" algn="l" eaLnBrk="1" hangingPunct="1">
              <a:lnSpc>
                <a:spcPct val="80000"/>
              </a:lnSpc>
              <a:spcBef>
                <a:spcPct val="20000"/>
              </a:spcBef>
              <a:buFontTx/>
              <a:buChar char="•"/>
            </a:pPr>
            <a:r>
              <a:rPr lang="en-US" altLang="zh-TW" sz="2000" b="0">
                <a:latin typeface="Arial" pitchFamily="34" charset="0"/>
              </a:rPr>
              <a:t> Graph updates after all points have been collected</a:t>
            </a:r>
          </a:p>
          <a:p>
            <a:pPr marL="114300" indent="-114300" algn="l" eaLnBrk="1" hangingPunct="1">
              <a:lnSpc>
                <a:spcPct val="80000"/>
              </a:lnSpc>
              <a:spcBef>
                <a:spcPct val="20000"/>
              </a:spcBef>
              <a:buFontTx/>
              <a:buChar char="•"/>
            </a:pPr>
            <a:r>
              <a:rPr lang="en-US" altLang="zh-TW" sz="2000" b="0">
                <a:latin typeface="Arial" pitchFamily="34" charset="0"/>
              </a:rPr>
              <a:t> May be used in a loop if VI collects buffers of data</a:t>
            </a:r>
          </a:p>
          <a:p>
            <a:pPr marL="114300" indent="-114300" algn="l" eaLnBrk="1" hangingPunct="1">
              <a:lnSpc>
                <a:spcPct val="80000"/>
              </a:lnSpc>
              <a:spcBef>
                <a:spcPct val="20000"/>
              </a:spcBef>
            </a:pPr>
            <a:endParaRPr lang="en-US" altLang="zh-TW" sz="2000">
              <a:latin typeface="Arial" pitchFamily="34" charset="0"/>
            </a:endParaRPr>
          </a:p>
        </p:txBody>
      </p:sp>
      <p:graphicFrame>
        <p:nvGraphicFramePr>
          <p:cNvPr id="9218" name="Rectangle 19"/>
          <p:cNvGraphicFramePr>
            <a:graphicFrameLocks/>
          </p:cNvGraphicFramePr>
          <p:nvPr/>
        </p:nvGraphicFramePr>
        <p:xfrm>
          <a:off x="1524000" y="1397000"/>
          <a:ext cx="6096000" cy="4064000"/>
        </p:xfrm>
        <a:graphic>
          <a:graphicData uri="http://schemas.openxmlformats.org/presentationml/2006/ole">
            <p:oleObj spid="_x0000_s9218" name="Bitmap Image" r:id="rId4" imgW="0" imgH="0" progId="PBrush">
              <p:embed/>
            </p:oleObj>
          </a:graphicData>
        </a:graphic>
      </p:graphicFrame>
      <p:sp>
        <p:nvSpPr>
          <p:cNvPr id="9221" name="Rectangle 20"/>
          <p:cNvSpPr>
            <a:spLocks noChangeArrowheads="1"/>
          </p:cNvSpPr>
          <p:nvPr/>
        </p:nvSpPr>
        <p:spPr bwMode="auto">
          <a:xfrm>
            <a:off x="347663" y="2546350"/>
            <a:ext cx="6183312" cy="382588"/>
          </a:xfrm>
          <a:prstGeom prst="rect">
            <a:avLst/>
          </a:prstGeom>
          <a:noFill/>
          <a:ln w="9525">
            <a:noFill/>
            <a:miter lim="800000"/>
            <a:headEnd/>
            <a:tailEnd/>
          </a:ln>
        </p:spPr>
        <p:txBody>
          <a:bodyPr/>
          <a:lstStyle/>
          <a:p>
            <a:pPr marL="114300" indent="-114300" algn="l" eaLnBrk="1" hangingPunct="1">
              <a:spcBef>
                <a:spcPct val="20000"/>
              </a:spcBef>
            </a:pPr>
            <a:r>
              <a:rPr lang="en-US" altLang="zh-TW" sz="1900">
                <a:latin typeface="Arial" pitchFamily="34" charset="0"/>
              </a:rPr>
              <a:t>Functions»Express»Graph Indicators»Graph</a:t>
            </a:r>
          </a:p>
        </p:txBody>
      </p:sp>
      <p:pic>
        <p:nvPicPr>
          <p:cNvPr id="9222" name="Picture 21" descr="express graphs palette LV 8"/>
          <p:cNvPicPr>
            <a:picLocks noChangeAspect="1" noChangeArrowheads="1"/>
          </p:cNvPicPr>
          <p:nvPr/>
        </p:nvPicPr>
        <p:blipFill>
          <a:blip r:embed="rId5" cstate="print"/>
          <a:srcRect/>
          <a:stretch>
            <a:fillRect/>
          </a:stretch>
        </p:blipFill>
        <p:spPr bwMode="auto">
          <a:xfrm>
            <a:off x="6607175" y="971550"/>
            <a:ext cx="2343150" cy="2058988"/>
          </a:xfrm>
          <a:prstGeom prst="rect">
            <a:avLst/>
          </a:prstGeom>
          <a:noFill/>
          <a:ln w="9525">
            <a:noFill/>
            <a:miter lim="800000"/>
            <a:headEnd/>
            <a:tailEnd/>
          </a:ln>
        </p:spPr>
      </p:pic>
      <p:pic>
        <p:nvPicPr>
          <p:cNvPr id="9223" name="Picture 25"/>
          <p:cNvPicPr>
            <a:picLocks noChangeAspect="1" noChangeArrowheads="1"/>
          </p:cNvPicPr>
          <p:nvPr/>
        </p:nvPicPr>
        <p:blipFill>
          <a:blip r:embed="rId6" cstate="print"/>
          <a:srcRect/>
          <a:stretch>
            <a:fillRect/>
          </a:stretch>
        </p:blipFill>
        <p:spPr bwMode="auto">
          <a:xfrm>
            <a:off x="347663" y="2968625"/>
            <a:ext cx="5184775" cy="2770188"/>
          </a:xfrm>
          <a:prstGeom prst="rect">
            <a:avLst/>
          </a:prstGeom>
          <a:noFill/>
          <a:ln w="12700" algn="ctr">
            <a:noFill/>
            <a:miter lim="800000"/>
            <a:headEnd/>
            <a:tailEnd/>
          </a:ln>
        </p:spPr>
      </p:pic>
      <p:pic>
        <p:nvPicPr>
          <p:cNvPr id="9224" name="Picture 26"/>
          <p:cNvPicPr>
            <a:picLocks noChangeAspect="1" noChangeArrowheads="1"/>
          </p:cNvPicPr>
          <p:nvPr/>
        </p:nvPicPr>
        <p:blipFill>
          <a:blip r:embed="rId7" cstate="print"/>
          <a:srcRect/>
          <a:stretch>
            <a:fillRect/>
          </a:stretch>
        </p:blipFill>
        <p:spPr bwMode="auto">
          <a:xfrm>
            <a:off x="5724525" y="3352800"/>
            <a:ext cx="3171825" cy="2333625"/>
          </a:xfrm>
          <a:prstGeom prst="rect">
            <a:avLst/>
          </a:prstGeom>
          <a:noFill/>
          <a:ln w="12700" algn="ctr">
            <a:noFill/>
            <a:miter lim="800000"/>
            <a:headEnd/>
            <a:tailEnd/>
          </a:ln>
        </p:spPr>
      </p:pic>
      <p:sp>
        <p:nvSpPr>
          <p:cNvPr id="9225" name="Oval 28"/>
          <p:cNvSpPr>
            <a:spLocks noChangeArrowheads="1"/>
          </p:cNvSpPr>
          <p:nvPr/>
        </p:nvSpPr>
        <p:spPr bwMode="auto">
          <a:xfrm>
            <a:off x="7451725" y="2008188"/>
            <a:ext cx="538163" cy="538162"/>
          </a:xfrm>
          <a:prstGeom prst="ellipse">
            <a:avLst/>
          </a:prstGeom>
          <a:noFill/>
          <a:ln w="38100" algn="ctr">
            <a:solidFill>
              <a:srgbClr val="FF0000"/>
            </a:solidFill>
            <a:round/>
            <a:headEnd/>
            <a:tailEnd/>
          </a:ln>
        </p:spPr>
        <p:txBody>
          <a:bodyPr wrap="none" anchor="ctr"/>
          <a:lstStyle/>
          <a:p>
            <a:endParaRPr lang="zh-TW" altLang="en-US"/>
          </a:p>
        </p:txBody>
      </p:sp>
      <p:sp>
        <p:nvSpPr>
          <p:cNvPr id="10" name="頁尾版面配置區 9"/>
          <p:cNvSpPr>
            <a:spLocks noGrp="1"/>
          </p:cNvSpPr>
          <p:nvPr>
            <p:ph type="ftr" sz="quarter" idx="11"/>
          </p:nvPr>
        </p:nvSpPr>
        <p:spPr/>
        <p:txBody>
          <a:bodyPr/>
          <a:lstStyle/>
          <a:p>
            <a:pPr>
              <a:defRPr/>
            </a:pPr>
            <a:r>
              <a:rPr lang="en-US" altLang="en-US" smtClean="0"/>
              <a:t>ENGR 100 Section C </a:t>
            </a:r>
            <a:endParaRPr lang="en-US" alt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4" name="Rectangle 2"/>
          <p:cNvSpPr>
            <a:spLocks noChangeArrowheads="1"/>
          </p:cNvSpPr>
          <p:nvPr/>
        </p:nvSpPr>
        <p:spPr bwMode="auto">
          <a:xfrm>
            <a:off x="4508500" y="473075"/>
            <a:ext cx="127000" cy="528638"/>
          </a:xfrm>
          <a:prstGeom prst="rect">
            <a:avLst/>
          </a:prstGeom>
          <a:noFill/>
          <a:ln w="9525">
            <a:noFill/>
            <a:miter lim="800000"/>
            <a:headEnd/>
            <a:tailEnd/>
          </a:ln>
        </p:spPr>
        <p:txBody>
          <a:bodyPr wrap="none" lIns="63500" tIns="25400" rIns="63500" bIns="25400">
            <a:spAutoFit/>
          </a:bodyPr>
          <a:lstStyle/>
          <a:p>
            <a:pPr algn="l" defTabSz="911225" eaLnBrk="1" hangingPunct="1">
              <a:lnSpc>
                <a:spcPct val="87000"/>
              </a:lnSpc>
            </a:pPr>
            <a:endParaRPr lang="zh-TW" altLang="zh-TW" sz="3600"/>
          </a:p>
        </p:txBody>
      </p:sp>
      <p:sp>
        <p:nvSpPr>
          <p:cNvPr id="10245" name="Rectangle 3"/>
          <p:cNvSpPr>
            <a:spLocks noChangeArrowheads="1"/>
          </p:cNvSpPr>
          <p:nvPr/>
        </p:nvSpPr>
        <p:spPr bwMode="auto">
          <a:xfrm>
            <a:off x="342900" y="1562100"/>
            <a:ext cx="3346450" cy="3892550"/>
          </a:xfrm>
          <a:prstGeom prst="rect">
            <a:avLst/>
          </a:prstGeom>
          <a:noFill/>
          <a:ln w="9525">
            <a:noFill/>
            <a:miter lim="800000"/>
            <a:headEnd/>
            <a:tailEnd/>
          </a:ln>
        </p:spPr>
        <p:txBody>
          <a:bodyPr lIns="63500" tIns="25400" rIns="63500" bIns="25400">
            <a:spAutoFit/>
          </a:bodyPr>
          <a:lstStyle/>
          <a:p>
            <a:pPr marL="293688" indent="-293688" algn="l" defTabSz="911225">
              <a:lnSpc>
                <a:spcPct val="105000"/>
              </a:lnSpc>
              <a:buFontTx/>
              <a:buChar char="•"/>
            </a:pPr>
            <a:r>
              <a:rPr lang="en-US" altLang="zh-TW" b="0"/>
              <a:t>Loops can accumulate arrays at their boundaries with auto-indexing</a:t>
            </a:r>
          </a:p>
          <a:p>
            <a:pPr marL="293688" indent="-293688" algn="l" defTabSz="911225">
              <a:lnSpc>
                <a:spcPct val="105000"/>
              </a:lnSpc>
              <a:buFontTx/>
              <a:buChar char="•"/>
            </a:pPr>
            <a:r>
              <a:rPr lang="en-US" altLang="zh-TW" b="0"/>
              <a:t>For Loops auto-index by default</a:t>
            </a:r>
          </a:p>
          <a:p>
            <a:pPr marL="293688" indent="-293688" algn="l" defTabSz="911225">
              <a:lnSpc>
                <a:spcPct val="105000"/>
              </a:lnSpc>
              <a:buFontTx/>
              <a:buChar char="•"/>
            </a:pPr>
            <a:r>
              <a:rPr lang="en-US" altLang="zh-TW" b="0"/>
              <a:t>While Loops output only the final value by default</a:t>
            </a:r>
          </a:p>
          <a:p>
            <a:pPr marL="293688" indent="-293688" algn="l" defTabSz="911225">
              <a:lnSpc>
                <a:spcPct val="105000"/>
              </a:lnSpc>
              <a:buFontTx/>
              <a:buChar char="•"/>
            </a:pPr>
            <a:r>
              <a:rPr lang="en-US" altLang="zh-TW" b="0"/>
              <a:t>Right-click tunnel and enable/disable auto-indexing</a:t>
            </a:r>
          </a:p>
        </p:txBody>
      </p:sp>
      <p:sp>
        <p:nvSpPr>
          <p:cNvPr id="889860" name="Rectangle 4"/>
          <p:cNvSpPr>
            <a:spLocks noGrp="1" noChangeArrowheads="1"/>
          </p:cNvSpPr>
          <p:nvPr>
            <p:ph type="title" idx="4294967295"/>
          </p:nvPr>
        </p:nvSpPr>
        <p:spPr>
          <a:xfrm>
            <a:off x="533400" y="228600"/>
            <a:ext cx="8077200" cy="685800"/>
          </a:xfrm>
        </p:spPr>
        <p:txBody>
          <a:bodyPr>
            <a:normAutofit fontScale="90000"/>
          </a:bodyPr>
          <a:lstStyle/>
          <a:p>
            <a:pPr eaLnBrk="1" fontAlgn="auto" hangingPunct="1">
              <a:spcAft>
                <a:spcPts val="0"/>
              </a:spcAft>
              <a:defRPr/>
            </a:pPr>
            <a:r>
              <a:rPr lang="en-US" altLang="zh-TW" dirty="0">
                <a:ea typeface="新細明體" charset="-120"/>
              </a:rPr>
              <a:t>Building Arrays with Loops (Auto-Indexing)</a:t>
            </a:r>
          </a:p>
        </p:txBody>
      </p:sp>
      <p:graphicFrame>
        <p:nvGraphicFramePr>
          <p:cNvPr id="10242" name="Object 5"/>
          <p:cNvGraphicFramePr>
            <a:graphicFrameLocks noChangeAspect="1"/>
          </p:cNvGraphicFramePr>
          <p:nvPr/>
        </p:nvGraphicFramePr>
        <p:xfrm>
          <a:off x="3886200" y="1254125"/>
          <a:ext cx="4191000" cy="1835150"/>
        </p:xfrm>
        <a:graphic>
          <a:graphicData uri="http://schemas.openxmlformats.org/presentationml/2006/ole">
            <p:oleObj spid="_x0000_s10242" name="Bitmap Image" r:id="rId4" imgW="2523810" imgH="1104762" progId="PBrush">
              <p:embed/>
            </p:oleObj>
          </a:graphicData>
        </a:graphic>
      </p:graphicFrame>
      <p:graphicFrame>
        <p:nvGraphicFramePr>
          <p:cNvPr id="10243" name="Object 6"/>
          <p:cNvGraphicFramePr>
            <a:graphicFrameLocks noChangeAspect="1"/>
          </p:cNvGraphicFramePr>
          <p:nvPr/>
        </p:nvGraphicFramePr>
        <p:xfrm>
          <a:off x="3886200" y="3911600"/>
          <a:ext cx="3810000" cy="1727200"/>
        </p:xfrm>
        <a:graphic>
          <a:graphicData uri="http://schemas.openxmlformats.org/presentationml/2006/ole">
            <p:oleObj spid="_x0000_s10243" name="Bitmap Image" r:id="rId5" imgW="2352381" imgH="1066667" progId="PBrush">
              <p:embed/>
            </p:oleObj>
          </a:graphicData>
        </a:graphic>
      </p:graphicFrame>
      <p:sp>
        <p:nvSpPr>
          <p:cNvPr id="10247" name="Text Box 7"/>
          <p:cNvSpPr txBox="1">
            <a:spLocks noChangeArrowheads="1"/>
          </p:cNvSpPr>
          <p:nvPr/>
        </p:nvSpPr>
        <p:spPr bwMode="auto">
          <a:xfrm>
            <a:off x="5934075" y="1374775"/>
            <a:ext cx="1828800" cy="336550"/>
          </a:xfrm>
          <a:prstGeom prst="rect">
            <a:avLst/>
          </a:prstGeom>
          <a:noFill/>
          <a:ln w="9525" algn="ctr">
            <a:noFill/>
            <a:miter lim="800000"/>
            <a:headEnd type="none" w="sm" len="sm"/>
            <a:tailEnd type="none" w="sm" len="sm"/>
          </a:ln>
        </p:spPr>
        <p:txBody>
          <a:bodyPr>
            <a:spAutoFit/>
          </a:bodyPr>
          <a:lstStyle/>
          <a:p>
            <a:pPr algn="l">
              <a:spcBef>
                <a:spcPct val="50000"/>
              </a:spcBef>
            </a:pPr>
            <a:r>
              <a:rPr lang="en-US" altLang="zh-TW" sz="1600" b="0"/>
              <a:t>Wire becomes thicker</a:t>
            </a:r>
          </a:p>
        </p:txBody>
      </p:sp>
      <p:sp>
        <p:nvSpPr>
          <p:cNvPr id="10248" name="Text Box 8"/>
          <p:cNvSpPr txBox="1">
            <a:spLocks noChangeArrowheads="1"/>
          </p:cNvSpPr>
          <p:nvPr/>
        </p:nvSpPr>
        <p:spPr bwMode="auto">
          <a:xfrm>
            <a:off x="5924550" y="4006850"/>
            <a:ext cx="2362200" cy="336550"/>
          </a:xfrm>
          <a:prstGeom prst="rect">
            <a:avLst/>
          </a:prstGeom>
          <a:noFill/>
          <a:ln w="9525" algn="ctr">
            <a:noFill/>
            <a:miter lim="800000"/>
            <a:headEnd type="none" w="sm" len="sm"/>
            <a:tailEnd type="none" w="sm" len="sm"/>
          </a:ln>
        </p:spPr>
        <p:txBody>
          <a:bodyPr>
            <a:spAutoFit/>
          </a:bodyPr>
          <a:lstStyle/>
          <a:p>
            <a:pPr algn="l">
              <a:spcBef>
                <a:spcPct val="50000"/>
              </a:spcBef>
            </a:pPr>
            <a:r>
              <a:rPr lang="en-US" altLang="zh-TW" sz="1600" b="0"/>
              <a:t>Wire remains the same size</a:t>
            </a:r>
          </a:p>
        </p:txBody>
      </p:sp>
      <p:sp>
        <p:nvSpPr>
          <p:cNvPr id="10249" name="Text Box 9"/>
          <p:cNvSpPr txBox="1">
            <a:spLocks noChangeArrowheads="1"/>
          </p:cNvSpPr>
          <p:nvPr/>
        </p:nvSpPr>
        <p:spPr bwMode="auto">
          <a:xfrm>
            <a:off x="4267200" y="3570288"/>
            <a:ext cx="3429000" cy="396875"/>
          </a:xfrm>
          <a:prstGeom prst="rect">
            <a:avLst/>
          </a:prstGeom>
          <a:noFill/>
          <a:ln w="9525" algn="ctr">
            <a:noFill/>
            <a:miter lim="800000"/>
            <a:headEnd type="none" w="sm" len="sm"/>
            <a:tailEnd type="none" w="sm" len="sm"/>
          </a:ln>
        </p:spPr>
        <p:txBody>
          <a:bodyPr>
            <a:spAutoFit/>
          </a:bodyPr>
          <a:lstStyle/>
          <a:p>
            <a:pPr algn="l">
              <a:spcBef>
                <a:spcPct val="50000"/>
              </a:spcBef>
            </a:pPr>
            <a:r>
              <a:rPr lang="en-US" altLang="zh-TW" sz="2000"/>
              <a:t>Auto-Indexing Disabled</a:t>
            </a:r>
          </a:p>
        </p:txBody>
      </p:sp>
      <p:sp>
        <p:nvSpPr>
          <p:cNvPr id="10250" name="Text Box 10"/>
          <p:cNvSpPr txBox="1">
            <a:spLocks noChangeArrowheads="1"/>
          </p:cNvSpPr>
          <p:nvPr/>
        </p:nvSpPr>
        <p:spPr bwMode="auto">
          <a:xfrm>
            <a:off x="4267200" y="992188"/>
            <a:ext cx="3276600" cy="396875"/>
          </a:xfrm>
          <a:prstGeom prst="rect">
            <a:avLst/>
          </a:prstGeom>
          <a:noFill/>
          <a:ln w="9525" algn="ctr">
            <a:noFill/>
            <a:miter lim="800000"/>
            <a:headEnd type="none" w="sm" len="sm"/>
            <a:tailEnd type="none" w="sm" len="sm"/>
          </a:ln>
        </p:spPr>
        <p:txBody>
          <a:bodyPr>
            <a:spAutoFit/>
          </a:bodyPr>
          <a:lstStyle/>
          <a:p>
            <a:pPr algn="l">
              <a:spcBef>
                <a:spcPct val="50000"/>
              </a:spcBef>
            </a:pPr>
            <a:r>
              <a:rPr lang="en-US" altLang="zh-TW" sz="2000"/>
              <a:t>Auto-Indexing Enabled</a:t>
            </a:r>
          </a:p>
        </p:txBody>
      </p:sp>
      <p:sp>
        <p:nvSpPr>
          <p:cNvPr id="10251" name="Text Box 11"/>
          <p:cNvSpPr txBox="1">
            <a:spLocks noChangeArrowheads="1"/>
          </p:cNvSpPr>
          <p:nvPr/>
        </p:nvSpPr>
        <p:spPr bwMode="auto">
          <a:xfrm>
            <a:off x="6629400" y="5334000"/>
            <a:ext cx="2362200" cy="581025"/>
          </a:xfrm>
          <a:prstGeom prst="rect">
            <a:avLst/>
          </a:prstGeom>
          <a:noFill/>
          <a:ln w="9525" algn="ctr">
            <a:noFill/>
            <a:miter lim="800000"/>
            <a:headEnd type="none" w="sm" len="sm"/>
            <a:tailEnd type="none" w="sm" len="sm"/>
          </a:ln>
        </p:spPr>
        <p:txBody>
          <a:bodyPr>
            <a:spAutoFit/>
          </a:bodyPr>
          <a:lstStyle/>
          <a:p>
            <a:pPr algn="l">
              <a:spcBef>
                <a:spcPct val="50000"/>
              </a:spcBef>
            </a:pPr>
            <a:r>
              <a:rPr lang="en-US" altLang="zh-TW" sz="1600" b="0"/>
              <a:t>Only one value (last iteration) is passed out of the loop</a:t>
            </a:r>
          </a:p>
        </p:txBody>
      </p:sp>
      <p:sp>
        <p:nvSpPr>
          <p:cNvPr id="10252" name="Text Box 12"/>
          <p:cNvSpPr txBox="1">
            <a:spLocks noChangeArrowheads="1"/>
          </p:cNvSpPr>
          <p:nvPr/>
        </p:nvSpPr>
        <p:spPr bwMode="auto">
          <a:xfrm>
            <a:off x="6181725" y="2492375"/>
            <a:ext cx="1752600" cy="336550"/>
          </a:xfrm>
          <a:prstGeom prst="rect">
            <a:avLst/>
          </a:prstGeom>
          <a:noFill/>
          <a:ln w="9525" algn="ctr">
            <a:noFill/>
            <a:miter lim="800000"/>
            <a:headEnd type="none" w="sm" len="sm"/>
            <a:tailEnd type="none" w="sm" len="sm"/>
          </a:ln>
        </p:spPr>
        <p:txBody>
          <a:bodyPr>
            <a:spAutoFit/>
          </a:bodyPr>
          <a:lstStyle/>
          <a:p>
            <a:pPr algn="l">
              <a:spcBef>
                <a:spcPct val="50000"/>
              </a:spcBef>
            </a:pPr>
            <a:r>
              <a:rPr lang="en-US" altLang="zh-TW" sz="1600" b="0"/>
              <a:t>1D Array</a:t>
            </a:r>
          </a:p>
        </p:txBody>
      </p:sp>
      <p:sp>
        <p:nvSpPr>
          <p:cNvPr id="10253" name="Rectangle 13"/>
          <p:cNvSpPr>
            <a:spLocks noChangeArrowheads="1"/>
          </p:cNvSpPr>
          <p:nvPr/>
        </p:nvSpPr>
        <p:spPr bwMode="auto">
          <a:xfrm>
            <a:off x="6296025" y="5349875"/>
            <a:ext cx="304800" cy="304800"/>
          </a:xfrm>
          <a:prstGeom prst="rect">
            <a:avLst/>
          </a:prstGeom>
          <a:solidFill>
            <a:schemeClr val="bg1"/>
          </a:solidFill>
          <a:ln w="12700" algn="ctr">
            <a:solidFill>
              <a:schemeClr val="tx1"/>
            </a:solidFill>
            <a:miter lim="800000"/>
            <a:headEnd type="none" w="sm" len="sm"/>
            <a:tailEnd type="none" w="sm" len="sm"/>
          </a:ln>
        </p:spPr>
        <p:txBody>
          <a:bodyPr wrap="none" anchor="ctr"/>
          <a:lstStyle/>
          <a:p>
            <a:endParaRPr lang="zh-TW" altLang="en-US"/>
          </a:p>
        </p:txBody>
      </p:sp>
      <p:sp>
        <p:nvSpPr>
          <p:cNvPr id="10254" name="Line 14"/>
          <p:cNvSpPr>
            <a:spLocks noChangeShapeType="1"/>
          </p:cNvSpPr>
          <p:nvPr/>
        </p:nvSpPr>
        <p:spPr bwMode="auto">
          <a:xfrm flipH="1" flipV="1">
            <a:off x="5867400" y="4800600"/>
            <a:ext cx="381000" cy="609600"/>
          </a:xfrm>
          <a:prstGeom prst="line">
            <a:avLst/>
          </a:prstGeom>
          <a:noFill/>
          <a:ln w="12700">
            <a:solidFill>
              <a:schemeClr val="tx1"/>
            </a:solidFill>
            <a:round/>
            <a:headEnd type="none" w="sm" len="sm"/>
            <a:tailEnd/>
          </a:ln>
        </p:spPr>
        <p:txBody>
          <a:bodyPr wrap="none" anchor="ctr"/>
          <a:lstStyle/>
          <a:p>
            <a:endParaRPr lang="zh-TW" altLang="en-US"/>
          </a:p>
        </p:txBody>
      </p:sp>
      <p:sp>
        <p:nvSpPr>
          <p:cNvPr id="10255" name="Rectangle 15"/>
          <p:cNvSpPr>
            <a:spLocks noChangeArrowheads="1"/>
          </p:cNvSpPr>
          <p:nvPr/>
        </p:nvSpPr>
        <p:spPr bwMode="auto">
          <a:xfrm>
            <a:off x="6296025" y="2806700"/>
            <a:ext cx="304800" cy="304800"/>
          </a:xfrm>
          <a:prstGeom prst="rect">
            <a:avLst/>
          </a:prstGeom>
          <a:noFill/>
          <a:ln w="12700" algn="ctr">
            <a:solidFill>
              <a:schemeClr val="tx1"/>
            </a:solidFill>
            <a:miter lim="800000"/>
            <a:headEnd type="none" w="sm" len="sm"/>
            <a:tailEnd type="none" w="sm" len="sm"/>
          </a:ln>
        </p:spPr>
        <p:txBody>
          <a:bodyPr wrap="none" anchor="ctr"/>
          <a:lstStyle/>
          <a:p>
            <a:endParaRPr lang="zh-TW" altLang="en-US"/>
          </a:p>
        </p:txBody>
      </p:sp>
      <p:sp>
        <p:nvSpPr>
          <p:cNvPr id="10256" name="Line 16"/>
          <p:cNvSpPr>
            <a:spLocks noChangeShapeType="1"/>
          </p:cNvSpPr>
          <p:nvPr/>
        </p:nvSpPr>
        <p:spPr bwMode="auto">
          <a:xfrm flipH="1" flipV="1">
            <a:off x="5867400" y="2168525"/>
            <a:ext cx="381000" cy="609600"/>
          </a:xfrm>
          <a:prstGeom prst="line">
            <a:avLst/>
          </a:prstGeom>
          <a:noFill/>
          <a:ln w="12700">
            <a:solidFill>
              <a:schemeClr val="tx1"/>
            </a:solidFill>
            <a:round/>
            <a:headEnd type="none" w="sm" len="sm"/>
            <a:tailEnd/>
          </a:ln>
        </p:spPr>
        <p:txBody>
          <a:bodyPr wrap="none" anchor="ctr"/>
          <a:lstStyle/>
          <a:p>
            <a:endParaRPr lang="zh-TW" altLang="en-US"/>
          </a:p>
        </p:txBody>
      </p:sp>
      <p:sp>
        <p:nvSpPr>
          <p:cNvPr id="10257" name="Rectangle 17"/>
          <p:cNvSpPr>
            <a:spLocks noChangeArrowheads="1"/>
          </p:cNvSpPr>
          <p:nvPr/>
        </p:nvSpPr>
        <p:spPr bwMode="auto">
          <a:xfrm>
            <a:off x="6600825" y="2806700"/>
            <a:ext cx="304800" cy="304800"/>
          </a:xfrm>
          <a:prstGeom prst="rect">
            <a:avLst/>
          </a:prstGeom>
          <a:noFill/>
          <a:ln w="12700" algn="ctr">
            <a:solidFill>
              <a:schemeClr val="tx1"/>
            </a:solidFill>
            <a:miter lim="800000"/>
            <a:headEnd type="none" w="sm" len="sm"/>
            <a:tailEnd type="none" w="sm" len="sm"/>
          </a:ln>
        </p:spPr>
        <p:txBody>
          <a:bodyPr wrap="none" anchor="ctr"/>
          <a:lstStyle/>
          <a:p>
            <a:endParaRPr lang="zh-TW" altLang="en-US"/>
          </a:p>
        </p:txBody>
      </p:sp>
      <p:sp>
        <p:nvSpPr>
          <p:cNvPr id="10258" name="Rectangle 18"/>
          <p:cNvSpPr>
            <a:spLocks noChangeArrowheads="1"/>
          </p:cNvSpPr>
          <p:nvPr/>
        </p:nvSpPr>
        <p:spPr bwMode="auto">
          <a:xfrm>
            <a:off x="6905625" y="2806700"/>
            <a:ext cx="304800" cy="304800"/>
          </a:xfrm>
          <a:prstGeom prst="rect">
            <a:avLst/>
          </a:prstGeom>
          <a:noFill/>
          <a:ln w="12700" algn="ctr">
            <a:solidFill>
              <a:schemeClr val="tx1"/>
            </a:solidFill>
            <a:miter lim="800000"/>
            <a:headEnd type="none" w="sm" len="sm"/>
            <a:tailEnd type="none" w="sm" len="sm"/>
          </a:ln>
        </p:spPr>
        <p:txBody>
          <a:bodyPr wrap="none" anchor="ctr"/>
          <a:lstStyle/>
          <a:p>
            <a:endParaRPr lang="zh-TW" altLang="en-US"/>
          </a:p>
        </p:txBody>
      </p:sp>
      <p:sp>
        <p:nvSpPr>
          <p:cNvPr id="10259" name="Rectangle 19"/>
          <p:cNvSpPr>
            <a:spLocks noChangeArrowheads="1"/>
          </p:cNvSpPr>
          <p:nvPr/>
        </p:nvSpPr>
        <p:spPr bwMode="auto">
          <a:xfrm>
            <a:off x="7210425" y="2806700"/>
            <a:ext cx="304800" cy="304800"/>
          </a:xfrm>
          <a:prstGeom prst="rect">
            <a:avLst/>
          </a:prstGeom>
          <a:noFill/>
          <a:ln w="12700" algn="ctr">
            <a:solidFill>
              <a:schemeClr val="tx1"/>
            </a:solidFill>
            <a:miter lim="800000"/>
            <a:headEnd type="none" w="sm" len="sm"/>
            <a:tailEnd type="none" w="sm" len="sm"/>
          </a:ln>
        </p:spPr>
        <p:txBody>
          <a:bodyPr wrap="none" anchor="ctr"/>
          <a:lstStyle/>
          <a:p>
            <a:endParaRPr lang="zh-TW" altLang="en-US"/>
          </a:p>
        </p:txBody>
      </p:sp>
      <p:sp>
        <p:nvSpPr>
          <p:cNvPr id="10260" name="Rectangle 20"/>
          <p:cNvSpPr>
            <a:spLocks noChangeArrowheads="1"/>
          </p:cNvSpPr>
          <p:nvPr/>
        </p:nvSpPr>
        <p:spPr bwMode="auto">
          <a:xfrm>
            <a:off x="7515225" y="2806700"/>
            <a:ext cx="304800" cy="304800"/>
          </a:xfrm>
          <a:prstGeom prst="rect">
            <a:avLst/>
          </a:prstGeom>
          <a:noFill/>
          <a:ln w="12700" algn="ctr">
            <a:solidFill>
              <a:schemeClr val="tx1"/>
            </a:solidFill>
            <a:miter lim="800000"/>
            <a:headEnd type="none" w="sm" len="sm"/>
            <a:tailEnd type="none" w="sm" len="sm"/>
          </a:ln>
        </p:spPr>
        <p:txBody>
          <a:bodyPr wrap="none" anchor="ctr"/>
          <a:lstStyle/>
          <a:p>
            <a:endParaRPr lang="zh-TW" altLang="en-US"/>
          </a:p>
        </p:txBody>
      </p:sp>
      <p:sp>
        <p:nvSpPr>
          <p:cNvPr id="10261" name="Rectangle 21"/>
          <p:cNvSpPr>
            <a:spLocks noChangeArrowheads="1"/>
          </p:cNvSpPr>
          <p:nvPr/>
        </p:nvSpPr>
        <p:spPr bwMode="auto">
          <a:xfrm>
            <a:off x="7820025" y="2806700"/>
            <a:ext cx="304800" cy="304800"/>
          </a:xfrm>
          <a:prstGeom prst="rect">
            <a:avLst/>
          </a:prstGeom>
          <a:noFill/>
          <a:ln w="12700" algn="ctr">
            <a:solidFill>
              <a:schemeClr val="tx1"/>
            </a:solidFill>
            <a:miter lim="800000"/>
            <a:headEnd type="none" w="sm" len="sm"/>
            <a:tailEnd type="none" w="sm" len="sm"/>
          </a:ln>
        </p:spPr>
        <p:txBody>
          <a:bodyPr wrap="none" anchor="ctr"/>
          <a:lstStyle/>
          <a:p>
            <a:endParaRPr lang="zh-TW" altLang="en-US"/>
          </a:p>
        </p:txBody>
      </p:sp>
      <p:sp>
        <p:nvSpPr>
          <p:cNvPr id="10262" name="Text Box 22"/>
          <p:cNvSpPr txBox="1">
            <a:spLocks noChangeArrowheads="1"/>
          </p:cNvSpPr>
          <p:nvPr/>
        </p:nvSpPr>
        <p:spPr bwMode="auto">
          <a:xfrm>
            <a:off x="6305550" y="3092450"/>
            <a:ext cx="2133600" cy="336550"/>
          </a:xfrm>
          <a:prstGeom prst="rect">
            <a:avLst/>
          </a:prstGeom>
          <a:noFill/>
          <a:ln w="9525" algn="ctr">
            <a:noFill/>
            <a:miter lim="800000"/>
            <a:headEnd type="none" w="sm" len="sm"/>
            <a:tailEnd type="none" w="sm" len="sm"/>
          </a:ln>
        </p:spPr>
        <p:txBody>
          <a:bodyPr>
            <a:spAutoFit/>
          </a:bodyPr>
          <a:lstStyle/>
          <a:p>
            <a:pPr algn="l">
              <a:spcBef>
                <a:spcPct val="50000"/>
              </a:spcBef>
            </a:pPr>
            <a:r>
              <a:rPr lang="en-US" altLang="zh-TW" sz="1600" b="0"/>
              <a:t>0 1 2 3 4 5</a:t>
            </a:r>
          </a:p>
        </p:txBody>
      </p:sp>
      <p:sp>
        <p:nvSpPr>
          <p:cNvPr id="10263" name="Line 23"/>
          <p:cNvSpPr>
            <a:spLocks noChangeShapeType="1"/>
          </p:cNvSpPr>
          <p:nvPr/>
        </p:nvSpPr>
        <p:spPr bwMode="auto">
          <a:xfrm flipH="1" flipV="1">
            <a:off x="6096000" y="4314825"/>
            <a:ext cx="0" cy="381000"/>
          </a:xfrm>
          <a:prstGeom prst="line">
            <a:avLst/>
          </a:prstGeom>
          <a:noFill/>
          <a:ln w="12700">
            <a:solidFill>
              <a:schemeClr val="tx1"/>
            </a:solidFill>
            <a:round/>
            <a:headEnd type="triangle" w="med" len="med"/>
            <a:tailEnd/>
          </a:ln>
        </p:spPr>
        <p:txBody>
          <a:bodyPr wrap="none" anchor="ctr"/>
          <a:lstStyle/>
          <a:p>
            <a:endParaRPr lang="zh-TW" altLang="en-US"/>
          </a:p>
        </p:txBody>
      </p:sp>
      <p:sp>
        <p:nvSpPr>
          <p:cNvPr id="10264" name="Line 24"/>
          <p:cNvSpPr>
            <a:spLocks noChangeShapeType="1"/>
          </p:cNvSpPr>
          <p:nvPr/>
        </p:nvSpPr>
        <p:spPr bwMode="auto">
          <a:xfrm flipH="1" flipV="1">
            <a:off x="6096000" y="1663700"/>
            <a:ext cx="0" cy="381000"/>
          </a:xfrm>
          <a:prstGeom prst="line">
            <a:avLst/>
          </a:prstGeom>
          <a:noFill/>
          <a:ln w="12700">
            <a:solidFill>
              <a:schemeClr val="tx1"/>
            </a:solidFill>
            <a:round/>
            <a:headEnd type="triangle" w="med" len="med"/>
            <a:tailEnd/>
          </a:ln>
        </p:spPr>
        <p:txBody>
          <a:bodyPr wrap="none" anchor="ctr"/>
          <a:lstStyle/>
          <a:p>
            <a:endParaRPr lang="zh-TW" altLang="en-US"/>
          </a:p>
        </p:txBody>
      </p:sp>
      <p:sp>
        <p:nvSpPr>
          <p:cNvPr id="10265" name="Text Box 25"/>
          <p:cNvSpPr txBox="1">
            <a:spLocks noChangeArrowheads="1"/>
          </p:cNvSpPr>
          <p:nvPr/>
        </p:nvSpPr>
        <p:spPr bwMode="auto">
          <a:xfrm>
            <a:off x="6307138" y="5618163"/>
            <a:ext cx="377825" cy="336550"/>
          </a:xfrm>
          <a:prstGeom prst="rect">
            <a:avLst/>
          </a:prstGeom>
          <a:noFill/>
          <a:ln w="9525" algn="ctr">
            <a:noFill/>
            <a:miter lim="800000"/>
            <a:headEnd type="none" w="sm" len="sm"/>
            <a:tailEnd type="none" w="sm" len="sm"/>
          </a:ln>
        </p:spPr>
        <p:txBody>
          <a:bodyPr>
            <a:spAutoFit/>
          </a:bodyPr>
          <a:lstStyle/>
          <a:p>
            <a:pPr algn="l">
              <a:spcBef>
                <a:spcPct val="50000"/>
              </a:spcBef>
            </a:pPr>
            <a:r>
              <a:rPr lang="en-US" altLang="zh-TW" sz="1600" b="0"/>
              <a:t>5</a:t>
            </a:r>
          </a:p>
        </p:txBody>
      </p:sp>
      <p:sp>
        <p:nvSpPr>
          <p:cNvPr id="26" name="頁尾版面配置區 25"/>
          <p:cNvSpPr>
            <a:spLocks noGrp="1"/>
          </p:cNvSpPr>
          <p:nvPr>
            <p:ph type="ftr" sz="quarter" idx="11"/>
          </p:nvPr>
        </p:nvSpPr>
        <p:spPr/>
        <p:txBody>
          <a:bodyPr/>
          <a:lstStyle/>
          <a:p>
            <a:pPr>
              <a:defRPr/>
            </a:pPr>
            <a:r>
              <a:rPr lang="en-US" altLang="en-US" smtClean="0"/>
              <a:t>ENGR 100 Section C </a:t>
            </a:r>
            <a:endParaRPr lang="en-US" alt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US" altLang="zh-TW" smtClean="0">
                <a:ea typeface="新細明體" pitchFamily="18" charset="-120"/>
              </a:rPr>
              <a:t>Creating an Array (Step 1 of 2)</a:t>
            </a:r>
          </a:p>
        </p:txBody>
      </p:sp>
      <p:sp>
        <p:nvSpPr>
          <p:cNvPr id="75779" name="Rectangle 3"/>
          <p:cNvSpPr>
            <a:spLocks noGrp="1" noChangeArrowheads="1"/>
          </p:cNvSpPr>
          <p:nvPr>
            <p:ph type="body" sz="half" idx="1"/>
          </p:nvPr>
        </p:nvSpPr>
        <p:spPr>
          <a:xfrm>
            <a:off x="381000" y="1295400"/>
            <a:ext cx="8763000" cy="1498600"/>
          </a:xfrm>
        </p:spPr>
        <p:txBody>
          <a:bodyPr/>
          <a:lstStyle/>
          <a:p>
            <a:pPr marL="0" indent="0" eaLnBrk="1" hangingPunct="1">
              <a:buFontTx/>
              <a:buNone/>
            </a:pPr>
            <a:r>
              <a:rPr lang="en-US" altLang="zh-TW" sz="2400" smtClean="0">
                <a:latin typeface="Arial" pitchFamily="34" charset="0"/>
              </a:rPr>
              <a:t>From the </a:t>
            </a:r>
            <a:r>
              <a:rPr lang="en-US" altLang="zh-TW" sz="2400" b="1" smtClean="0">
                <a:latin typeface="Arial" pitchFamily="34" charset="0"/>
              </a:rPr>
              <a:t>Controls»Modern»Array, Matrix, and Cluster</a:t>
            </a:r>
            <a:r>
              <a:rPr lang="en-US" altLang="zh-TW" sz="2400" smtClean="0">
                <a:latin typeface="Arial" pitchFamily="34" charset="0"/>
              </a:rPr>
              <a:t> subpalette, select the </a:t>
            </a:r>
            <a:r>
              <a:rPr lang="en-US" altLang="zh-TW" sz="2400" b="1" smtClean="0">
                <a:latin typeface="Arial" pitchFamily="34" charset="0"/>
              </a:rPr>
              <a:t>Array </a:t>
            </a:r>
            <a:r>
              <a:rPr lang="en-US" altLang="zh-TW" sz="2400" smtClean="0">
                <a:latin typeface="Arial" pitchFamily="34" charset="0"/>
              </a:rPr>
              <a:t>icon.</a:t>
            </a:r>
            <a:endParaRPr lang="en-US" altLang="zh-TW" sz="2400" smtClean="0"/>
          </a:p>
        </p:txBody>
      </p:sp>
      <p:sp>
        <p:nvSpPr>
          <p:cNvPr id="75780" name="Rectangle 5"/>
          <p:cNvSpPr>
            <a:spLocks noChangeArrowheads="1"/>
          </p:cNvSpPr>
          <p:nvPr/>
        </p:nvSpPr>
        <p:spPr bwMode="auto">
          <a:xfrm>
            <a:off x="5570538" y="3544888"/>
            <a:ext cx="2928937" cy="304800"/>
          </a:xfrm>
          <a:prstGeom prst="rect">
            <a:avLst/>
          </a:prstGeom>
          <a:noFill/>
          <a:ln w="9525">
            <a:noFill/>
            <a:miter lim="800000"/>
            <a:headEnd/>
            <a:tailEnd/>
          </a:ln>
        </p:spPr>
        <p:txBody>
          <a:bodyPr/>
          <a:lstStyle/>
          <a:p>
            <a:pPr marL="174625" indent="-174625" algn="l" eaLnBrk="1" hangingPunct="1">
              <a:lnSpc>
                <a:spcPct val="90000"/>
              </a:lnSpc>
              <a:spcBef>
                <a:spcPct val="20000"/>
              </a:spcBef>
            </a:pPr>
            <a:r>
              <a:rPr lang="en-US" altLang="zh-TW" sz="1800" b="0">
                <a:latin typeface="Arial" pitchFamily="34" charset="0"/>
              </a:rPr>
              <a:t>Drop it on the Front Panel.</a:t>
            </a:r>
          </a:p>
        </p:txBody>
      </p:sp>
      <p:pic>
        <p:nvPicPr>
          <p:cNvPr id="75781" name="Picture 13" descr="array FP palette LV 8"/>
          <p:cNvPicPr>
            <a:picLocks noChangeAspect="1" noChangeArrowheads="1"/>
          </p:cNvPicPr>
          <p:nvPr/>
        </p:nvPicPr>
        <p:blipFill>
          <a:blip r:embed="rId3" cstate="print"/>
          <a:srcRect/>
          <a:stretch>
            <a:fillRect/>
          </a:stretch>
        </p:blipFill>
        <p:spPr bwMode="auto">
          <a:xfrm>
            <a:off x="1000125" y="2084388"/>
            <a:ext cx="3248025" cy="3609975"/>
          </a:xfrm>
          <a:prstGeom prst="rect">
            <a:avLst/>
          </a:prstGeom>
          <a:noFill/>
          <a:ln w="9525">
            <a:noFill/>
            <a:miter lim="800000"/>
            <a:headEnd/>
            <a:tailEnd/>
          </a:ln>
        </p:spPr>
      </p:pic>
      <p:pic>
        <p:nvPicPr>
          <p:cNvPr id="75782" name="Picture 14"/>
          <p:cNvPicPr>
            <a:picLocks noChangeAspect="1" noChangeArrowheads="1"/>
          </p:cNvPicPr>
          <p:nvPr/>
        </p:nvPicPr>
        <p:blipFill>
          <a:blip r:embed="rId4" cstate="print"/>
          <a:srcRect/>
          <a:stretch>
            <a:fillRect/>
          </a:stretch>
        </p:blipFill>
        <p:spPr bwMode="auto">
          <a:xfrm>
            <a:off x="5992813" y="4059238"/>
            <a:ext cx="2211387" cy="1635125"/>
          </a:xfrm>
          <a:prstGeom prst="rect">
            <a:avLst/>
          </a:prstGeom>
          <a:noFill/>
          <a:ln w="9525">
            <a:noFill/>
            <a:miter lim="800000"/>
            <a:headEnd/>
            <a:tailEnd/>
          </a:ln>
        </p:spPr>
      </p:pic>
      <p:sp>
        <p:nvSpPr>
          <p:cNvPr id="75783" name="Line 7"/>
          <p:cNvSpPr>
            <a:spLocks noChangeShapeType="1"/>
          </p:cNvSpPr>
          <p:nvPr/>
        </p:nvSpPr>
        <p:spPr bwMode="auto">
          <a:xfrm flipH="1">
            <a:off x="1960563" y="2084388"/>
            <a:ext cx="3725862" cy="1152525"/>
          </a:xfrm>
          <a:prstGeom prst="line">
            <a:avLst/>
          </a:prstGeom>
          <a:noFill/>
          <a:ln w="38100">
            <a:solidFill>
              <a:schemeClr val="tx1"/>
            </a:solidFill>
            <a:round/>
            <a:headEnd type="none" w="sm" len="sm"/>
            <a:tailEnd type="triangle" w="lg" len="med"/>
          </a:ln>
        </p:spPr>
        <p:txBody>
          <a:bodyPr/>
          <a:lstStyle/>
          <a:p>
            <a:endParaRPr lang="zh-TW" altLang="en-US"/>
          </a:p>
        </p:txBody>
      </p:sp>
      <p:sp>
        <p:nvSpPr>
          <p:cNvPr id="8" name="頁尾版面配置區 7"/>
          <p:cNvSpPr>
            <a:spLocks noGrp="1"/>
          </p:cNvSpPr>
          <p:nvPr>
            <p:ph type="ftr" sz="quarter" idx="11"/>
          </p:nvPr>
        </p:nvSpPr>
        <p:spPr/>
        <p:txBody>
          <a:bodyPr/>
          <a:lstStyle/>
          <a:p>
            <a:pPr>
              <a:defRPr/>
            </a:pPr>
            <a:r>
              <a:rPr lang="en-US" altLang="en-US" smtClean="0"/>
              <a:t>ENGR 100 Section C </a:t>
            </a:r>
            <a:endParaRPr lang="en-US" alt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pPr eaLnBrk="1" hangingPunct="1"/>
            <a:r>
              <a:rPr lang="en-US" altLang="zh-TW" smtClean="0">
                <a:ea typeface="新細明體" pitchFamily="18" charset="-120"/>
              </a:rPr>
              <a:t>Create an Array (Step 2 of 2)</a:t>
            </a:r>
          </a:p>
        </p:txBody>
      </p:sp>
      <p:sp>
        <p:nvSpPr>
          <p:cNvPr id="11268" name="Rectangle 3"/>
          <p:cNvSpPr>
            <a:spLocks noGrp="1" noChangeArrowheads="1"/>
          </p:cNvSpPr>
          <p:nvPr>
            <p:ph type="body" sz="half" idx="1"/>
          </p:nvPr>
        </p:nvSpPr>
        <p:spPr>
          <a:xfrm>
            <a:off x="381000" y="1009650"/>
            <a:ext cx="8763000" cy="4476750"/>
          </a:xfrm>
        </p:spPr>
        <p:txBody>
          <a:bodyPr/>
          <a:lstStyle/>
          <a:p>
            <a:pPr marL="533400" indent="-533400" eaLnBrk="1" hangingPunct="1">
              <a:buFontTx/>
              <a:buAutoNum type="arabicPeriod"/>
            </a:pPr>
            <a:r>
              <a:rPr lang="en-US" altLang="zh-TW" sz="2800" smtClean="0">
                <a:latin typeface="Arial" pitchFamily="34" charset="0"/>
              </a:rPr>
              <a:t>Place an Array Shell.</a:t>
            </a:r>
          </a:p>
          <a:p>
            <a:pPr marL="533400" indent="-533400" eaLnBrk="1" hangingPunct="1">
              <a:buFontTx/>
              <a:buAutoNum type="arabicPeriod"/>
            </a:pPr>
            <a:r>
              <a:rPr lang="en-US" altLang="zh-TW" sz="2800" smtClean="0">
                <a:latin typeface="Arial" pitchFamily="34" charset="0"/>
              </a:rPr>
              <a:t>Insert datatype into the shell (i.e. Numeric Control).</a:t>
            </a:r>
          </a:p>
        </p:txBody>
      </p:sp>
      <p:graphicFrame>
        <p:nvGraphicFramePr>
          <p:cNvPr id="11266" name="Object 11"/>
          <p:cNvGraphicFramePr>
            <a:graphicFrameLocks noChangeAspect="1"/>
          </p:cNvGraphicFramePr>
          <p:nvPr>
            <p:ph sz="quarter" idx="2"/>
          </p:nvPr>
        </p:nvGraphicFramePr>
        <p:xfrm>
          <a:off x="6167438" y="1990725"/>
          <a:ext cx="1304925" cy="666750"/>
        </p:xfrm>
        <a:graphic>
          <a:graphicData uri="http://schemas.openxmlformats.org/presentationml/2006/ole">
            <p:oleObj spid="_x0000_s11266" name="Bitmap Image" r:id="rId4" imgW="1305107" imgH="666667" progId="PBrush">
              <p:embed/>
            </p:oleObj>
          </a:graphicData>
        </a:graphic>
      </p:graphicFrame>
      <p:sp>
        <p:nvSpPr>
          <p:cNvPr id="11269" name="AutoShape 20"/>
          <p:cNvSpPr>
            <a:spLocks noChangeArrowheads="1"/>
          </p:cNvSpPr>
          <p:nvPr/>
        </p:nvSpPr>
        <p:spPr bwMode="auto">
          <a:xfrm>
            <a:off x="500063" y="2698750"/>
            <a:ext cx="576262" cy="2535238"/>
          </a:xfrm>
          <a:prstGeom prst="curvedRightArrow">
            <a:avLst>
              <a:gd name="adj1" fmla="val 77887"/>
              <a:gd name="adj2" fmla="val 175978"/>
              <a:gd name="adj3" fmla="val 30301"/>
            </a:avLst>
          </a:prstGeom>
          <a:solidFill>
            <a:srgbClr val="FF3300"/>
          </a:solidFill>
          <a:ln w="12700">
            <a:noFill/>
            <a:miter lim="800000"/>
            <a:headEnd/>
            <a:tailEnd/>
          </a:ln>
        </p:spPr>
        <p:txBody>
          <a:bodyPr wrap="none" anchor="ctr"/>
          <a:lstStyle/>
          <a:p>
            <a:endParaRPr lang="zh-TW" altLang="en-US"/>
          </a:p>
        </p:txBody>
      </p:sp>
      <p:pic>
        <p:nvPicPr>
          <p:cNvPr id="11270" name="Picture 22"/>
          <p:cNvPicPr>
            <a:picLocks noChangeAspect="1" noChangeArrowheads="1"/>
          </p:cNvPicPr>
          <p:nvPr/>
        </p:nvPicPr>
        <p:blipFill>
          <a:blip r:embed="rId5" cstate="print"/>
          <a:srcRect/>
          <a:stretch>
            <a:fillRect/>
          </a:stretch>
        </p:blipFill>
        <p:spPr bwMode="auto">
          <a:xfrm>
            <a:off x="2151063" y="5349875"/>
            <a:ext cx="5524500" cy="533400"/>
          </a:xfrm>
          <a:prstGeom prst="rect">
            <a:avLst/>
          </a:prstGeom>
          <a:noFill/>
          <a:ln w="12700" algn="ctr">
            <a:noFill/>
            <a:miter lim="800000"/>
            <a:headEnd/>
            <a:tailEnd/>
          </a:ln>
        </p:spPr>
      </p:pic>
      <p:sp>
        <p:nvSpPr>
          <p:cNvPr id="11271" name="AutoShape 23"/>
          <p:cNvSpPr>
            <a:spLocks noChangeArrowheads="1"/>
          </p:cNvSpPr>
          <p:nvPr/>
        </p:nvSpPr>
        <p:spPr bwMode="auto">
          <a:xfrm rot="8154007">
            <a:off x="6453188" y="4887913"/>
            <a:ext cx="690562" cy="344487"/>
          </a:xfrm>
          <a:prstGeom prst="rightArrow">
            <a:avLst>
              <a:gd name="adj1" fmla="val 50000"/>
              <a:gd name="adj2" fmla="val 50115"/>
            </a:avLst>
          </a:prstGeom>
          <a:solidFill>
            <a:srgbClr val="FF3300"/>
          </a:solidFill>
          <a:ln w="12700" algn="ctr">
            <a:noFill/>
            <a:miter lim="800000"/>
            <a:headEnd/>
            <a:tailEnd/>
          </a:ln>
        </p:spPr>
        <p:txBody>
          <a:bodyPr wrap="none" anchor="ctr"/>
          <a:lstStyle/>
          <a:p>
            <a:endParaRPr lang="zh-TW" altLang="en-US"/>
          </a:p>
        </p:txBody>
      </p:sp>
      <p:pic>
        <p:nvPicPr>
          <p:cNvPr id="11272" name="Picture 25" descr="numeric array LV 8"/>
          <p:cNvPicPr>
            <a:picLocks noChangeAspect="1" noChangeArrowheads="1"/>
          </p:cNvPicPr>
          <p:nvPr/>
        </p:nvPicPr>
        <p:blipFill>
          <a:blip r:embed="rId6" cstate="print"/>
          <a:srcRect/>
          <a:stretch>
            <a:fillRect/>
          </a:stretch>
        </p:blipFill>
        <p:spPr bwMode="auto">
          <a:xfrm>
            <a:off x="1152525" y="2084388"/>
            <a:ext cx="3379788" cy="3090862"/>
          </a:xfrm>
          <a:prstGeom prst="rect">
            <a:avLst/>
          </a:prstGeom>
          <a:noFill/>
          <a:ln w="9525">
            <a:noFill/>
            <a:miter lim="800000"/>
            <a:headEnd/>
            <a:tailEnd/>
          </a:ln>
        </p:spPr>
      </p:pic>
      <p:sp>
        <p:nvSpPr>
          <p:cNvPr id="11273" name="AutoShape 21"/>
          <p:cNvSpPr>
            <a:spLocks noChangeArrowheads="1"/>
          </p:cNvSpPr>
          <p:nvPr/>
        </p:nvSpPr>
        <p:spPr bwMode="auto">
          <a:xfrm>
            <a:off x="5032375" y="4503738"/>
            <a:ext cx="1497013" cy="344487"/>
          </a:xfrm>
          <a:prstGeom prst="rightArrow">
            <a:avLst>
              <a:gd name="adj1" fmla="val 50000"/>
              <a:gd name="adj2" fmla="val 108641"/>
            </a:avLst>
          </a:prstGeom>
          <a:solidFill>
            <a:srgbClr val="FF3300"/>
          </a:solidFill>
          <a:ln w="12700" algn="ctr">
            <a:noFill/>
            <a:miter lim="800000"/>
            <a:headEnd/>
            <a:tailEnd/>
          </a:ln>
        </p:spPr>
        <p:txBody>
          <a:bodyPr wrap="none" anchor="ctr"/>
          <a:lstStyle/>
          <a:p>
            <a:endParaRPr lang="zh-TW" altLang="en-US"/>
          </a:p>
        </p:txBody>
      </p:sp>
      <p:sp>
        <p:nvSpPr>
          <p:cNvPr id="11274" name="AutoShape 26"/>
          <p:cNvSpPr>
            <a:spLocks noChangeArrowheads="1"/>
          </p:cNvSpPr>
          <p:nvPr/>
        </p:nvSpPr>
        <p:spPr bwMode="auto">
          <a:xfrm rot="-5400000">
            <a:off x="2977356" y="3831432"/>
            <a:ext cx="498475" cy="2459038"/>
          </a:xfrm>
          <a:prstGeom prst="curvedRightArrow">
            <a:avLst>
              <a:gd name="adj1" fmla="val 83977"/>
              <a:gd name="adj2" fmla="val 194059"/>
              <a:gd name="adj3" fmla="val 29167"/>
            </a:avLst>
          </a:prstGeom>
          <a:solidFill>
            <a:srgbClr val="FF3300"/>
          </a:solidFill>
          <a:ln w="12700">
            <a:noFill/>
            <a:miter lim="800000"/>
            <a:headEnd/>
            <a:tailEnd/>
          </a:ln>
        </p:spPr>
        <p:txBody>
          <a:bodyPr wrap="none" anchor="ctr"/>
          <a:lstStyle/>
          <a:p>
            <a:endParaRPr lang="zh-TW" altLang="en-US"/>
          </a:p>
        </p:txBody>
      </p:sp>
      <p:sp>
        <p:nvSpPr>
          <p:cNvPr id="11" name="頁尾版面配置區 10"/>
          <p:cNvSpPr>
            <a:spLocks noGrp="1"/>
          </p:cNvSpPr>
          <p:nvPr>
            <p:ph type="ftr" sz="quarter" idx="11"/>
          </p:nvPr>
        </p:nvSpPr>
        <p:spPr/>
        <p:txBody>
          <a:bodyPr/>
          <a:lstStyle/>
          <a:p>
            <a:pPr>
              <a:defRPr/>
            </a:pPr>
            <a:r>
              <a:rPr lang="en-US" altLang="en-US" smtClean="0"/>
              <a:t>ENGR 100 Section C </a:t>
            </a:r>
            <a:endParaRPr lang="en-US" alt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altLang="zh-TW" smtClean="0">
                <a:ea typeface="新細明體" pitchFamily="18" charset="-120"/>
              </a:rPr>
              <a:t>How Do I Time a Loop?</a:t>
            </a:r>
            <a:endParaRPr lang="en-US" altLang="zh-TW" u="sng" smtClean="0">
              <a:ea typeface="新細明體" pitchFamily="18" charset="-120"/>
            </a:endParaRPr>
          </a:p>
        </p:txBody>
      </p:sp>
      <p:sp>
        <p:nvSpPr>
          <p:cNvPr id="76803" name="Rectangle 3"/>
          <p:cNvSpPr>
            <a:spLocks noGrp="1" noChangeArrowheads="1"/>
          </p:cNvSpPr>
          <p:nvPr>
            <p:ph type="body" sz="half" idx="1"/>
          </p:nvPr>
        </p:nvSpPr>
        <p:spPr>
          <a:xfrm>
            <a:off x="457200" y="1219200"/>
            <a:ext cx="8415338" cy="2265363"/>
          </a:xfrm>
        </p:spPr>
        <p:txBody>
          <a:bodyPr/>
          <a:lstStyle/>
          <a:p>
            <a:pPr marL="228600" indent="-228600" eaLnBrk="1" hangingPunct="1">
              <a:lnSpc>
                <a:spcPct val="90000"/>
              </a:lnSpc>
              <a:buFontTx/>
              <a:buNone/>
            </a:pPr>
            <a:r>
              <a:rPr lang="en-US" altLang="zh-TW" sz="2800" smtClean="0">
                <a:latin typeface="Arial" pitchFamily="34" charset="0"/>
              </a:rPr>
              <a:t>1. Loop Time Delay</a:t>
            </a:r>
          </a:p>
          <a:p>
            <a:pPr marL="458788" lvl="1" eaLnBrk="1" hangingPunct="1">
              <a:lnSpc>
                <a:spcPct val="90000"/>
              </a:lnSpc>
              <a:buFontTx/>
              <a:buChar char="•"/>
            </a:pPr>
            <a:r>
              <a:rPr lang="en-US" altLang="zh-TW" sz="2400" smtClean="0">
                <a:latin typeface="Arial" pitchFamily="34" charset="0"/>
              </a:rPr>
              <a:t>Configure the Time Delay Express VI for seconds to wait each iteration of the loop (works on For and While loops).</a:t>
            </a:r>
          </a:p>
          <a:p>
            <a:pPr marL="228600" indent="-228600" eaLnBrk="1" hangingPunct="1">
              <a:lnSpc>
                <a:spcPct val="90000"/>
              </a:lnSpc>
              <a:buFontTx/>
              <a:buNone/>
            </a:pPr>
            <a:r>
              <a:rPr lang="en-US" altLang="zh-TW" sz="2800" smtClean="0">
                <a:latin typeface="Arial" pitchFamily="34" charset="0"/>
              </a:rPr>
              <a:t>2. Timed Loops</a:t>
            </a:r>
          </a:p>
          <a:p>
            <a:pPr marL="228600" indent="-228600" eaLnBrk="1" hangingPunct="1">
              <a:lnSpc>
                <a:spcPct val="90000"/>
              </a:lnSpc>
            </a:pPr>
            <a:r>
              <a:rPr lang="en-US" altLang="zh-TW" sz="2400" smtClean="0">
                <a:latin typeface="Arial" pitchFamily="34" charset="0"/>
              </a:rPr>
              <a:t>Configure special timed While loop for desired </a:t>
            </a:r>
            <a:r>
              <a:rPr lang="en-US" altLang="zh-TW" sz="2400" i="1" smtClean="0">
                <a:latin typeface="Arial" pitchFamily="34" charset="0"/>
              </a:rPr>
              <a:t>dt.</a:t>
            </a:r>
          </a:p>
          <a:p>
            <a:pPr marL="228600" indent="-228600" eaLnBrk="1" hangingPunct="1">
              <a:lnSpc>
                <a:spcPct val="90000"/>
              </a:lnSpc>
              <a:buFontTx/>
              <a:buNone/>
            </a:pPr>
            <a:endParaRPr lang="en-US" altLang="zh-TW" sz="2400" smtClean="0">
              <a:latin typeface="Arial" pitchFamily="34" charset="0"/>
            </a:endParaRPr>
          </a:p>
        </p:txBody>
      </p:sp>
      <p:pic>
        <p:nvPicPr>
          <p:cNvPr id="76804" name="Picture 4"/>
          <p:cNvPicPr>
            <a:picLocks noChangeAspect="1" noChangeArrowheads="1"/>
          </p:cNvPicPr>
          <p:nvPr/>
        </p:nvPicPr>
        <p:blipFill>
          <a:blip r:embed="rId3" cstate="print"/>
          <a:srcRect/>
          <a:stretch>
            <a:fillRect/>
          </a:stretch>
        </p:blipFill>
        <p:spPr bwMode="auto">
          <a:xfrm>
            <a:off x="665163" y="3236913"/>
            <a:ext cx="2409825" cy="2419350"/>
          </a:xfrm>
          <a:prstGeom prst="rect">
            <a:avLst/>
          </a:prstGeom>
          <a:noFill/>
          <a:ln w="12700" algn="ctr">
            <a:noFill/>
            <a:miter lim="800000"/>
            <a:headEnd/>
            <a:tailEnd/>
          </a:ln>
        </p:spPr>
      </p:pic>
      <p:pic>
        <p:nvPicPr>
          <p:cNvPr id="76805" name="Picture 5"/>
          <p:cNvPicPr>
            <a:picLocks noChangeAspect="1" noChangeArrowheads="1"/>
          </p:cNvPicPr>
          <p:nvPr/>
        </p:nvPicPr>
        <p:blipFill>
          <a:blip r:embed="rId4" cstate="print"/>
          <a:srcRect/>
          <a:stretch>
            <a:fillRect/>
          </a:stretch>
        </p:blipFill>
        <p:spPr bwMode="auto">
          <a:xfrm>
            <a:off x="4033838" y="3313113"/>
            <a:ext cx="4456112" cy="2324100"/>
          </a:xfrm>
          <a:prstGeom prst="rect">
            <a:avLst/>
          </a:prstGeom>
          <a:noFill/>
          <a:ln w="12700" algn="ctr">
            <a:noFill/>
            <a:miter lim="800000"/>
            <a:headEnd/>
            <a:tailEnd/>
          </a:ln>
        </p:spPr>
      </p:pic>
      <p:sp>
        <p:nvSpPr>
          <p:cNvPr id="76806" name="Rectangle 6"/>
          <p:cNvSpPr>
            <a:spLocks noChangeArrowheads="1"/>
          </p:cNvSpPr>
          <p:nvPr/>
        </p:nvSpPr>
        <p:spPr bwMode="auto">
          <a:xfrm>
            <a:off x="5530850" y="5538788"/>
            <a:ext cx="1525588" cy="396875"/>
          </a:xfrm>
          <a:prstGeom prst="rect">
            <a:avLst/>
          </a:prstGeom>
          <a:noFill/>
          <a:ln w="12700" algn="ctr">
            <a:noFill/>
            <a:miter lim="800000"/>
            <a:headEnd/>
            <a:tailEnd/>
          </a:ln>
        </p:spPr>
        <p:txBody>
          <a:bodyPr wrap="none">
            <a:spAutoFit/>
          </a:bodyPr>
          <a:lstStyle/>
          <a:p>
            <a:r>
              <a:rPr lang="en-US" altLang="zh-TW" sz="2000" b="0">
                <a:latin typeface="Arial" pitchFamily="34" charset="0"/>
              </a:rPr>
              <a:t>Timed Loop</a:t>
            </a:r>
          </a:p>
        </p:txBody>
      </p:sp>
      <p:sp>
        <p:nvSpPr>
          <p:cNvPr id="76807" name="Rectangle 7"/>
          <p:cNvSpPr>
            <a:spLocks noChangeArrowheads="1"/>
          </p:cNvSpPr>
          <p:nvPr/>
        </p:nvSpPr>
        <p:spPr bwMode="auto">
          <a:xfrm>
            <a:off x="1220788" y="5538788"/>
            <a:ext cx="1470025" cy="396875"/>
          </a:xfrm>
          <a:prstGeom prst="rect">
            <a:avLst/>
          </a:prstGeom>
          <a:noFill/>
          <a:ln w="12700" algn="ctr">
            <a:noFill/>
            <a:miter lim="800000"/>
            <a:headEnd/>
            <a:tailEnd/>
          </a:ln>
        </p:spPr>
        <p:txBody>
          <a:bodyPr wrap="none">
            <a:spAutoFit/>
          </a:bodyPr>
          <a:lstStyle/>
          <a:p>
            <a:r>
              <a:rPr lang="en-US" altLang="zh-TW" sz="2000" b="0">
                <a:latin typeface="Arial" pitchFamily="34" charset="0"/>
              </a:rPr>
              <a:t>Time Delay</a:t>
            </a:r>
          </a:p>
        </p:txBody>
      </p:sp>
      <p:sp>
        <p:nvSpPr>
          <p:cNvPr id="8" name="頁尾版面配置區 7"/>
          <p:cNvSpPr>
            <a:spLocks noGrp="1"/>
          </p:cNvSpPr>
          <p:nvPr>
            <p:ph type="ftr" sz="quarter" idx="11"/>
          </p:nvPr>
        </p:nvSpPr>
        <p:spPr/>
        <p:txBody>
          <a:bodyPr/>
          <a:lstStyle/>
          <a:p>
            <a:pPr>
              <a:defRPr/>
            </a:pPr>
            <a:r>
              <a:rPr lang="en-US" altLang="en-US" smtClean="0"/>
              <a:t>ENGR 100 Section C </a:t>
            </a:r>
            <a:endParaRPr lang="en-US"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533400" y="304800"/>
            <a:ext cx="7954963" cy="487363"/>
          </a:xfrm>
          <a:prstGeom prst="rect">
            <a:avLst/>
          </a:prstGeom>
          <a:noFill/>
          <a:ln w="9525">
            <a:noFill/>
            <a:miter lim="800000"/>
            <a:headEnd/>
            <a:tailEnd/>
          </a:ln>
        </p:spPr>
        <p:txBody>
          <a:bodyPr lIns="0" tIns="0" rIns="0" bIns="0" anchor="ctr">
            <a:spAutoFit/>
          </a:bodyPr>
          <a:lstStyle/>
          <a:p>
            <a:pPr algn="l" eaLnBrk="1" hangingPunct="1"/>
            <a:r>
              <a:rPr lang="en-US" altLang="zh-TW" sz="3200"/>
              <a:t>The NI Approach – Integrated Hardware Platforms</a:t>
            </a:r>
          </a:p>
        </p:txBody>
      </p:sp>
      <p:grpSp>
        <p:nvGrpSpPr>
          <p:cNvPr id="32771" name="Group 3"/>
          <p:cNvGrpSpPr>
            <a:grpSpLocks/>
          </p:cNvGrpSpPr>
          <p:nvPr/>
        </p:nvGrpSpPr>
        <p:grpSpPr bwMode="auto">
          <a:xfrm>
            <a:off x="342900" y="1257300"/>
            <a:ext cx="8318500" cy="5132388"/>
            <a:chOff x="287" y="495"/>
            <a:chExt cx="5240" cy="3233"/>
          </a:xfrm>
        </p:grpSpPr>
        <p:pic>
          <p:nvPicPr>
            <p:cNvPr id="32772"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87" y="495"/>
              <a:ext cx="5240" cy="3233"/>
            </a:xfrm>
            <a:prstGeom prst="rect">
              <a:avLst/>
            </a:prstGeom>
            <a:noFill/>
            <a:ln w="9525">
              <a:noFill/>
              <a:miter lim="800000"/>
              <a:headEnd/>
              <a:tailEnd/>
            </a:ln>
          </p:spPr>
        </p:pic>
        <p:sp>
          <p:nvSpPr>
            <p:cNvPr id="32773" name="Text Box 5"/>
            <p:cNvSpPr txBox="1">
              <a:spLocks noChangeArrowheads="1"/>
            </p:cNvSpPr>
            <p:nvPr/>
          </p:nvSpPr>
          <p:spPr bwMode="auto">
            <a:xfrm>
              <a:off x="308" y="2265"/>
              <a:ext cx="407" cy="196"/>
            </a:xfrm>
            <a:prstGeom prst="rect">
              <a:avLst/>
            </a:prstGeom>
            <a:noFill/>
            <a:ln w="9525">
              <a:noFill/>
              <a:miter lim="800000"/>
              <a:headEnd type="none" w="sm" len="sm"/>
              <a:tailEnd type="none" w="sm" len="sm"/>
            </a:ln>
          </p:spPr>
          <p:txBody>
            <a:bodyPr wrap="none" anchor="ctr">
              <a:spAutoFit/>
            </a:bodyPr>
            <a:lstStyle/>
            <a:p>
              <a:pPr algn="l">
                <a:lnSpc>
                  <a:spcPct val="90000"/>
                </a:lnSpc>
              </a:pPr>
              <a:r>
                <a:rPr lang="en-US" altLang="zh-TW" sz="800"/>
                <a:t>High-Speed</a:t>
              </a:r>
            </a:p>
            <a:p>
              <a:pPr algn="l">
                <a:lnSpc>
                  <a:spcPct val="90000"/>
                </a:lnSpc>
              </a:pPr>
              <a:r>
                <a:rPr lang="en-US" altLang="zh-TW" sz="800"/>
                <a:t>Digitizers</a:t>
              </a:r>
            </a:p>
          </p:txBody>
        </p:sp>
        <p:sp>
          <p:nvSpPr>
            <p:cNvPr id="32774" name="Text Box 6"/>
            <p:cNvSpPr txBox="1">
              <a:spLocks noChangeArrowheads="1"/>
            </p:cNvSpPr>
            <p:nvPr/>
          </p:nvSpPr>
          <p:spPr bwMode="auto">
            <a:xfrm>
              <a:off x="644" y="2271"/>
              <a:ext cx="630" cy="182"/>
            </a:xfrm>
            <a:prstGeom prst="rect">
              <a:avLst/>
            </a:prstGeom>
            <a:noFill/>
            <a:ln w="9525">
              <a:noFill/>
              <a:miter lim="800000"/>
              <a:headEnd type="none" w="sm" len="sm"/>
              <a:tailEnd type="none" w="sm" len="sm"/>
            </a:ln>
          </p:spPr>
          <p:txBody>
            <a:bodyPr wrap="none" anchor="ctr">
              <a:spAutoFit/>
            </a:bodyPr>
            <a:lstStyle/>
            <a:p>
              <a:pPr algn="l">
                <a:lnSpc>
                  <a:spcPct val="80000"/>
                </a:lnSpc>
              </a:pPr>
              <a:r>
                <a:rPr lang="en-US" altLang="zh-TW" sz="800"/>
                <a:t>High-Resolution</a:t>
              </a:r>
            </a:p>
            <a:p>
              <a:pPr algn="l">
                <a:lnSpc>
                  <a:spcPct val="80000"/>
                </a:lnSpc>
              </a:pPr>
              <a:r>
                <a:rPr lang="en-US" altLang="zh-TW" sz="800"/>
                <a:t>Digitizers and DMMs</a:t>
              </a:r>
            </a:p>
          </p:txBody>
        </p:sp>
        <p:sp>
          <p:nvSpPr>
            <p:cNvPr id="32775" name="Text Box 7"/>
            <p:cNvSpPr txBox="1">
              <a:spLocks noChangeArrowheads="1"/>
            </p:cNvSpPr>
            <p:nvPr/>
          </p:nvSpPr>
          <p:spPr bwMode="auto">
            <a:xfrm>
              <a:off x="1215" y="2274"/>
              <a:ext cx="530" cy="182"/>
            </a:xfrm>
            <a:prstGeom prst="rect">
              <a:avLst/>
            </a:prstGeom>
            <a:noFill/>
            <a:ln w="9525">
              <a:noFill/>
              <a:miter lim="800000"/>
              <a:headEnd type="none" w="sm" len="sm"/>
              <a:tailEnd type="none" w="sm" len="sm"/>
            </a:ln>
          </p:spPr>
          <p:txBody>
            <a:bodyPr wrap="none" anchor="ctr">
              <a:spAutoFit/>
            </a:bodyPr>
            <a:lstStyle/>
            <a:p>
              <a:pPr algn="l">
                <a:lnSpc>
                  <a:spcPct val="80000"/>
                </a:lnSpc>
              </a:pPr>
              <a:r>
                <a:rPr lang="en-US" altLang="zh-TW" sz="800"/>
                <a:t>Multifunction </a:t>
              </a:r>
            </a:p>
            <a:p>
              <a:pPr algn="l">
                <a:lnSpc>
                  <a:spcPct val="80000"/>
                </a:lnSpc>
              </a:pPr>
              <a:r>
                <a:rPr lang="en-US" altLang="zh-TW" sz="800"/>
                <a:t>Data Acquisition</a:t>
              </a:r>
            </a:p>
          </p:txBody>
        </p:sp>
        <p:sp>
          <p:nvSpPr>
            <p:cNvPr id="32776" name="Text Box 8"/>
            <p:cNvSpPr txBox="1">
              <a:spLocks noChangeArrowheads="1"/>
            </p:cNvSpPr>
            <p:nvPr/>
          </p:nvSpPr>
          <p:spPr bwMode="auto">
            <a:xfrm>
              <a:off x="1680" y="2274"/>
              <a:ext cx="575" cy="182"/>
            </a:xfrm>
            <a:prstGeom prst="rect">
              <a:avLst/>
            </a:prstGeom>
            <a:noFill/>
            <a:ln w="9525">
              <a:noFill/>
              <a:miter lim="800000"/>
              <a:headEnd type="none" w="sm" len="sm"/>
              <a:tailEnd type="none" w="sm" len="sm"/>
            </a:ln>
          </p:spPr>
          <p:txBody>
            <a:bodyPr wrap="none" anchor="ctr">
              <a:spAutoFit/>
            </a:bodyPr>
            <a:lstStyle/>
            <a:p>
              <a:pPr algn="l">
                <a:lnSpc>
                  <a:spcPct val="80000"/>
                </a:lnSpc>
              </a:pPr>
              <a:r>
                <a:rPr lang="en-US" altLang="zh-TW" sz="800"/>
                <a:t>Dynamic</a:t>
              </a:r>
            </a:p>
            <a:p>
              <a:pPr algn="l">
                <a:lnSpc>
                  <a:spcPct val="80000"/>
                </a:lnSpc>
              </a:pPr>
              <a:r>
                <a:rPr lang="en-US" altLang="zh-TW" sz="800"/>
                <a:t>Signal Acquisition</a:t>
              </a:r>
            </a:p>
          </p:txBody>
        </p:sp>
        <p:sp>
          <p:nvSpPr>
            <p:cNvPr id="32777" name="Text Box 9"/>
            <p:cNvSpPr txBox="1">
              <a:spLocks noChangeArrowheads="1"/>
            </p:cNvSpPr>
            <p:nvPr/>
          </p:nvSpPr>
          <p:spPr bwMode="auto">
            <a:xfrm>
              <a:off x="2733" y="2280"/>
              <a:ext cx="363" cy="120"/>
            </a:xfrm>
            <a:prstGeom prst="rect">
              <a:avLst/>
            </a:prstGeom>
            <a:noFill/>
            <a:ln w="9525">
              <a:noFill/>
              <a:miter lim="800000"/>
              <a:headEnd type="none" w="sm" len="sm"/>
              <a:tailEnd type="none" w="sm" len="sm"/>
            </a:ln>
          </p:spPr>
          <p:txBody>
            <a:bodyPr wrap="none" anchor="ctr">
              <a:spAutoFit/>
            </a:bodyPr>
            <a:lstStyle/>
            <a:p>
              <a:pPr algn="l">
                <a:lnSpc>
                  <a:spcPct val="80000"/>
                </a:lnSpc>
              </a:pPr>
              <a:r>
                <a:rPr lang="en-US" altLang="zh-TW" sz="800"/>
                <a:t>Digital I/O</a:t>
              </a:r>
            </a:p>
          </p:txBody>
        </p:sp>
        <p:sp>
          <p:nvSpPr>
            <p:cNvPr id="32778" name="Text Box 10"/>
            <p:cNvSpPr txBox="1">
              <a:spLocks noChangeArrowheads="1"/>
            </p:cNvSpPr>
            <p:nvPr/>
          </p:nvSpPr>
          <p:spPr bwMode="auto">
            <a:xfrm>
              <a:off x="2201" y="2274"/>
              <a:ext cx="386" cy="182"/>
            </a:xfrm>
            <a:prstGeom prst="rect">
              <a:avLst/>
            </a:prstGeom>
            <a:noFill/>
            <a:ln w="9525">
              <a:noFill/>
              <a:miter lim="800000"/>
              <a:headEnd type="none" w="sm" len="sm"/>
              <a:tailEnd type="none" w="sm" len="sm"/>
            </a:ln>
          </p:spPr>
          <p:txBody>
            <a:bodyPr wrap="none" anchor="ctr">
              <a:spAutoFit/>
            </a:bodyPr>
            <a:lstStyle/>
            <a:p>
              <a:pPr algn="l">
                <a:lnSpc>
                  <a:spcPct val="80000"/>
                </a:lnSpc>
              </a:pPr>
              <a:r>
                <a:rPr lang="en-US" altLang="zh-TW" sz="800"/>
                <a:t>Instrument</a:t>
              </a:r>
            </a:p>
            <a:p>
              <a:pPr algn="l">
                <a:lnSpc>
                  <a:spcPct val="80000"/>
                </a:lnSpc>
              </a:pPr>
              <a:r>
                <a:rPr lang="en-US" altLang="zh-TW" sz="800"/>
                <a:t>Control</a:t>
              </a:r>
            </a:p>
          </p:txBody>
        </p:sp>
        <p:sp>
          <p:nvSpPr>
            <p:cNvPr id="32779" name="Text Box 11"/>
            <p:cNvSpPr txBox="1">
              <a:spLocks noChangeArrowheads="1"/>
            </p:cNvSpPr>
            <p:nvPr/>
          </p:nvSpPr>
          <p:spPr bwMode="auto">
            <a:xfrm>
              <a:off x="3125" y="2269"/>
              <a:ext cx="331" cy="182"/>
            </a:xfrm>
            <a:prstGeom prst="rect">
              <a:avLst/>
            </a:prstGeom>
            <a:noFill/>
            <a:ln w="9525">
              <a:noFill/>
              <a:miter lim="800000"/>
              <a:headEnd type="none" w="sm" len="sm"/>
              <a:tailEnd type="none" w="sm" len="sm"/>
            </a:ln>
          </p:spPr>
          <p:txBody>
            <a:bodyPr wrap="none" anchor="ctr">
              <a:spAutoFit/>
            </a:bodyPr>
            <a:lstStyle/>
            <a:p>
              <a:pPr algn="l">
                <a:lnSpc>
                  <a:spcPct val="80000"/>
                </a:lnSpc>
              </a:pPr>
              <a:r>
                <a:rPr lang="en-US" altLang="zh-TW" sz="800"/>
                <a:t>Counter/</a:t>
              </a:r>
            </a:p>
            <a:p>
              <a:pPr algn="l">
                <a:lnSpc>
                  <a:spcPct val="80000"/>
                </a:lnSpc>
              </a:pPr>
              <a:r>
                <a:rPr lang="en-US" altLang="zh-TW" sz="800"/>
                <a:t>Timers</a:t>
              </a:r>
            </a:p>
          </p:txBody>
        </p:sp>
        <p:sp>
          <p:nvSpPr>
            <p:cNvPr id="32780" name="Text Box 12"/>
            <p:cNvSpPr txBox="1">
              <a:spLocks noChangeArrowheads="1"/>
            </p:cNvSpPr>
            <p:nvPr/>
          </p:nvSpPr>
          <p:spPr bwMode="auto">
            <a:xfrm>
              <a:off x="3486" y="2274"/>
              <a:ext cx="326" cy="182"/>
            </a:xfrm>
            <a:prstGeom prst="rect">
              <a:avLst/>
            </a:prstGeom>
            <a:noFill/>
            <a:ln w="9525">
              <a:noFill/>
              <a:miter lim="800000"/>
              <a:headEnd type="none" w="sm" len="sm"/>
              <a:tailEnd type="none" w="sm" len="sm"/>
            </a:ln>
          </p:spPr>
          <p:txBody>
            <a:bodyPr wrap="none" anchor="ctr">
              <a:spAutoFit/>
            </a:bodyPr>
            <a:lstStyle/>
            <a:p>
              <a:pPr algn="l">
                <a:lnSpc>
                  <a:spcPct val="80000"/>
                </a:lnSpc>
              </a:pPr>
              <a:r>
                <a:rPr lang="en-US" altLang="zh-TW" sz="800"/>
                <a:t>Machine</a:t>
              </a:r>
            </a:p>
            <a:p>
              <a:pPr algn="l">
                <a:lnSpc>
                  <a:spcPct val="80000"/>
                </a:lnSpc>
              </a:pPr>
              <a:r>
                <a:rPr lang="en-US" altLang="zh-TW" sz="800"/>
                <a:t>Vision</a:t>
              </a:r>
            </a:p>
          </p:txBody>
        </p:sp>
        <p:sp>
          <p:nvSpPr>
            <p:cNvPr id="32781" name="Text Box 13"/>
            <p:cNvSpPr txBox="1">
              <a:spLocks noChangeArrowheads="1"/>
            </p:cNvSpPr>
            <p:nvPr/>
          </p:nvSpPr>
          <p:spPr bwMode="auto">
            <a:xfrm>
              <a:off x="3969" y="2274"/>
              <a:ext cx="303" cy="182"/>
            </a:xfrm>
            <a:prstGeom prst="rect">
              <a:avLst/>
            </a:prstGeom>
            <a:noFill/>
            <a:ln w="9525">
              <a:noFill/>
              <a:miter lim="800000"/>
              <a:headEnd type="none" w="sm" len="sm"/>
              <a:tailEnd type="none" w="sm" len="sm"/>
            </a:ln>
          </p:spPr>
          <p:txBody>
            <a:bodyPr wrap="none" anchor="ctr">
              <a:spAutoFit/>
            </a:bodyPr>
            <a:lstStyle/>
            <a:p>
              <a:pPr algn="l">
                <a:lnSpc>
                  <a:spcPct val="80000"/>
                </a:lnSpc>
              </a:pPr>
              <a:r>
                <a:rPr lang="en-US" altLang="zh-TW" sz="800"/>
                <a:t>Motion </a:t>
              </a:r>
            </a:p>
            <a:p>
              <a:pPr algn="l">
                <a:lnSpc>
                  <a:spcPct val="80000"/>
                </a:lnSpc>
              </a:pPr>
              <a:r>
                <a:rPr lang="en-US" altLang="zh-TW" sz="800"/>
                <a:t>Control</a:t>
              </a:r>
            </a:p>
          </p:txBody>
        </p:sp>
        <p:sp>
          <p:nvSpPr>
            <p:cNvPr id="32782" name="Text Box 14"/>
            <p:cNvSpPr txBox="1">
              <a:spLocks noChangeArrowheads="1"/>
            </p:cNvSpPr>
            <p:nvPr/>
          </p:nvSpPr>
          <p:spPr bwMode="auto">
            <a:xfrm>
              <a:off x="4270" y="2269"/>
              <a:ext cx="586" cy="182"/>
            </a:xfrm>
            <a:prstGeom prst="rect">
              <a:avLst/>
            </a:prstGeom>
            <a:noFill/>
            <a:ln w="9525">
              <a:noFill/>
              <a:miter lim="800000"/>
              <a:headEnd type="none" w="sm" len="sm"/>
              <a:tailEnd type="none" w="sm" len="sm"/>
            </a:ln>
          </p:spPr>
          <p:txBody>
            <a:bodyPr wrap="none" anchor="ctr">
              <a:spAutoFit/>
            </a:bodyPr>
            <a:lstStyle/>
            <a:p>
              <a:pPr algn="l">
                <a:lnSpc>
                  <a:spcPct val="80000"/>
                </a:lnSpc>
              </a:pPr>
              <a:r>
                <a:rPr lang="en-US" altLang="zh-TW" sz="800"/>
                <a:t>Distributed I/O and</a:t>
              </a:r>
            </a:p>
            <a:p>
              <a:pPr algn="l">
                <a:lnSpc>
                  <a:spcPct val="80000"/>
                </a:lnSpc>
              </a:pPr>
              <a:r>
                <a:rPr lang="en-US" altLang="zh-TW" sz="800"/>
                <a:t>Embedded Control</a:t>
              </a:r>
            </a:p>
          </p:txBody>
        </p:sp>
        <p:sp>
          <p:nvSpPr>
            <p:cNvPr id="32783" name="Text Box 15"/>
            <p:cNvSpPr txBox="1">
              <a:spLocks noChangeArrowheads="1"/>
            </p:cNvSpPr>
            <p:nvPr/>
          </p:nvSpPr>
          <p:spPr bwMode="auto">
            <a:xfrm>
              <a:off x="4176" y="1124"/>
              <a:ext cx="378" cy="120"/>
            </a:xfrm>
            <a:prstGeom prst="rect">
              <a:avLst/>
            </a:prstGeom>
            <a:noFill/>
            <a:ln w="9525">
              <a:noFill/>
              <a:miter lim="800000"/>
              <a:headEnd type="none" w="sm" len="sm"/>
              <a:tailEnd type="none" w="sm" len="sm"/>
            </a:ln>
          </p:spPr>
          <p:txBody>
            <a:bodyPr wrap="none" anchor="ctr">
              <a:spAutoFit/>
            </a:bodyPr>
            <a:lstStyle/>
            <a:p>
              <a:pPr algn="l">
                <a:lnSpc>
                  <a:spcPct val="80000"/>
                </a:lnSpc>
              </a:pPr>
              <a:r>
                <a:rPr lang="en-US" altLang="zh-TW" sz="800"/>
                <a:t>Laptop PC</a:t>
              </a:r>
            </a:p>
          </p:txBody>
        </p:sp>
        <p:sp>
          <p:nvSpPr>
            <p:cNvPr id="32784" name="Text Box 16"/>
            <p:cNvSpPr txBox="1">
              <a:spLocks noChangeArrowheads="1"/>
            </p:cNvSpPr>
            <p:nvPr/>
          </p:nvSpPr>
          <p:spPr bwMode="auto">
            <a:xfrm>
              <a:off x="4927" y="1125"/>
              <a:ext cx="227" cy="120"/>
            </a:xfrm>
            <a:prstGeom prst="rect">
              <a:avLst/>
            </a:prstGeom>
            <a:noFill/>
            <a:ln w="9525">
              <a:noFill/>
              <a:miter lim="800000"/>
              <a:headEnd type="none" w="sm" len="sm"/>
              <a:tailEnd type="none" w="sm" len="sm"/>
            </a:ln>
          </p:spPr>
          <p:txBody>
            <a:bodyPr wrap="none" anchor="ctr">
              <a:spAutoFit/>
            </a:bodyPr>
            <a:lstStyle/>
            <a:p>
              <a:pPr algn="l">
                <a:lnSpc>
                  <a:spcPct val="80000"/>
                </a:lnSpc>
              </a:pPr>
              <a:r>
                <a:rPr lang="en-US" altLang="zh-TW" sz="800"/>
                <a:t>PDA</a:t>
              </a:r>
            </a:p>
          </p:txBody>
        </p:sp>
        <p:sp>
          <p:nvSpPr>
            <p:cNvPr id="32785" name="Text Box 17"/>
            <p:cNvSpPr txBox="1">
              <a:spLocks noChangeArrowheads="1"/>
            </p:cNvSpPr>
            <p:nvPr/>
          </p:nvSpPr>
          <p:spPr bwMode="auto">
            <a:xfrm>
              <a:off x="3170" y="1126"/>
              <a:ext cx="410" cy="120"/>
            </a:xfrm>
            <a:prstGeom prst="rect">
              <a:avLst/>
            </a:prstGeom>
            <a:noFill/>
            <a:ln w="9525">
              <a:noFill/>
              <a:miter lim="800000"/>
              <a:headEnd type="none" w="sm" len="sm"/>
              <a:tailEnd type="none" w="sm" len="sm"/>
            </a:ln>
          </p:spPr>
          <p:txBody>
            <a:bodyPr wrap="none" anchor="ctr">
              <a:spAutoFit/>
            </a:bodyPr>
            <a:lstStyle/>
            <a:p>
              <a:pPr algn="l">
                <a:lnSpc>
                  <a:spcPct val="80000"/>
                </a:lnSpc>
              </a:pPr>
              <a:r>
                <a:rPr lang="en-US" altLang="zh-TW" sz="800"/>
                <a:t>Desktop PC</a:t>
              </a:r>
            </a:p>
          </p:txBody>
        </p:sp>
        <p:sp>
          <p:nvSpPr>
            <p:cNvPr id="32786" name="Text Box 18"/>
            <p:cNvSpPr txBox="1">
              <a:spLocks noChangeArrowheads="1"/>
            </p:cNvSpPr>
            <p:nvPr/>
          </p:nvSpPr>
          <p:spPr bwMode="auto">
            <a:xfrm>
              <a:off x="2004" y="1125"/>
              <a:ext cx="830" cy="120"/>
            </a:xfrm>
            <a:prstGeom prst="rect">
              <a:avLst/>
            </a:prstGeom>
            <a:noFill/>
            <a:ln w="9525">
              <a:noFill/>
              <a:miter lim="800000"/>
              <a:headEnd type="none" w="sm" len="sm"/>
              <a:tailEnd type="none" w="sm" len="sm"/>
            </a:ln>
          </p:spPr>
          <p:txBody>
            <a:bodyPr wrap="none" anchor="ctr">
              <a:spAutoFit/>
            </a:bodyPr>
            <a:lstStyle/>
            <a:p>
              <a:pPr algn="l">
                <a:lnSpc>
                  <a:spcPct val="80000"/>
                </a:lnSpc>
              </a:pPr>
              <a:r>
                <a:rPr lang="en-US" altLang="zh-TW" sz="800"/>
                <a:t>PXI Modular Instrumentation</a:t>
              </a:r>
            </a:p>
          </p:txBody>
        </p:sp>
        <p:sp>
          <p:nvSpPr>
            <p:cNvPr id="32787" name="Text Box 19"/>
            <p:cNvSpPr txBox="1">
              <a:spLocks noChangeArrowheads="1"/>
            </p:cNvSpPr>
            <p:nvPr/>
          </p:nvSpPr>
          <p:spPr bwMode="auto">
            <a:xfrm>
              <a:off x="720" y="2890"/>
              <a:ext cx="613" cy="182"/>
            </a:xfrm>
            <a:prstGeom prst="rect">
              <a:avLst/>
            </a:prstGeom>
            <a:noFill/>
            <a:ln w="9525">
              <a:noFill/>
              <a:miter lim="800000"/>
              <a:headEnd type="none" w="sm" len="sm"/>
              <a:tailEnd type="none" w="sm" len="sm"/>
            </a:ln>
          </p:spPr>
          <p:txBody>
            <a:bodyPr wrap="none" anchor="ctr">
              <a:spAutoFit/>
            </a:bodyPr>
            <a:lstStyle/>
            <a:p>
              <a:pPr algn="l">
                <a:lnSpc>
                  <a:spcPct val="80000"/>
                </a:lnSpc>
              </a:pPr>
              <a:r>
                <a:rPr lang="en-US" altLang="zh-TW" sz="800"/>
                <a:t>Signal Conditioning</a:t>
              </a:r>
            </a:p>
            <a:p>
              <a:pPr algn="l">
                <a:lnSpc>
                  <a:spcPct val="80000"/>
                </a:lnSpc>
              </a:pPr>
              <a:r>
                <a:rPr lang="en-US" altLang="zh-TW" sz="800"/>
                <a:t>and Switching</a:t>
              </a:r>
            </a:p>
          </p:txBody>
        </p:sp>
        <p:sp>
          <p:nvSpPr>
            <p:cNvPr id="32788" name="Text Box 20"/>
            <p:cNvSpPr txBox="1">
              <a:spLocks noChangeArrowheads="1"/>
            </p:cNvSpPr>
            <p:nvPr/>
          </p:nvSpPr>
          <p:spPr bwMode="auto">
            <a:xfrm>
              <a:off x="694" y="3408"/>
              <a:ext cx="506" cy="120"/>
            </a:xfrm>
            <a:prstGeom prst="rect">
              <a:avLst/>
            </a:prstGeom>
            <a:noFill/>
            <a:ln w="9525">
              <a:noFill/>
              <a:miter lim="800000"/>
              <a:headEnd type="none" w="sm" len="sm"/>
              <a:tailEnd type="none" w="sm" len="sm"/>
            </a:ln>
          </p:spPr>
          <p:txBody>
            <a:bodyPr wrap="none" anchor="ctr">
              <a:spAutoFit/>
            </a:bodyPr>
            <a:lstStyle/>
            <a:p>
              <a:pPr algn="l">
                <a:lnSpc>
                  <a:spcPct val="80000"/>
                </a:lnSpc>
              </a:pPr>
              <a:r>
                <a:rPr lang="en-US" altLang="zh-TW" sz="800"/>
                <a:t>Unit Under Test</a:t>
              </a:r>
            </a:p>
          </p:txBody>
        </p:sp>
      </p:grpSp>
      <p:sp>
        <p:nvSpPr>
          <p:cNvPr id="21" name="頁尾版面配置區 20"/>
          <p:cNvSpPr>
            <a:spLocks noGrp="1"/>
          </p:cNvSpPr>
          <p:nvPr>
            <p:ph type="ftr" sz="quarter" idx="11"/>
          </p:nvPr>
        </p:nvSpPr>
        <p:spPr/>
        <p:txBody>
          <a:bodyPr/>
          <a:lstStyle/>
          <a:p>
            <a:pPr>
              <a:defRPr/>
            </a:pPr>
            <a:r>
              <a:rPr lang="en-US" altLang="en-US" smtClean="0"/>
              <a:t>ENGR 100 Section C </a:t>
            </a:r>
            <a:endParaRPr lang="en-US" alt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381000" y="152400"/>
            <a:ext cx="8534400" cy="895350"/>
          </a:xfrm>
        </p:spPr>
        <p:txBody>
          <a:bodyPr/>
          <a:lstStyle/>
          <a:p>
            <a:pPr eaLnBrk="1" hangingPunct="1"/>
            <a:r>
              <a:rPr lang="en-US" altLang="zh-TW" smtClean="0">
                <a:ea typeface="新細明體" pitchFamily="18" charset="-120"/>
              </a:rPr>
              <a:t>Control &amp; Indicator Properties</a:t>
            </a:r>
          </a:p>
        </p:txBody>
      </p:sp>
      <p:sp>
        <p:nvSpPr>
          <p:cNvPr id="77827" name="Rectangle 3"/>
          <p:cNvSpPr>
            <a:spLocks noGrp="1" noChangeArrowheads="1"/>
          </p:cNvSpPr>
          <p:nvPr>
            <p:ph type="body" sz="half" idx="1"/>
          </p:nvPr>
        </p:nvSpPr>
        <p:spPr>
          <a:xfrm>
            <a:off x="342900" y="1257300"/>
            <a:ext cx="8607425" cy="4629150"/>
          </a:xfrm>
        </p:spPr>
        <p:txBody>
          <a:bodyPr/>
          <a:lstStyle/>
          <a:p>
            <a:pPr eaLnBrk="1" hangingPunct="1"/>
            <a:r>
              <a:rPr lang="en-US" altLang="zh-TW" sz="2400" smtClean="0"/>
              <a:t>Properties are characteristics or qualities about an object</a:t>
            </a:r>
          </a:p>
          <a:p>
            <a:pPr eaLnBrk="1" hangingPunct="1"/>
            <a:r>
              <a:rPr lang="en-US" altLang="zh-TW" sz="2400" smtClean="0"/>
              <a:t>Properties can be found by right clicking on a Control or Indicator</a:t>
            </a:r>
          </a:p>
          <a:p>
            <a:pPr lvl="1" eaLnBrk="1" hangingPunct="1">
              <a:buFontTx/>
              <a:buChar char="•"/>
            </a:pPr>
            <a:r>
              <a:rPr lang="en-US" altLang="zh-TW" smtClean="0"/>
              <a:t>Properties Include:</a:t>
            </a:r>
          </a:p>
          <a:p>
            <a:pPr lvl="2" eaLnBrk="1" hangingPunct="1">
              <a:buFont typeface="Arial Narrow" pitchFamily="34" charset="0"/>
              <a:buChar char="–"/>
            </a:pPr>
            <a:r>
              <a:rPr lang="en-US" altLang="zh-TW" smtClean="0"/>
              <a:t>Size</a:t>
            </a:r>
          </a:p>
          <a:p>
            <a:pPr lvl="2" eaLnBrk="1" hangingPunct="1">
              <a:buFont typeface="Arial Narrow" pitchFamily="34" charset="0"/>
              <a:buChar char="–"/>
            </a:pPr>
            <a:r>
              <a:rPr lang="en-US" altLang="zh-TW" smtClean="0"/>
              <a:t>Color</a:t>
            </a:r>
          </a:p>
          <a:p>
            <a:pPr lvl="2" eaLnBrk="1" hangingPunct="1">
              <a:buFont typeface="Arial Narrow" pitchFamily="34" charset="0"/>
              <a:buChar char="–"/>
            </a:pPr>
            <a:r>
              <a:rPr lang="en-US" altLang="zh-TW" smtClean="0"/>
              <a:t>Plot Style</a:t>
            </a:r>
          </a:p>
          <a:p>
            <a:pPr lvl="2" eaLnBrk="1" hangingPunct="1">
              <a:buFont typeface="Arial Narrow" pitchFamily="34" charset="0"/>
              <a:buChar char="–"/>
            </a:pPr>
            <a:r>
              <a:rPr lang="en-US" altLang="zh-TW" smtClean="0"/>
              <a:t>Plot color</a:t>
            </a:r>
          </a:p>
          <a:p>
            <a:pPr lvl="1" eaLnBrk="1" hangingPunct="1">
              <a:buFontTx/>
              <a:buChar char="•"/>
            </a:pPr>
            <a:r>
              <a:rPr lang="en-US" altLang="zh-TW" smtClean="0"/>
              <a:t>Features include:</a:t>
            </a:r>
          </a:p>
          <a:p>
            <a:pPr lvl="2" eaLnBrk="1" hangingPunct="1">
              <a:buFont typeface="Arial Narrow" pitchFamily="34" charset="0"/>
              <a:buChar char="–"/>
            </a:pPr>
            <a:r>
              <a:rPr lang="en-US" altLang="zh-TW" smtClean="0"/>
              <a:t>Cursors</a:t>
            </a:r>
          </a:p>
          <a:p>
            <a:pPr lvl="2" eaLnBrk="1" hangingPunct="1">
              <a:buFont typeface="Arial Narrow" pitchFamily="34" charset="0"/>
              <a:buChar char="–"/>
            </a:pPr>
            <a:r>
              <a:rPr lang="en-US" altLang="zh-TW" smtClean="0"/>
              <a:t>Scaling</a:t>
            </a:r>
          </a:p>
        </p:txBody>
      </p:sp>
      <p:pic>
        <p:nvPicPr>
          <p:cNvPr id="77828" name="Picture 8" descr="graph properties LV 8"/>
          <p:cNvPicPr>
            <a:picLocks noChangeAspect="1" noChangeArrowheads="1"/>
          </p:cNvPicPr>
          <p:nvPr/>
        </p:nvPicPr>
        <p:blipFill>
          <a:blip r:embed="rId3" cstate="print"/>
          <a:srcRect/>
          <a:stretch>
            <a:fillRect/>
          </a:stretch>
        </p:blipFill>
        <p:spPr bwMode="auto">
          <a:xfrm>
            <a:off x="4267200" y="2095500"/>
            <a:ext cx="4148138" cy="4016375"/>
          </a:xfrm>
          <a:prstGeom prst="rect">
            <a:avLst/>
          </a:prstGeom>
          <a:noFill/>
          <a:ln w="9525">
            <a:noFill/>
            <a:miter lim="800000"/>
            <a:headEnd/>
            <a:tailEnd/>
          </a:ln>
        </p:spPr>
      </p:pic>
      <p:sp>
        <p:nvSpPr>
          <p:cNvPr id="5" name="頁尾版面配置區 4"/>
          <p:cNvSpPr>
            <a:spLocks noGrp="1"/>
          </p:cNvSpPr>
          <p:nvPr>
            <p:ph type="ftr" sz="quarter" idx="11"/>
          </p:nvPr>
        </p:nvSpPr>
        <p:spPr/>
        <p:txBody>
          <a:bodyPr/>
          <a:lstStyle/>
          <a:p>
            <a:pPr>
              <a:defRPr/>
            </a:pPr>
            <a:r>
              <a:rPr lang="en-US" altLang="en-US" smtClean="0"/>
              <a:t>ENGR 100 Section C </a:t>
            </a:r>
            <a:endParaRPr lang="en-US" alt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n-US" altLang="zh-TW" smtClean="0">
                <a:ea typeface="新細明體" pitchFamily="18" charset="-120"/>
              </a:rPr>
              <a:t>Math with the MathScript Node</a:t>
            </a:r>
          </a:p>
        </p:txBody>
      </p:sp>
      <p:sp>
        <p:nvSpPr>
          <p:cNvPr id="80899" name="Rectangle 3"/>
          <p:cNvSpPr>
            <a:spLocks noGrp="1" noChangeArrowheads="1"/>
          </p:cNvSpPr>
          <p:nvPr>
            <p:ph type="body" sz="half" idx="1"/>
          </p:nvPr>
        </p:nvSpPr>
        <p:spPr>
          <a:xfrm>
            <a:off x="381000" y="1181100"/>
            <a:ext cx="8763000" cy="2573338"/>
          </a:xfrm>
        </p:spPr>
        <p:txBody>
          <a:bodyPr/>
          <a:lstStyle/>
          <a:p>
            <a:pPr eaLnBrk="1" hangingPunct="1"/>
            <a:r>
              <a:rPr lang="en-US" altLang="zh-TW" sz="2400" smtClean="0">
                <a:latin typeface="Arial" pitchFamily="34" charset="0"/>
              </a:rPr>
              <a:t>Implement equations and algorithms textually</a:t>
            </a:r>
          </a:p>
          <a:p>
            <a:pPr eaLnBrk="1" hangingPunct="1"/>
            <a:r>
              <a:rPr lang="en-US" altLang="zh-TW" sz="2400" smtClean="0">
                <a:latin typeface="Arial" pitchFamily="34" charset="0"/>
              </a:rPr>
              <a:t>Input and Output variables created at the border</a:t>
            </a:r>
          </a:p>
          <a:p>
            <a:pPr eaLnBrk="1" hangingPunct="1"/>
            <a:r>
              <a:rPr lang="en-US" altLang="zh-TW" sz="2400" smtClean="0">
                <a:latin typeface="Arial" pitchFamily="34" charset="0"/>
              </a:rPr>
              <a:t>Generally compatible with popular m-file script language</a:t>
            </a:r>
          </a:p>
          <a:p>
            <a:pPr eaLnBrk="1" hangingPunct="1"/>
            <a:r>
              <a:rPr lang="en-US" altLang="zh-TW" sz="2400" smtClean="0">
                <a:latin typeface="Arial" pitchFamily="34" charset="0"/>
              </a:rPr>
              <a:t>Terminate statements with a semicolon to disable immediate output</a:t>
            </a:r>
          </a:p>
        </p:txBody>
      </p:sp>
      <p:sp>
        <p:nvSpPr>
          <p:cNvPr id="80900" name="Rectangle 4"/>
          <p:cNvSpPr>
            <a:spLocks noChangeArrowheads="1"/>
          </p:cNvSpPr>
          <p:nvPr/>
        </p:nvSpPr>
        <p:spPr bwMode="auto">
          <a:xfrm>
            <a:off x="457200" y="5638800"/>
            <a:ext cx="7329488" cy="457200"/>
          </a:xfrm>
          <a:prstGeom prst="rect">
            <a:avLst/>
          </a:prstGeom>
          <a:noFill/>
          <a:ln w="12700" algn="ctr">
            <a:noFill/>
            <a:miter lim="800000"/>
            <a:headEnd/>
            <a:tailEnd/>
          </a:ln>
        </p:spPr>
        <p:txBody>
          <a:bodyPr wrap="none">
            <a:spAutoFit/>
          </a:bodyPr>
          <a:lstStyle/>
          <a:p>
            <a:pPr eaLnBrk="1" hangingPunct="1"/>
            <a:r>
              <a:rPr lang="en-US" altLang="zh-TW" b="0"/>
              <a:t>Prototype your equations in the interactive </a:t>
            </a:r>
            <a:r>
              <a:rPr lang="en-US" altLang="zh-TW"/>
              <a:t>MathScript Window</a:t>
            </a:r>
            <a:r>
              <a:rPr lang="en-US" altLang="zh-TW" b="0"/>
              <a:t>.</a:t>
            </a:r>
            <a:endParaRPr lang="en-US" altLang="zh-TW"/>
          </a:p>
        </p:txBody>
      </p:sp>
      <p:pic>
        <p:nvPicPr>
          <p:cNvPr id="80901" name="Picture 5"/>
          <p:cNvPicPr>
            <a:picLocks noChangeAspect="1" noChangeArrowheads="1"/>
          </p:cNvPicPr>
          <p:nvPr/>
        </p:nvPicPr>
        <p:blipFill>
          <a:blip r:embed="rId3" cstate="print"/>
          <a:srcRect/>
          <a:stretch>
            <a:fillRect/>
          </a:stretch>
        </p:blipFill>
        <p:spPr bwMode="auto">
          <a:xfrm>
            <a:off x="4648200" y="3162300"/>
            <a:ext cx="3857625" cy="2314575"/>
          </a:xfrm>
          <a:prstGeom prst="rect">
            <a:avLst/>
          </a:prstGeom>
          <a:noFill/>
          <a:ln w="12700" algn="ctr">
            <a:noFill/>
            <a:miter lim="800000"/>
            <a:headEnd/>
            <a:tailEnd/>
          </a:ln>
        </p:spPr>
      </p:pic>
      <p:pic>
        <p:nvPicPr>
          <p:cNvPr id="80902" name="Picture 6"/>
          <p:cNvPicPr>
            <a:picLocks noChangeAspect="1" noChangeArrowheads="1"/>
          </p:cNvPicPr>
          <p:nvPr/>
        </p:nvPicPr>
        <p:blipFill>
          <a:blip r:embed="rId4" cstate="print"/>
          <a:srcRect/>
          <a:stretch>
            <a:fillRect/>
          </a:stretch>
        </p:blipFill>
        <p:spPr bwMode="auto">
          <a:xfrm>
            <a:off x="419100" y="3429000"/>
            <a:ext cx="4186238" cy="1444625"/>
          </a:xfrm>
          <a:prstGeom prst="rect">
            <a:avLst/>
          </a:prstGeom>
          <a:noFill/>
          <a:ln w="12700" algn="ctr">
            <a:noFill/>
            <a:miter lim="800000"/>
            <a:headEnd/>
            <a:tailEnd/>
          </a:ln>
        </p:spPr>
      </p:pic>
      <p:sp>
        <p:nvSpPr>
          <p:cNvPr id="80903" name="Rectangle 7"/>
          <p:cNvSpPr>
            <a:spLocks noChangeArrowheads="1"/>
          </p:cNvSpPr>
          <p:nvPr/>
        </p:nvSpPr>
        <p:spPr bwMode="auto">
          <a:xfrm>
            <a:off x="876300" y="4800600"/>
            <a:ext cx="2857500" cy="822325"/>
          </a:xfrm>
          <a:prstGeom prst="rect">
            <a:avLst/>
          </a:prstGeom>
          <a:noFill/>
          <a:ln w="12700" algn="ctr">
            <a:noFill/>
            <a:miter lim="800000"/>
            <a:headEnd/>
            <a:tailEnd/>
          </a:ln>
        </p:spPr>
        <p:txBody>
          <a:bodyPr wrap="none">
            <a:spAutoFit/>
          </a:bodyPr>
          <a:lstStyle/>
          <a:p>
            <a:r>
              <a:rPr lang="en-US" altLang="zh-TW" sz="2000"/>
              <a:t>(Functions»Programming</a:t>
            </a:r>
            <a:r>
              <a:rPr lang="en-US" altLang="zh-TW"/>
              <a:t>»</a:t>
            </a:r>
            <a:br>
              <a:rPr lang="en-US" altLang="zh-TW"/>
            </a:br>
            <a:r>
              <a:rPr lang="en-US" altLang="zh-TW" sz="2000"/>
              <a:t>Structures</a:t>
            </a:r>
            <a:r>
              <a:rPr lang="en-US" altLang="zh-TW"/>
              <a:t>»</a:t>
            </a:r>
            <a:r>
              <a:rPr lang="en-US" altLang="zh-TW" sz="2000"/>
              <a:t>MathScript)</a:t>
            </a:r>
          </a:p>
        </p:txBody>
      </p:sp>
      <p:sp>
        <p:nvSpPr>
          <p:cNvPr id="8" name="頁尾版面配置區 7"/>
          <p:cNvSpPr>
            <a:spLocks noGrp="1"/>
          </p:cNvSpPr>
          <p:nvPr>
            <p:ph type="ftr" sz="quarter" idx="11"/>
          </p:nvPr>
        </p:nvSpPr>
        <p:spPr/>
        <p:txBody>
          <a:bodyPr/>
          <a:lstStyle/>
          <a:p>
            <a:pPr>
              <a:defRPr/>
            </a:pPr>
            <a:r>
              <a:rPr lang="en-US" altLang="en-US" smtClean="0"/>
              <a:t>ENGR 100 Section C </a:t>
            </a:r>
            <a:endParaRPr lang="en-US" alt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en-US" altLang="zh-TW" smtClean="0">
                <a:ea typeface="新細明體" pitchFamily="18" charset="-120"/>
              </a:rPr>
              <a:t>The Interactive MathScript Window</a:t>
            </a:r>
          </a:p>
        </p:txBody>
      </p:sp>
      <p:sp>
        <p:nvSpPr>
          <p:cNvPr id="81923" name="Rectangle 3"/>
          <p:cNvSpPr>
            <a:spLocks noGrp="1" noChangeArrowheads="1"/>
          </p:cNvSpPr>
          <p:nvPr>
            <p:ph type="body" sz="half" idx="1"/>
          </p:nvPr>
        </p:nvSpPr>
        <p:spPr>
          <a:xfrm>
            <a:off x="381000" y="1143000"/>
            <a:ext cx="6951663" cy="1190625"/>
          </a:xfrm>
        </p:spPr>
        <p:txBody>
          <a:bodyPr/>
          <a:lstStyle/>
          <a:p>
            <a:pPr eaLnBrk="1" hangingPunct="1"/>
            <a:r>
              <a:rPr lang="en-US" altLang="zh-TW" sz="2800" smtClean="0"/>
              <a:t>Rapidly develop and test algorithms </a:t>
            </a:r>
          </a:p>
        </p:txBody>
      </p:sp>
      <p:sp>
        <p:nvSpPr>
          <p:cNvPr id="81924" name="Rectangle 4"/>
          <p:cNvSpPr>
            <a:spLocks noChangeArrowheads="1"/>
          </p:cNvSpPr>
          <p:nvPr/>
        </p:nvSpPr>
        <p:spPr bwMode="auto">
          <a:xfrm>
            <a:off x="4879975" y="5464175"/>
            <a:ext cx="3956050" cy="457200"/>
          </a:xfrm>
          <a:prstGeom prst="rect">
            <a:avLst/>
          </a:prstGeom>
          <a:noFill/>
          <a:ln w="12700" algn="ctr">
            <a:noFill/>
            <a:miter lim="800000"/>
            <a:headEnd/>
            <a:tailEnd/>
          </a:ln>
        </p:spPr>
        <p:txBody>
          <a:bodyPr>
            <a:spAutoFit/>
          </a:bodyPr>
          <a:lstStyle/>
          <a:p>
            <a:pPr algn="l" eaLnBrk="1" hangingPunct="1"/>
            <a:r>
              <a:rPr lang="en-US" altLang="zh-TW" sz="1800"/>
              <a:t>(LabVIEW</a:t>
            </a:r>
            <a:r>
              <a:rPr lang="en-US" altLang="zh-TW"/>
              <a:t>»</a:t>
            </a:r>
            <a:r>
              <a:rPr lang="en-US" altLang="zh-TW" sz="1800"/>
              <a:t>Tools</a:t>
            </a:r>
            <a:r>
              <a:rPr lang="en-US" altLang="zh-TW"/>
              <a:t>»</a:t>
            </a:r>
            <a:r>
              <a:rPr lang="en-US" altLang="zh-TW" sz="1800"/>
              <a:t>MathScript Window)</a:t>
            </a:r>
          </a:p>
        </p:txBody>
      </p:sp>
      <p:pic>
        <p:nvPicPr>
          <p:cNvPr id="81925" name="Picture 5"/>
          <p:cNvPicPr>
            <a:picLocks noChangeAspect="1" noChangeArrowheads="1"/>
          </p:cNvPicPr>
          <p:nvPr/>
        </p:nvPicPr>
        <p:blipFill>
          <a:blip r:embed="rId3" cstate="print"/>
          <a:srcRect/>
          <a:stretch>
            <a:fillRect/>
          </a:stretch>
        </p:blipFill>
        <p:spPr bwMode="auto">
          <a:xfrm>
            <a:off x="4341813" y="1700213"/>
            <a:ext cx="4646612" cy="3776662"/>
          </a:xfrm>
          <a:prstGeom prst="rect">
            <a:avLst/>
          </a:prstGeom>
          <a:noFill/>
          <a:ln w="12700" algn="ctr">
            <a:noFill/>
            <a:miter lim="800000"/>
            <a:headEnd/>
            <a:tailEnd/>
          </a:ln>
        </p:spPr>
      </p:pic>
      <p:sp>
        <p:nvSpPr>
          <p:cNvPr id="81926" name="Rectangle 6"/>
          <p:cNvSpPr>
            <a:spLocks noChangeArrowheads="1"/>
          </p:cNvSpPr>
          <p:nvPr/>
        </p:nvSpPr>
        <p:spPr bwMode="auto">
          <a:xfrm>
            <a:off x="4724400" y="2967038"/>
            <a:ext cx="1304925" cy="882650"/>
          </a:xfrm>
          <a:prstGeom prst="rect">
            <a:avLst/>
          </a:prstGeom>
          <a:solidFill>
            <a:schemeClr val="bg1">
              <a:alpha val="59999"/>
            </a:schemeClr>
          </a:solidFill>
          <a:ln w="9525">
            <a:noFill/>
            <a:miter lim="800000"/>
            <a:headEnd/>
            <a:tailEnd/>
          </a:ln>
        </p:spPr>
        <p:txBody>
          <a:bodyPr/>
          <a:lstStyle/>
          <a:p>
            <a:pPr marL="342900" indent="-342900" eaLnBrk="1" hangingPunct="1"/>
            <a:r>
              <a:rPr lang="en-US" altLang="zh-TW"/>
              <a:t>Output</a:t>
            </a:r>
          </a:p>
          <a:p>
            <a:pPr marL="342900" indent="-342900" eaLnBrk="1" hangingPunct="1"/>
            <a:r>
              <a:rPr lang="en-US" altLang="zh-TW"/>
              <a:t>Window</a:t>
            </a:r>
          </a:p>
        </p:txBody>
      </p:sp>
      <p:sp>
        <p:nvSpPr>
          <p:cNvPr id="81927" name="Rectangle 7"/>
          <p:cNvSpPr>
            <a:spLocks noChangeArrowheads="1"/>
          </p:cNvSpPr>
          <p:nvPr/>
        </p:nvSpPr>
        <p:spPr bwMode="auto">
          <a:xfrm>
            <a:off x="6877050" y="2738438"/>
            <a:ext cx="1574800" cy="844550"/>
          </a:xfrm>
          <a:prstGeom prst="rect">
            <a:avLst/>
          </a:prstGeom>
          <a:noFill/>
          <a:ln w="9525">
            <a:noFill/>
            <a:miter lim="800000"/>
            <a:headEnd/>
            <a:tailEnd/>
          </a:ln>
        </p:spPr>
        <p:txBody>
          <a:bodyPr/>
          <a:lstStyle/>
          <a:p>
            <a:pPr marL="342900" indent="-342900" eaLnBrk="1" hangingPunct="1"/>
            <a:r>
              <a:rPr lang="en-US" altLang="zh-TW"/>
              <a:t>Variable</a:t>
            </a:r>
          </a:p>
          <a:p>
            <a:pPr marL="342900" indent="-342900" eaLnBrk="1" hangingPunct="1"/>
            <a:r>
              <a:rPr lang="en-US" altLang="zh-TW"/>
              <a:t>Workspace</a:t>
            </a:r>
          </a:p>
        </p:txBody>
      </p:sp>
      <p:sp>
        <p:nvSpPr>
          <p:cNvPr id="81928" name="Rectangle 8"/>
          <p:cNvSpPr>
            <a:spLocks noChangeArrowheads="1"/>
          </p:cNvSpPr>
          <p:nvPr/>
        </p:nvSpPr>
        <p:spPr bwMode="auto">
          <a:xfrm>
            <a:off x="7105650" y="4195763"/>
            <a:ext cx="1536700" cy="577850"/>
          </a:xfrm>
          <a:prstGeom prst="rect">
            <a:avLst/>
          </a:prstGeom>
          <a:solidFill>
            <a:schemeClr val="bg1">
              <a:alpha val="59999"/>
            </a:schemeClr>
          </a:solidFill>
          <a:ln w="9525">
            <a:noFill/>
            <a:miter lim="800000"/>
            <a:headEnd/>
            <a:tailEnd/>
          </a:ln>
        </p:spPr>
        <p:txBody>
          <a:bodyPr lIns="45720" rIns="45720"/>
          <a:lstStyle/>
          <a:p>
            <a:pPr marL="342900" indent="-342900" eaLnBrk="1" hangingPunct="1"/>
            <a:r>
              <a:rPr lang="en-US" altLang="zh-TW" sz="1600"/>
              <a:t>View/Modify</a:t>
            </a:r>
          </a:p>
          <a:p>
            <a:pPr marL="342900" indent="-342900" eaLnBrk="1" hangingPunct="1"/>
            <a:r>
              <a:rPr lang="en-US" altLang="zh-TW" sz="1600"/>
              <a:t>Variable Contents</a:t>
            </a:r>
          </a:p>
        </p:txBody>
      </p:sp>
      <p:sp>
        <p:nvSpPr>
          <p:cNvPr id="81929" name="Rectangle 9"/>
          <p:cNvSpPr>
            <a:spLocks noChangeArrowheads="1"/>
          </p:cNvSpPr>
          <p:nvPr/>
        </p:nvSpPr>
        <p:spPr bwMode="auto">
          <a:xfrm>
            <a:off x="4533900" y="4887913"/>
            <a:ext cx="1843088" cy="344487"/>
          </a:xfrm>
          <a:prstGeom prst="rect">
            <a:avLst/>
          </a:prstGeom>
          <a:noFill/>
          <a:ln w="9525">
            <a:noFill/>
            <a:miter lim="800000"/>
            <a:headEnd/>
            <a:tailEnd/>
          </a:ln>
        </p:spPr>
        <p:txBody>
          <a:bodyPr/>
          <a:lstStyle/>
          <a:p>
            <a:pPr marL="342900" indent="-342900" eaLnBrk="1" hangingPunct="1"/>
            <a:r>
              <a:rPr lang="en-US" altLang="zh-TW" sz="2000"/>
              <a:t>User Commands</a:t>
            </a:r>
          </a:p>
        </p:txBody>
      </p:sp>
      <p:cxnSp>
        <p:nvCxnSpPr>
          <p:cNvPr id="81930" name="AutoShape 10"/>
          <p:cNvCxnSpPr>
            <a:cxnSpLocks noChangeShapeType="1"/>
          </p:cNvCxnSpPr>
          <p:nvPr/>
        </p:nvCxnSpPr>
        <p:spPr bwMode="auto">
          <a:xfrm flipV="1">
            <a:off x="3113088" y="3851275"/>
            <a:ext cx="1112837" cy="614363"/>
          </a:xfrm>
          <a:prstGeom prst="straightConnector1">
            <a:avLst/>
          </a:prstGeom>
          <a:noFill/>
          <a:ln w="50800">
            <a:solidFill>
              <a:srgbClr val="FF3300"/>
            </a:solidFill>
            <a:round/>
            <a:headEnd type="triangle" w="lg" len="lg"/>
            <a:tailEnd type="triangle" w="lg" len="lg"/>
          </a:ln>
        </p:spPr>
      </p:cxnSp>
      <p:grpSp>
        <p:nvGrpSpPr>
          <p:cNvPr id="81931" name="Group 11"/>
          <p:cNvGrpSpPr>
            <a:grpSpLocks/>
          </p:cNvGrpSpPr>
          <p:nvPr/>
        </p:nvGrpSpPr>
        <p:grpSpPr bwMode="auto">
          <a:xfrm>
            <a:off x="328613" y="4543425"/>
            <a:ext cx="3667125" cy="1266825"/>
            <a:chOff x="267" y="2716"/>
            <a:chExt cx="2310" cy="798"/>
          </a:xfrm>
        </p:grpSpPr>
        <p:pic>
          <p:nvPicPr>
            <p:cNvPr id="81933" name="Picture 12"/>
            <p:cNvPicPr>
              <a:picLocks noChangeAspect="1" noChangeArrowheads="1"/>
            </p:cNvPicPr>
            <p:nvPr/>
          </p:nvPicPr>
          <p:blipFill>
            <a:blip r:embed="rId4" cstate="print"/>
            <a:srcRect/>
            <a:stretch>
              <a:fillRect/>
            </a:stretch>
          </p:blipFill>
          <p:spPr bwMode="auto">
            <a:xfrm>
              <a:off x="267" y="2716"/>
              <a:ext cx="2310" cy="798"/>
            </a:xfrm>
            <a:prstGeom prst="rect">
              <a:avLst/>
            </a:prstGeom>
            <a:noFill/>
            <a:ln w="12700" algn="ctr">
              <a:noFill/>
              <a:miter lim="800000"/>
              <a:headEnd/>
              <a:tailEnd/>
            </a:ln>
          </p:spPr>
        </p:pic>
        <p:sp>
          <p:nvSpPr>
            <p:cNvPr id="81934" name="Rectangle 13"/>
            <p:cNvSpPr>
              <a:spLocks noChangeArrowheads="1"/>
            </p:cNvSpPr>
            <p:nvPr/>
          </p:nvSpPr>
          <p:spPr bwMode="auto">
            <a:xfrm>
              <a:off x="824" y="3128"/>
              <a:ext cx="1026" cy="288"/>
            </a:xfrm>
            <a:prstGeom prst="rect">
              <a:avLst/>
            </a:prstGeom>
            <a:noFill/>
            <a:ln w="12700" algn="ctr">
              <a:noFill/>
              <a:miter lim="800000"/>
              <a:headEnd/>
              <a:tailEnd/>
            </a:ln>
          </p:spPr>
          <p:txBody>
            <a:bodyPr wrap="none">
              <a:spAutoFit/>
            </a:bodyPr>
            <a:lstStyle/>
            <a:p>
              <a:r>
                <a:rPr lang="en-US" altLang="zh-TW"/>
                <a:t>m-file Script</a:t>
              </a:r>
            </a:p>
          </p:txBody>
        </p:sp>
      </p:grpSp>
      <p:sp>
        <p:nvSpPr>
          <p:cNvPr id="81932" name="Rectangle 14"/>
          <p:cNvSpPr>
            <a:spLocks noChangeArrowheads="1"/>
          </p:cNvSpPr>
          <p:nvPr/>
        </p:nvSpPr>
        <p:spPr bwMode="auto">
          <a:xfrm>
            <a:off x="381000" y="1905000"/>
            <a:ext cx="3917950" cy="2765425"/>
          </a:xfrm>
          <a:prstGeom prst="rect">
            <a:avLst/>
          </a:prstGeom>
          <a:noFill/>
          <a:ln w="9525">
            <a:noFill/>
            <a:miter lim="800000"/>
            <a:headEnd/>
            <a:tailEnd/>
          </a:ln>
        </p:spPr>
        <p:txBody>
          <a:bodyPr/>
          <a:lstStyle/>
          <a:p>
            <a:pPr marL="174625" indent="-174625" algn="l" eaLnBrk="1" hangingPunct="1">
              <a:spcBef>
                <a:spcPct val="20000"/>
              </a:spcBef>
              <a:buFontTx/>
              <a:buChar char="•"/>
            </a:pPr>
            <a:r>
              <a:rPr lang="en-US" altLang="zh-TW" sz="2800" b="0"/>
              <a:t>Share Scripts and Variables with the Node</a:t>
            </a:r>
          </a:p>
          <a:p>
            <a:pPr marL="174625" indent="-174625" algn="l" eaLnBrk="1" hangingPunct="1">
              <a:spcBef>
                <a:spcPct val="20000"/>
              </a:spcBef>
              <a:buFontTx/>
              <a:buChar char="•"/>
            </a:pPr>
            <a:r>
              <a:rPr lang="en-US" altLang="zh-TW" sz="2800" b="0"/>
              <a:t>View /Modify Variable content in 1D, 2D, and 3D</a:t>
            </a:r>
          </a:p>
        </p:txBody>
      </p:sp>
      <p:sp>
        <p:nvSpPr>
          <p:cNvPr id="15" name="頁尾版面配置區 14"/>
          <p:cNvSpPr>
            <a:spLocks noGrp="1"/>
          </p:cNvSpPr>
          <p:nvPr>
            <p:ph type="ftr" sz="quarter" idx="11"/>
          </p:nvPr>
        </p:nvSpPr>
        <p:spPr/>
        <p:txBody>
          <a:bodyPr/>
          <a:lstStyle/>
          <a:p>
            <a:pPr>
              <a:defRPr/>
            </a:pPr>
            <a:r>
              <a:rPr lang="en-US" altLang="en-US" smtClean="0"/>
              <a:t>ENGR 100 Section C </a:t>
            </a:r>
            <a:endParaRPr lang="en-US" alt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3314" name="Rectangle 2"/>
          <p:cNvSpPr>
            <a:spLocks noGrp="1" noChangeArrowheads="1"/>
          </p:cNvSpPr>
          <p:nvPr>
            <p:ph type="title"/>
          </p:nvPr>
        </p:nvSpPr>
        <p:spPr/>
        <p:txBody>
          <a:bodyPr>
            <a:normAutofit fontScale="90000"/>
          </a:bodyPr>
          <a:lstStyle/>
          <a:p>
            <a:pPr eaLnBrk="1" fontAlgn="auto" hangingPunct="1">
              <a:spcAft>
                <a:spcPts val="0"/>
              </a:spcAft>
              <a:defRPr/>
            </a:pPr>
            <a:r>
              <a:rPr lang="en-US" altLang="zh-TW">
                <a:ea typeface="新細明體" charset="-120"/>
              </a:rPr>
              <a:t>Review of Data Types Found in LabVIEW</a:t>
            </a:r>
            <a:endParaRPr lang="en-US" altLang="zh-TW" u="sng">
              <a:ea typeface="新細明體" charset="-120"/>
            </a:endParaRPr>
          </a:p>
        </p:txBody>
      </p:sp>
      <p:pic>
        <p:nvPicPr>
          <p:cNvPr id="86019" name="Picture 8"/>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95300" y="1333500"/>
            <a:ext cx="8142288" cy="4867275"/>
          </a:xfrm>
          <a:prstGeom prst="rect">
            <a:avLst/>
          </a:prstGeom>
          <a:noFill/>
          <a:ln w="12700" algn="ctr">
            <a:noFill/>
            <a:miter lim="800000"/>
            <a:headEnd/>
            <a:tailEnd/>
          </a:ln>
        </p:spPr>
      </p:pic>
      <p:sp>
        <p:nvSpPr>
          <p:cNvPr id="4" name="頁尾版面配置區 3"/>
          <p:cNvSpPr>
            <a:spLocks noGrp="1"/>
          </p:cNvSpPr>
          <p:nvPr>
            <p:ph type="ftr" sz="quarter" idx="11"/>
          </p:nvPr>
        </p:nvSpPr>
        <p:spPr/>
        <p:txBody>
          <a:bodyPr/>
          <a:lstStyle/>
          <a:p>
            <a:pPr>
              <a:defRPr/>
            </a:pPr>
            <a:r>
              <a:rPr lang="en-US" altLang="en-US" smtClean="0"/>
              <a:t>ENGR 100 Section C </a:t>
            </a:r>
            <a:endParaRPr lang="en-US" alt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Electrical Wiring</a:t>
            </a:r>
            <a:endParaRPr lang="zh-TW" altLang="en-US" dirty="0"/>
          </a:p>
        </p:txBody>
      </p:sp>
      <p:pic>
        <p:nvPicPr>
          <p:cNvPr id="4" name="Picture 2"/>
          <p:cNvPicPr>
            <a:picLocks noGrp="1" noChangeAspect="1" noChangeArrowheads="1"/>
          </p:cNvPicPr>
          <p:nvPr>
            <p:ph sz="quarter" idx="1"/>
          </p:nvPr>
        </p:nvPicPr>
        <p:blipFill>
          <a:blip r:embed="rId2" cstate="print"/>
          <a:srcRect/>
          <a:stretch>
            <a:fillRect/>
          </a:stretch>
        </p:blipFill>
        <p:spPr>
          <a:xfrm>
            <a:off x="762000" y="2552700"/>
            <a:ext cx="1833156" cy="2628900"/>
          </a:xfrm>
          <a:noFill/>
        </p:spPr>
      </p:pic>
      <p:sp>
        <p:nvSpPr>
          <p:cNvPr id="5" name="文字方塊 4"/>
          <p:cNvSpPr txBox="1"/>
          <p:nvPr/>
        </p:nvSpPr>
        <p:spPr>
          <a:xfrm>
            <a:off x="762000" y="3429000"/>
            <a:ext cx="400110" cy="762388"/>
          </a:xfrm>
          <a:prstGeom prst="rect">
            <a:avLst/>
          </a:prstGeom>
          <a:noFill/>
        </p:spPr>
        <p:txBody>
          <a:bodyPr vert="vert270" wrap="none">
            <a:spAutoFit/>
          </a:bodyPr>
          <a:lstStyle/>
          <a:p>
            <a:pPr>
              <a:defRPr/>
            </a:pPr>
            <a:r>
              <a:rPr lang="en-US" altLang="zh-TW" sz="1400" b="0" dirty="0"/>
              <a:t>LEVITION</a:t>
            </a:r>
            <a:endParaRPr lang="zh-TW" altLang="en-US" sz="1400" b="0" dirty="0"/>
          </a:p>
        </p:txBody>
      </p:sp>
      <p:cxnSp>
        <p:nvCxnSpPr>
          <p:cNvPr id="8" name="直線接點 7"/>
          <p:cNvCxnSpPr/>
          <p:nvPr/>
        </p:nvCxnSpPr>
        <p:spPr>
          <a:xfrm rot="10800000">
            <a:off x="1295400" y="3352800"/>
            <a:ext cx="800100" cy="0"/>
          </a:xfrm>
          <a:prstGeom prst="line">
            <a:avLst/>
          </a:prstGeom>
          <a:ln w="63500" cmpd="sng">
            <a:solidFill>
              <a:schemeClr val="accent1">
                <a:alpha val="60000"/>
              </a:schemeClr>
            </a:solidFill>
          </a:ln>
        </p:spPr>
        <p:style>
          <a:lnRef idx="3">
            <a:schemeClr val="accent1"/>
          </a:lnRef>
          <a:fillRef idx="0">
            <a:schemeClr val="accent1"/>
          </a:fillRef>
          <a:effectRef idx="2">
            <a:schemeClr val="accent1"/>
          </a:effectRef>
          <a:fontRef idx="minor">
            <a:schemeClr val="tx1"/>
          </a:fontRef>
        </p:style>
      </p:cxnSp>
      <p:cxnSp>
        <p:nvCxnSpPr>
          <p:cNvPr id="13" name="直線接點 12"/>
          <p:cNvCxnSpPr/>
          <p:nvPr/>
        </p:nvCxnSpPr>
        <p:spPr>
          <a:xfrm rot="5400000">
            <a:off x="1619250" y="3790950"/>
            <a:ext cx="952500" cy="0"/>
          </a:xfrm>
          <a:prstGeom prst="line">
            <a:avLst/>
          </a:prstGeom>
          <a:ln w="63500">
            <a:solidFill>
              <a:srgbClr val="FF0000">
                <a:alpha val="60000"/>
              </a:srgbClr>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4" name="Picture 3"/>
          <p:cNvPicPr>
            <a:picLocks noChangeAspect="1" noChangeArrowheads="1"/>
          </p:cNvPicPr>
          <p:nvPr/>
        </p:nvPicPr>
        <p:blipFill>
          <a:blip r:embed="rId3" cstate="print"/>
          <a:srcRect/>
          <a:stretch>
            <a:fillRect/>
          </a:stretch>
        </p:blipFill>
        <p:spPr bwMode="auto">
          <a:xfrm>
            <a:off x="3429000" y="2590800"/>
            <a:ext cx="1943100" cy="2628900"/>
          </a:xfrm>
          <a:prstGeom prst="rect">
            <a:avLst/>
          </a:prstGeom>
          <a:noFill/>
          <a:ln w="9525">
            <a:noFill/>
            <a:miter lim="800000"/>
            <a:headEnd/>
            <a:tailEnd/>
          </a:ln>
        </p:spPr>
      </p:pic>
      <p:pic>
        <p:nvPicPr>
          <p:cNvPr id="17"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134100" y="2552700"/>
            <a:ext cx="1905000" cy="2590800"/>
          </a:xfrm>
          <a:prstGeom prst="rect">
            <a:avLst/>
          </a:prstGeom>
          <a:noFill/>
          <a:ln w="9525">
            <a:noFill/>
            <a:miter lim="800000"/>
            <a:headEnd/>
            <a:tailEnd/>
          </a:ln>
        </p:spPr>
      </p:pic>
      <p:cxnSp>
        <p:nvCxnSpPr>
          <p:cNvPr id="18" name="直線接點 17"/>
          <p:cNvCxnSpPr/>
          <p:nvPr/>
        </p:nvCxnSpPr>
        <p:spPr>
          <a:xfrm rot="5400000">
            <a:off x="4362450" y="3829050"/>
            <a:ext cx="952500" cy="0"/>
          </a:xfrm>
          <a:prstGeom prst="line">
            <a:avLst/>
          </a:prstGeom>
          <a:ln w="63500">
            <a:solidFill>
              <a:srgbClr val="FF0000">
                <a:alpha val="60000"/>
              </a:srgbClr>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rot="16200000" flipV="1">
            <a:off x="3981450" y="3448050"/>
            <a:ext cx="876300" cy="838200"/>
          </a:xfrm>
          <a:prstGeom prst="line">
            <a:avLst/>
          </a:prstGeom>
          <a:ln w="63500">
            <a:solidFill>
              <a:schemeClr val="accent1">
                <a:alpha val="60000"/>
              </a:schemeClr>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rot="5400000">
            <a:off x="6096000" y="3848100"/>
            <a:ext cx="1143000" cy="0"/>
          </a:xfrm>
          <a:prstGeom prst="line">
            <a:avLst/>
          </a:prstGeom>
          <a:ln w="63500">
            <a:solidFill>
              <a:schemeClr val="accent1">
                <a:alpha val="60000"/>
              </a:schemeClr>
            </a:solidFill>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rot="5400000">
            <a:off x="6934200" y="3848100"/>
            <a:ext cx="1143000" cy="0"/>
          </a:xfrm>
          <a:prstGeom prst="line">
            <a:avLst/>
          </a:prstGeom>
          <a:ln w="63500">
            <a:solidFill>
              <a:schemeClr val="accent1">
                <a:alpha val="60000"/>
              </a:schemeClr>
            </a:solidFill>
          </a:ln>
        </p:spPr>
        <p:style>
          <a:lnRef idx="1">
            <a:schemeClr val="accent1"/>
          </a:lnRef>
          <a:fillRef idx="0">
            <a:schemeClr val="accent1"/>
          </a:fillRef>
          <a:effectRef idx="0">
            <a:schemeClr val="accent1"/>
          </a:effectRef>
          <a:fontRef idx="minor">
            <a:schemeClr val="tx1"/>
          </a:fontRef>
        </p:style>
      </p:cxnSp>
      <p:cxnSp>
        <p:nvCxnSpPr>
          <p:cNvPr id="25" name="直線接點 24"/>
          <p:cNvCxnSpPr/>
          <p:nvPr/>
        </p:nvCxnSpPr>
        <p:spPr>
          <a:xfrm rot="16200000" flipH="1">
            <a:off x="6534150" y="3409950"/>
            <a:ext cx="1066800" cy="876300"/>
          </a:xfrm>
          <a:prstGeom prst="line">
            <a:avLst/>
          </a:prstGeom>
          <a:ln w="63500">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27" name="直線接點 26"/>
          <p:cNvCxnSpPr/>
          <p:nvPr/>
        </p:nvCxnSpPr>
        <p:spPr>
          <a:xfrm rot="5400000" flipH="1" flipV="1">
            <a:off x="6553200" y="3467100"/>
            <a:ext cx="1104900" cy="800100"/>
          </a:xfrm>
          <a:prstGeom prst="line">
            <a:avLst/>
          </a:prstGeom>
          <a:ln w="63500">
            <a:solidFill>
              <a:srgbClr val="FF0000">
                <a:alpha val="60000"/>
              </a:srgbClr>
            </a:solidFill>
          </a:ln>
        </p:spPr>
        <p:style>
          <a:lnRef idx="1">
            <a:schemeClr val="accent1"/>
          </a:lnRef>
          <a:fillRef idx="0">
            <a:schemeClr val="accent1"/>
          </a:fillRef>
          <a:effectRef idx="0">
            <a:schemeClr val="accent1"/>
          </a:effectRef>
          <a:fontRef idx="minor">
            <a:schemeClr val="tx1"/>
          </a:fontRef>
        </p:style>
      </p:cxnSp>
      <p:sp>
        <p:nvSpPr>
          <p:cNvPr id="28" name="文字方塊 27"/>
          <p:cNvSpPr txBox="1"/>
          <p:nvPr/>
        </p:nvSpPr>
        <p:spPr>
          <a:xfrm>
            <a:off x="3467100" y="3429000"/>
            <a:ext cx="400110" cy="762388"/>
          </a:xfrm>
          <a:prstGeom prst="rect">
            <a:avLst/>
          </a:prstGeom>
          <a:noFill/>
        </p:spPr>
        <p:txBody>
          <a:bodyPr vert="vert270" wrap="none">
            <a:spAutoFit/>
          </a:bodyPr>
          <a:lstStyle/>
          <a:p>
            <a:pPr>
              <a:defRPr/>
            </a:pPr>
            <a:r>
              <a:rPr lang="en-US" altLang="zh-TW" sz="1400" b="0" dirty="0"/>
              <a:t>LEVITION</a:t>
            </a:r>
            <a:endParaRPr lang="zh-TW" altLang="en-US" sz="1400" b="0" dirty="0"/>
          </a:p>
        </p:txBody>
      </p:sp>
      <p:sp>
        <p:nvSpPr>
          <p:cNvPr id="29" name="文字方塊 28"/>
          <p:cNvSpPr txBox="1"/>
          <p:nvPr/>
        </p:nvSpPr>
        <p:spPr>
          <a:xfrm>
            <a:off x="6134100" y="3467100"/>
            <a:ext cx="400110" cy="762388"/>
          </a:xfrm>
          <a:prstGeom prst="rect">
            <a:avLst/>
          </a:prstGeom>
          <a:noFill/>
        </p:spPr>
        <p:txBody>
          <a:bodyPr vert="vert270" wrap="none">
            <a:spAutoFit/>
          </a:bodyPr>
          <a:lstStyle/>
          <a:p>
            <a:pPr>
              <a:defRPr/>
            </a:pPr>
            <a:r>
              <a:rPr lang="en-US" altLang="zh-TW" sz="1400" b="0" dirty="0"/>
              <a:t>LEVITION</a:t>
            </a:r>
            <a:endParaRPr lang="zh-TW" altLang="en-US" sz="1400" b="0" dirty="0"/>
          </a:p>
        </p:txBody>
      </p:sp>
      <p:sp>
        <p:nvSpPr>
          <p:cNvPr id="30" name="橢圓 29"/>
          <p:cNvSpPr/>
          <p:nvPr/>
        </p:nvSpPr>
        <p:spPr>
          <a:xfrm>
            <a:off x="5372100" y="4343400"/>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35" name="橢圓 34"/>
          <p:cNvSpPr/>
          <p:nvPr/>
        </p:nvSpPr>
        <p:spPr>
          <a:xfrm>
            <a:off x="5905500" y="4343400"/>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36" name="橢圓 35"/>
          <p:cNvSpPr/>
          <p:nvPr/>
        </p:nvSpPr>
        <p:spPr>
          <a:xfrm>
            <a:off x="8039100" y="4343400"/>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37" name="橢圓 36"/>
          <p:cNvSpPr/>
          <p:nvPr/>
        </p:nvSpPr>
        <p:spPr>
          <a:xfrm>
            <a:off x="5905500" y="3162300"/>
            <a:ext cx="228600" cy="2286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39" name="橢圓 38"/>
          <p:cNvSpPr/>
          <p:nvPr/>
        </p:nvSpPr>
        <p:spPr>
          <a:xfrm>
            <a:off x="8039100" y="3162300"/>
            <a:ext cx="228600" cy="2286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dirty="0"/>
          </a:p>
        </p:txBody>
      </p:sp>
      <p:sp>
        <p:nvSpPr>
          <p:cNvPr id="40" name="橢圓 39"/>
          <p:cNvSpPr/>
          <p:nvPr/>
        </p:nvSpPr>
        <p:spPr>
          <a:xfrm>
            <a:off x="5372100" y="3162300"/>
            <a:ext cx="228600" cy="2286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41" name="橢圓 40"/>
          <p:cNvSpPr/>
          <p:nvPr/>
        </p:nvSpPr>
        <p:spPr>
          <a:xfrm>
            <a:off x="3238500" y="3162300"/>
            <a:ext cx="228600" cy="2286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42" name="橢圓 41"/>
          <p:cNvSpPr/>
          <p:nvPr/>
        </p:nvSpPr>
        <p:spPr>
          <a:xfrm>
            <a:off x="2590800" y="3162300"/>
            <a:ext cx="228600" cy="2286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43" name="橢圓 42"/>
          <p:cNvSpPr/>
          <p:nvPr/>
        </p:nvSpPr>
        <p:spPr>
          <a:xfrm>
            <a:off x="2590800" y="4267200"/>
            <a:ext cx="228600" cy="2286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44" name="矩形 43"/>
          <p:cNvSpPr/>
          <p:nvPr/>
        </p:nvSpPr>
        <p:spPr>
          <a:xfrm>
            <a:off x="3543300" y="1790700"/>
            <a:ext cx="1805751" cy="461665"/>
          </a:xfrm>
          <a:prstGeom prst="rect">
            <a:avLst/>
          </a:prstGeom>
        </p:spPr>
        <p:txBody>
          <a:bodyPr wrap="none">
            <a:spAutoFit/>
          </a:bodyPr>
          <a:lstStyle/>
          <a:p>
            <a:r>
              <a:rPr lang="en-US" altLang="zh-TW" dirty="0" smtClean="0">
                <a:cs typeface="標楷體"/>
              </a:rPr>
              <a:t>3-Way Switch</a:t>
            </a:r>
            <a:endParaRPr lang="zh-TW" altLang="en-US" dirty="0"/>
          </a:p>
        </p:txBody>
      </p:sp>
      <p:sp>
        <p:nvSpPr>
          <p:cNvPr id="45" name="矩形 44"/>
          <p:cNvSpPr/>
          <p:nvPr/>
        </p:nvSpPr>
        <p:spPr>
          <a:xfrm>
            <a:off x="6172200" y="1790700"/>
            <a:ext cx="1805751" cy="461665"/>
          </a:xfrm>
          <a:prstGeom prst="rect">
            <a:avLst/>
          </a:prstGeom>
        </p:spPr>
        <p:txBody>
          <a:bodyPr wrap="none">
            <a:spAutoFit/>
          </a:bodyPr>
          <a:lstStyle/>
          <a:p>
            <a:r>
              <a:rPr lang="en-US" altLang="zh-TW" dirty="0" smtClean="0">
                <a:cs typeface="標楷體"/>
              </a:rPr>
              <a:t>4-Way Switch</a:t>
            </a:r>
            <a:endParaRPr lang="zh-TW" altLang="en-US" dirty="0"/>
          </a:p>
        </p:txBody>
      </p:sp>
      <p:sp>
        <p:nvSpPr>
          <p:cNvPr id="46" name="矩形 45"/>
          <p:cNvSpPr/>
          <p:nvPr/>
        </p:nvSpPr>
        <p:spPr>
          <a:xfrm>
            <a:off x="723900" y="1786235"/>
            <a:ext cx="1805751" cy="461665"/>
          </a:xfrm>
          <a:prstGeom prst="rect">
            <a:avLst/>
          </a:prstGeom>
        </p:spPr>
        <p:txBody>
          <a:bodyPr wrap="none">
            <a:spAutoFit/>
          </a:bodyPr>
          <a:lstStyle/>
          <a:p>
            <a:r>
              <a:rPr lang="en-US" altLang="zh-TW" dirty="0" smtClean="0">
                <a:cs typeface="標楷體"/>
              </a:rPr>
              <a:t>2-Way Switch</a:t>
            </a:r>
            <a:endParaRPr lang="zh-TW" altLang="en-US" dirty="0"/>
          </a:p>
        </p:txBody>
      </p:sp>
      <p:sp>
        <p:nvSpPr>
          <p:cNvPr id="47" name="頁尾版面配置區 46"/>
          <p:cNvSpPr>
            <a:spLocks noGrp="1"/>
          </p:cNvSpPr>
          <p:nvPr>
            <p:ph type="ftr" sz="quarter" idx="11"/>
          </p:nvPr>
        </p:nvSpPr>
        <p:spPr/>
        <p:txBody>
          <a:bodyPr/>
          <a:lstStyle/>
          <a:p>
            <a:pPr>
              <a:defRPr/>
            </a:pPr>
            <a:r>
              <a:rPr lang="en-US" altLang="en-US" smtClean="0"/>
              <a:t>ENGR 100 Section C </a:t>
            </a:r>
            <a:endParaRPr lang="en-US" alt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cs typeface="標楷體"/>
              </a:rPr>
              <a:t>Single 2-Way Switch Layout</a:t>
            </a:r>
            <a:endParaRPr lang="zh-TW" altLang="en-US" dirty="0"/>
          </a:p>
        </p:txBody>
      </p:sp>
      <p:pic>
        <p:nvPicPr>
          <p:cNvPr id="234498" name="Picture 2"/>
          <p:cNvPicPr>
            <a:picLocks noGrp="1" noChangeAspect="1" noChangeArrowheads="1"/>
          </p:cNvPicPr>
          <p:nvPr>
            <p:ph sz="quarter" idx="1"/>
          </p:nvPr>
        </p:nvPicPr>
        <p:blipFill>
          <a:blip r:embed="rId2" cstate="print">
            <a:clrChange>
              <a:clrFrom>
                <a:srgbClr val="FEFEFE"/>
              </a:clrFrom>
              <a:clrTo>
                <a:srgbClr val="FEFEFE">
                  <a:alpha val="0"/>
                </a:srgbClr>
              </a:clrTo>
            </a:clrChange>
          </a:blip>
          <a:srcRect/>
          <a:stretch>
            <a:fillRect/>
          </a:stretch>
        </p:blipFill>
        <p:spPr bwMode="auto">
          <a:xfrm>
            <a:off x="1943100" y="1905000"/>
            <a:ext cx="4610100" cy="2971800"/>
          </a:xfrm>
          <a:prstGeom prst="rect">
            <a:avLst/>
          </a:prstGeom>
          <a:noFill/>
          <a:ln w="12700" cap="flat" cmpd="sng" algn="ctr">
            <a:noFill/>
            <a:prstDash val="solid"/>
            <a:miter lim="800000"/>
            <a:headEnd/>
            <a:tailEnd/>
          </a:ln>
          <a:effectLst/>
        </p:spPr>
      </p:pic>
      <p:sp>
        <p:nvSpPr>
          <p:cNvPr id="5" name="頁尾版面配置區 4"/>
          <p:cNvSpPr>
            <a:spLocks noGrp="1"/>
          </p:cNvSpPr>
          <p:nvPr>
            <p:ph type="ftr" sz="quarter" idx="11"/>
          </p:nvPr>
        </p:nvSpPr>
        <p:spPr/>
        <p:txBody>
          <a:bodyPr/>
          <a:lstStyle/>
          <a:p>
            <a:pPr>
              <a:defRPr/>
            </a:pPr>
            <a:r>
              <a:rPr lang="en-US" altLang="en-US" smtClean="0"/>
              <a:t>ENGR 100 Section C </a:t>
            </a:r>
            <a:endParaRPr lang="en-US" alt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cs typeface="標楷體"/>
              </a:rPr>
              <a:t>3-3 Switch Layout</a:t>
            </a:r>
            <a:endParaRPr lang="zh-TW" altLang="en-US" dirty="0"/>
          </a:p>
        </p:txBody>
      </p:sp>
      <p:pic>
        <p:nvPicPr>
          <p:cNvPr id="235522" name="Picture 2"/>
          <p:cNvPicPr>
            <a:picLocks noGrp="1" noChangeAspect="1" noChangeArrowheads="1"/>
          </p:cNvPicPr>
          <p:nvPr>
            <p:ph sz="quarter" idx="1"/>
          </p:nvPr>
        </p:nvPicPr>
        <p:blipFill>
          <a:blip r:embed="rId2" cstate="print">
            <a:clrChange>
              <a:clrFrom>
                <a:srgbClr val="FEFEFE"/>
              </a:clrFrom>
              <a:clrTo>
                <a:srgbClr val="FEFEFE">
                  <a:alpha val="0"/>
                </a:srgbClr>
              </a:clrTo>
            </a:clrChange>
          </a:blip>
          <a:srcRect/>
          <a:stretch>
            <a:fillRect/>
          </a:stretch>
        </p:blipFill>
        <p:spPr bwMode="auto">
          <a:xfrm>
            <a:off x="1371600" y="1524000"/>
            <a:ext cx="5676900" cy="3276600"/>
          </a:xfrm>
          <a:prstGeom prst="rect">
            <a:avLst/>
          </a:prstGeom>
          <a:noFill/>
          <a:ln w="12700" cap="flat" cmpd="sng" algn="ctr">
            <a:noFill/>
            <a:prstDash val="solid"/>
            <a:miter lim="800000"/>
            <a:headEnd/>
            <a:tailEnd/>
          </a:ln>
          <a:effectLst/>
        </p:spPr>
      </p:pic>
      <p:sp>
        <p:nvSpPr>
          <p:cNvPr id="5" name="頁尾版面配置區 4"/>
          <p:cNvSpPr>
            <a:spLocks noGrp="1"/>
          </p:cNvSpPr>
          <p:nvPr>
            <p:ph type="ftr" sz="quarter" idx="11"/>
          </p:nvPr>
        </p:nvSpPr>
        <p:spPr/>
        <p:txBody>
          <a:bodyPr/>
          <a:lstStyle/>
          <a:p>
            <a:pPr>
              <a:defRPr/>
            </a:pPr>
            <a:r>
              <a:rPr lang="en-US" altLang="en-US" smtClean="0"/>
              <a:t>ENGR 100 Section C </a:t>
            </a:r>
            <a:endParaRPr lang="en-US" alt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cs typeface="標楷體"/>
              </a:rPr>
              <a:t>3-4-3 Switch Layout</a:t>
            </a:r>
            <a:endParaRPr lang="zh-TW" altLang="en-US" dirty="0"/>
          </a:p>
        </p:txBody>
      </p:sp>
      <p:pic>
        <p:nvPicPr>
          <p:cNvPr id="236546" name="Picture 2"/>
          <p:cNvPicPr>
            <a:picLocks noGrp="1" noChangeAspect="1" noChangeArrowheads="1"/>
          </p:cNvPicPr>
          <p:nvPr>
            <p:ph sz="quarter" idx="1"/>
          </p:nvPr>
        </p:nvPicPr>
        <p:blipFill>
          <a:blip r:embed="rId2" cstate="print">
            <a:clrChange>
              <a:clrFrom>
                <a:srgbClr val="FEFEFE"/>
              </a:clrFrom>
              <a:clrTo>
                <a:srgbClr val="FEFEFE">
                  <a:alpha val="0"/>
                </a:srgbClr>
              </a:clrTo>
            </a:clrChange>
          </a:blip>
          <a:srcRect/>
          <a:stretch>
            <a:fillRect/>
          </a:stretch>
        </p:blipFill>
        <p:spPr bwMode="auto">
          <a:xfrm>
            <a:off x="1524000" y="1828800"/>
            <a:ext cx="5676900" cy="3314700"/>
          </a:xfrm>
          <a:prstGeom prst="rect">
            <a:avLst/>
          </a:prstGeom>
          <a:noFill/>
          <a:ln w="12700" cap="flat" cmpd="sng" algn="ctr">
            <a:noFill/>
            <a:prstDash val="solid"/>
            <a:miter lim="800000"/>
            <a:headEnd/>
            <a:tailEnd/>
          </a:ln>
          <a:effectLst/>
        </p:spPr>
      </p:pic>
      <p:sp>
        <p:nvSpPr>
          <p:cNvPr id="5" name="頁尾版面配置區 4"/>
          <p:cNvSpPr>
            <a:spLocks noGrp="1"/>
          </p:cNvSpPr>
          <p:nvPr>
            <p:ph type="ftr" sz="quarter" idx="11"/>
          </p:nvPr>
        </p:nvSpPr>
        <p:spPr/>
        <p:txBody>
          <a:bodyPr/>
          <a:lstStyle/>
          <a:p>
            <a:pPr>
              <a:defRPr/>
            </a:pPr>
            <a:r>
              <a:rPr lang="en-US" altLang="en-US" smtClean="0"/>
              <a:t>ENGR 100 Section C </a:t>
            </a:r>
            <a:endParaRPr lang="en-US" alt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Logic Gate</a:t>
            </a:r>
            <a:endParaRPr lang="zh-TW" altLang="en-US" dirty="0"/>
          </a:p>
        </p:txBody>
      </p:sp>
      <p:pic>
        <p:nvPicPr>
          <p:cNvPr id="238594" name="Picture 2"/>
          <p:cNvPicPr>
            <a:picLocks noGrp="1" noChangeAspect="1" noChangeArrowheads="1"/>
          </p:cNvPicPr>
          <p:nvPr>
            <p:ph sz="quarter" idx="1"/>
          </p:nvPr>
        </p:nvPicPr>
        <p:blipFill>
          <a:blip r:embed="rId2" cstate="print">
            <a:clrChange>
              <a:clrFrom>
                <a:srgbClr val="FEFEFE"/>
              </a:clrFrom>
              <a:clrTo>
                <a:srgbClr val="FEFEFE">
                  <a:alpha val="0"/>
                </a:srgbClr>
              </a:clrTo>
            </a:clrChange>
          </a:blip>
          <a:srcRect l="11897" t="10804" r="13344" b="4309"/>
          <a:stretch>
            <a:fillRect/>
          </a:stretch>
        </p:blipFill>
        <p:spPr bwMode="auto">
          <a:xfrm>
            <a:off x="910936" y="1485900"/>
            <a:ext cx="6442364" cy="4572000"/>
          </a:xfrm>
          <a:prstGeom prst="rect">
            <a:avLst/>
          </a:prstGeom>
          <a:noFill/>
          <a:ln w="12700" cap="flat" cmpd="sng" algn="ctr">
            <a:noFill/>
            <a:prstDash val="solid"/>
            <a:miter lim="800000"/>
            <a:headEnd/>
            <a:tailEnd/>
          </a:ln>
          <a:effectLst/>
        </p:spPr>
      </p:pic>
      <p:sp>
        <p:nvSpPr>
          <p:cNvPr id="5" name="頁尾版面配置區 4"/>
          <p:cNvSpPr>
            <a:spLocks noGrp="1"/>
          </p:cNvSpPr>
          <p:nvPr>
            <p:ph type="ftr" sz="quarter" idx="11"/>
          </p:nvPr>
        </p:nvSpPr>
        <p:spPr/>
        <p:txBody>
          <a:bodyPr/>
          <a:lstStyle/>
          <a:p>
            <a:pPr>
              <a:defRPr/>
            </a:pPr>
            <a:r>
              <a:rPr lang="en-US" altLang="en-US" smtClean="0"/>
              <a:t>ENGR 100 Section C </a:t>
            </a:r>
            <a:endParaRPr lang="en-US" alt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Logic Gate</a:t>
            </a:r>
            <a:endParaRPr lang="zh-TW" altLang="en-US" dirty="0"/>
          </a:p>
        </p:txBody>
      </p:sp>
      <p:pic>
        <p:nvPicPr>
          <p:cNvPr id="240642" name="Picture 2"/>
          <p:cNvPicPr>
            <a:picLocks noGrp="1" noChangeAspect="1" noChangeArrowheads="1"/>
          </p:cNvPicPr>
          <p:nvPr>
            <p:ph sz="quarter" idx="1"/>
          </p:nvPr>
        </p:nvPicPr>
        <p:blipFill>
          <a:blip r:embed="rId2" cstate="print">
            <a:clrChange>
              <a:clrFrom>
                <a:srgbClr val="FEFEFE"/>
              </a:clrFrom>
              <a:clrTo>
                <a:srgbClr val="FEFEFE">
                  <a:alpha val="0"/>
                </a:srgbClr>
              </a:clrTo>
            </a:clrChange>
          </a:blip>
          <a:srcRect l="21061" t="13119" r="22508" b="13569"/>
          <a:stretch>
            <a:fillRect/>
          </a:stretch>
        </p:blipFill>
        <p:spPr bwMode="auto">
          <a:xfrm>
            <a:off x="1219200" y="1257300"/>
            <a:ext cx="6192061" cy="5027737"/>
          </a:xfrm>
          <a:prstGeom prst="rect">
            <a:avLst/>
          </a:prstGeom>
          <a:noFill/>
          <a:ln w="12700" cap="flat" cmpd="sng" algn="ctr">
            <a:noFill/>
            <a:prstDash val="solid"/>
            <a:miter lim="800000"/>
            <a:headEnd/>
            <a:tailEnd/>
          </a:ln>
          <a:effectLst/>
        </p:spPr>
      </p:pic>
      <p:sp>
        <p:nvSpPr>
          <p:cNvPr id="5" name="頁尾版面配置區 4"/>
          <p:cNvSpPr>
            <a:spLocks noGrp="1"/>
          </p:cNvSpPr>
          <p:nvPr>
            <p:ph type="ftr" sz="quarter" idx="11"/>
          </p:nvPr>
        </p:nvSpPr>
        <p:spPr/>
        <p:txBody>
          <a:bodyPr/>
          <a:lstStyle/>
          <a:p>
            <a:pPr>
              <a:defRPr/>
            </a:pPr>
            <a:r>
              <a:rPr lang="en-US" altLang="en-US" smtClean="0"/>
              <a:t>ENGR 100 Section C </a:t>
            </a:r>
            <a:endParaRPr lang="en-US"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81000" y="49213"/>
            <a:ext cx="8534400" cy="1066800"/>
          </a:xfrm>
        </p:spPr>
        <p:txBody>
          <a:bodyPr/>
          <a:lstStyle/>
          <a:p>
            <a:pPr eaLnBrk="1" hangingPunct="1"/>
            <a:r>
              <a:rPr lang="en-US" altLang="zh-TW" smtClean="0">
                <a:ea typeface="新細明體" pitchFamily="18" charset="-120"/>
              </a:rPr>
              <a:t>Section I – LabVIEW Environment</a:t>
            </a:r>
          </a:p>
        </p:txBody>
      </p:sp>
      <p:sp>
        <p:nvSpPr>
          <p:cNvPr id="509955" name="Rectangle 3"/>
          <p:cNvSpPr>
            <a:spLocks noGrp="1" noChangeArrowheads="1"/>
          </p:cNvSpPr>
          <p:nvPr>
            <p:ph sz="quarter" idx="1"/>
          </p:nvPr>
        </p:nvSpPr>
        <p:spPr>
          <a:xfrm>
            <a:off x="419100" y="1447800"/>
            <a:ext cx="8534400" cy="4916488"/>
          </a:xfrm>
        </p:spPr>
        <p:txBody>
          <a:bodyPr>
            <a:normAutofit lnSpcReduction="10000"/>
          </a:bodyPr>
          <a:lstStyle/>
          <a:p>
            <a:pPr marL="274320" indent="-274320" eaLnBrk="1" fontAlgn="auto" hangingPunct="1">
              <a:lnSpc>
                <a:spcPct val="90000"/>
              </a:lnSpc>
              <a:spcAft>
                <a:spcPts val="0"/>
              </a:spcAft>
              <a:buFontTx/>
              <a:buNone/>
              <a:defRPr/>
            </a:pPr>
            <a:r>
              <a:rPr lang="en-US" altLang="zh-TW" sz="2400" dirty="0"/>
              <a:t>A. Getting Data into your Computer</a:t>
            </a:r>
          </a:p>
          <a:p>
            <a:pPr marL="548640" lvl="1" indent="-274320" eaLnBrk="1" fontAlgn="auto" hangingPunct="1">
              <a:lnSpc>
                <a:spcPct val="90000"/>
              </a:lnSpc>
              <a:spcAft>
                <a:spcPts val="0"/>
              </a:spcAft>
              <a:buFontTx/>
              <a:buChar char="•"/>
              <a:defRPr/>
            </a:pPr>
            <a:r>
              <a:rPr lang="en-US" altLang="zh-TW" sz="2000" dirty="0"/>
              <a:t>Data Acquisition Devices</a:t>
            </a:r>
          </a:p>
          <a:p>
            <a:pPr marL="822960" lvl="2" eaLnBrk="1" fontAlgn="auto" hangingPunct="1">
              <a:lnSpc>
                <a:spcPct val="90000"/>
              </a:lnSpc>
              <a:spcAft>
                <a:spcPts val="0"/>
              </a:spcAft>
              <a:buClr>
                <a:schemeClr val="bg1">
                  <a:shade val="50000"/>
                </a:schemeClr>
              </a:buClr>
              <a:buFont typeface="Arial Narrow" pitchFamily="34" charset="0"/>
              <a:buChar char="–"/>
              <a:defRPr/>
            </a:pPr>
            <a:r>
              <a:rPr lang="en-US" altLang="zh-TW" sz="1800" dirty="0"/>
              <a:t>NI-DAQ</a:t>
            </a:r>
          </a:p>
          <a:p>
            <a:pPr marL="822960" lvl="2" eaLnBrk="1" fontAlgn="auto" hangingPunct="1">
              <a:lnSpc>
                <a:spcPct val="90000"/>
              </a:lnSpc>
              <a:spcAft>
                <a:spcPts val="0"/>
              </a:spcAft>
              <a:buClr>
                <a:schemeClr val="bg1">
                  <a:shade val="50000"/>
                </a:schemeClr>
              </a:buClr>
              <a:buFont typeface="Arial Narrow" pitchFamily="34" charset="0"/>
              <a:buChar char="–"/>
              <a:defRPr/>
            </a:pPr>
            <a:r>
              <a:rPr lang="en-US" altLang="zh-TW" sz="1800" dirty="0"/>
              <a:t>Simulated Data Acquisition</a:t>
            </a:r>
          </a:p>
          <a:p>
            <a:pPr marL="822960" lvl="2" eaLnBrk="1" fontAlgn="auto" hangingPunct="1">
              <a:lnSpc>
                <a:spcPct val="90000"/>
              </a:lnSpc>
              <a:spcAft>
                <a:spcPts val="0"/>
              </a:spcAft>
              <a:buClr>
                <a:schemeClr val="bg1">
                  <a:shade val="50000"/>
                </a:schemeClr>
              </a:buClr>
              <a:buFont typeface="Arial Narrow" pitchFamily="34" charset="0"/>
              <a:buChar char="–"/>
              <a:defRPr/>
            </a:pPr>
            <a:r>
              <a:rPr lang="en-US" altLang="zh-TW" sz="1800" dirty="0"/>
              <a:t>Sound Card</a:t>
            </a:r>
          </a:p>
          <a:p>
            <a:pPr marL="274320" indent="-274320" eaLnBrk="1" fontAlgn="auto" hangingPunct="1">
              <a:lnSpc>
                <a:spcPct val="90000"/>
              </a:lnSpc>
              <a:spcAft>
                <a:spcPts val="0"/>
              </a:spcAft>
              <a:buFontTx/>
              <a:buNone/>
              <a:defRPr/>
            </a:pPr>
            <a:r>
              <a:rPr lang="en-US" altLang="zh-TW" sz="2400" dirty="0"/>
              <a:t>B. </a:t>
            </a:r>
            <a:r>
              <a:rPr lang="en-US" altLang="zh-TW" sz="2400" dirty="0" err="1"/>
              <a:t>LabVIEW</a:t>
            </a:r>
            <a:r>
              <a:rPr lang="en-US" altLang="zh-TW" sz="2400" dirty="0"/>
              <a:t> Environment</a:t>
            </a:r>
          </a:p>
          <a:p>
            <a:pPr marL="548640" lvl="1" indent="-274320" eaLnBrk="1" fontAlgn="auto" hangingPunct="1">
              <a:lnSpc>
                <a:spcPct val="90000"/>
              </a:lnSpc>
              <a:spcAft>
                <a:spcPts val="0"/>
              </a:spcAft>
              <a:buFontTx/>
              <a:buChar char="•"/>
              <a:defRPr/>
            </a:pPr>
            <a:r>
              <a:rPr lang="en-US" altLang="zh-TW" sz="2000" dirty="0"/>
              <a:t>Front Panel / Block Diagram</a:t>
            </a:r>
          </a:p>
          <a:p>
            <a:pPr marL="548640" lvl="1" indent="-274320" eaLnBrk="1" fontAlgn="auto" hangingPunct="1">
              <a:lnSpc>
                <a:spcPct val="90000"/>
              </a:lnSpc>
              <a:spcAft>
                <a:spcPts val="0"/>
              </a:spcAft>
              <a:buFontTx/>
              <a:buChar char="•"/>
              <a:defRPr/>
            </a:pPr>
            <a:r>
              <a:rPr lang="en-US" altLang="zh-TW" sz="2000" dirty="0"/>
              <a:t>Toolbar /Tools Palette</a:t>
            </a:r>
          </a:p>
          <a:p>
            <a:pPr marL="274320" indent="-274320" eaLnBrk="1" fontAlgn="auto" hangingPunct="1">
              <a:lnSpc>
                <a:spcPct val="90000"/>
              </a:lnSpc>
              <a:spcAft>
                <a:spcPts val="0"/>
              </a:spcAft>
              <a:buFontTx/>
              <a:buNone/>
              <a:defRPr/>
            </a:pPr>
            <a:r>
              <a:rPr lang="en-US" altLang="zh-TW" sz="2400" dirty="0"/>
              <a:t>C. Components of a </a:t>
            </a:r>
            <a:r>
              <a:rPr lang="en-US" altLang="zh-TW" sz="2400" dirty="0" err="1"/>
              <a:t>LabVIEW</a:t>
            </a:r>
            <a:r>
              <a:rPr lang="en-US" altLang="zh-TW" sz="2400" dirty="0"/>
              <a:t> Application</a:t>
            </a:r>
          </a:p>
          <a:p>
            <a:pPr marL="548640" lvl="1" indent="-274320" eaLnBrk="1" fontAlgn="auto" hangingPunct="1">
              <a:lnSpc>
                <a:spcPct val="90000"/>
              </a:lnSpc>
              <a:spcAft>
                <a:spcPts val="0"/>
              </a:spcAft>
              <a:buFontTx/>
              <a:buChar char="•"/>
              <a:defRPr/>
            </a:pPr>
            <a:r>
              <a:rPr lang="en-US" altLang="zh-TW" sz="2000" dirty="0"/>
              <a:t>Creating a VI</a:t>
            </a:r>
          </a:p>
          <a:p>
            <a:pPr marL="548640" lvl="1" indent="-274320" eaLnBrk="1" fontAlgn="auto" hangingPunct="1">
              <a:lnSpc>
                <a:spcPct val="90000"/>
              </a:lnSpc>
              <a:spcAft>
                <a:spcPts val="0"/>
              </a:spcAft>
              <a:buFontTx/>
              <a:buChar char="•"/>
              <a:defRPr/>
            </a:pPr>
            <a:r>
              <a:rPr lang="en-US" altLang="zh-TW" sz="2000" dirty="0"/>
              <a:t>Data Flow Execution</a:t>
            </a:r>
          </a:p>
          <a:p>
            <a:pPr marL="274320" indent="-274320" eaLnBrk="1" fontAlgn="auto" hangingPunct="1">
              <a:lnSpc>
                <a:spcPct val="90000"/>
              </a:lnSpc>
              <a:spcAft>
                <a:spcPts val="0"/>
              </a:spcAft>
              <a:buFontTx/>
              <a:buNone/>
              <a:defRPr/>
            </a:pPr>
            <a:r>
              <a:rPr lang="en-US" altLang="zh-TW" sz="2400" dirty="0"/>
              <a:t>D. Additional Help</a:t>
            </a:r>
          </a:p>
          <a:p>
            <a:pPr marL="548640" lvl="1" indent="-274320" eaLnBrk="1" fontAlgn="auto" hangingPunct="1">
              <a:lnSpc>
                <a:spcPct val="90000"/>
              </a:lnSpc>
              <a:spcAft>
                <a:spcPts val="0"/>
              </a:spcAft>
              <a:buFontTx/>
              <a:buChar char="•"/>
              <a:defRPr/>
            </a:pPr>
            <a:r>
              <a:rPr lang="en-US" altLang="zh-TW" sz="2000" dirty="0"/>
              <a:t>Finding Functions</a:t>
            </a:r>
          </a:p>
          <a:p>
            <a:pPr marL="548640" lvl="1" indent="-274320" eaLnBrk="1" fontAlgn="auto" hangingPunct="1">
              <a:lnSpc>
                <a:spcPct val="90000"/>
              </a:lnSpc>
              <a:spcAft>
                <a:spcPts val="0"/>
              </a:spcAft>
              <a:buFontTx/>
              <a:buChar char="•"/>
              <a:defRPr/>
            </a:pPr>
            <a:r>
              <a:rPr lang="en-US" altLang="zh-TW" sz="2000" dirty="0"/>
              <a:t>Tips for Working in </a:t>
            </a:r>
            <a:r>
              <a:rPr lang="en-US" altLang="zh-TW" sz="2000" dirty="0" err="1"/>
              <a:t>LabVIEW</a:t>
            </a:r>
            <a:endParaRPr lang="en-US" altLang="zh-TW" sz="2000" dirty="0"/>
          </a:p>
        </p:txBody>
      </p:sp>
      <p:sp>
        <p:nvSpPr>
          <p:cNvPr id="4" name="頁尾版面配置區 3"/>
          <p:cNvSpPr>
            <a:spLocks noGrp="1"/>
          </p:cNvSpPr>
          <p:nvPr>
            <p:ph type="ftr" sz="quarter" idx="11"/>
          </p:nvPr>
        </p:nvSpPr>
        <p:spPr/>
        <p:txBody>
          <a:bodyPr/>
          <a:lstStyle/>
          <a:p>
            <a:pPr>
              <a:defRPr/>
            </a:pPr>
            <a:r>
              <a:rPr lang="en-US" altLang="en-US" smtClean="0"/>
              <a:t>ENGR 100 Section C </a:t>
            </a:r>
            <a:endParaRPr lang="en-US" alt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Logic Gate</a:t>
            </a:r>
            <a:endParaRPr lang="zh-TW" altLang="en-US" dirty="0"/>
          </a:p>
        </p:txBody>
      </p:sp>
      <p:pic>
        <p:nvPicPr>
          <p:cNvPr id="239619" name="Picture 3"/>
          <p:cNvPicPr>
            <a:picLocks noGrp="1" noChangeAspect="1" noChangeArrowheads="1"/>
          </p:cNvPicPr>
          <p:nvPr>
            <p:ph sz="quarter" idx="1"/>
          </p:nvPr>
        </p:nvPicPr>
        <p:blipFill>
          <a:blip r:embed="rId2" cstate="print">
            <a:clrChange>
              <a:clrFrom>
                <a:srgbClr val="FEFEFE"/>
              </a:clrFrom>
              <a:clrTo>
                <a:srgbClr val="FEFEFE">
                  <a:alpha val="0"/>
                </a:srgbClr>
              </a:clrTo>
            </a:clrChange>
          </a:blip>
          <a:srcRect l="13826" t="12347" r="15756" b="5080"/>
          <a:stretch>
            <a:fillRect/>
          </a:stretch>
        </p:blipFill>
        <p:spPr bwMode="auto">
          <a:xfrm>
            <a:off x="1143000" y="1371600"/>
            <a:ext cx="6362700" cy="4663075"/>
          </a:xfrm>
          <a:prstGeom prst="rect">
            <a:avLst/>
          </a:prstGeom>
          <a:noFill/>
          <a:ln w="12700" cap="flat" cmpd="sng" algn="ctr">
            <a:noFill/>
            <a:prstDash val="solid"/>
            <a:miter lim="800000"/>
            <a:headEnd/>
            <a:tailEnd/>
          </a:ln>
          <a:effectLst/>
        </p:spPr>
      </p:pic>
      <p:sp>
        <p:nvSpPr>
          <p:cNvPr id="7" name="頁尾版面配置區 6"/>
          <p:cNvSpPr>
            <a:spLocks noGrp="1"/>
          </p:cNvSpPr>
          <p:nvPr>
            <p:ph type="ftr" sz="quarter" idx="11"/>
          </p:nvPr>
        </p:nvSpPr>
        <p:spPr/>
        <p:txBody>
          <a:bodyPr/>
          <a:lstStyle/>
          <a:p>
            <a:pPr>
              <a:defRPr/>
            </a:pPr>
            <a:r>
              <a:rPr lang="en-US" altLang="en-US" smtClean="0"/>
              <a:t>ENGR 100 Section C </a:t>
            </a:r>
            <a:endParaRPr lang="en-US" alt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Logic Gate</a:t>
            </a:r>
            <a:endParaRPr lang="zh-TW" altLang="en-US" dirty="0"/>
          </a:p>
        </p:txBody>
      </p:sp>
      <p:pic>
        <p:nvPicPr>
          <p:cNvPr id="237570" name="Picture 2"/>
          <p:cNvPicPr>
            <a:picLocks noGrp="1" noChangeAspect="1" noChangeArrowheads="1"/>
          </p:cNvPicPr>
          <p:nvPr>
            <p:ph sz="quarter" idx="1"/>
          </p:nvPr>
        </p:nvPicPr>
        <p:blipFill>
          <a:blip r:embed="rId2" cstate="print">
            <a:clrChange>
              <a:clrFrom>
                <a:srgbClr val="FEFEFE"/>
              </a:clrFrom>
              <a:clrTo>
                <a:srgbClr val="FEFEFE">
                  <a:alpha val="0"/>
                </a:srgbClr>
              </a:clrTo>
            </a:clrChange>
          </a:blip>
          <a:srcRect l="15273" t="17749" r="13826" b="5852"/>
          <a:stretch>
            <a:fillRect/>
          </a:stretch>
        </p:blipFill>
        <p:spPr bwMode="auto">
          <a:xfrm>
            <a:off x="1714500" y="1181100"/>
            <a:ext cx="5186550" cy="3492962"/>
          </a:xfrm>
          <a:prstGeom prst="rect">
            <a:avLst/>
          </a:prstGeom>
          <a:noFill/>
          <a:ln w="12700" cap="flat" cmpd="sng" algn="ctr">
            <a:noFill/>
            <a:prstDash val="solid"/>
            <a:miter lim="800000"/>
            <a:headEnd/>
            <a:tailEnd/>
          </a:ln>
          <a:effectLst/>
        </p:spPr>
      </p:pic>
      <p:pic>
        <p:nvPicPr>
          <p:cNvPr id="237571" name="Picture 3"/>
          <p:cNvPicPr>
            <a:picLocks noChangeAspect="1" noChangeArrowheads="1"/>
          </p:cNvPicPr>
          <p:nvPr/>
        </p:nvPicPr>
        <p:blipFill>
          <a:blip r:embed="rId3" cstate="print">
            <a:clrChange>
              <a:clrFrom>
                <a:srgbClr val="FEFEFE"/>
              </a:clrFrom>
              <a:clrTo>
                <a:srgbClr val="FEFEFE">
                  <a:alpha val="0"/>
                </a:srgbClr>
              </a:clrTo>
            </a:clrChange>
          </a:blip>
          <a:srcRect l="14583" t="19667" r="26875" b="50333"/>
          <a:stretch>
            <a:fillRect/>
          </a:stretch>
        </p:blipFill>
        <p:spPr bwMode="auto">
          <a:xfrm>
            <a:off x="1790700" y="4724400"/>
            <a:ext cx="5138957" cy="1645920"/>
          </a:xfrm>
          <a:prstGeom prst="rect">
            <a:avLst/>
          </a:prstGeom>
          <a:noFill/>
          <a:ln w="12700" cap="flat" cmpd="sng" algn="ctr">
            <a:noFill/>
            <a:prstDash val="solid"/>
            <a:miter lim="800000"/>
            <a:headEnd/>
            <a:tailEnd/>
          </a:ln>
          <a:effectLst/>
        </p:spPr>
      </p:pic>
      <p:sp>
        <p:nvSpPr>
          <p:cNvPr id="6" name="頁尾版面配置區 5"/>
          <p:cNvSpPr>
            <a:spLocks noGrp="1"/>
          </p:cNvSpPr>
          <p:nvPr>
            <p:ph type="ftr" sz="quarter" idx="11"/>
          </p:nvPr>
        </p:nvSpPr>
        <p:spPr/>
        <p:txBody>
          <a:bodyPr/>
          <a:lstStyle/>
          <a:p>
            <a:pPr>
              <a:defRPr/>
            </a:pPr>
            <a:r>
              <a:rPr lang="en-US" altLang="en-US" smtClean="0"/>
              <a:t>ENGR 100 Section C </a:t>
            </a:r>
            <a:endParaRPr lang="en-US" alt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標題 1"/>
          <p:cNvSpPr>
            <a:spLocks noGrp="1"/>
          </p:cNvSpPr>
          <p:nvPr>
            <p:ph type="title"/>
          </p:nvPr>
        </p:nvSpPr>
        <p:spPr/>
        <p:txBody>
          <a:bodyPr/>
          <a:lstStyle/>
          <a:p>
            <a:pPr eaLnBrk="1" hangingPunct="1"/>
            <a:r>
              <a:rPr lang="en-US" altLang="zh-TW" smtClean="0">
                <a:cs typeface="標楷體"/>
              </a:rPr>
              <a:t>2-Way Logic Switch</a:t>
            </a:r>
            <a:endParaRPr lang="zh-TW" altLang="en-US" smtClean="0">
              <a:cs typeface="標楷體"/>
            </a:endParaRPr>
          </a:p>
        </p:txBody>
      </p:sp>
      <p:pic>
        <p:nvPicPr>
          <p:cNvPr id="87043" name="Picture 2"/>
          <p:cNvPicPr>
            <a:picLocks noGrp="1" noChangeAspect="1" noChangeArrowheads="1"/>
          </p:cNvPicPr>
          <p:nvPr>
            <p:ph sz="quarter" idx="1"/>
          </p:nvPr>
        </p:nvPicPr>
        <p:blipFill>
          <a:blip r:embed="rId2" cstate="print"/>
          <a:srcRect/>
          <a:stretch>
            <a:fillRect/>
          </a:stretch>
        </p:blipFill>
        <p:spPr>
          <a:xfrm>
            <a:off x="2057400" y="1524000"/>
            <a:ext cx="2524125" cy="1638300"/>
          </a:xfrm>
          <a:noFill/>
        </p:spPr>
      </p:pic>
      <p:pic>
        <p:nvPicPr>
          <p:cNvPr id="87044" name="Picture 3"/>
          <p:cNvPicPr>
            <a:picLocks noChangeAspect="1" noChangeArrowheads="1"/>
          </p:cNvPicPr>
          <p:nvPr/>
        </p:nvPicPr>
        <p:blipFill>
          <a:blip r:embed="rId3" cstate="print"/>
          <a:srcRect/>
          <a:stretch>
            <a:fillRect/>
          </a:stretch>
        </p:blipFill>
        <p:spPr bwMode="auto">
          <a:xfrm>
            <a:off x="1028700" y="3352800"/>
            <a:ext cx="3305175" cy="2333625"/>
          </a:xfrm>
          <a:prstGeom prst="rect">
            <a:avLst/>
          </a:prstGeom>
          <a:noFill/>
          <a:ln w="12700" algn="ctr">
            <a:noFill/>
            <a:miter lim="800000"/>
            <a:headEnd/>
            <a:tailEnd/>
          </a:ln>
        </p:spPr>
      </p:pic>
      <p:pic>
        <p:nvPicPr>
          <p:cNvPr id="87045" name="Picture 4"/>
          <p:cNvPicPr>
            <a:picLocks noChangeAspect="1" noChangeArrowheads="1"/>
          </p:cNvPicPr>
          <p:nvPr/>
        </p:nvPicPr>
        <p:blipFill>
          <a:blip r:embed="rId4" cstate="print"/>
          <a:srcRect/>
          <a:stretch>
            <a:fillRect/>
          </a:stretch>
        </p:blipFill>
        <p:spPr bwMode="auto">
          <a:xfrm>
            <a:off x="4572000" y="3276600"/>
            <a:ext cx="3305175" cy="2333625"/>
          </a:xfrm>
          <a:prstGeom prst="rect">
            <a:avLst/>
          </a:prstGeom>
          <a:noFill/>
          <a:ln w="12700" algn="ctr">
            <a:noFill/>
            <a:miter lim="800000"/>
            <a:headEnd/>
            <a:tailEnd/>
          </a:ln>
        </p:spPr>
      </p:pic>
      <p:pic>
        <p:nvPicPr>
          <p:cNvPr id="87046" name="Picture 5"/>
          <p:cNvPicPr>
            <a:picLocks noChangeAspect="1" noChangeArrowheads="1"/>
          </p:cNvPicPr>
          <p:nvPr/>
        </p:nvPicPr>
        <p:blipFill>
          <a:blip r:embed="rId5" cstate="print"/>
          <a:srcRect/>
          <a:stretch>
            <a:fillRect/>
          </a:stretch>
        </p:blipFill>
        <p:spPr bwMode="auto">
          <a:xfrm>
            <a:off x="5257800" y="1333500"/>
            <a:ext cx="3048000" cy="1676400"/>
          </a:xfrm>
          <a:prstGeom prst="rect">
            <a:avLst/>
          </a:prstGeom>
          <a:noFill/>
          <a:ln w="12700" algn="ctr">
            <a:noFill/>
            <a:miter lim="800000"/>
            <a:headEnd/>
            <a:tailEnd/>
          </a:ln>
        </p:spPr>
      </p:pic>
      <p:sp>
        <p:nvSpPr>
          <p:cNvPr id="7" name="頁尾版面配置區 6"/>
          <p:cNvSpPr>
            <a:spLocks noGrp="1"/>
          </p:cNvSpPr>
          <p:nvPr>
            <p:ph type="ftr" sz="quarter" idx="11"/>
          </p:nvPr>
        </p:nvSpPr>
        <p:spPr/>
        <p:txBody>
          <a:bodyPr/>
          <a:lstStyle/>
          <a:p>
            <a:pPr>
              <a:defRPr/>
            </a:pPr>
            <a:r>
              <a:rPr lang="en-US" altLang="en-US" smtClean="0"/>
              <a:t>ENGR 100 Section C </a:t>
            </a:r>
            <a:endParaRPr lang="en-US" alt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標題 1"/>
          <p:cNvSpPr>
            <a:spLocks noGrp="1"/>
          </p:cNvSpPr>
          <p:nvPr>
            <p:ph type="title"/>
          </p:nvPr>
        </p:nvSpPr>
        <p:spPr/>
        <p:txBody>
          <a:bodyPr/>
          <a:lstStyle/>
          <a:p>
            <a:pPr eaLnBrk="1" hangingPunct="1"/>
            <a:r>
              <a:rPr lang="en-US" altLang="zh-TW" smtClean="0">
                <a:cs typeface="標楷體"/>
              </a:rPr>
              <a:t>2 2-Way Switch (Logic AND) Layout</a:t>
            </a:r>
            <a:endParaRPr lang="zh-TW" altLang="en-US" smtClean="0">
              <a:cs typeface="標楷體"/>
            </a:endParaRPr>
          </a:p>
        </p:txBody>
      </p:sp>
      <p:pic>
        <p:nvPicPr>
          <p:cNvPr id="88067" name="Picture 2"/>
          <p:cNvPicPr>
            <a:picLocks noGrp="1" noChangeAspect="1" noChangeArrowheads="1"/>
          </p:cNvPicPr>
          <p:nvPr>
            <p:ph sz="quarter" idx="1"/>
          </p:nvPr>
        </p:nvPicPr>
        <p:blipFill>
          <a:blip r:embed="rId2" cstate="print"/>
          <a:srcRect/>
          <a:stretch>
            <a:fillRect/>
          </a:stretch>
        </p:blipFill>
        <p:spPr>
          <a:xfrm>
            <a:off x="1676400" y="1828800"/>
            <a:ext cx="5619750" cy="1962150"/>
          </a:xfrm>
          <a:noFill/>
        </p:spPr>
      </p:pic>
      <p:pic>
        <p:nvPicPr>
          <p:cNvPr id="88068" name="Picture 3"/>
          <p:cNvPicPr>
            <a:picLocks noChangeAspect="1" noChangeArrowheads="1"/>
          </p:cNvPicPr>
          <p:nvPr/>
        </p:nvPicPr>
        <p:blipFill>
          <a:blip r:embed="rId3" cstate="print"/>
          <a:srcRect/>
          <a:stretch>
            <a:fillRect/>
          </a:stretch>
        </p:blipFill>
        <p:spPr bwMode="auto">
          <a:xfrm>
            <a:off x="3314700" y="4381500"/>
            <a:ext cx="2933700" cy="1666875"/>
          </a:xfrm>
          <a:prstGeom prst="rect">
            <a:avLst/>
          </a:prstGeom>
          <a:noFill/>
          <a:ln w="12700" algn="ctr">
            <a:noFill/>
            <a:miter lim="800000"/>
            <a:headEnd/>
            <a:tailEnd/>
          </a:ln>
        </p:spPr>
      </p:pic>
      <p:sp>
        <p:nvSpPr>
          <p:cNvPr id="5" name="頁尾版面配置區 4"/>
          <p:cNvSpPr>
            <a:spLocks noGrp="1"/>
          </p:cNvSpPr>
          <p:nvPr>
            <p:ph type="ftr" sz="quarter" idx="11"/>
          </p:nvPr>
        </p:nvSpPr>
        <p:spPr/>
        <p:txBody>
          <a:bodyPr/>
          <a:lstStyle/>
          <a:p>
            <a:pPr>
              <a:defRPr/>
            </a:pPr>
            <a:r>
              <a:rPr lang="en-US" altLang="en-US" smtClean="0"/>
              <a:t>ENGR 100 Section C </a:t>
            </a:r>
            <a:endParaRPr lang="en-US" alt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標題 1"/>
          <p:cNvSpPr>
            <a:spLocks noGrp="1"/>
          </p:cNvSpPr>
          <p:nvPr>
            <p:ph type="title"/>
          </p:nvPr>
        </p:nvSpPr>
        <p:spPr/>
        <p:txBody>
          <a:bodyPr/>
          <a:lstStyle/>
          <a:p>
            <a:pPr eaLnBrk="1" hangingPunct="1"/>
            <a:r>
              <a:rPr lang="en-US" altLang="zh-TW" smtClean="0">
                <a:cs typeface="標楷體"/>
              </a:rPr>
              <a:t>Logic Switch</a:t>
            </a:r>
            <a:endParaRPr lang="zh-TW" altLang="en-US" smtClean="0">
              <a:cs typeface="標楷體"/>
            </a:endParaRPr>
          </a:p>
        </p:txBody>
      </p:sp>
      <p:pic>
        <p:nvPicPr>
          <p:cNvPr id="89091" name="Picture 3"/>
          <p:cNvPicPr>
            <a:picLocks noChangeAspect="1" noChangeArrowheads="1"/>
          </p:cNvPicPr>
          <p:nvPr/>
        </p:nvPicPr>
        <p:blipFill>
          <a:blip r:embed="rId2" cstate="print"/>
          <a:srcRect/>
          <a:stretch>
            <a:fillRect/>
          </a:stretch>
        </p:blipFill>
        <p:spPr bwMode="auto">
          <a:xfrm>
            <a:off x="571500" y="2819400"/>
            <a:ext cx="5410200" cy="3514725"/>
          </a:xfrm>
          <a:prstGeom prst="rect">
            <a:avLst/>
          </a:prstGeom>
          <a:noFill/>
          <a:ln w="12700" algn="ctr">
            <a:noFill/>
            <a:miter lim="800000"/>
            <a:headEnd/>
            <a:tailEnd/>
          </a:ln>
        </p:spPr>
      </p:pic>
      <p:pic>
        <p:nvPicPr>
          <p:cNvPr id="89092" name="Picture 2"/>
          <p:cNvPicPr>
            <a:picLocks noGrp="1" noChangeAspect="1" noChangeArrowheads="1"/>
          </p:cNvPicPr>
          <p:nvPr>
            <p:ph sz="quarter" idx="1"/>
          </p:nvPr>
        </p:nvPicPr>
        <p:blipFill>
          <a:blip r:embed="rId3" cstate="print"/>
          <a:srcRect b="19743"/>
          <a:stretch>
            <a:fillRect/>
          </a:stretch>
        </p:blipFill>
        <p:spPr>
          <a:xfrm>
            <a:off x="3238500" y="1638300"/>
            <a:ext cx="5668963" cy="3962400"/>
          </a:xfrm>
          <a:noFill/>
        </p:spPr>
      </p:pic>
      <p:sp>
        <p:nvSpPr>
          <p:cNvPr id="89093" name="文字方塊 5"/>
          <p:cNvSpPr txBox="1">
            <a:spLocks noChangeArrowheads="1"/>
          </p:cNvSpPr>
          <p:nvPr/>
        </p:nvSpPr>
        <p:spPr bwMode="auto">
          <a:xfrm>
            <a:off x="602406" y="1714500"/>
            <a:ext cx="2768707" cy="461665"/>
          </a:xfrm>
          <a:prstGeom prst="rect">
            <a:avLst/>
          </a:prstGeom>
          <a:noFill/>
          <a:ln w="9525">
            <a:noFill/>
            <a:miter lim="800000"/>
            <a:headEnd/>
            <a:tailEnd/>
          </a:ln>
        </p:spPr>
        <p:txBody>
          <a:bodyPr wrap="none">
            <a:spAutoFit/>
          </a:bodyPr>
          <a:lstStyle/>
          <a:p>
            <a:r>
              <a:rPr lang="en-US" altLang="zh-TW" dirty="0"/>
              <a:t>AND OR </a:t>
            </a:r>
            <a:r>
              <a:rPr lang="en-US" altLang="zh-TW" dirty="0" smtClean="0"/>
              <a:t>EOR(XOR)…</a:t>
            </a:r>
            <a:endParaRPr lang="zh-TW" altLang="en-US" dirty="0"/>
          </a:p>
        </p:txBody>
      </p:sp>
      <p:sp>
        <p:nvSpPr>
          <p:cNvPr id="6" name="頁尾版面配置區 5"/>
          <p:cNvSpPr>
            <a:spLocks noGrp="1"/>
          </p:cNvSpPr>
          <p:nvPr>
            <p:ph type="ftr" sz="quarter" idx="11"/>
          </p:nvPr>
        </p:nvSpPr>
        <p:spPr/>
        <p:txBody>
          <a:bodyPr/>
          <a:lstStyle/>
          <a:p>
            <a:pPr>
              <a:defRPr/>
            </a:pPr>
            <a:r>
              <a:rPr lang="en-US" altLang="en-US" smtClean="0"/>
              <a:t>ENGR 100 Section C </a:t>
            </a:r>
            <a:endParaRPr lang="en-US" alt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標題 1"/>
          <p:cNvSpPr>
            <a:spLocks noGrp="1"/>
          </p:cNvSpPr>
          <p:nvPr>
            <p:ph type="title"/>
          </p:nvPr>
        </p:nvSpPr>
        <p:spPr/>
        <p:txBody>
          <a:bodyPr/>
          <a:lstStyle/>
          <a:p>
            <a:pPr eaLnBrk="1" hangingPunct="1"/>
            <a:r>
              <a:rPr lang="en-US" altLang="zh-TW" dirty="0" smtClean="0">
                <a:cs typeface="標楷體"/>
              </a:rPr>
              <a:t>3-Way Logic Switch</a:t>
            </a:r>
            <a:endParaRPr lang="zh-TW" altLang="en-US" dirty="0" smtClean="0">
              <a:cs typeface="標楷體"/>
            </a:endParaRPr>
          </a:p>
        </p:txBody>
      </p:sp>
      <p:sp>
        <p:nvSpPr>
          <p:cNvPr id="90115" name="內容版面配置區 2"/>
          <p:cNvSpPr>
            <a:spLocks noGrp="1"/>
          </p:cNvSpPr>
          <p:nvPr>
            <p:ph sz="quarter" idx="1"/>
          </p:nvPr>
        </p:nvSpPr>
        <p:spPr>
          <a:xfrm>
            <a:off x="381000" y="1333500"/>
            <a:ext cx="8229600" cy="4937125"/>
          </a:xfrm>
        </p:spPr>
        <p:txBody>
          <a:bodyPr/>
          <a:lstStyle/>
          <a:p>
            <a:pPr eaLnBrk="1" hangingPunct="1"/>
            <a:r>
              <a:rPr lang="en-US" altLang="zh-TW" smtClean="0"/>
              <a:t>1 Input 2 Output           v.s.         2 Input 1 Output </a:t>
            </a:r>
            <a:endParaRPr lang="zh-TW" altLang="en-US" smtClean="0"/>
          </a:p>
        </p:txBody>
      </p:sp>
      <p:pic>
        <p:nvPicPr>
          <p:cNvPr id="90116" name="Picture 2"/>
          <p:cNvPicPr>
            <a:picLocks noChangeAspect="1" noChangeArrowheads="1"/>
          </p:cNvPicPr>
          <p:nvPr/>
        </p:nvPicPr>
        <p:blipFill>
          <a:blip r:embed="rId2" cstate="print"/>
          <a:srcRect/>
          <a:stretch>
            <a:fillRect/>
          </a:stretch>
        </p:blipFill>
        <p:spPr bwMode="auto">
          <a:xfrm>
            <a:off x="762000" y="1943100"/>
            <a:ext cx="2581275" cy="1657350"/>
          </a:xfrm>
          <a:prstGeom prst="rect">
            <a:avLst/>
          </a:prstGeom>
          <a:noFill/>
          <a:ln w="12700" algn="ctr">
            <a:noFill/>
            <a:miter lim="800000"/>
            <a:headEnd/>
            <a:tailEnd/>
          </a:ln>
        </p:spPr>
      </p:pic>
      <p:pic>
        <p:nvPicPr>
          <p:cNvPr id="90117" name="Picture 3"/>
          <p:cNvPicPr>
            <a:picLocks noChangeAspect="1" noChangeArrowheads="1"/>
          </p:cNvPicPr>
          <p:nvPr/>
        </p:nvPicPr>
        <p:blipFill>
          <a:blip r:embed="rId3" cstate="print"/>
          <a:srcRect/>
          <a:stretch>
            <a:fillRect/>
          </a:stretch>
        </p:blipFill>
        <p:spPr bwMode="auto">
          <a:xfrm>
            <a:off x="5029200" y="1828800"/>
            <a:ext cx="2581275" cy="1657350"/>
          </a:xfrm>
          <a:prstGeom prst="rect">
            <a:avLst/>
          </a:prstGeom>
          <a:noFill/>
          <a:ln w="12700" algn="ctr">
            <a:noFill/>
            <a:miter lim="800000"/>
            <a:headEnd/>
            <a:tailEnd/>
          </a:ln>
        </p:spPr>
      </p:pic>
      <p:pic>
        <p:nvPicPr>
          <p:cNvPr id="90118" name="Picture 4"/>
          <p:cNvPicPr>
            <a:picLocks noChangeAspect="1" noChangeArrowheads="1"/>
          </p:cNvPicPr>
          <p:nvPr/>
        </p:nvPicPr>
        <p:blipFill>
          <a:blip r:embed="rId4" cstate="print"/>
          <a:srcRect/>
          <a:stretch>
            <a:fillRect/>
          </a:stretch>
        </p:blipFill>
        <p:spPr bwMode="auto">
          <a:xfrm>
            <a:off x="1295400" y="3467100"/>
            <a:ext cx="1676400" cy="1362075"/>
          </a:xfrm>
          <a:prstGeom prst="rect">
            <a:avLst/>
          </a:prstGeom>
          <a:noFill/>
          <a:ln w="12700" algn="ctr">
            <a:noFill/>
            <a:miter lim="800000"/>
            <a:headEnd/>
            <a:tailEnd/>
          </a:ln>
        </p:spPr>
      </p:pic>
      <p:pic>
        <p:nvPicPr>
          <p:cNvPr id="90119" name="Picture 5"/>
          <p:cNvPicPr>
            <a:picLocks noChangeAspect="1" noChangeArrowheads="1"/>
          </p:cNvPicPr>
          <p:nvPr/>
        </p:nvPicPr>
        <p:blipFill>
          <a:blip r:embed="rId5" cstate="print"/>
          <a:srcRect/>
          <a:stretch>
            <a:fillRect/>
          </a:stretch>
        </p:blipFill>
        <p:spPr bwMode="auto">
          <a:xfrm>
            <a:off x="1295400" y="4876800"/>
            <a:ext cx="1676400" cy="1362075"/>
          </a:xfrm>
          <a:prstGeom prst="rect">
            <a:avLst/>
          </a:prstGeom>
          <a:noFill/>
          <a:ln w="12700" algn="ctr">
            <a:noFill/>
            <a:miter lim="800000"/>
            <a:headEnd/>
            <a:tailEnd/>
          </a:ln>
        </p:spPr>
      </p:pic>
      <p:pic>
        <p:nvPicPr>
          <p:cNvPr id="90120" name="Picture 6"/>
          <p:cNvPicPr>
            <a:picLocks noChangeAspect="1" noChangeArrowheads="1"/>
          </p:cNvPicPr>
          <p:nvPr/>
        </p:nvPicPr>
        <p:blipFill>
          <a:blip r:embed="rId6" cstate="print"/>
          <a:srcRect/>
          <a:stretch>
            <a:fillRect/>
          </a:stretch>
        </p:blipFill>
        <p:spPr bwMode="auto">
          <a:xfrm>
            <a:off x="5219700" y="3790950"/>
            <a:ext cx="2266950" cy="1009650"/>
          </a:xfrm>
          <a:prstGeom prst="rect">
            <a:avLst/>
          </a:prstGeom>
          <a:noFill/>
          <a:ln w="12700" algn="ctr">
            <a:noFill/>
            <a:miter lim="800000"/>
            <a:headEnd/>
            <a:tailEnd/>
          </a:ln>
        </p:spPr>
      </p:pic>
      <p:pic>
        <p:nvPicPr>
          <p:cNvPr id="90121" name="Picture 7"/>
          <p:cNvPicPr>
            <a:picLocks noChangeAspect="1" noChangeArrowheads="1"/>
          </p:cNvPicPr>
          <p:nvPr/>
        </p:nvPicPr>
        <p:blipFill>
          <a:blip r:embed="rId7" cstate="print"/>
          <a:srcRect/>
          <a:stretch>
            <a:fillRect/>
          </a:stretch>
        </p:blipFill>
        <p:spPr bwMode="auto">
          <a:xfrm>
            <a:off x="5200650" y="5181600"/>
            <a:ext cx="2266950" cy="1009650"/>
          </a:xfrm>
          <a:prstGeom prst="rect">
            <a:avLst/>
          </a:prstGeom>
          <a:noFill/>
          <a:ln w="12700" algn="ctr">
            <a:noFill/>
            <a:miter lim="800000"/>
            <a:headEnd/>
            <a:tailEnd/>
          </a:ln>
        </p:spPr>
      </p:pic>
      <p:sp>
        <p:nvSpPr>
          <p:cNvPr id="10" name="頁尾版面配置區 9"/>
          <p:cNvSpPr>
            <a:spLocks noGrp="1"/>
          </p:cNvSpPr>
          <p:nvPr>
            <p:ph type="ftr" sz="quarter" idx="11"/>
          </p:nvPr>
        </p:nvSpPr>
        <p:spPr/>
        <p:txBody>
          <a:bodyPr/>
          <a:lstStyle/>
          <a:p>
            <a:pPr>
              <a:defRPr/>
            </a:pPr>
            <a:r>
              <a:rPr lang="en-US" altLang="en-US" smtClean="0"/>
              <a:t>ENGR 100 Section C </a:t>
            </a:r>
            <a:endParaRPr lang="en-US" alt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標題 1"/>
          <p:cNvSpPr>
            <a:spLocks noGrp="1"/>
          </p:cNvSpPr>
          <p:nvPr>
            <p:ph type="title"/>
          </p:nvPr>
        </p:nvSpPr>
        <p:spPr/>
        <p:txBody>
          <a:bodyPr/>
          <a:lstStyle/>
          <a:p>
            <a:pPr eaLnBrk="1" hangingPunct="1"/>
            <a:r>
              <a:rPr lang="en-US" altLang="zh-TW" smtClean="0">
                <a:cs typeface="標楷體"/>
              </a:rPr>
              <a:t>2 3-Way Switch (Logic ?) Layout</a:t>
            </a:r>
            <a:endParaRPr lang="zh-TW" altLang="en-US" smtClean="0">
              <a:cs typeface="標楷體"/>
            </a:endParaRPr>
          </a:p>
        </p:txBody>
      </p:sp>
      <p:pic>
        <p:nvPicPr>
          <p:cNvPr id="91139" name="Picture 2"/>
          <p:cNvPicPr>
            <a:picLocks noGrp="1" noChangeAspect="1" noChangeArrowheads="1"/>
          </p:cNvPicPr>
          <p:nvPr>
            <p:ph sz="quarter" idx="1"/>
          </p:nvPr>
        </p:nvPicPr>
        <p:blipFill>
          <a:blip r:embed="rId2" cstate="print"/>
          <a:srcRect/>
          <a:stretch>
            <a:fillRect/>
          </a:stretch>
        </p:blipFill>
        <p:spPr>
          <a:xfrm>
            <a:off x="1676400" y="1828800"/>
            <a:ext cx="5619750" cy="1962150"/>
          </a:xfrm>
          <a:noFill/>
        </p:spPr>
      </p:pic>
      <p:pic>
        <p:nvPicPr>
          <p:cNvPr id="91140" name="Picture 2"/>
          <p:cNvPicPr>
            <a:picLocks noChangeAspect="1" noChangeArrowheads="1"/>
          </p:cNvPicPr>
          <p:nvPr/>
        </p:nvPicPr>
        <p:blipFill>
          <a:blip r:embed="rId3" cstate="print"/>
          <a:srcRect/>
          <a:stretch>
            <a:fillRect/>
          </a:stretch>
        </p:blipFill>
        <p:spPr bwMode="auto">
          <a:xfrm>
            <a:off x="3048000" y="4381500"/>
            <a:ext cx="2933700" cy="1666875"/>
          </a:xfrm>
          <a:prstGeom prst="rect">
            <a:avLst/>
          </a:prstGeom>
          <a:noFill/>
          <a:ln w="12700" algn="ctr">
            <a:noFill/>
            <a:miter lim="800000"/>
            <a:headEnd/>
            <a:tailEnd/>
          </a:ln>
        </p:spPr>
      </p:pic>
      <p:sp>
        <p:nvSpPr>
          <p:cNvPr id="5" name="頁尾版面配置區 4"/>
          <p:cNvSpPr>
            <a:spLocks noGrp="1"/>
          </p:cNvSpPr>
          <p:nvPr>
            <p:ph type="ftr" sz="quarter" idx="11"/>
          </p:nvPr>
        </p:nvSpPr>
        <p:spPr/>
        <p:txBody>
          <a:bodyPr/>
          <a:lstStyle/>
          <a:p>
            <a:pPr>
              <a:defRPr/>
            </a:pPr>
            <a:r>
              <a:rPr lang="en-US" altLang="en-US" smtClean="0"/>
              <a:t>ENGR 100 Section C </a:t>
            </a:r>
            <a:endParaRPr lang="en-US" alt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標題 1"/>
          <p:cNvSpPr>
            <a:spLocks noGrp="1"/>
          </p:cNvSpPr>
          <p:nvPr>
            <p:ph type="title"/>
          </p:nvPr>
        </p:nvSpPr>
        <p:spPr/>
        <p:txBody>
          <a:bodyPr/>
          <a:lstStyle/>
          <a:p>
            <a:pPr eaLnBrk="1" hangingPunct="1"/>
            <a:r>
              <a:rPr lang="en-US" altLang="zh-TW" dirty="0" smtClean="0">
                <a:cs typeface="標楷體"/>
              </a:rPr>
              <a:t>Assignment:</a:t>
            </a:r>
            <a:br>
              <a:rPr lang="en-US" altLang="zh-TW" dirty="0" smtClean="0">
                <a:cs typeface="標楷體"/>
              </a:rPr>
            </a:br>
            <a:r>
              <a:rPr lang="en-US" altLang="zh-TW" dirty="0" smtClean="0">
                <a:cs typeface="標楷體"/>
              </a:rPr>
              <a:t>4-Way Switch and 3-4-3 Switch Layout</a:t>
            </a:r>
            <a:endParaRPr lang="zh-TW" altLang="en-US" dirty="0" smtClean="0">
              <a:cs typeface="標楷體"/>
            </a:endParaRPr>
          </a:p>
        </p:txBody>
      </p:sp>
      <p:pic>
        <p:nvPicPr>
          <p:cNvPr id="92163" name="Picture 2"/>
          <p:cNvPicPr>
            <a:picLocks noGrp="1" noChangeAspect="1" noChangeArrowheads="1"/>
          </p:cNvPicPr>
          <p:nvPr>
            <p:ph sz="quarter" idx="1"/>
          </p:nvPr>
        </p:nvPicPr>
        <p:blipFill>
          <a:blip r:embed="rId2" cstate="print"/>
          <a:srcRect/>
          <a:stretch>
            <a:fillRect/>
          </a:stretch>
        </p:blipFill>
        <p:spPr>
          <a:xfrm>
            <a:off x="2133600" y="1600200"/>
            <a:ext cx="3848100" cy="1524000"/>
          </a:xfrm>
          <a:noFill/>
        </p:spPr>
      </p:pic>
      <p:pic>
        <p:nvPicPr>
          <p:cNvPr id="92164" name="Picture 3"/>
          <p:cNvPicPr>
            <a:picLocks noChangeAspect="1" noChangeArrowheads="1"/>
          </p:cNvPicPr>
          <p:nvPr/>
        </p:nvPicPr>
        <p:blipFill>
          <a:blip r:embed="rId3" cstate="print"/>
          <a:srcRect/>
          <a:stretch>
            <a:fillRect/>
          </a:stretch>
        </p:blipFill>
        <p:spPr bwMode="auto">
          <a:xfrm>
            <a:off x="1409700" y="4114800"/>
            <a:ext cx="5619750" cy="1876425"/>
          </a:xfrm>
          <a:prstGeom prst="rect">
            <a:avLst/>
          </a:prstGeom>
          <a:noFill/>
          <a:ln w="12700" algn="ctr">
            <a:noFill/>
            <a:miter lim="800000"/>
            <a:headEnd/>
            <a:tailEnd/>
          </a:ln>
        </p:spPr>
      </p:pic>
      <p:sp>
        <p:nvSpPr>
          <p:cNvPr id="5" name="頁尾版面配置區 4"/>
          <p:cNvSpPr>
            <a:spLocks noGrp="1"/>
          </p:cNvSpPr>
          <p:nvPr>
            <p:ph type="ftr" sz="quarter" idx="11"/>
          </p:nvPr>
        </p:nvSpPr>
        <p:spPr/>
        <p:txBody>
          <a:bodyPr/>
          <a:lstStyle/>
          <a:p>
            <a:pPr>
              <a:defRPr/>
            </a:pPr>
            <a:r>
              <a:rPr lang="en-US" altLang="en-US" smtClean="0"/>
              <a:t>ENGR 100 Section C </a:t>
            </a:r>
            <a:endParaRPr lang="en-US" alt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標題 1"/>
          <p:cNvSpPr>
            <a:spLocks noGrp="1"/>
          </p:cNvSpPr>
          <p:nvPr>
            <p:ph type="title"/>
          </p:nvPr>
        </p:nvSpPr>
        <p:spPr/>
        <p:txBody>
          <a:bodyPr/>
          <a:lstStyle/>
          <a:p>
            <a:pPr eaLnBrk="1" hangingPunct="1"/>
            <a:r>
              <a:rPr lang="en-US" altLang="zh-TW" smtClean="0">
                <a:cs typeface="標楷體"/>
              </a:rPr>
              <a:t>3 Phase Power Source</a:t>
            </a:r>
            <a:endParaRPr lang="zh-TW" altLang="en-US" smtClean="0">
              <a:cs typeface="標楷體"/>
            </a:endParaRPr>
          </a:p>
        </p:txBody>
      </p:sp>
      <p:pic>
        <p:nvPicPr>
          <p:cNvPr id="93187" name="Picture 2"/>
          <p:cNvPicPr>
            <a:picLocks noGrp="1" noChangeAspect="1" noChangeArrowheads="1"/>
          </p:cNvPicPr>
          <p:nvPr>
            <p:ph sz="quarter" idx="1"/>
          </p:nvPr>
        </p:nvPicPr>
        <p:blipFill>
          <a:blip r:embed="rId2" cstate="print"/>
          <a:srcRect/>
          <a:stretch>
            <a:fillRect/>
          </a:stretch>
        </p:blipFill>
        <p:spPr>
          <a:xfrm>
            <a:off x="1330325" y="1219200"/>
            <a:ext cx="6483350" cy="4937125"/>
          </a:xfrm>
          <a:noFill/>
        </p:spPr>
      </p:pic>
      <p:sp>
        <p:nvSpPr>
          <p:cNvPr id="4" name="頁尾版面配置區 3"/>
          <p:cNvSpPr>
            <a:spLocks noGrp="1"/>
          </p:cNvSpPr>
          <p:nvPr>
            <p:ph type="ftr" sz="quarter" idx="11"/>
          </p:nvPr>
        </p:nvSpPr>
        <p:spPr/>
        <p:txBody>
          <a:bodyPr/>
          <a:lstStyle/>
          <a:p>
            <a:pPr>
              <a:defRPr/>
            </a:pPr>
            <a:r>
              <a:rPr lang="en-US" altLang="en-US" smtClean="0"/>
              <a:t>ENGR 100 Section C </a:t>
            </a:r>
            <a:endParaRPr lang="en-US" alt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標題 1"/>
          <p:cNvSpPr>
            <a:spLocks noGrp="1"/>
          </p:cNvSpPr>
          <p:nvPr>
            <p:ph type="title"/>
          </p:nvPr>
        </p:nvSpPr>
        <p:spPr/>
        <p:txBody>
          <a:bodyPr/>
          <a:lstStyle/>
          <a:p>
            <a:pPr eaLnBrk="1" hangingPunct="1"/>
            <a:r>
              <a:rPr lang="en-US" altLang="zh-TW" smtClean="0">
                <a:cs typeface="標楷體"/>
              </a:rPr>
              <a:t>Light Bulb</a:t>
            </a:r>
            <a:endParaRPr lang="zh-TW" altLang="en-US" smtClean="0">
              <a:cs typeface="標楷體"/>
            </a:endParaRPr>
          </a:p>
        </p:txBody>
      </p:sp>
      <p:pic>
        <p:nvPicPr>
          <p:cNvPr id="94211" name="Picture 2"/>
          <p:cNvPicPr>
            <a:picLocks noGrp="1" noChangeAspect="1" noChangeArrowheads="1"/>
          </p:cNvPicPr>
          <p:nvPr>
            <p:ph sz="quarter" idx="1"/>
          </p:nvPr>
        </p:nvPicPr>
        <p:blipFill>
          <a:blip r:embed="rId2" cstate="print">
            <a:clrChange>
              <a:clrFrom>
                <a:srgbClr val="FFFFFF"/>
              </a:clrFrom>
              <a:clrTo>
                <a:srgbClr val="FFFFFF">
                  <a:alpha val="0"/>
                </a:srgbClr>
              </a:clrTo>
            </a:clrChange>
          </a:blip>
          <a:srcRect/>
          <a:stretch>
            <a:fillRect/>
          </a:stretch>
        </p:blipFill>
        <p:spPr>
          <a:xfrm>
            <a:off x="911225" y="1219200"/>
            <a:ext cx="7321550" cy="4937125"/>
          </a:xfrm>
          <a:noFill/>
        </p:spPr>
      </p:pic>
      <p:sp>
        <p:nvSpPr>
          <p:cNvPr id="4" name="頁尾版面配置區 3"/>
          <p:cNvSpPr>
            <a:spLocks noGrp="1"/>
          </p:cNvSpPr>
          <p:nvPr>
            <p:ph type="ftr" sz="quarter" idx="11"/>
          </p:nvPr>
        </p:nvSpPr>
        <p:spPr/>
        <p:txBody>
          <a:bodyPr/>
          <a:lstStyle/>
          <a:p>
            <a:pPr>
              <a:defRPr/>
            </a:pPr>
            <a:r>
              <a:rPr lang="en-US" altLang="en-US" smtClean="0"/>
              <a:t>ENGR 100 Section C </a:t>
            </a:r>
            <a:endParaRPr lang="en-US"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7" name="Picture 2"/>
          <p:cNvPicPr>
            <a:picLocks noChangeAspect="1" noChangeArrowheads="1"/>
          </p:cNvPicPr>
          <p:nvPr/>
        </p:nvPicPr>
        <p:blipFill>
          <a:blip r:embed="rId4" cstate="print"/>
          <a:srcRect t="18570" b="14020"/>
          <a:stretch>
            <a:fillRect/>
          </a:stretch>
        </p:blipFill>
        <p:spPr bwMode="auto">
          <a:xfrm>
            <a:off x="6800850" y="395288"/>
            <a:ext cx="2343150" cy="1152525"/>
          </a:xfrm>
          <a:prstGeom prst="rect">
            <a:avLst/>
          </a:prstGeom>
          <a:noFill/>
          <a:ln w="12700" algn="ctr">
            <a:noFill/>
            <a:miter lim="800000"/>
            <a:headEnd/>
            <a:tailEnd/>
          </a:ln>
        </p:spPr>
      </p:pic>
      <p:sp>
        <p:nvSpPr>
          <p:cNvPr id="1028" name="Rectangle 3"/>
          <p:cNvSpPr>
            <a:spLocks noGrp="1" noChangeArrowheads="1"/>
          </p:cNvSpPr>
          <p:nvPr>
            <p:ph type="title"/>
          </p:nvPr>
        </p:nvSpPr>
        <p:spPr/>
        <p:txBody>
          <a:bodyPr/>
          <a:lstStyle/>
          <a:p>
            <a:pPr eaLnBrk="1" hangingPunct="1"/>
            <a:r>
              <a:rPr lang="en-US" altLang="zh-TW" smtClean="0">
                <a:ea typeface="新細明體" pitchFamily="18" charset="-120"/>
              </a:rPr>
              <a:t>A. Setting Up Your Hardware</a:t>
            </a:r>
          </a:p>
        </p:txBody>
      </p:sp>
      <p:sp>
        <p:nvSpPr>
          <p:cNvPr id="1029" name="Rectangle 6"/>
          <p:cNvSpPr>
            <a:spLocks noGrp="1" noChangeArrowheads="1"/>
          </p:cNvSpPr>
          <p:nvPr>
            <p:ph sz="quarter" idx="1"/>
          </p:nvPr>
        </p:nvSpPr>
        <p:spPr>
          <a:xfrm>
            <a:off x="385763" y="1547813"/>
            <a:ext cx="6958012" cy="4610100"/>
          </a:xfrm>
        </p:spPr>
        <p:txBody>
          <a:bodyPr/>
          <a:lstStyle/>
          <a:p>
            <a:pPr eaLnBrk="1" hangingPunct="1">
              <a:lnSpc>
                <a:spcPct val="90000"/>
              </a:lnSpc>
            </a:pPr>
            <a:r>
              <a:rPr lang="en-US" altLang="zh-TW" sz="2800" smtClean="0"/>
              <a:t>Data Acquisition Device (DAQ)</a:t>
            </a:r>
          </a:p>
          <a:p>
            <a:pPr lvl="1" eaLnBrk="1" hangingPunct="1">
              <a:lnSpc>
                <a:spcPct val="90000"/>
              </a:lnSpc>
            </a:pPr>
            <a:r>
              <a:rPr lang="en-US" altLang="zh-TW" sz="2400" smtClean="0"/>
              <a:t>Actual USB, PCI, or PXI Device</a:t>
            </a:r>
          </a:p>
          <a:p>
            <a:pPr lvl="1" eaLnBrk="1" hangingPunct="1">
              <a:lnSpc>
                <a:spcPct val="90000"/>
              </a:lnSpc>
            </a:pPr>
            <a:r>
              <a:rPr lang="en-US" altLang="zh-TW" sz="2400" smtClean="0"/>
              <a:t>Configured in MAX</a:t>
            </a:r>
          </a:p>
          <a:p>
            <a:pPr lvl="1" eaLnBrk="1" hangingPunct="1">
              <a:lnSpc>
                <a:spcPct val="90000"/>
              </a:lnSpc>
            </a:pPr>
            <a:endParaRPr lang="en-US" altLang="zh-TW" sz="2400" smtClean="0"/>
          </a:p>
          <a:p>
            <a:pPr eaLnBrk="1" hangingPunct="1">
              <a:lnSpc>
                <a:spcPct val="90000"/>
              </a:lnSpc>
            </a:pPr>
            <a:r>
              <a:rPr lang="en-US" altLang="zh-TW" sz="2800" smtClean="0"/>
              <a:t>Simulated Data Acquisition Device (DAQ)</a:t>
            </a:r>
          </a:p>
          <a:p>
            <a:pPr lvl="1" eaLnBrk="1" hangingPunct="1">
              <a:lnSpc>
                <a:spcPct val="90000"/>
              </a:lnSpc>
            </a:pPr>
            <a:r>
              <a:rPr lang="en-US" altLang="zh-TW" sz="2400" smtClean="0"/>
              <a:t>Software simulated at the driver level</a:t>
            </a:r>
          </a:p>
          <a:p>
            <a:pPr lvl="1" eaLnBrk="1" hangingPunct="1">
              <a:lnSpc>
                <a:spcPct val="90000"/>
              </a:lnSpc>
            </a:pPr>
            <a:r>
              <a:rPr lang="en-US" altLang="zh-TW" sz="2400" smtClean="0"/>
              <a:t>Configured in MAX</a:t>
            </a:r>
          </a:p>
          <a:p>
            <a:pPr lvl="1" eaLnBrk="1" hangingPunct="1">
              <a:lnSpc>
                <a:spcPct val="90000"/>
              </a:lnSpc>
            </a:pPr>
            <a:endParaRPr lang="en-US" altLang="zh-TW" sz="2400" smtClean="0"/>
          </a:p>
          <a:p>
            <a:pPr eaLnBrk="1" hangingPunct="1">
              <a:lnSpc>
                <a:spcPct val="90000"/>
              </a:lnSpc>
            </a:pPr>
            <a:r>
              <a:rPr lang="en-US" altLang="zh-TW" sz="2800" smtClean="0"/>
              <a:t>Sound Card</a:t>
            </a:r>
          </a:p>
          <a:p>
            <a:pPr lvl="1" eaLnBrk="1" hangingPunct="1">
              <a:lnSpc>
                <a:spcPct val="90000"/>
              </a:lnSpc>
            </a:pPr>
            <a:r>
              <a:rPr lang="en-US" altLang="zh-TW" sz="2400" smtClean="0"/>
              <a:t>Built into most computers</a:t>
            </a:r>
          </a:p>
          <a:p>
            <a:pPr lvl="1" eaLnBrk="1" hangingPunct="1">
              <a:lnSpc>
                <a:spcPct val="90000"/>
              </a:lnSpc>
            </a:pPr>
            <a:endParaRPr lang="en-US" altLang="zh-TW" sz="2400" smtClean="0"/>
          </a:p>
        </p:txBody>
      </p:sp>
      <p:graphicFrame>
        <p:nvGraphicFramePr>
          <p:cNvPr id="1026" name="Object 4"/>
          <p:cNvGraphicFramePr>
            <a:graphicFrameLocks noChangeAspect="1"/>
          </p:cNvGraphicFramePr>
          <p:nvPr/>
        </p:nvGraphicFramePr>
        <p:xfrm>
          <a:off x="4111625" y="4927600"/>
          <a:ext cx="3111500" cy="831850"/>
        </p:xfrm>
        <a:graphic>
          <a:graphicData uri="http://schemas.openxmlformats.org/presentationml/2006/ole">
            <p:oleObj spid="_x0000_s1026" name="Bitmap Image" r:id="rId5" imgW="2600000" imgH="695238" progId="PBrush">
              <p:embed/>
            </p:oleObj>
          </a:graphicData>
        </a:graphic>
      </p:graphicFrame>
      <p:pic>
        <p:nvPicPr>
          <p:cNvPr id="1030" name="Picture 5"/>
          <p:cNvPicPr>
            <a:picLocks noChangeAspect="1" noChangeArrowheads="1"/>
          </p:cNvPicPr>
          <p:nvPr/>
        </p:nvPicPr>
        <p:blipFill>
          <a:blip r:embed="rId6" cstate="print"/>
          <a:srcRect l="16034" r="16032"/>
          <a:stretch>
            <a:fillRect/>
          </a:stretch>
        </p:blipFill>
        <p:spPr bwMode="auto">
          <a:xfrm>
            <a:off x="5724525" y="1355725"/>
            <a:ext cx="1074738" cy="1150938"/>
          </a:xfrm>
          <a:prstGeom prst="rect">
            <a:avLst/>
          </a:prstGeom>
          <a:noFill/>
          <a:ln w="12700" algn="ctr">
            <a:noFill/>
            <a:miter lim="800000"/>
            <a:headEnd/>
            <a:tailEnd/>
          </a:ln>
        </p:spPr>
      </p:pic>
      <p:pic>
        <p:nvPicPr>
          <p:cNvPr id="1031" name="Picture 7"/>
          <p:cNvPicPr>
            <a:picLocks noChangeAspect="1" noChangeArrowheads="1"/>
          </p:cNvPicPr>
          <p:nvPr/>
        </p:nvPicPr>
        <p:blipFill>
          <a:blip r:embed="rId7" cstate="print"/>
          <a:srcRect l="13083" r="11333"/>
          <a:stretch>
            <a:fillRect/>
          </a:stretch>
        </p:blipFill>
        <p:spPr bwMode="auto">
          <a:xfrm>
            <a:off x="7221538" y="1585913"/>
            <a:ext cx="1498600" cy="1443037"/>
          </a:xfrm>
          <a:prstGeom prst="rect">
            <a:avLst/>
          </a:prstGeom>
          <a:noFill/>
          <a:ln w="12700" algn="ctr">
            <a:noFill/>
            <a:miter lim="800000"/>
            <a:headEnd/>
            <a:tailEnd/>
          </a:ln>
        </p:spPr>
      </p:pic>
      <p:sp>
        <p:nvSpPr>
          <p:cNvPr id="896008" name="AutoShape 8"/>
          <p:cNvSpPr>
            <a:spLocks noChangeArrowheads="1"/>
          </p:cNvSpPr>
          <p:nvPr/>
        </p:nvSpPr>
        <p:spPr bwMode="auto">
          <a:xfrm>
            <a:off x="4687888" y="1625600"/>
            <a:ext cx="998537" cy="384175"/>
          </a:xfrm>
          <a:prstGeom prst="roundRect">
            <a:avLst>
              <a:gd name="adj" fmla="val 16667"/>
            </a:avLst>
          </a:prstGeom>
          <a:solidFill>
            <a:schemeClr val="bg1"/>
          </a:solidFill>
          <a:ln w="12700" algn="ctr">
            <a:solidFill>
              <a:schemeClr val="tx1"/>
            </a:solidFill>
            <a:round/>
            <a:headEnd/>
            <a:tailEnd/>
          </a:ln>
          <a:effectLst/>
        </p:spPr>
        <p:txBody>
          <a:bodyPr wrap="none" anchor="ctr"/>
          <a:lstStyle/>
          <a:p>
            <a:pPr>
              <a:defRPr/>
            </a:pPr>
            <a:r>
              <a:rPr lang="en-US" altLang="zh-TW" sz="2000" b="0">
                <a:effectLst>
                  <a:outerShdw blurRad="38100" dist="38100" dir="2700000" algn="tl">
                    <a:srgbClr val="C0C0C0"/>
                  </a:outerShdw>
                </a:effectLst>
                <a:latin typeface="Times New Roman" pitchFamily="18" charset="0"/>
              </a:rPr>
              <a:t>Track A</a:t>
            </a:r>
          </a:p>
        </p:txBody>
      </p:sp>
      <p:sp>
        <p:nvSpPr>
          <p:cNvPr id="896009" name="AutoShape 9"/>
          <p:cNvSpPr>
            <a:spLocks noChangeArrowheads="1"/>
          </p:cNvSpPr>
          <p:nvPr/>
        </p:nvSpPr>
        <p:spPr bwMode="auto">
          <a:xfrm>
            <a:off x="6070600" y="3276600"/>
            <a:ext cx="998538" cy="384175"/>
          </a:xfrm>
          <a:prstGeom prst="roundRect">
            <a:avLst>
              <a:gd name="adj" fmla="val 16667"/>
            </a:avLst>
          </a:prstGeom>
          <a:solidFill>
            <a:schemeClr val="bg1"/>
          </a:solidFill>
          <a:ln w="12700" algn="ctr">
            <a:solidFill>
              <a:schemeClr val="tx1"/>
            </a:solidFill>
            <a:round/>
            <a:headEnd/>
            <a:tailEnd/>
          </a:ln>
          <a:effectLst/>
        </p:spPr>
        <p:txBody>
          <a:bodyPr wrap="none" anchor="ctr"/>
          <a:lstStyle/>
          <a:p>
            <a:pPr>
              <a:defRPr/>
            </a:pPr>
            <a:r>
              <a:rPr lang="en-US" altLang="zh-TW" sz="2000" b="0">
                <a:effectLst>
                  <a:outerShdw blurRad="38100" dist="38100" dir="2700000" algn="tl">
                    <a:srgbClr val="C0C0C0"/>
                  </a:outerShdw>
                </a:effectLst>
                <a:latin typeface="Times New Roman" pitchFamily="18" charset="0"/>
              </a:rPr>
              <a:t>Track B</a:t>
            </a:r>
          </a:p>
        </p:txBody>
      </p:sp>
      <p:sp>
        <p:nvSpPr>
          <p:cNvPr id="896010" name="AutoShape 10"/>
          <p:cNvSpPr>
            <a:spLocks noChangeArrowheads="1"/>
          </p:cNvSpPr>
          <p:nvPr/>
        </p:nvSpPr>
        <p:spPr bwMode="auto">
          <a:xfrm>
            <a:off x="2306638" y="4927600"/>
            <a:ext cx="998537" cy="384175"/>
          </a:xfrm>
          <a:prstGeom prst="roundRect">
            <a:avLst>
              <a:gd name="adj" fmla="val 16667"/>
            </a:avLst>
          </a:prstGeom>
          <a:solidFill>
            <a:schemeClr val="bg1"/>
          </a:solidFill>
          <a:ln w="12700" algn="ctr">
            <a:solidFill>
              <a:schemeClr val="tx1"/>
            </a:solidFill>
            <a:round/>
            <a:headEnd/>
            <a:tailEnd/>
          </a:ln>
          <a:effectLst/>
        </p:spPr>
        <p:txBody>
          <a:bodyPr wrap="none" anchor="ctr"/>
          <a:lstStyle/>
          <a:p>
            <a:pPr>
              <a:defRPr/>
            </a:pPr>
            <a:r>
              <a:rPr lang="en-US" altLang="zh-TW" sz="2000" b="0">
                <a:effectLst>
                  <a:outerShdw blurRad="38100" dist="38100" dir="2700000" algn="tl">
                    <a:srgbClr val="C0C0C0"/>
                  </a:outerShdw>
                </a:effectLst>
                <a:latin typeface="Times New Roman" pitchFamily="18" charset="0"/>
              </a:rPr>
              <a:t>Track C</a:t>
            </a:r>
          </a:p>
        </p:txBody>
      </p:sp>
      <p:sp>
        <p:nvSpPr>
          <p:cNvPr id="11" name="頁尾版面配置區 10"/>
          <p:cNvSpPr>
            <a:spLocks noGrp="1"/>
          </p:cNvSpPr>
          <p:nvPr>
            <p:ph type="ftr" sz="quarter" idx="11"/>
          </p:nvPr>
        </p:nvSpPr>
        <p:spPr/>
        <p:txBody>
          <a:bodyPr/>
          <a:lstStyle/>
          <a:p>
            <a:pPr>
              <a:defRPr/>
            </a:pPr>
            <a:r>
              <a:rPr lang="en-US" altLang="en-US" smtClean="0"/>
              <a:t>ENGR 100 Section C </a:t>
            </a:r>
            <a:endParaRPr lang="en-US" alt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標題 1"/>
          <p:cNvSpPr>
            <a:spLocks noGrp="1"/>
          </p:cNvSpPr>
          <p:nvPr>
            <p:ph type="title"/>
          </p:nvPr>
        </p:nvSpPr>
        <p:spPr/>
        <p:txBody>
          <a:bodyPr/>
          <a:lstStyle/>
          <a:p>
            <a:pPr eaLnBrk="1" hangingPunct="1"/>
            <a:r>
              <a:rPr lang="en-US" altLang="zh-TW" smtClean="0">
                <a:cs typeface="標楷體"/>
              </a:rPr>
              <a:t>2-Way Switch</a:t>
            </a:r>
            <a:endParaRPr lang="zh-TW" altLang="en-US" smtClean="0">
              <a:cs typeface="標楷體"/>
            </a:endParaRPr>
          </a:p>
        </p:txBody>
      </p:sp>
      <p:pic>
        <p:nvPicPr>
          <p:cNvPr id="95235" name="Picture 2"/>
          <p:cNvPicPr>
            <a:picLocks noGrp="1" noChangeAspect="1" noChangeArrowheads="1"/>
          </p:cNvPicPr>
          <p:nvPr>
            <p:ph sz="quarter" idx="1"/>
          </p:nvPr>
        </p:nvPicPr>
        <p:blipFill>
          <a:blip r:embed="rId2" cstate="print"/>
          <a:srcRect/>
          <a:stretch>
            <a:fillRect/>
          </a:stretch>
        </p:blipFill>
        <p:spPr>
          <a:xfrm>
            <a:off x="647700" y="1219200"/>
            <a:ext cx="5189538" cy="4937125"/>
          </a:xfrm>
          <a:noFill/>
        </p:spPr>
      </p:pic>
      <p:pic>
        <p:nvPicPr>
          <p:cNvPr id="95236" name="Picture 3"/>
          <p:cNvPicPr>
            <a:picLocks noChangeAspect="1" noChangeArrowheads="1"/>
          </p:cNvPicPr>
          <p:nvPr/>
        </p:nvPicPr>
        <p:blipFill>
          <a:blip r:embed="rId3" cstate="print"/>
          <a:srcRect/>
          <a:stretch>
            <a:fillRect/>
          </a:stretch>
        </p:blipFill>
        <p:spPr bwMode="auto">
          <a:xfrm>
            <a:off x="6134100" y="2171700"/>
            <a:ext cx="2543175" cy="1009650"/>
          </a:xfrm>
          <a:prstGeom prst="rect">
            <a:avLst/>
          </a:prstGeom>
          <a:noFill/>
          <a:ln w="12700" algn="ctr">
            <a:noFill/>
            <a:miter lim="800000"/>
            <a:headEnd/>
            <a:tailEnd/>
          </a:ln>
        </p:spPr>
      </p:pic>
      <p:sp>
        <p:nvSpPr>
          <p:cNvPr id="5" name="文字方塊 4"/>
          <p:cNvSpPr txBox="1"/>
          <p:nvPr/>
        </p:nvSpPr>
        <p:spPr>
          <a:xfrm>
            <a:off x="685800" y="3238500"/>
            <a:ext cx="400110" cy="762388"/>
          </a:xfrm>
          <a:prstGeom prst="rect">
            <a:avLst/>
          </a:prstGeom>
          <a:noFill/>
        </p:spPr>
        <p:txBody>
          <a:bodyPr vert="vert270" wrap="none">
            <a:spAutoFit/>
          </a:bodyPr>
          <a:lstStyle/>
          <a:p>
            <a:pPr>
              <a:defRPr/>
            </a:pPr>
            <a:r>
              <a:rPr lang="en-US" altLang="zh-TW" sz="1400" b="0" dirty="0"/>
              <a:t>LEVITION</a:t>
            </a:r>
            <a:endParaRPr lang="zh-TW" altLang="en-US" sz="1400" b="0" dirty="0"/>
          </a:p>
        </p:txBody>
      </p:sp>
      <p:sp>
        <p:nvSpPr>
          <p:cNvPr id="6" name="頁尾版面配置區 5"/>
          <p:cNvSpPr>
            <a:spLocks noGrp="1"/>
          </p:cNvSpPr>
          <p:nvPr>
            <p:ph type="ftr" sz="quarter" idx="11"/>
          </p:nvPr>
        </p:nvSpPr>
        <p:spPr/>
        <p:txBody>
          <a:bodyPr/>
          <a:lstStyle/>
          <a:p>
            <a:pPr>
              <a:defRPr/>
            </a:pPr>
            <a:r>
              <a:rPr lang="en-US" altLang="en-US" smtClean="0"/>
              <a:t>ENGR 100 Section C </a:t>
            </a:r>
            <a:endParaRPr lang="en-US" alt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標題 1"/>
          <p:cNvSpPr>
            <a:spLocks noGrp="1"/>
          </p:cNvSpPr>
          <p:nvPr>
            <p:ph type="title"/>
          </p:nvPr>
        </p:nvSpPr>
        <p:spPr/>
        <p:txBody>
          <a:bodyPr/>
          <a:lstStyle/>
          <a:p>
            <a:pPr eaLnBrk="1" hangingPunct="1"/>
            <a:r>
              <a:rPr lang="en-US" altLang="zh-TW" smtClean="0">
                <a:cs typeface="標楷體"/>
              </a:rPr>
              <a:t>2 2-Way Switch (Logic AND) Layout</a:t>
            </a:r>
            <a:endParaRPr lang="zh-TW" altLang="en-US" smtClean="0">
              <a:cs typeface="標楷體"/>
            </a:endParaRPr>
          </a:p>
        </p:txBody>
      </p:sp>
      <p:pic>
        <p:nvPicPr>
          <p:cNvPr id="96259" name="Picture 2"/>
          <p:cNvPicPr>
            <a:picLocks noGrp="1" noChangeAspect="1" noChangeArrowheads="1"/>
          </p:cNvPicPr>
          <p:nvPr>
            <p:ph sz="quarter" idx="1"/>
          </p:nvPr>
        </p:nvPicPr>
        <p:blipFill>
          <a:blip r:embed="rId2" cstate="print"/>
          <a:srcRect/>
          <a:stretch>
            <a:fillRect/>
          </a:stretch>
        </p:blipFill>
        <p:spPr>
          <a:xfrm>
            <a:off x="2124075" y="2587625"/>
            <a:ext cx="4895850" cy="2200275"/>
          </a:xfrm>
          <a:noFill/>
        </p:spPr>
      </p:pic>
      <p:sp>
        <p:nvSpPr>
          <p:cNvPr id="4" name="頁尾版面配置區 3"/>
          <p:cNvSpPr>
            <a:spLocks noGrp="1"/>
          </p:cNvSpPr>
          <p:nvPr>
            <p:ph type="ftr" sz="quarter" idx="11"/>
          </p:nvPr>
        </p:nvSpPr>
        <p:spPr/>
        <p:txBody>
          <a:bodyPr/>
          <a:lstStyle/>
          <a:p>
            <a:pPr>
              <a:defRPr/>
            </a:pPr>
            <a:r>
              <a:rPr lang="en-US" altLang="en-US" smtClean="0"/>
              <a:t>ENGR 100 Section C </a:t>
            </a:r>
            <a:endParaRPr lang="en-US" alt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3"/>
          <p:cNvPicPr>
            <a:picLocks noGrp="1" noChangeAspect="1" noChangeArrowheads="1"/>
          </p:cNvPicPr>
          <p:nvPr>
            <p:ph sz="quarter" idx="1"/>
          </p:nvPr>
        </p:nvPicPr>
        <p:blipFill>
          <a:blip r:embed="rId2" cstate="print"/>
          <a:srcRect/>
          <a:stretch>
            <a:fillRect/>
          </a:stretch>
        </p:blipFill>
        <p:spPr>
          <a:xfrm>
            <a:off x="611188" y="1219200"/>
            <a:ext cx="7921625" cy="4937125"/>
          </a:xfrm>
          <a:noFill/>
        </p:spPr>
      </p:pic>
      <p:sp>
        <p:nvSpPr>
          <p:cNvPr id="97283" name="標題 1"/>
          <p:cNvSpPr>
            <a:spLocks noGrp="1"/>
          </p:cNvSpPr>
          <p:nvPr>
            <p:ph type="title"/>
          </p:nvPr>
        </p:nvSpPr>
        <p:spPr/>
        <p:txBody>
          <a:bodyPr/>
          <a:lstStyle/>
          <a:p>
            <a:pPr eaLnBrk="1" hangingPunct="1"/>
            <a:r>
              <a:rPr lang="en-US" altLang="zh-TW" smtClean="0">
                <a:cs typeface="標楷體"/>
              </a:rPr>
              <a:t>3-Way Switch (1 Input 2 Outputs)</a:t>
            </a:r>
            <a:endParaRPr lang="zh-TW" altLang="en-US" smtClean="0">
              <a:cs typeface="標楷體"/>
            </a:endParaRPr>
          </a:p>
        </p:txBody>
      </p:sp>
      <p:sp>
        <p:nvSpPr>
          <p:cNvPr id="5" name="向下箭號 4"/>
          <p:cNvSpPr/>
          <p:nvPr/>
        </p:nvSpPr>
        <p:spPr>
          <a:xfrm rot="8157727">
            <a:off x="4406900" y="3082925"/>
            <a:ext cx="228600" cy="1404938"/>
          </a:xfrm>
          <a:prstGeom prst="downArrow">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TW" altLang="en-US"/>
          </a:p>
        </p:txBody>
      </p:sp>
      <p:sp>
        <p:nvSpPr>
          <p:cNvPr id="6" name="向下箭號 5"/>
          <p:cNvSpPr/>
          <p:nvPr/>
        </p:nvSpPr>
        <p:spPr>
          <a:xfrm rot="10800000">
            <a:off x="4914900" y="3086100"/>
            <a:ext cx="239713" cy="1223963"/>
          </a:xfrm>
          <a:prstGeom prst="downArrow">
            <a:avLst/>
          </a:prstGeom>
          <a:solidFill>
            <a:srgbClr val="FF0000">
              <a:alpha val="4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TW" altLang="en-US"/>
          </a:p>
        </p:txBody>
      </p:sp>
      <p:sp>
        <p:nvSpPr>
          <p:cNvPr id="7" name="文字方塊 6"/>
          <p:cNvSpPr txBox="1"/>
          <p:nvPr/>
        </p:nvSpPr>
        <p:spPr>
          <a:xfrm>
            <a:off x="3657600" y="3390512"/>
            <a:ext cx="400110" cy="762388"/>
          </a:xfrm>
          <a:prstGeom prst="rect">
            <a:avLst/>
          </a:prstGeom>
          <a:noFill/>
        </p:spPr>
        <p:txBody>
          <a:bodyPr vert="vert270" wrap="none">
            <a:spAutoFit/>
          </a:bodyPr>
          <a:lstStyle/>
          <a:p>
            <a:pPr>
              <a:defRPr/>
            </a:pPr>
            <a:r>
              <a:rPr lang="en-US" altLang="zh-TW" sz="1400" b="0" dirty="0"/>
              <a:t>LEVITION</a:t>
            </a:r>
            <a:endParaRPr lang="zh-TW" altLang="en-US" sz="1400" b="0" dirty="0"/>
          </a:p>
        </p:txBody>
      </p:sp>
      <p:sp>
        <p:nvSpPr>
          <p:cNvPr id="8" name="頁尾版面配置區 7"/>
          <p:cNvSpPr>
            <a:spLocks noGrp="1"/>
          </p:cNvSpPr>
          <p:nvPr>
            <p:ph type="ftr" sz="quarter" idx="11"/>
          </p:nvPr>
        </p:nvSpPr>
        <p:spPr/>
        <p:txBody>
          <a:bodyPr/>
          <a:lstStyle/>
          <a:p>
            <a:pPr>
              <a:defRPr/>
            </a:pPr>
            <a:r>
              <a:rPr lang="en-US" altLang="en-US" smtClean="0"/>
              <a:t>ENGR 100 Section C </a:t>
            </a:r>
            <a:endParaRPr lang="en-US" alt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p:cNvPicPr>
            <a:picLocks noGrp="1" noChangeAspect="1" noChangeArrowheads="1"/>
          </p:cNvPicPr>
          <p:nvPr>
            <p:ph sz="quarter" idx="1"/>
          </p:nvPr>
        </p:nvPicPr>
        <p:blipFill>
          <a:blip r:embed="rId2" cstate="print"/>
          <a:srcRect/>
          <a:stretch>
            <a:fillRect/>
          </a:stretch>
        </p:blipFill>
        <p:spPr>
          <a:xfrm>
            <a:off x="611188" y="1238250"/>
            <a:ext cx="7921625" cy="4899025"/>
          </a:xfrm>
          <a:noFill/>
        </p:spPr>
      </p:pic>
      <p:sp>
        <p:nvSpPr>
          <p:cNvPr id="98307" name="標題 1"/>
          <p:cNvSpPr>
            <a:spLocks noGrp="1"/>
          </p:cNvSpPr>
          <p:nvPr>
            <p:ph type="title"/>
          </p:nvPr>
        </p:nvSpPr>
        <p:spPr/>
        <p:txBody>
          <a:bodyPr/>
          <a:lstStyle/>
          <a:p>
            <a:pPr eaLnBrk="1" hangingPunct="1"/>
            <a:r>
              <a:rPr lang="en-US" altLang="zh-TW" smtClean="0">
                <a:cs typeface="標楷體"/>
              </a:rPr>
              <a:t>3-Way Switch (2 Inputs 1 Output)</a:t>
            </a:r>
            <a:endParaRPr lang="zh-TW" altLang="en-US" smtClean="0">
              <a:cs typeface="標楷體"/>
            </a:endParaRPr>
          </a:p>
        </p:txBody>
      </p:sp>
      <p:sp>
        <p:nvSpPr>
          <p:cNvPr id="5" name="向下箭號 4"/>
          <p:cNvSpPr/>
          <p:nvPr/>
        </p:nvSpPr>
        <p:spPr>
          <a:xfrm rot="18801059">
            <a:off x="4443412" y="2820988"/>
            <a:ext cx="188913" cy="1404938"/>
          </a:xfrm>
          <a:prstGeom prst="downArrow">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TW" altLang="en-US"/>
          </a:p>
        </p:txBody>
      </p:sp>
      <p:sp>
        <p:nvSpPr>
          <p:cNvPr id="6" name="向下箭號 5"/>
          <p:cNvSpPr/>
          <p:nvPr/>
        </p:nvSpPr>
        <p:spPr>
          <a:xfrm>
            <a:off x="5143500" y="3162300"/>
            <a:ext cx="190500" cy="838200"/>
          </a:xfrm>
          <a:prstGeom prst="downArrow">
            <a:avLst/>
          </a:prstGeom>
          <a:solidFill>
            <a:srgbClr val="FF0000">
              <a:alpha val="4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TW" altLang="en-US"/>
          </a:p>
        </p:txBody>
      </p:sp>
      <p:sp>
        <p:nvSpPr>
          <p:cNvPr id="7" name="文字方塊 6"/>
          <p:cNvSpPr txBox="1"/>
          <p:nvPr/>
        </p:nvSpPr>
        <p:spPr>
          <a:xfrm>
            <a:off x="3657600" y="3200400"/>
            <a:ext cx="400110" cy="762388"/>
          </a:xfrm>
          <a:prstGeom prst="rect">
            <a:avLst/>
          </a:prstGeom>
          <a:noFill/>
        </p:spPr>
        <p:txBody>
          <a:bodyPr vert="vert270" wrap="none">
            <a:spAutoFit/>
          </a:bodyPr>
          <a:lstStyle/>
          <a:p>
            <a:pPr>
              <a:defRPr/>
            </a:pPr>
            <a:r>
              <a:rPr lang="en-US" altLang="zh-TW" sz="1400" b="0" dirty="0"/>
              <a:t>LEVITION</a:t>
            </a:r>
            <a:endParaRPr lang="zh-TW" altLang="en-US" sz="1400" b="0" dirty="0"/>
          </a:p>
        </p:txBody>
      </p:sp>
      <p:sp>
        <p:nvSpPr>
          <p:cNvPr id="8" name="頁尾版面配置區 7"/>
          <p:cNvSpPr>
            <a:spLocks noGrp="1"/>
          </p:cNvSpPr>
          <p:nvPr>
            <p:ph type="ftr" sz="quarter" idx="11"/>
          </p:nvPr>
        </p:nvSpPr>
        <p:spPr/>
        <p:txBody>
          <a:bodyPr/>
          <a:lstStyle/>
          <a:p>
            <a:pPr>
              <a:defRPr/>
            </a:pPr>
            <a:r>
              <a:rPr lang="en-US" altLang="en-US" smtClean="0"/>
              <a:t>ENGR 100 Section C </a:t>
            </a:r>
            <a:endParaRPr lang="en-US" alt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標題 1"/>
          <p:cNvSpPr>
            <a:spLocks noGrp="1"/>
          </p:cNvSpPr>
          <p:nvPr>
            <p:ph type="title"/>
          </p:nvPr>
        </p:nvSpPr>
        <p:spPr/>
        <p:txBody>
          <a:bodyPr/>
          <a:lstStyle/>
          <a:p>
            <a:pPr eaLnBrk="1" hangingPunct="1"/>
            <a:r>
              <a:rPr lang="en-US" altLang="zh-TW" dirty="0" smtClean="0">
                <a:cs typeface="標楷體"/>
              </a:rPr>
              <a:t>4-Way Switch</a:t>
            </a:r>
            <a:endParaRPr lang="zh-TW" altLang="en-US" dirty="0" smtClean="0">
              <a:cs typeface="標楷體"/>
            </a:endParaRPr>
          </a:p>
        </p:txBody>
      </p:sp>
      <p:pic>
        <p:nvPicPr>
          <p:cNvPr id="99331" name="Picture 2"/>
          <p:cNvPicPr>
            <a:picLocks noGrp="1" noChangeAspect="1" noChangeArrowheads="1"/>
          </p:cNvPicPr>
          <p:nvPr>
            <p:ph sz="quarter" idx="1"/>
          </p:nvPr>
        </p:nvPicPr>
        <p:blipFill>
          <a:blip r:embed="rId2" cstate="print">
            <a:clrChange>
              <a:clrFrom>
                <a:srgbClr val="FFFFFF"/>
              </a:clrFrom>
              <a:clrTo>
                <a:srgbClr val="FFFFFF">
                  <a:alpha val="0"/>
                </a:srgbClr>
              </a:clrTo>
            </a:clrChange>
          </a:blip>
          <a:srcRect/>
          <a:stretch>
            <a:fillRect/>
          </a:stretch>
        </p:blipFill>
        <p:spPr>
          <a:xfrm>
            <a:off x="665163" y="1219200"/>
            <a:ext cx="7813675" cy="4937125"/>
          </a:xfrm>
          <a:noFill/>
        </p:spPr>
      </p:pic>
      <p:sp>
        <p:nvSpPr>
          <p:cNvPr id="4" name="文字方塊 3"/>
          <p:cNvSpPr txBox="1"/>
          <p:nvPr/>
        </p:nvSpPr>
        <p:spPr>
          <a:xfrm>
            <a:off x="3657600" y="3200400"/>
            <a:ext cx="400110" cy="762388"/>
          </a:xfrm>
          <a:prstGeom prst="rect">
            <a:avLst/>
          </a:prstGeom>
          <a:noFill/>
        </p:spPr>
        <p:txBody>
          <a:bodyPr vert="vert270" wrap="none">
            <a:spAutoFit/>
          </a:bodyPr>
          <a:lstStyle/>
          <a:p>
            <a:pPr>
              <a:defRPr/>
            </a:pPr>
            <a:r>
              <a:rPr lang="en-US" altLang="zh-TW" sz="1400" b="0" dirty="0"/>
              <a:t>LEVITION</a:t>
            </a:r>
            <a:endParaRPr lang="zh-TW" altLang="en-US" sz="1400" b="0" dirty="0"/>
          </a:p>
        </p:txBody>
      </p:sp>
      <p:cxnSp>
        <p:nvCxnSpPr>
          <p:cNvPr id="5" name="直線接點 4"/>
          <p:cNvCxnSpPr/>
          <p:nvPr/>
        </p:nvCxnSpPr>
        <p:spPr>
          <a:xfrm rot="5400000">
            <a:off x="3581400" y="3505200"/>
            <a:ext cx="1143000" cy="0"/>
          </a:xfrm>
          <a:prstGeom prst="line">
            <a:avLst/>
          </a:prstGeom>
          <a:ln w="63500">
            <a:solidFill>
              <a:schemeClr val="accent1">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 name="直線接點 5"/>
          <p:cNvCxnSpPr/>
          <p:nvPr/>
        </p:nvCxnSpPr>
        <p:spPr>
          <a:xfrm rot="5400000">
            <a:off x="4419600" y="3505200"/>
            <a:ext cx="1143000" cy="0"/>
          </a:xfrm>
          <a:prstGeom prst="line">
            <a:avLst/>
          </a:prstGeom>
          <a:ln w="63500">
            <a:solidFill>
              <a:schemeClr val="accent1">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直線接點 6"/>
          <p:cNvCxnSpPr/>
          <p:nvPr/>
        </p:nvCxnSpPr>
        <p:spPr>
          <a:xfrm rot="16200000" flipH="1">
            <a:off x="4019550" y="3067050"/>
            <a:ext cx="1066800" cy="876300"/>
          </a:xfrm>
          <a:prstGeom prst="line">
            <a:avLst/>
          </a:prstGeom>
          <a:ln w="63500">
            <a:solidFill>
              <a:srgbClr val="FF0000">
                <a:alpha val="6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直線接點 7"/>
          <p:cNvCxnSpPr/>
          <p:nvPr/>
        </p:nvCxnSpPr>
        <p:spPr>
          <a:xfrm rot="5400000" flipH="1" flipV="1">
            <a:off x="4019550" y="3105150"/>
            <a:ext cx="1104900" cy="838200"/>
          </a:xfrm>
          <a:prstGeom prst="line">
            <a:avLst/>
          </a:prstGeom>
          <a:ln w="63500">
            <a:solidFill>
              <a:srgbClr val="FF0000">
                <a:alpha val="60000"/>
              </a:srgbClr>
            </a:solidFill>
            <a:headEnd type="triangle"/>
          </a:ln>
        </p:spPr>
        <p:style>
          <a:lnRef idx="1">
            <a:schemeClr val="accent1"/>
          </a:lnRef>
          <a:fillRef idx="0">
            <a:schemeClr val="accent1"/>
          </a:fillRef>
          <a:effectRef idx="0">
            <a:schemeClr val="accent1"/>
          </a:effectRef>
          <a:fontRef idx="minor">
            <a:schemeClr val="tx1"/>
          </a:fontRef>
        </p:style>
      </p:cxnSp>
      <p:sp>
        <p:nvSpPr>
          <p:cNvPr id="12" name="頁尾版面配置區 11"/>
          <p:cNvSpPr>
            <a:spLocks noGrp="1"/>
          </p:cNvSpPr>
          <p:nvPr>
            <p:ph type="ftr" sz="quarter" idx="11"/>
          </p:nvPr>
        </p:nvSpPr>
        <p:spPr/>
        <p:txBody>
          <a:bodyPr/>
          <a:lstStyle/>
          <a:p>
            <a:pPr>
              <a:defRPr/>
            </a:pPr>
            <a:r>
              <a:rPr lang="en-US" altLang="en-US" smtClean="0"/>
              <a:t>ENGR 100 Section C </a:t>
            </a:r>
            <a:endParaRPr lang="en-US" alt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Electrical Wiring Memo Requirements</a:t>
            </a:r>
            <a:endParaRPr lang="zh-TW" altLang="en-US" dirty="0"/>
          </a:p>
        </p:txBody>
      </p:sp>
      <p:sp>
        <p:nvSpPr>
          <p:cNvPr id="3" name="內容版面配置區 2"/>
          <p:cNvSpPr>
            <a:spLocks noGrp="1"/>
          </p:cNvSpPr>
          <p:nvPr>
            <p:ph sz="quarter" idx="1"/>
          </p:nvPr>
        </p:nvSpPr>
        <p:spPr/>
        <p:txBody>
          <a:bodyPr/>
          <a:lstStyle/>
          <a:p>
            <a:r>
              <a:rPr lang="en-US" altLang="zh-TW" sz="2000" dirty="0" smtClean="0"/>
              <a:t>Remember to use memo format and use proper spelling and grammar.</a:t>
            </a:r>
          </a:p>
          <a:p>
            <a:r>
              <a:rPr lang="en-US" altLang="zh-TW" sz="2000" dirty="0" smtClean="0"/>
              <a:t>Questions:</a:t>
            </a:r>
          </a:p>
          <a:p>
            <a:r>
              <a:rPr lang="en-US" altLang="zh-TW" sz="2000" dirty="0" smtClean="0"/>
              <a:t>1. If you have more than one entrance to a room, it's handy to have more than one switch to turn the light on and off.</a:t>
            </a:r>
            <a:br>
              <a:rPr lang="en-US" altLang="zh-TW" sz="2000" dirty="0" smtClean="0"/>
            </a:br>
            <a:r>
              <a:rPr lang="en-US" altLang="zh-TW" sz="2000" dirty="0" smtClean="0"/>
              <a:t>Can you figure out other way to connect two switches and </a:t>
            </a:r>
            <a:r>
              <a:rPr lang="en-US" altLang="zh-TW" sz="2000" dirty="0" err="1" smtClean="0"/>
              <a:t>explane</a:t>
            </a:r>
            <a:r>
              <a:rPr lang="en-US" altLang="zh-TW" sz="2000" dirty="0" smtClean="0"/>
              <a:t> the current flow across the switches?</a:t>
            </a:r>
          </a:p>
          <a:p>
            <a:r>
              <a:rPr lang="en-US" altLang="zh-TW" sz="2000" dirty="0" smtClean="0"/>
              <a:t>2. Can you do the three switches configuration? How many different ways of wiring can you come up?</a:t>
            </a:r>
          </a:p>
          <a:p>
            <a:r>
              <a:rPr lang="en-US" altLang="zh-TW" sz="2000" dirty="0" smtClean="0"/>
              <a:t>3. How to connect multiple light fixture to single or multiple switches? Can you come up with some unique multiple switches design?</a:t>
            </a:r>
          </a:p>
          <a:p>
            <a:r>
              <a:rPr lang="en-US" altLang="zh-TW" sz="2000" dirty="0" smtClean="0"/>
              <a:t>4. Figure out switch configurations for logic AND, OR, NAND, XOR, and NXOR. </a:t>
            </a:r>
            <a:endParaRPr lang="zh-TW" altLang="en-US" sz="2000" dirty="0"/>
          </a:p>
        </p:txBody>
      </p:sp>
      <p:sp>
        <p:nvSpPr>
          <p:cNvPr id="4" name="頁尾版面配置區 3"/>
          <p:cNvSpPr>
            <a:spLocks noGrp="1"/>
          </p:cNvSpPr>
          <p:nvPr>
            <p:ph type="ftr" sz="quarter" idx="11"/>
          </p:nvPr>
        </p:nvSpPr>
        <p:spPr/>
        <p:txBody>
          <a:bodyPr/>
          <a:lstStyle/>
          <a:p>
            <a:pPr>
              <a:defRPr/>
            </a:pPr>
            <a:r>
              <a:rPr lang="en-US" altLang="en-US" smtClean="0"/>
              <a:t>ENGR 100 Section C </a:t>
            </a:r>
            <a:endParaRPr lang="en-US"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5842" name="Picture 105"/>
          <p:cNvPicPr>
            <a:picLocks noChangeAspect="1" noChangeArrowheads="1"/>
          </p:cNvPicPr>
          <p:nvPr/>
        </p:nvPicPr>
        <p:blipFill>
          <a:blip r:embed="rId3" cstate="print"/>
          <a:srcRect t="18301" b="17735"/>
          <a:stretch>
            <a:fillRect/>
          </a:stretch>
        </p:blipFill>
        <p:spPr bwMode="auto">
          <a:xfrm>
            <a:off x="3535363" y="1162050"/>
            <a:ext cx="1152525" cy="538163"/>
          </a:xfrm>
          <a:prstGeom prst="rect">
            <a:avLst/>
          </a:prstGeom>
          <a:noFill/>
          <a:ln w="12700" algn="ctr">
            <a:noFill/>
            <a:miter lim="800000"/>
            <a:headEnd/>
            <a:tailEnd/>
          </a:ln>
        </p:spPr>
      </p:pic>
      <p:pic>
        <p:nvPicPr>
          <p:cNvPr id="35843" name="Picture 107"/>
          <p:cNvPicPr>
            <a:picLocks noChangeAspect="1" noChangeArrowheads="1"/>
          </p:cNvPicPr>
          <p:nvPr/>
        </p:nvPicPr>
        <p:blipFill>
          <a:blip r:embed="rId4" cstate="print"/>
          <a:srcRect/>
          <a:stretch>
            <a:fillRect/>
          </a:stretch>
        </p:blipFill>
        <p:spPr bwMode="auto">
          <a:xfrm>
            <a:off x="1998663" y="1374775"/>
            <a:ext cx="1074737" cy="287338"/>
          </a:xfrm>
          <a:prstGeom prst="rect">
            <a:avLst/>
          </a:prstGeom>
          <a:noFill/>
          <a:ln w="9525">
            <a:noFill/>
            <a:miter lim="800000"/>
            <a:headEnd/>
            <a:tailEnd/>
          </a:ln>
        </p:spPr>
      </p:pic>
      <p:pic>
        <p:nvPicPr>
          <p:cNvPr id="35844" name="Picture 108"/>
          <p:cNvPicPr>
            <a:picLocks noChangeAspect="1" noChangeArrowheads="1"/>
          </p:cNvPicPr>
          <p:nvPr/>
        </p:nvPicPr>
        <p:blipFill>
          <a:blip r:embed="rId5" cstate="print"/>
          <a:srcRect/>
          <a:stretch>
            <a:fillRect/>
          </a:stretch>
        </p:blipFill>
        <p:spPr bwMode="auto">
          <a:xfrm>
            <a:off x="5378450" y="1036638"/>
            <a:ext cx="730250" cy="703262"/>
          </a:xfrm>
          <a:prstGeom prst="rect">
            <a:avLst/>
          </a:prstGeom>
          <a:noFill/>
          <a:ln w="12700" algn="ctr">
            <a:noFill/>
            <a:miter lim="800000"/>
            <a:headEnd/>
            <a:tailEnd/>
          </a:ln>
        </p:spPr>
      </p:pic>
      <p:sp>
        <p:nvSpPr>
          <p:cNvPr id="585730" name="Rectangle 2"/>
          <p:cNvSpPr>
            <a:spLocks noGrp="1" noChangeArrowheads="1"/>
          </p:cNvSpPr>
          <p:nvPr>
            <p:ph type="title"/>
          </p:nvPr>
        </p:nvSpPr>
        <p:spPr>
          <a:xfrm>
            <a:off x="304800" y="382588"/>
            <a:ext cx="7772400" cy="531812"/>
          </a:xfrm>
        </p:spPr>
        <p:txBody>
          <a:bodyPr>
            <a:normAutofit fontScale="90000"/>
          </a:bodyPr>
          <a:lstStyle/>
          <a:p>
            <a:pPr eaLnBrk="1" fontAlgn="auto" hangingPunct="1">
              <a:spcAft>
                <a:spcPts val="0"/>
              </a:spcAft>
              <a:defRPr/>
            </a:pPr>
            <a:r>
              <a:rPr lang="en-US" altLang="zh-TW">
                <a:ea typeface="新細明體" charset="-120"/>
              </a:rPr>
              <a:t>What type of device should I use? </a:t>
            </a:r>
          </a:p>
        </p:txBody>
      </p:sp>
      <p:graphicFrame>
        <p:nvGraphicFramePr>
          <p:cNvPr id="586534" name="Group 806"/>
          <p:cNvGraphicFramePr>
            <a:graphicFrameLocks noGrp="1"/>
          </p:cNvGraphicFramePr>
          <p:nvPr/>
        </p:nvGraphicFramePr>
        <p:xfrm>
          <a:off x="347663" y="1816100"/>
          <a:ext cx="8640762" cy="3677920"/>
        </p:xfrm>
        <a:graphic>
          <a:graphicData uri="http://schemas.openxmlformats.org/drawingml/2006/table">
            <a:tbl>
              <a:tblPr/>
              <a:tblGrid>
                <a:gridCol w="1382712"/>
                <a:gridCol w="1651000"/>
                <a:gridCol w="1420813"/>
                <a:gridCol w="1882775"/>
                <a:gridCol w="2303462"/>
              </a:tblGrid>
              <a:tr h="50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TW" altLang="zh-TW" sz="2400" b="0" i="0" u="none" strike="noStrike" cap="none" normalizeH="0" baseline="0" smtClean="0">
                        <a:ln>
                          <a:noFill/>
                        </a:ln>
                        <a:solidFill>
                          <a:schemeClr val="tx1"/>
                        </a:solidFill>
                        <a:effectLst/>
                        <a:latin typeface="Arial Narrow" pitchFamily="34" charset="0"/>
                      </a:endParaRP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000" b="1" i="0" u="none" strike="noStrike" cap="none" normalizeH="0" baseline="0" smtClean="0">
                          <a:ln>
                            <a:noFill/>
                          </a:ln>
                          <a:solidFill>
                            <a:schemeClr val="tx1"/>
                          </a:solidFill>
                          <a:effectLst/>
                          <a:latin typeface="Arial Narrow" pitchFamily="34" charset="0"/>
                          <a:ea typeface="新細明體" charset="-120"/>
                        </a:rPr>
                        <a:t>Sound Card*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000" b="1" i="0" u="none" strike="noStrike" cap="none" normalizeH="0" baseline="0" smtClean="0">
                          <a:ln>
                            <a:noFill/>
                          </a:ln>
                          <a:solidFill>
                            <a:schemeClr val="tx1"/>
                          </a:solidFill>
                          <a:effectLst/>
                          <a:latin typeface="Arial Narrow" pitchFamily="34" charset="0"/>
                          <a:ea typeface="新細明體" charset="-120"/>
                        </a:rPr>
                        <a:t>NI USB DAQ</a:t>
                      </a:r>
                      <a:endParaRPr kumimoji="0" lang="en-US" altLang="zh-TW" sz="1600" b="1" i="0" u="none" strike="noStrike" cap="none" normalizeH="0" baseline="0" smtClean="0">
                        <a:ln>
                          <a:noFill/>
                        </a:ln>
                        <a:solidFill>
                          <a:schemeClr val="tx1"/>
                        </a:solidFill>
                        <a:effectLst/>
                        <a:latin typeface="Arial Narrow" pitchFamily="34" charset="0"/>
                        <a:ea typeface="新細明體"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000" b="1" i="0" u="none" strike="noStrike" cap="none" normalizeH="0" baseline="0" smtClean="0">
                          <a:ln>
                            <a:noFill/>
                          </a:ln>
                          <a:solidFill>
                            <a:schemeClr val="tx1"/>
                          </a:solidFill>
                          <a:effectLst/>
                          <a:latin typeface="Arial Narrow" pitchFamily="34" charset="0"/>
                          <a:ea typeface="新細明體" charset="-120"/>
                        </a:rPr>
                        <a:t>NI PCI DAQ</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400" b="0" i="0" u="none" strike="noStrike" cap="none" normalizeH="0" baseline="0" smtClean="0">
                          <a:ln>
                            <a:noFill/>
                          </a:ln>
                          <a:solidFill>
                            <a:schemeClr val="tx1"/>
                          </a:solidFill>
                          <a:effectLst/>
                          <a:latin typeface="Arial Narrow" pitchFamily="34" charset="0"/>
                          <a:ea typeface="新細明體" charset="-120"/>
                        </a:rPr>
                        <a:t>Instruments*</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25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800" b="1" i="0" u="none" strike="noStrike" cap="none" normalizeH="0" baseline="0" smtClean="0">
                          <a:ln>
                            <a:noFill/>
                          </a:ln>
                          <a:solidFill>
                            <a:schemeClr val="tx1"/>
                          </a:solidFill>
                          <a:effectLst/>
                          <a:latin typeface="Arial Narrow" pitchFamily="34" charset="0"/>
                          <a:ea typeface="新細明體" charset="-120"/>
                        </a:rPr>
                        <a:t>AI Bandwidth</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000" b="1" i="0" u="none" strike="noStrike" cap="none" normalizeH="0" baseline="0" smtClean="0">
                          <a:ln>
                            <a:noFill/>
                          </a:ln>
                          <a:solidFill>
                            <a:schemeClr val="tx1"/>
                          </a:solidFill>
                          <a:effectLst/>
                          <a:latin typeface="Arial Narrow" pitchFamily="34" charset="0"/>
                          <a:ea typeface="新細明體" charset="-120"/>
                        </a:rPr>
                        <a:t>8–44 KS/s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000" b="1" i="0" u="none" strike="noStrike" cap="none" normalizeH="0" baseline="0" smtClean="0">
                          <a:ln>
                            <a:noFill/>
                          </a:ln>
                          <a:solidFill>
                            <a:schemeClr val="tx1"/>
                          </a:solidFill>
                          <a:effectLst/>
                          <a:latin typeface="Arial Narrow" pitchFamily="34" charset="0"/>
                          <a:ea typeface="新細明體" charset="-120"/>
                        </a:rPr>
                        <a:t>10–200 KS/s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000" b="1" i="0" u="none" strike="noStrike" cap="none" normalizeH="0" baseline="0" smtClean="0">
                          <a:ln>
                            <a:noFill/>
                          </a:ln>
                          <a:solidFill>
                            <a:schemeClr val="tx1"/>
                          </a:solidFill>
                          <a:effectLst/>
                          <a:latin typeface="Arial Narrow" pitchFamily="34" charset="0"/>
                          <a:ea typeface="新細明體" charset="-120"/>
                        </a:rPr>
                        <a:t>250 K–1.2 Ms/s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000" b="1" i="0" u="none" strike="noStrike" cap="none" normalizeH="0" baseline="0" smtClean="0">
                          <a:ln>
                            <a:noFill/>
                          </a:ln>
                          <a:solidFill>
                            <a:schemeClr val="tx1"/>
                          </a:solidFill>
                          <a:effectLst/>
                          <a:latin typeface="Arial Narrow" pitchFamily="34" charset="0"/>
                          <a:ea typeface="新細明體" charset="-120"/>
                        </a:rPr>
                        <a:t>20kS/s–2 GS/s</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800" b="1" i="0" u="none" strike="noStrike" cap="none" normalizeH="0" baseline="0" smtClean="0">
                          <a:ln>
                            <a:noFill/>
                          </a:ln>
                          <a:solidFill>
                            <a:schemeClr val="tx1"/>
                          </a:solidFill>
                          <a:effectLst/>
                          <a:latin typeface="Arial Narrow" pitchFamily="34" charset="0"/>
                          <a:ea typeface="新細明體" charset="-120"/>
                        </a:rPr>
                        <a:t>Accuracy</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000" b="1" i="0" u="none" strike="noStrike" cap="none" normalizeH="0" baseline="0" smtClean="0">
                          <a:ln>
                            <a:noFill/>
                          </a:ln>
                          <a:solidFill>
                            <a:schemeClr val="tx1"/>
                          </a:solidFill>
                          <a:effectLst/>
                          <a:latin typeface="Arial Narrow" pitchFamily="34" charset="0"/>
                          <a:ea typeface="新細明體" charset="-120"/>
                        </a:rPr>
                        <a:t>12–16 bit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000" b="1" i="0" u="none" strike="noStrike" cap="none" normalizeH="0" baseline="0" smtClean="0">
                          <a:ln>
                            <a:noFill/>
                          </a:ln>
                          <a:solidFill>
                            <a:schemeClr val="tx1"/>
                          </a:solidFill>
                          <a:effectLst/>
                          <a:latin typeface="Arial Narrow" pitchFamily="34" charset="0"/>
                          <a:ea typeface="新細明體" charset="-120"/>
                        </a:rPr>
                        <a:t>12–16 bit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000" b="1" i="0" u="none" strike="noStrike" cap="none" normalizeH="0" baseline="0" smtClean="0">
                          <a:ln>
                            <a:noFill/>
                          </a:ln>
                          <a:solidFill>
                            <a:schemeClr val="tx1"/>
                          </a:solidFill>
                          <a:effectLst/>
                          <a:latin typeface="Arial Narrow" pitchFamily="34" charset="0"/>
                          <a:ea typeface="新細明體" charset="-120"/>
                        </a:rPr>
                        <a:t>14–18 bit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000" b="1" i="0" u="none" strike="noStrike" cap="none" normalizeH="0" baseline="0" smtClean="0">
                          <a:ln>
                            <a:noFill/>
                          </a:ln>
                          <a:solidFill>
                            <a:schemeClr val="tx1"/>
                          </a:solidFill>
                          <a:effectLst/>
                          <a:latin typeface="Arial Narrow" pitchFamily="34" charset="0"/>
                          <a:ea typeface="新細明體" charset="-120"/>
                        </a:rPr>
                        <a:t>12–24 bit</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2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800" b="1" i="0" u="none" strike="noStrike" cap="none" normalizeH="0" baseline="0" smtClean="0">
                          <a:ln>
                            <a:noFill/>
                          </a:ln>
                          <a:solidFill>
                            <a:schemeClr val="tx1"/>
                          </a:solidFill>
                          <a:effectLst/>
                          <a:latin typeface="Arial Narrow" pitchFamily="34" charset="0"/>
                          <a:ea typeface="新細明體" charset="-120"/>
                        </a:rPr>
                        <a:t>Portable</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000" b="1" i="0" u="none" strike="noStrike" cap="none" normalizeH="0" baseline="0" smtClean="0">
                          <a:ln>
                            <a:noFill/>
                          </a:ln>
                          <a:solidFill>
                            <a:schemeClr val="tx1"/>
                          </a:solidFill>
                          <a:effectLst/>
                          <a:latin typeface="Arial Narrow" pitchFamily="34" charset="0"/>
                          <a:ea typeface="新細明體" charset="-12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000" b="1" i="0" u="none" strike="noStrike" cap="none" normalizeH="0" baseline="0" smtClean="0">
                          <a:ln>
                            <a:noFill/>
                          </a:ln>
                          <a:solidFill>
                            <a:schemeClr val="tx1"/>
                          </a:solidFill>
                          <a:effectLst/>
                          <a:latin typeface="Arial Narrow" pitchFamily="34" charset="0"/>
                          <a:ea typeface="新細明體" charset="-12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000" b="1" i="0" u="none" strike="noStrike" cap="none" normalizeH="0" baseline="0" smtClean="0">
                          <a:ln>
                            <a:noFill/>
                          </a:ln>
                          <a:solidFill>
                            <a:schemeClr val="tx1"/>
                          </a:solidFill>
                          <a:effectLst/>
                          <a:latin typeface="Arial Narrow" pitchFamily="34" charset="0"/>
                          <a:ea typeface="新細明體" charset="-12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000" b="1" i="0" u="none" strike="noStrike" cap="none" normalizeH="0" baseline="0" smtClean="0">
                          <a:ln>
                            <a:noFill/>
                          </a:ln>
                          <a:solidFill>
                            <a:schemeClr val="tx1"/>
                          </a:solidFill>
                          <a:effectLst/>
                          <a:latin typeface="Arial Narrow" pitchFamily="34" charset="0"/>
                          <a:ea typeface="新細明體" charset="-120"/>
                        </a:rPr>
                        <a:t>some</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800" b="1" i="0" u="none" strike="noStrike" cap="none" normalizeH="0" baseline="0" smtClean="0">
                          <a:ln>
                            <a:noFill/>
                          </a:ln>
                          <a:solidFill>
                            <a:schemeClr val="tx1"/>
                          </a:solidFill>
                          <a:effectLst/>
                          <a:latin typeface="Arial Narrow" pitchFamily="34" charset="0"/>
                          <a:ea typeface="新細明體" charset="-120"/>
                        </a:rPr>
                        <a:t>AI Channels</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000" b="1" i="0" u="none" strike="noStrike" cap="none" normalizeH="0" baseline="0" smtClean="0">
                          <a:ln>
                            <a:noFill/>
                          </a:ln>
                          <a:solidFill>
                            <a:schemeClr val="tx1"/>
                          </a:solidFill>
                          <a:effectLst/>
                          <a:latin typeface="Arial Narrow" pitchFamily="34" charset="0"/>
                          <a:ea typeface="新細明體" charset="-12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000" b="1" i="0" u="none" strike="noStrike" cap="none" normalizeH="0" baseline="0" smtClean="0">
                          <a:ln>
                            <a:noFill/>
                          </a:ln>
                          <a:solidFill>
                            <a:schemeClr val="tx1"/>
                          </a:solidFill>
                          <a:effectLst/>
                          <a:latin typeface="Arial Narrow" pitchFamily="34" charset="0"/>
                          <a:ea typeface="新細明體" charset="-120"/>
                        </a:rPr>
                        <a:t>8–16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000" b="1" i="0" u="none" strike="noStrike" cap="none" normalizeH="0" baseline="0" smtClean="0">
                          <a:ln>
                            <a:noFill/>
                          </a:ln>
                          <a:solidFill>
                            <a:schemeClr val="tx1"/>
                          </a:solidFill>
                          <a:effectLst/>
                          <a:latin typeface="Arial Narrow" pitchFamily="34" charset="0"/>
                          <a:ea typeface="新細明體" charset="-120"/>
                        </a:rPr>
                        <a:t>16–80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000" b="1" i="0" u="none" strike="noStrike" cap="none" normalizeH="0" baseline="0" smtClean="0">
                          <a:ln>
                            <a:noFill/>
                          </a:ln>
                          <a:solidFill>
                            <a:schemeClr val="tx1"/>
                          </a:solidFill>
                          <a:effectLst/>
                          <a:latin typeface="Arial Narrow" pitchFamily="34" charset="0"/>
                          <a:ea typeface="新細明體" charset="-120"/>
                        </a:rPr>
                        <a:t>2</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800" b="1" i="0" u="none" strike="noStrike" cap="none" normalizeH="0" baseline="0" smtClean="0">
                          <a:ln>
                            <a:noFill/>
                          </a:ln>
                          <a:solidFill>
                            <a:schemeClr val="tx1"/>
                          </a:solidFill>
                          <a:effectLst/>
                          <a:latin typeface="Arial Narrow" pitchFamily="34" charset="0"/>
                          <a:ea typeface="新細明體" charset="-120"/>
                        </a:rPr>
                        <a:t>AO Channels</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000" b="1" i="0" u="none" strike="noStrike" cap="none" normalizeH="0" baseline="0" smtClean="0">
                          <a:ln>
                            <a:noFill/>
                          </a:ln>
                          <a:solidFill>
                            <a:schemeClr val="tx1"/>
                          </a:solidFill>
                          <a:effectLst/>
                          <a:latin typeface="Arial Narrow" pitchFamily="34" charset="0"/>
                          <a:ea typeface="新細明體" charset="-12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000" b="1" i="0" u="none" strike="noStrike" cap="none" normalizeH="0" baseline="0" smtClean="0">
                          <a:ln>
                            <a:noFill/>
                          </a:ln>
                          <a:solidFill>
                            <a:schemeClr val="tx1"/>
                          </a:solidFill>
                          <a:effectLst/>
                          <a:latin typeface="Arial Narrow" pitchFamily="34" charset="0"/>
                          <a:ea typeface="新細明體" charset="-12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000" b="1" i="0" u="none" strike="noStrike" cap="none" normalizeH="0" baseline="0" smtClean="0">
                          <a:ln>
                            <a:noFill/>
                          </a:ln>
                          <a:solidFill>
                            <a:schemeClr val="tx1"/>
                          </a:solidFill>
                          <a:effectLst/>
                          <a:latin typeface="Arial Narrow" pitchFamily="34" charset="0"/>
                          <a:ea typeface="新細明體" charset="-120"/>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000" b="1" i="0" u="none" strike="noStrike" cap="none" normalizeH="0" baseline="0" smtClean="0">
                          <a:ln>
                            <a:noFill/>
                          </a:ln>
                          <a:solidFill>
                            <a:schemeClr val="tx1"/>
                          </a:solidFill>
                          <a:effectLst/>
                          <a:latin typeface="Arial Narrow" pitchFamily="34" charset="0"/>
                          <a:ea typeface="新細明體" charset="-120"/>
                        </a:rPr>
                        <a:t>0</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6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800" b="1" i="0" u="none" strike="noStrike" cap="none" normalizeH="0" baseline="0" smtClean="0">
                          <a:ln>
                            <a:noFill/>
                          </a:ln>
                          <a:solidFill>
                            <a:schemeClr val="tx1"/>
                          </a:solidFill>
                          <a:effectLst/>
                          <a:latin typeface="Arial Narrow" pitchFamily="34" charset="0"/>
                          <a:ea typeface="新細明體" charset="-120"/>
                        </a:rPr>
                        <a:t>AC or DC</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000" b="1" i="0" u="none" strike="noStrike" cap="none" normalizeH="0" baseline="0" smtClean="0">
                          <a:ln>
                            <a:noFill/>
                          </a:ln>
                          <a:solidFill>
                            <a:schemeClr val="tx1"/>
                          </a:solidFill>
                          <a:effectLst/>
                          <a:latin typeface="Arial Narrow" pitchFamily="34" charset="0"/>
                          <a:ea typeface="新細明體" charset="-120"/>
                        </a:rPr>
                        <a:t>AC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000" b="1" i="0" u="none" strike="noStrike" cap="none" normalizeH="0" baseline="0" smtClean="0">
                          <a:ln>
                            <a:noFill/>
                          </a:ln>
                          <a:solidFill>
                            <a:schemeClr val="tx1"/>
                          </a:solidFill>
                          <a:effectLst/>
                          <a:latin typeface="Arial Narrow" pitchFamily="34" charset="0"/>
                          <a:ea typeface="新細明體" charset="-120"/>
                        </a:rPr>
                        <a:t>AC/DC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000" b="1" i="0" u="none" strike="noStrike" cap="none" normalizeH="0" baseline="0" smtClean="0">
                          <a:ln>
                            <a:noFill/>
                          </a:ln>
                          <a:solidFill>
                            <a:schemeClr val="tx1"/>
                          </a:solidFill>
                          <a:effectLst/>
                          <a:latin typeface="Arial Narrow" pitchFamily="34" charset="0"/>
                          <a:ea typeface="新細明體" charset="-120"/>
                        </a:rPr>
                        <a:t>AC/DC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000" b="1" i="0" u="none" strike="noStrike" cap="none" normalizeH="0" baseline="0" smtClean="0">
                          <a:ln>
                            <a:noFill/>
                          </a:ln>
                          <a:solidFill>
                            <a:schemeClr val="tx1"/>
                          </a:solidFill>
                          <a:effectLst/>
                          <a:latin typeface="Arial Narrow" pitchFamily="34" charset="0"/>
                          <a:ea typeface="新細明體" charset="-120"/>
                        </a:rPr>
                        <a:t>AC/DC</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800" b="1" i="0" u="none" strike="noStrike" cap="none" normalizeH="0" baseline="0" smtClean="0">
                          <a:ln>
                            <a:noFill/>
                          </a:ln>
                          <a:solidFill>
                            <a:schemeClr val="tx1"/>
                          </a:solidFill>
                          <a:effectLst/>
                          <a:latin typeface="Arial Narrow" pitchFamily="34" charset="0"/>
                          <a:ea typeface="新細明體" charset="-120"/>
                        </a:rPr>
                        <a:t>Triggering</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000" b="1" i="0" u="none" strike="noStrike" cap="none" normalizeH="0" baseline="0" smtClean="0">
                          <a:ln>
                            <a:noFill/>
                          </a:ln>
                          <a:solidFill>
                            <a:schemeClr val="tx1"/>
                          </a:solidFill>
                          <a:effectLst/>
                          <a:latin typeface="Arial Narrow" pitchFamily="34" charset="0"/>
                          <a:ea typeface="新細明體" charset="-12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000" b="1" i="0" u="none" strike="noStrike" cap="none" normalizeH="0" baseline="0" smtClean="0">
                          <a:ln>
                            <a:noFill/>
                          </a:ln>
                          <a:solidFill>
                            <a:schemeClr val="tx1"/>
                          </a:solidFill>
                          <a:effectLst/>
                          <a:latin typeface="Arial Narrow" pitchFamily="34" charset="0"/>
                          <a:ea typeface="新細明體" charset="-12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000" b="1" i="0" u="none" strike="noStrike" cap="none" normalizeH="0" baseline="0" smtClean="0">
                          <a:ln>
                            <a:noFill/>
                          </a:ln>
                          <a:solidFill>
                            <a:schemeClr val="tx1"/>
                          </a:solidFill>
                          <a:effectLst/>
                          <a:latin typeface="Arial Narrow" pitchFamily="34" charset="0"/>
                          <a:ea typeface="新細明體" charset="-12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000" b="1" i="0" u="none" strike="noStrike" cap="none" normalizeH="0" baseline="0" smtClean="0">
                          <a:ln>
                            <a:noFill/>
                          </a:ln>
                          <a:solidFill>
                            <a:schemeClr val="tx1"/>
                          </a:solidFill>
                          <a:effectLst/>
                          <a:latin typeface="Arial Narrow" pitchFamily="34" charset="0"/>
                          <a:ea typeface="新細明體" charset="-120"/>
                        </a:rPr>
                        <a:t>x</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9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800" b="1" i="0" u="none" strike="noStrike" cap="none" normalizeH="0" baseline="0" smtClean="0">
                          <a:ln>
                            <a:noFill/>
                          </a:ln>
                          <a:solidFill>
                            <a:schemeClr val="tx1"/>
                          </a:solidFill>
                          <a:effectLst/>
                          <a:latin typeface="Arial Narrow" pitchFamily="34" charset="0"/>
                          <a:ea typeface="新細明體" charset="-120"/>
                        </a:rPr>
                        <a:t>Calibrated</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000" b="1" i="0" u="none" strike="noStrike" cap="none" normalizeH="0" baseline="0" smtClean="0">
                          <a:ln>
                            <a:noFill/>
                          </a:ln>
                          <a:solidFill>
                            <a:schemeClr val="tx1"/>
                          </a:solidFill>
                          <a:effectLst/>
                          <a:latin typeface="Arial Narrow" pitchFamily="34" charset="0"/>
                          <a:ea typeface="新細明體" charset="-12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000" b="1" i="0" u="none" strike="noStrike" cap="none" normalizeH="0" baseline="0" smtClean="0">
                          <a:ln>
                            <a:noFill/>
                          </a:ln>
                          <a:solidFill>
                            <a:schemeClr val="tx1"/>
                          </a:solidFill>
                          <a:effectLst/>
                          <a:latin typeface="Arial Narrow" pitchFamily="34" charset="0"/>
                          <a:ea typeface="新細明體" charset="-12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000" b="1" i="0" u="none" strike="noStrike" cap="none" normalizeH="0" baseline="0" smtClean="0">
                          <a:ln>
                            <a:noFill/>
                          </a:ln>
                          <a:solidFill>
                            <a:schemeClr val="tx1"/>
                          </a:solidFill>
                          <a:effectLst/>
                          <a:latin typeface="Arial Narrow" pitchFamily="34" charset="0"/>
                          <a:ea typeface="新細明體" charset="-12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000" b="1" i="0" u="none" strike="noStrike" cap="none" normalizeH="0" baseline="0" smtClean="0">
                          <a:ln>
                            <a:noFill/>
                          </a:ln>
                          <a:solidFill>
                            <a:schemeClr val="tx1"/>
                          </a:solidFill>
                          <a:effectLst/>
                          <a:latin typeface="Arial Narrow" pitchFamily="34" charset="0"/>
                          <a:ea typeface="新細明體" charset="-120"/>
                        </a:rPr>
                        <a:t>x</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35908" name="Picture 726"/>
          <p:cNvPicPr>
            <a:picLocks noChangeAspect="1" noChangeArrowheads="1"/>
          </p:cNvPicPr>
          <p:nvPr/>
        </p:nvPicPr>
        <p:blipFill>
          <a:blip r:embed="rId6" cstate="print"/>
          <a:srcRect/>
          <a:stretch>
            <a:fillRect/>
          </a:stretch>
        </p:blipFill>
        <p:spPr bwMode="auto">
          <a:xfrm>
            <a:off x="6915150" y="936625"/>
            <a:ext cx="768350" cy="736600"/>
          </a:xfrm>
          <a:prstGeom prst="rect">
            <a:avLst/>
          </a:prstGeom>
          <a:noFill/>
          <a:ln w="12700" algn="ctr">
            <a:noFill/>
            <a:miter lim="800000"/>
            <a:headEnd/>
            <a:tailEnd/>
          </a:ln>
        </p:spPr>
      </p:pic>
      <p:pic>
        <p:nvPicPr>
          <p:cNvPr id="35909" name="Picture 727"/>
          <p:cNvPicPr>
            <a:picLocks noChangeAspect="1" noChangeArrowheads="1"/>
          </p:cNvPicPr>
          <p:nvPr/>
        </p:nvPicPr>
        <p:blipFill>
          <a:blip r:embed="rId7" cstate="print"/>
          <a:srcRect/>
          <a:stretch>
            <a:fillRect/>
          </a:stretch>
        </p:blipFill>
        <p:spPr bwMode="auto">
          <a:xfrm>
            <a:off x="7721600" y="549275"/>
            <a:ext cx="996950" cy="1190625"/>
          </a:xfrm>
          <a:prstGeom prst="rect">
            <a:avLst/>
          </a:prstGeom>
          <a:noFill/>
          <a:ln w="12700" algn="ctr">
            <a:noFill/>
            <a:miter lim="800000"/>
            <a:headEnd/>
            <a:tailEnd/>
          </a:ln>
        </p:spPr>
      </p:pic>
      <p:sp>
        <p:nvSpPr>
          <p:cNvPr id="35910" name="Rectangle 728"/>
          <p:cNvSpPr>
            <a:spLocks noChangeArrowheads="1"/>
          </p:cNvSpPr>
          <p:nvPr/>
        </p:nvSpPr>
        <p:spPr bwMode="auto">
          <a:xfrm>
            <a:off x="-4763" y="6559550"/>
            <a:ext cx="6727826" cy="304800"/>
          </a:xfrm>
          <a:prstGeom prst="rect">
            <a:avLst/>
          </a:prstGeom>
          <a:noFill/>
          <a:ln w="12700" algn="ctr">
            <a:noFill/>
            <a:miter lim="800000"/>
            <a:headEnd/>
            <a:tailEnd/>
          </a:ln>
        </p:spPr>
        <p:txBody>
          <a:bodyPr wrap="none">
            <a:spAutoFit/>
          </a:bodyPr>
          <a:lstStyle/>
          <a:p>
            <a:r>
              <a:rPr lang="en-US" altLang="zh-TW" sz="1400"/>
              <a:t>* The above table may not be representative of all device variations that exist in each category</a:t>
            </a:r>
          </a:p>
        </p:txBody>
      </p:sp>
      <p:sp>
        <p:nvSpPr>
          <p:cNvPr id="10" name="頁尾版面配置區 9"/>
          <p:cNvSpPr>
            <a:spLocks noGrp="1"/>
          </p:cNvSpPr>
          <p:nvPr>
            <p:ph type="ftr" sz="quarter" idx="11"/>
          </p:nvPr>
        </p:nvSpPr>
        <p:spPr/>
        <p:txBody>
          <a:bodyPr/>
          <a:lstStyle/>
          <a:p>
            <a:pPr>
              <a:defRPr/>
            </a:pPr>
            <a:r>
              <a:rPr lang="en-US" altLang="en-US" smtClean="0"/>
              <a:t>ENGR 100 Section C </a:t>
            </a:r>
            <a:endParaRPr lang="en-US"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0974" name="Rectangle 14"/>
          <p:cNvSpPr>
            <a:spLocks noGrp="1" noChangeArrowheads="1"/>
          </p:cNvSpPr>
          <p:nvPr>
            <p:ph type="title"/>
          </p:nvPr>
        </p:nvSpPr>
        <p:spPr>
          <a:xfrm>
            <a:off x="304800" y="382588"/>
            <a:ext cx="7772400" cy="531812"/>
          </a:xfrm>
        </p:spPr>
        <p:txBody>
          <a:bodyPr>
            <a:normAutofit fontScale="90000"/>
          </a:bodyPr>
          <a:lstStyle/>
          <a:p>
            <a:pPr eaLnBrk="1" fontAlgn="auto" hangingPunct="1">
              <a:spcAft>
                <a:spcPts val="0"/>
              </a:spcAft>
              <a:defRPr/>
            </a:pPr>
            <a:r>
              <a:rPr lang="en-US" altLang="zh-TW">
                <a:ea typeface="新細明體" charset="-120"/>
              </a:rPr>
              <a:t>What is MAX?</a:t>
            </a:r>
          </a:p>
        </p:txBody>
      </p:sp>
      <p:sp>
        <p:nvSpPr>
          <p:cNvPr id="680975" name="Rectangle 15"/>
          <p:cNvSpPr>
            <a:spLocks noGrp="1" noChangeArrowheads="1"/>
          </p:cNvSpPr>
          <p:nvPr>
            <p:ph sz="quarter" idx="1"/>
          </p:nvPr>
        </p:nvSpPr>
        <p:spPr>
          <a:xfrm>
            <a:off x="301625" y="1219200"/>
            <a:ext cx="8842375" cy="1905000"/>
          </a:xfrm>
        </p:spPr>
        <p:txBody>
          <a:bodyPr>
            <a:normAutofit fontScale="92500"/>
          </a:bodyPr>
          <a:lstStyle/>
          <a:p>
            <a:pPr marL="274320" indent="-274320" eaLnBrk="1" fontAlgn="auto" hangingPunct="1">
              <a:lnSpc>
                <a:spcPct val="90000"/>
              </a:lnSpc>
              <a:spcBef>
                <a:spcPts val="500"/>
              </a:spcBef>
              <a:spcAft>
                <a:spcPts val="500"/>
              </a:spcAft>
              <a:buFont typeface="Wingdings 3"/>
              <a:buChar char=""/>
              <a:defRPr/>
            </a:pPr>
            <a:r>
              <a:rPr lang="en-US" altLang="zh-TW" dirty="0"/>
              <a:t>MAX stands for Measurement &amp; Automation Explorer.</a:t>
            </a:r>
          </a:p>
          <a:p>
            <a:pPr marL="274320" indent="-274320" eaLnBrk="1" fontAlgn="auto" hangingPunct="1">
              <a:lnSpc>
                <a:spcPct val="90000"/>
              </a:lnSpc>
              <a:spcBef>
                <a:spcPts val="500"/>
              </a:spcBef>
              <a:spcAft>
                <a:spcPts val="500"/>
              </a:spcAft>
              <a:buFont typeface="Wingdings 3"/>
              <a:buChar char=""/>
              <a:defRPr/>
            </a:pPr>
            <a:r>
              <a:rPr lang="en-US" altLang="zh-TW" dirty="0"/>
              <a:t>MAX configures and organizes all your National Instruments DAQ, PCI/PXI instruments, GPIB, IMAQ, IVI, Motion, VISA, and VXI devices.</a:t>
            </a:r>
          </a:p>
          <a:p>
            <a:pPr marL="274320" indent="-274320" eaLnBrk="1" fontAlgn="auto" hangingPunct="1">
              <a:lnSpc>
                <a:spcPct val="90000"/>
              </a:lnSpc>
              <a:spcBef>
                <a:spcPts val="500"/>
              </a:spcBef>
              <a:spcAft>
                <a:spcPts val="500"/>
              </a:spcAft>
              <a:buFont typeface="Wingdings 3"/>
              <a:buChar char=""/>
              <a:defRPr/>
            </a:pPr>
            <a:r>
              <a:rPr lang="en-US" altLang="zh-TW" dirty="0"/>
              <a:t>Used for configuring and testing devices.</a:t>
            </a:r>
          </a:p>
        </p:txBody>
      </p:sp>
      <p:pic>
        <p:nvPicPr>
          <p:cNvPr id="36868" name="Picture 16"/>
          <p:cNvPicPr>
            <a:picLocks noChangeAspect="1" noChangeArrowheads="1"/>
          </p:cNvPicPr>
          <p:nvPr/>
        </p:nvPicPr>
        <p:blipFill>
          <a:blip r:embed="rId3" cstate="print"/>
          <a:srcRect/>
          <a:stretch>
            <a:fillRect/>
          </a:stretch>
        </p:blipFill>
        <p:spPr bwMode="auto">
          <a:xfrm>
            <a:off x="1460500" y="4506912"/>
            <a:ext cx="1343025" cy="1231900"/>
          </a:xfrm>
          <a:prstGeom prst="rect">
            <a:avLst/>
          </a:prstGeom>
          <a:noFill/>
          <a:ln w="12700" algn="ctr">
            <a:noFill/>
            <a:miter lim="800000"/>
            <a:headEnd/>
            <a:tailEnd/>
          </a:ln>
        </p:spPr>
      </p:pic>
      <p:sp>
        <p:nvSpPr>
          <p:cNvPr id="36869" name="Rectangle 17"/>
          <p:cNvSpPr>
            <a:spLocks noChangeArrowheads="1"/>
          </p:cNvSpPr>
          <p:nvPr/>
        </p:nvSpPr>
        <p:spPr bwMode="auto">
          <a:xfrm>
            <a:off x="539751" y="3162301"/>
            <a:ext cx="2813050" cy="2552700"/>
          </a:xfrm>
          <a:prstGeom prst="rect">
            <a:avLst/>
          </a:prstGeom>
          <a:noFill/>
          <a:ln w="12700" algn="ctr">
            <a:solidFill>
              <a:schemeClr val="tx1"/>
            </a:solidFill>
            <a:miter lim="800000"/>
            <a:headEnd/>
            <a:tailEnd/>
          </a:ln>
        </p:spPr>
        <p:txBody>
          <a:bodyPr wrap="none" anchor="ctr"/>
          <a:lstStyle/>
          <a:p>
            <a:endParaRPr lang="zh-TW" altLang="en-US"/>
          </a:p>
        </p:txBody>
      </p:sp>
      <p:sp>
        <p:nvSpPr>
          <p:cNvPr id="680978" name="Text Box 18"/>
          <p:cNvSpPr txBox="1">
            <a:spLocks noChangeArrowheads="1"/>
          </p:cNvSpPr>
          <p:nvPr/>
        </p:nvSpPr>
        <p:spPr bwMode="auto">
          <a:xfrm>
            <a:off x="769938" y="3354387"/>
            <a:ext cx="2457450" cy="1004888"/>
          </a:xfrm>
          <a:prstGeom prst="rect">
            <a:avLst/>
          </a:prstGeom>
          <a:noFill/>
          <a:ln w="12700" algn="ctr">
            <a:noFill/>
            <a:miter lim="800000"/>
            <a:headEnd/>
            <a:tailEnd/>
          </a:ln>
          <a:effectLst/>
        </p:spPr>
        <p:txBody>
          <a:bodyPr>
            <a:spAutoFit/>
          </a:bodyPr>
          <a:lstStyle/>
          <a:p>
            <a:pPr>
              <a:spcBef>
                <a:spcPct val="50000"/>
              </a:spcBef>
              <a:defRPr/>
            </a:pPr>
            <a:r>
              <a:rPr lang="en-US" altLang="zh-TW" b="0">
                <a:effectLst>
                  <a:outerShdw blurRad="38100" dist="38100" dir="2700000" algn="tl">
                    <a:srgbClr val="C0C0C0"/>
                  </a:outerShdw>
                </a:effectLst>
              </a:rPr>
              <a:t>Icon Found on</a:t>
            </a:r>
          </a:p>
          <a:p>
            <a:pPr>
              <a:spcBef>
                <a:spcPct val="50000"/>
              </a:spcBef>
              <a:defRPr/>
            </a:pPr>
            <a:r>
              <a:rPr lang="en-US" altLang="zh-TW" b="0">
                <a:effectLst>
                  <a:outerShdw blurRad="38100" dist="38100" dir="2700000" algn="tl">
                    <a:srgbClr val="C0C0C0"/>
                  </a:outerShdw>
                </a:effectLst>
              </a:rPr>
              <a:t>Windows Desktop</a:t>
            </a:r>
          </a:p>
        </p:txBody>
      </p:sp>
      <p:pic>
        <p:nvPicPr>
          <p:cNvPr id="36871" name="Picture 19" descr="MAX w 6009"/>
          <p:cNvPicPr>
            <a:picLocks noChangeAspect="1" noChangeArrowheads="1"/>
          </p:cNvPicPr>
          <p:nvPr/>
        </p:nvPicPr>
        <p:blipFill>
          <a:blip r:embed="rId4" cstate="print"/>
          <a:srcRect/>
          <a:stretch>
            <a:fillRect/>
          </a:stretch>
        </p:blipFill>
        <p:spPr bwMode="auto">
          <a:xfrm>
            <a:off x="3619500" y="3124200"/>
            <a:ext cx="4298358" cy="2705100"/>
          </a:xfrm>
          <a:prstGeom prst="rect">
            <a:avLst/>
          </a:prstGeom>
          <a:noFill/>
          <a:ln w="9525">
            <a:noFill/>
            <a:miter lim="800000"/>
            <a:headEnd/>
            <a:tailEnd/>
          </a:ln>
        </p:spPr>
      </p:pic>
      <p:sp>
        <p:nvSpPr>
          <p:cNvPr id="8" name="頁尾版面配置區 7"/>
          <p:cNvSpPr>
            <a:spLocks noGrp="1"/>
          </p:cNvSpPr>
          <p:nvPr>
            <p:ph type="ftr" sz="quarter" idx="11"/>
          </p:nvPr>
        </p:nvSpPr>
        <p:spPr/>
        <p:txBody>
          <a:bodyPr/>
          <a:lstStyle/>
          <a:p>
            <a:pPr>
              <a:defRPr/>
            </a:pPr>
            <a:r>
              <a:rPr lang="en-US" altLang="en-US" smtClean="0"/>
              <a:t>ENGR 100 Section C </a:t>
            </a:r>
            <a:endParaRPr lang="en-US"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6434" name="Rectangle 2"/>
          <p:cNvSpPr>
            <a:spLocks noGrp="1" noChangeArrowheads="1"/>
          </p:cNvSpPr>
          <p:nvPr>
            <p:ph type="title"/>
          </p:nvPr>
        </p:nvSpPr>
        <p:spPr>
          <a:xfrm>
            <a:off x="304800" y="382588"/>
            <a:ext cx="7772400" cy="531812"/>
          </a:xfrm>
        </p:spPr>
        <p:txBody>
          <a:bodyPr>
            <a:normAutofit fontScale="90000"/>
          </a:bodyPr>
          <a:lstStyle/>
          <a:p>
            <a:pPr eaLnBrk="1" fontAlgn="auto" hangingPunct="1">
              <a:spcAft>
                <a:spcPts val="0"/>
              </a:spcAft>
              <a:defRPr/>
            </a:pPr>
            <a:r>
              <a:rPr lang="en-US" altLang="zh-TW">
                <a:ea typeface="新細明體" charset="-120"/>
              </a:rPr>
              <a:t>Exercise 1 – Setting Up Your Device</a:t>
            </a:r>
          </a:p>
        </p:txBody>
      </p:sp>
      <p:sp>
        <p:nvSpPr>
          <p:cNvPr id="39939" name="Rectangle 3"/>
          <p:cNvSpPr>
            <a:spLocks noGrp="1" noChangeArrowheads="1"/>
          </p:cNvSpPr>
          <p:nvPr>
            <p:ph sz="quarter" idx="1"/>
          </p:nvPr>
        </p:nvSpPr>
        <p:spPr>
          <a:xfrm>
            <a:off x="301625" y="1333500"/>
            <a:ext cx="8686800" cy="1905000"/>
          </a:xfrm>
        </p:spPr>
        <p:txBody>
          <a:bodyPr/>
          <a:lstStyle/>
          <a:p>
            <a:pPr eaLnBrk="1" hangingPunct="1"/>
            <a:r>
              <a:rPr lang="en-US" altLang="zh-TW" smtClean="0"/>
              <a:t>Use Measurement and Automation Explorer (MAX) to:</a:t>
            </a:r>
          </a:p>
          <a:p>
            <a:pPr lvl="1" eaLnBrk="1" hangingPunct="1"/>
            <a:r>
              <a:rPr lang="en-US" altLang="zh-TW" sz="2500" smtClean="0"/>
              <a:t>Configure and test your Simulated Data Acquisition (DAQ) device</a:t>
            </a:r>
          </a:p>
        </p:txBody>
      </p:sp>
      <p:sp>
        <p:nvSpPr>
          <p:cNvPr id="786436" name="AutoShape 4"/>
          <p:cNvSpPr>
            <a:spLocks noChangeArrowheads="1"/>
          </p:cNvSpPr>
          <p:nvPr/>
        </p:nvSpPr>
        <p:spPr bwMode="auto">
          <a:xfrm>
            <a:off x="7720013" y="163513"/>
            <a:ext cx="1306512" cy="538162"/>
          </a:xfrm>
          <a:prstGeom prst="roundRect">
            <a:avLst>
              <a:gd name="adj" fmla="val 16667"/>
            </a:avLst>
          </a:prstGeom>
          <a:solidFill>
            <a:schemeClr val="bg1"/>
          </a:solidFill>
          <a:ln w="12700" algn="ctr">
            <a:solidFill>
              <a:schemeClr val="tx1"/>
            </a:solidFill>
            <a:round/>
            <a:headEnd/>
            <a:tailEnd/>
          </a:ln>
          <a:effectLst/>
        </p:spPr>
        <p:txBody>
          <a:bodyPr wrap="none" anchor="ctr"/>
          <a:lstStyle/>
          <a:p>
            <a:pPr>
              <a:defRPr/>
            </a:pPr>
            <a:r>
              <a:rPr lang="en-US" altLang="zh-TW" b="0">
                <a:effectLst>
                  <a:outerShdw blurRad="38100" dist="38100" dir="2700000" algn="tl">
                    <a:srgbClr val="C0C0C0"/>
                  </a:outerShdw>
                </a:effectLst>
                <a:latin typeface="Times New Roman" pitchFamily="18" charset="0"/>
              </a:rPr>
              <a:t>Track B</a:t>
            </a:r>
          </a:p>
        </p:txBody>
      </p:sp>
      <p:pic>
        <p:nvPicPr>
          <p:cNvPr id="39941" name="Picture 6" descr="MAX w simulated 6220"/>
          <p:cNvPicPr>
            <a:picLocks noChangeAspect="1" noChangeArrowheads="1"/>
          </p:cNvPicPr>
          <p:nvPr/>
        </p:nvPicPr>
        <p:blipFill>
          <a:blip r:embed="rId3" cstate="print"/>
          <a:srcRect/>
          <a:stretch>
            <a:fillRect/>
          </a:stretch>
        </p:blipFill>
        <p:spPr bwMode="auto">
          <a:xfrm>
            <a:off x="1652588" y="2590800"/>
            <a:ext cx="5878512" cy="3700463"/>
          </a:xfrm>
          <a:prstGeom prst="rect">
            <a:avLst/>
          </a:prstGeom>
          <a:noFill/>
          <a:ln w="9525">
            <a:noFill/>
            <a:miter lim="800000"/>
            <a:headEnd/>
            <a:tailEnd/>
          </a:ln>
        </p:spPr>
      </p:pic>
      <p:sp>
        <p:nvSpPr>
          <p:cNvPr id="6" name="頁尾版面配置區 5"/>
          <p:cNvSpPr>
            <a:spLocks noGrp="1"/>
          </p:cNvSpPr>
          <p:nvPr>
            <p:ph type="ftr" sz="quarter" idx="11"/>
          </p:nvPr>
        </p:nvSpPr>
        <p:spPr/>
        <p:txBody>
          <a:bodyPr/>
          <a:lstStyle/>
          <a:p>
            <a:pPr>
              <a:defRPr/>
            </a:pPr>
            <a:r>
              <a:rPr lang="en-US" altLang="en-US" smtClean="0"/>
              <a:t>ENGR 100 Section C </a:t>
            </a:r>
            <a:endParaRPr lang="en-US" alt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原創">
  <a:themeElements>
    <a:clrScheme name="原創">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原創">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原創">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原創">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原創">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
  <TotalTime>19575</TotalTime>
  <Words>8114</Words>
  <Application>Microsoft Office PowerPoint</Application>
  <PresentationFormat>如螢幕大小 (4:3)</PresentationFormat>
  <Paragraphs>890</Paragraphs>
  <Slides>65</Slides>
  <Notes>43</Notes>
  <HiddenSlides>0</HiddenSlides>
  <MMClips>0</MMClips>
  <ScaleCrop>false</ScaleCrop>
  <HeadingPairs>
    <vt:vector size="6" baseType="variant">
      <vt:variant>
        <vt:lpstr>佈景主題</vt:lpstr>
      </vt:variant>
      <vt:variant>
        <vt:i4>1</vt:i4>
      </vt:variant>
      <vt:variant>
        <vt:lpstr>內嵌 OLE 伺服程式</vt:lpstr>
      </vt:variant>
      <vt:variant>
        <vt:i4>2</vt:i4>
      </vt:variant>
      <vt:variant>
        <vt:lpstr>投影片標題</vt:lpstr>
      </vt:variant>
      <vt:variant>
        <vt:i4>65</vt:i4>
      </vt:variant>
    </vt:vector>
  </HeadingPairs>
  <TitlesOfParts>
    <vt:vector size="68" baseType="lpstr">
      <vt:lpstr>原創</vt:lpstr>
      <vt:lpstr>Bitmap Image</vt:lpstr>
      <vt:lpstr>Document</vt:lpstr>
      <vt:lpstr>Hands-On Material From National Instruments</vt:lpstr>
      <vt:lpstr>Course Goals</vt:lpstr>
      <vt:lpstr>LabVIEW Graphical Development System</vt:lpstr>
      <vt:lpstr>投影片 4</vt:lpstr>
      <vt:lpstr>Section I – LabVIEW Environment</vt:lpstr>
      <vt:lpstr>A. Setting Up Your Hardware</vt:lpstr>
      <vt:lpstr>What type of device should I use? </vt:lpstr>
      <vt:lpstr>What is MAX?</vt:lpstr>
      <vt:lpstr>Exercise 1 – Setting Up Your Device</vt:lpstr>
      <vt:lpstr>投影片 10</vt:lpstr>
      <vt:lpstr>投影片 11</vt:lpstr>
      <vt:lpstr>Controls Palette (Controls &amp; Indicators)</vt:lpstr>
      <vt:lpstr>Functions (and Structures) Palette</vt:lpstr>
      <vt:lpstr>投影片 14</vt:lpstr>
      <vt:lpstr>投影片 15</vt:lpstr>
      <vt:lpstr>投影片 16</vt:lpstr>
      <vt:lpstr>投影片 17</vt:lpstr>
      <vt:lpstr>投影片 18</vt:lpstr>
      <vt:lpstr>Context Help Window</vt:lpstr>
      <vt:lpstr>Tips for Working in LabVIEW</vt:lpstr>
      <vt:lpstr>Section II – Elements of Typical Programs</vt:lpstr>
      <vt:lpstr>Loops</vt:lpstr>
      <vt:lpstr>投影片 23</vt:lpstr>
      <vt:lpstr>投影片 24</vt:lpstr>
      <vt:lpstr>What Types of Functions are Available?</vt:lpstr>
      <vt:lpstr>Searching for Controls, VIs, and Functions</vt:lpstr>
      <vt:lpstr>Create SubVI</vt:lpstr>
      <vt:lpstr>投影片 28</vt:lpstr>
      <vt:lpstr>Exercise 3.1 – Analysis </vt:lpstr>
      <vt:lpstr>How Do I Make Decisions in LabVIEW?</vt:lpstr>
      <vt:lpstr>File I/O</vt:lpstr>
      <vt:lpstr>Section III – Presenting your Results</vt:lpstr>
      <vt:lpstr>What Types of Controls and Indicators are Available?</vt:lpstr>
      <vt:lpstr>Charts – Add 1 data point at a time with history</vt:lpstr>
      <vt:lpstr>Graphs – Display many data points at once</vt:lpstr>
      <vt:lpstr>Building Arrays with Loops (Auto-Indexing)</vt:lpstr>
      <vt:lpstr>Creating an Array (Step 1 of 2)</vt:lpstr>
      <vt:lpstr>Create an Array (Step 2 of 2)</vt:lpstr>
      <vt:lpstr>How Do I Time a Loop?</vt:lpstr>
      <vt:lpstr>Control &amp; Indicator Properties</vt:lpstr>
      <vt:lpstr>Math with the MathScript Node</vt:lpstr>
      <vt:lpstr>The Interactive MathScript Window</vt:lpstr>
      <vt:lpstr>Review of Data Types Found in LabVIEW</vt:lpstr>
      <vt:lpstr>Electrical Wiring</vt:lpstr>
      <vt:lpstr>Single 2-Way Switch Layout</vt:lpstr>
      <vt:lpstr>3-3 Switch Layout</vt:lpstr>
      <vt:lpstr>3-4-3 Switch Layout</vt:lpstr>
      <vt:lpstr>Logic Gate</vt:lpstr>
      <vt:lpstr>Logic Gate</vt:lpstr>
      <vt:lpstr>Logic Gate</vt:lpstr>
      <vt:lpstr>Logic Gate</vt:lpstr>
      <vt:lpstr>2-Way Logic Switch</vt:lpstr>
      <vt:lpstr>2 2-Way Switch (Logic AND) Layout</vt:lpstr>
      <vt:lpstr>Logic Switch</vt:lpstr>
      <vt:lpstr>3-Way Logic Switch</vt:lpstr>
      <vt:lpstr>2 3-Way Switch (Logic ?) Layout</vt:lpstr>
      <vt:lpstr>Assignment: 4-Way Switch and 3-4-3 Switch Layout</vt:lpstr>
      <vt:lpstr>3 Phase Power Source</vt:lpstr>
      <vt:lpstr>Light Bulb</vt:lpstr>
      <vt:lpstr>2-Way Switch</vt:lpstr>
      <vt:lpstr>2 2-Way Switch (Logic AND) Layout</vt:lpstr>
      <vt:lpstr>3-Way Switch (1 Input 2 Outputs)</vt:lpstr>
      <vt:lpstr>3-Way Switch (2 Inputs 1 Output)</vt:lpstr>
      <vt:lpstr>4-Way Switch</vt:lpstr>
      <vt:lpstr>Electrical Wiring Memo Requirements</vt:lpstr>
    </vt:vector>
  </TitlesOfParts>
  <Company>NI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Hands-On Material From National Instruments</dc:title>
  <dc:creator>FJHSIEH</dc:creator>
  <cp:lastModifiedBy>Feng-Ju Hsieh</cp:lastModifiedBy>
  <cp:revision>742</cp:revision>
  <dcterms:created xsi:type="dcterms:W3CDTF">2001-05-03T20:05:33Z</dcterms:created>
  <dcterms:modified xsi:type="dcterms:W3CDTF">2009-05-02T23:59:01Z</dcterms:modified>
</cp:coreProperties>
</file>