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23" r:id="rId1"/>
  </p:sldMasterIdLst>
  <p:notesMasterIdLst>
    <p:notesMasterId r:id="rId29"/>
  </p:notesMasterIdLst>
  <p:handoutMasterIdLst>
    <p:handoutMasterId r:id="rId30"/>
  </p:handoutMasterIdLst>
  <p:sldIdLst>
    <p:sldId id="266" r:id="rId2"/>
    <p:sldId id="606" r:id="rId3"/>
    <p:sldId id="635" r:id="rId4"/>
    <p:sldId id="628" r:id="rId5"/>
    <p:sldId id="577" r:id="rId6"/>
    <p:sldId id="594" r:id="rId7"/>
    <p:sldId id="636" r:id="rId8"/>
    <p:sldId id="632" r:id="rId9"/>
    <p:sldId id="630" r:id="rId10"/>
    <p:sldId id="633" r:id="rId11"/>
    <p:sldId id="634" r:id="rId12"/>
    <p:sldId id="637" r:id="rId13"/>
    <p:sldId id="638" r:id="rId14"/>
    <p:sldId id="639" r:id="rId15"/>
    <p:sldId id="643" r:id="rId16"/>
    <p:sldId id="640" r:id="rId17"/>
    <p:sldId id="641" r:id="rId18"/>
    <p:sldId id="648" r:id="rId19"/>
    <p:sldId id="651" r:id="rId20"/>
    <p:sldId id="642" r:id="rId21"/>
    <p:sldId id="644" r:id="rId22"/>
    <p:sldId id="645" r:id="rId23"/>
    <p:sldId id="646" r:id="rId24"/>
    <p:sldId id="647" r:id="rId25"/>
    <p:sldId id="649" r:id="rId26"/>
    <p:sldId id="650" r:id="rId27"/>
    <p:sldId id="652" r:id="rId28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BFF"/>
    <a:srgbClr val="2C67FC"/>
    <a:srgbClr val="789493"/>
    <a:srgbClr val="BC74C0"/>
    <a:srgbClr val="B57FB0"/>
    <a:srgbClr val="00CCFF"/>
    <a:srgbClr val="00007E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16"/>
    </p:cViewPr>
  </p:sorterViewPr>
  <p:notesViewPr>
    <p:cSldViewPr snapToGrid="0">
      <p:cViewPr varScale="1">
        <p:scale>
          <a:sx n="73" d="100"/>
          <a:sy n="73" d="100"/>
        </p:scale>
        <p:origin x="-2008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023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6" tIns="45295" rIns="92206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62089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 pitchFamily="-110" charset="0"/>
            </a:endParaRP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183038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75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>
              <a:latin typeface="Times" pitchFamily="-110" charset="0"/>
            </a:endParaRPr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02235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" pitchFamily="-110" charset="0"/>
              </a:rPr>
              <a:t>Disciplines represent</a:t>
            </a:r>
          </a:p>
          <a:p>
            <a:r>
              <a:rPr lang="en-US" dirty="0" smtClean="0">
                <a:latin typeface="Times" pitchFamily="-110" charset="0"/>
              </a:rPr>
              <a:t>	scale of human interaction</a:t>
            </a:r>
          </a:p>
          <a:p>
            <a:r>
              <a:rPr lang="en-US" dirty="0" smtClean="0">
                <a:latin typeface="Times" pitchFamily="-110" charset="0"/>
              </a:rPr>
              <a:t>	motivation for interaction</a:t>
            </a:r>
          </a:p>
          <a:p>
            <a:r>
              <a:rPr lang="en-US" dirty="0" smtClean="0">
                <a:latin typeface="Times" pitchFamily="-110" charset="0"/>
              </a:rPr>
              <a:t>	time</a:t>
            </a:r>
          </a:p>
          <a:p>
            <a:r>
              <a:rPr lang="en-US" dirty="0" smtClean="0">
                <a:latin typeface="Times" pitchFamily="-110" charset="0"/>
              </a:rPr>
              <a:t>	space</a:t>
            </a:r>
          </a:p>
          <a:p>
            <a:endParaRPr lang="en-US" dirty="0" smtClean="0">
              <a:latin typeface="Times" pitchFamily="-110" charset="0"/>
            </a:endParaRPr>
          </a:p>
          <a:p>
            <a:r>
              <a:rPr lang="en-US" dirty="0" smtClean="0">
                <a:latin typeface="Times" pitchFamily="-110" charset="0"/>
              </a:rPr>
              <a:t>Purpose of my participation in class, undergrads becoming scientists</a:t>
            </a:r>
          </a:p>
          <a:p>
            <a:r>
              <a:rPr lang="en-US" dirty="0" smtClean="0">
                <a:latin typeface="Times" pitchFamily="-110" charset="0"/>
              </a:rPr>
              <a:t>	science producers</a:t>
            </a:r>
          </a:p>
          <a:p>
            <a:r>
              <a:rPr lang="en-US" dirty="0" smtClean="0">
                <a:latin typeface="Times" pitchFamily="-110" charset="0"/>
              </a:rPr>
              <a:t>	science consumers, better knowledge for understanding lit and perhaps hiring social scientist</a:t>
            </a:r>
          </a:p>
        </p:txBody>
      </p:sp>
    </p:spTree>
    <p:extLst>
      <p:ext uri="{BB962C8B-B14F-4D97-AF65-F5344CB8AC3E}">
        <p14:creationId xmlns:p14="http://schemas.microsoft.com/office/powerpoint/2010/main" val="309587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495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1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C4986D-6BE9-4264-908F-02DB36FD8D6C}" type="datetime1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62" y="1620838"/>
            <a:ext cx="8769246" cy="249396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Social-Scientific Method: </a:t>
            </a:r>
            <a:r>
              <a:rPr lang="en-US" sz="5400" dirty="0" smtClean="0">
                <a:solidFill>
                  <a:srgbClr val="E5EBFF"/>
                </a:solidFill>
                <a:latin typeface="Times New Roman" pitchFamily="18" charset="0"/>
                <a:cs typeface="Times New Roman" pitchFamily="18" charset="0"/>
              </a:rPr>
              <a:t>The People Method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08013" y="2481263"/>
            <a:ext cx="7878762" cy="1725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>
              <a:defRPr/>
            </a:pPr>
            <a:endParaRPr lang="en-US" sz="4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Line 9"/>
          <p:cNvSpPr>
            <a:spLocks noChangeShapeType="1"/>
          </p:cNvSpPr>
          <p:nvPr/>
        </p:nvSpPr>
        <p:spPr bwMode="auto">
          <a:xfrm>
            <a:off x="4144963" y="1220788"/>
            <a:ext cx="46624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979738" y="5410200"/>
            <a:ext cx="589280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r">
              <a:defRPr/>
            </a:pPr>
            <a:r>
              <a:rPr lang="en-US" sz="2000" b="1" dirty="0">
                <a:solidFill>
                  <a:srgbClr val="FFFF8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10" charset="0"/>
              </a:rPr>
              <a:t/>
            </a:r>
            <a:br>
              <a:rPr lang="en-US" sz="2000" b="1" dirty="0">
                <a:solidFill>
                  <a:srgbClr val="FFFF8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10" charset="0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pitchFamily="-110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000375" y="0"/>
            <a:ext cx="5865813" cy="160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r">
              <a:defRPr/>
            </a:pP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10" charset="0"/>
              </a:rPr>
              <a:t/>
            </a:r>
            <a:b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10" charset="0"/>
              </a:rPr>
            </a:b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10" charset="0"/>
              </a:rPr>
              <a:t> 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ESRM 304</a:t>
            </a:r>
            <a:b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Resource Assessment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308"/>
            <a:ext cx="8229600" cy="801974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Approaches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133"/>
            <a:ext cx="8229600" cy="49917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Developmental</a:t>
            </a:r>
            <a:r>
              <a:rPr lang="en-US" dirty="0"/>
              <a:t> – To investigate patterns </a:t>
            </a:r>
            <a:r>
              <a:rPr lang="en-US" dirty="0" smtClean="0"/>
              <a:t>&amp; </a:t>
            </a:r>
            <a:r>
              <a:rPr lang="en-US" dirty="0"/>
              <a:t>sequences of growth </a:t>
            </a:r>
            <a:r>
              <a:rPr lang="en-US" dirty="0" smtClean="0"/>
              <a:t>&amp;/or </a:t>
            </a:r>
            <a:r>
              <a:rPr lang="en-US" dirty="0"/>
              <a:t>change as a function of time. </a:t>
            </a:r>
          </a:p>
          <a:p>
            <a:pPr lvl="1"/>
            <a:r>
              <a:rPr lang="en-US" dirty="0"/>
              <a:t>A longitudinal study following the patterns of </a:t>
            </a:r>
            <a:r>
              <a:rPr lang="en-US" dirty="0" smtClean="0"/>
              <a:t>nature-based activity </a:t>
            </a:r>
            <a:r>
              <a:rPr lang="en-US" dirty="0"/>
              <a:t>participation from adolescence through retirement.  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Case </a:t>
            </a:r>
            <a:r>
              <a:rPr lang="en-US" dirty="0"/>
              <a:t>– To study intensively the background, current status, and environmental interactions of a given social </a:t>
            </a:r>
            <a:r>
              <a:rPr lang="en-US" dirty="0" smtClean="0"/>
              <a:t>unit. 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/>
              <a:t>case </a:t>
            </a:r>
            <a:r>
              <a:rPr lang="en-US" smtClean="0"/>
              <a:t>study </a:t>
            </a:r>
            <a:r>
              <a:rPr lang="en-US" dirty="0"/>
              <a:t>of the youngest </a:t>
            </a:r>
            <a:r>
              <a:rPr lang="en-US" dirty="0" smtClean="0"/>
              <a:t>hippie </a:t>
            </a:r>
            <a:r>
              <a:rPr lang="en-US" dirty="0"/>
              <a:t>to summit Mt. Everest;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intensive study of  the socio-economic characteristics of second home communities.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3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57188" y="131763"/>
            <a:ext cx="8670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90" y="54964"/>
            <a:ext cx="8229600" cy="98685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Approaches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67" y="1259174"/>
            <a:ext cx="8709285" cy="53514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True experiment </a:t>
            </a:r>
            <a:r>
              <a:rPr lang="en-US" dirty="0"/>
              <a:t>– </a:t>
            </a:r>
            <a:r>
              <a:rPr lang="en-US" dirty="0" smtClean="0"/>
              <a:t>Examine cause </a:t>
            </a:r>
            <a:r>
              <a:rPr lang="en-US" dirty="0"/>
              <a:t>and effect relationships by exposing one or more experimental groups to one or more </a:t>
            </a:r>
            <a:r>
              <a:rPr lang="en-US" dirty="0" smtClean="0"/>
              <a:t>conditions, </a:t>
            </a:r>
            <a:r>
              <a:rPr lang="en-US" dirty="0"/>
              <a:t>and comparing the results of one or more control groups not receiving the </a:t>
            </a:r>
            <a:r>
              <a:rPr lang="en-US" dirty="0" smtClean="0"/>
              <a:t>condition. </a:t>
            </a:r>
            <a:endParaRPr lang="en-US" dirty="0"/>
          </a:p>
          <a:p>
            <a:pPr lvl="1"/>
            <a:r>
              <a:rPr lang="en-US" dirty="0"/>
              <a:t>To investigate the effectiveness of three methods of teaching </a:t>
            </a:r>
            <a:r>
              <a:rPr lang="en-US" dirty="0" smtClean="0"/>
              <a:t>outdoor skills to backpacking hippies, and rednecks. 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Quasi </a:t>
            </a:r>
            <a:r>
              <a:rPr lang="en-US" dirty="0" smtClean="0">
                <a:solidFill>
                  <a:srgbClr val="FFFF00"/>
                </a:solidFill>
              </a:rPr>
              <a:t>experiment </a:t>
            </a:r>
            <a:r>
              <a:rPr lang="en-US" dirty="0"/>
              <a:t>– </a:t>
            </a:r>
            <a:r>
              <a:rPr lang="en-US" dirty="0" smtClean="0"/>
              <a:t>To </a:t>
            </a:r>
            <a:r>
              <a:rPr lang="en-US" dirty="0"/>
              <a:t>approximate the conditions of the true experiment in a setting which does not allow the control </a:t>
            </a:r>
            <a:r>
              <a:rPr lang="en-US" dirty="0" smtClean="0"/>
              <a:t>&amp;/or </a:t>
            </a:r>
            <a:r>
              <a:rPr lang="en-US" dirty="0"/>
              <a:t>manipulations of all relevant </a:t>
            </a:r>
            <a:r>
              <a:rPr lang="en-US" dirty="0" smtClean="0"/>
              <a:t>variables.</a:t>
            </a:r>
          </a:p>
          <a:p>
            <a:pPr lvl="1"/>
            <a:r>
              <a:rPr lang="en-US" dirty="0" smtClean="0"/>
              <a:t>To investigate the impact of personality traits have on intelligence.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Methods And Approaches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Feasibility</a:t>
            </a:r>
            <a:endParaRPr lang="en-US" dirty="0"/>
          </a:p>
          <a:p>
            <a:pPr lvl="1"/>
            <a:r>
              <a:rPr lang="en-US" dirty="0"/>
              <a:t>access to data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human subjects protection</a:t>
            </a:r>
          </a:p>
          <a:p>
            <a:endParaRPr lang="en-US" dirty="0" smtClean="0"/>
          </a:p>
          <a:p>
            <a:r>
              <a:rPr lang="en-US" dirty="0" smtClean="0"/>
              <a:t>Sampling </a:t>
            </a:r>
            <a:r>
              <a:rPr lang="en-US" dirty="0"/>
              <a:t>frame</a:t>
            </a:r>
          </a:p>
          <a:p>
            <a:pPr lvl="1"/>
            <a:r>
              <a:rPr lang="en-US" dirty="0"/>
              <a:t>random sample</a:t>
            </a:r>
          </a:p>
          <a:p>
            <a:pPr lvl="1"/>
            <a:r>
              <a:rPr lang="en-US" dirty="0"/>
              <a:t>stratified  random sample</a:t>
            </a:r>
          </a:p>
          <a:p>
            <a:pPr lvl="1"/>
            <a:r>
              <a:rPr lang="en-US" dirty="0"/>
              <a:t>“snowball” sample</a:t>
            </a:r>
          </a:p>
          <a:p>
            <a:pPr lvl="1"/>
            <a:r>
              <a:rPr lang="en-US" dirty="0" smtClean="0"/>
              <a:t>purposeful sample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Field </a:t>
            </a:r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Participant</a:t>
            </a:r>
          </a:p>
          <a:p>
            <a:pPr lvl="1"/>
            <a:r>
              <a:rPr lang="en-US" dirty="0" smtClean="0"/>
              <a:t>Non obstructive</a:t>
            </a:r>
            <a:endParaRPr lang="en-US" dirty="0"/>
          </a:p>
          <a:p>
            <a:r>
              <a:rPr lang="en-US" dirty="0" smtClean="0"/>
              <a:t>Interviews</a:t>
            </a:r>
            <a:endParaRPr lang="en-US" dirty="0"/>
          </a:p>
          <a:p>
            <a:r>
              <a:rPr lang="en-US" dirty="0" smtClean="0"/>
              <a:t>surveys</a:t>
            </a:r>
            <a:endParaRPr lang="en-US" dirty="0"/>
          </a:p>
          <a:p>
            <a:r>
              <a:rPr lang="en-US" dirty="0" smtClean="0"/>
              <a:t>data </a:t>
            </a:r>
            <a:r>
              <a:rPr lang="en-US" dirty="0"/>
              <a:t>sets</a:t>
            </a:r>
          </a:p>
          <a:p>
            <a:r>
              <a:rPr lang="fr-FR" dirty="0"/>
              <a:t>archival </a:t>
            </a:r>
            <a:r>
              <a:rPr lang="fr-FR" dirty="0" err="1"/>
              <a:t>materials</a:t>
            </a:r>
            <a:endParaRPr lang="fr-FR" dirty="0"/>
          </a:p>
          <a:p>
            <a:r>
              <a:rPr lang="fr-FR" dirty="0"/>
              <a:t>ethnography </a:t>
            </a:r>
          </a:p>
          <a:p>
            <a:r>
              <a:rPr lang="fr-FR" dirty="0"/>
              <a:t>journaling</a:t>
            </a:r>
          </a:p>
          <a:p>
            <a:r>
              <a:rPr lang="fr-FR" dirty="0"/>
              <a:t>documents</a:t>
            </a:r>
          </a:p>
          <a:p>
            <a:r>
              <a:rPr lang="fr-FR" dirty="0" err="1" smtClean="0"/>
              <a:t>discourse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68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Analysis, Results &amp; Interpretation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" y="1257300"/>
            <a:ext cx="4137660" cy="5219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Analytic Techniques</a:t>
            </a:r>
          </a:p>
          <a:p>
            <a:pPr lvl="1"/>
            <a:r>
              <a:rPr lang="en-US" dirty="0" smtClean="0"/>
              <a:t>Narrative analysis</a:t>
            </a:r>
          </a:p>
          <a:p>
            <a:pPr lvl="1"/>
            <a:r>
              <a:rPr lang="en-US" dirty="0"/>
              <a:t>Content </a:t>
            </a:r>
            <a:r>
              <a:rPr lang="en-US" dirty="0" smtClean="0"/>
              <a:t>analysis</a:t>
            </a:r>
            <a:endParaRPr lang="en-US" dirty="0"/>
          </a:p>
          <a:p>
            <a:pPr lvl="2"/>
            <a:r>
              <a:rPr lang="en-US" dirty="0" smtClean="0"/>
              <a:t>Quotes, narratives,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r>
              <a:rPr lang="en-US" dirty="0" smtClean="0"/>
              <a:t>Statistics</a:t>
            </a:r>
          </a:p>
          <a:p>
            <a:pPr lvl="2"/>
            <a:r>
              <a:rPr lang="en-US" dirty="0" smtClean="0"/>
              <a:t>Counts, </a:t>
            </a:r>
            <a:r>
              <a:rPr lang="en-US" dirty="0" err="1" smtClean="0"/>
              <a:t>etc</a:t>
            </a:r>
            <a:endParaRPr lang="en-US" dirty="0"/>
          </a:p>
          <a:p>
            <a:r>
              <a:rPr lang="en-US" dirty="0"/>
              <a:t>Patterns</a:t>
            </a:r>
          </a:p>
          <a:p>
            <a:pPr lvl="1"/>
            <a:r>
              <a:rPr lang="en-US" dirty="0"/>
              <a:t>difference</a:t>
            </a:r>
          </a:p>
          <a:p>
            <a:pPr lvl="1"/>
            <a:r>
              <a:rPr lang="en-US" dirty="0"/>
              <a:t>relationships</a:t>
            </a:r>
          </a:p>
          <a:p>
            <a:pPr lvl="1"/>
            <a:r>
              <a:rPr lang="en-US" dirty="0"/>
              <a:t>causality</a:t>
            </a:r>
          </a:p>
          <a:p>
            <a:r>
              <a:rPr lang="en-US" dirty="0"/>
              <a:t> I</a:t>
            </a:r>
            <a:r>
              <a:rPr lang="en-US" dirty="0" smtClean="0"/>
              <a:t>nference/interpretation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2080"/>
            <a:ext cx="4251960" cy="52044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Whom?</a:t>
            </a:r>
          </a:p>
          <a:p>
            <a:pPr lvl="1"/>
            <a:r>
              <a:rPr lang="en-US" dirty="0"/>
              <a:t>research sponsors</a:t>
            </a:r>
          </a:p>
          <a:p>
            <a:pPr lvl="1"/>
            <a:r>
              <a:rPr lang="en-US" dirty="0"/>
              <a:t>scientific community</a:t>
            </a:r>
          </a:p>
          <a:p>
            <a:pPr lvl="1"/>
            <a:r>
              <a:rPr lang="en-US" dirty="0"/>
              <a:t>professionals/managers</a:t>
            </a:r>
          </a:p>
          <a:p>
            <a:pPr lvl="1"/>
            <a:r>
              <a:rPr lang="en-US" dirty="0"/>
              <a:t>collaborators</a:t>
            </a:r>
          </a:p>
          <a:p>
            <a:pPr lvl="1"/>
            <a:r>
              <a:rPr lang="en-US" dirty="0"/>
              <a:t>public</a:t>
            </a:r>
          </a:p>
          <a:p>
            <a:r>
              <a:rPr lang="en-US" dirty="0" smtClean="0"/>
              <a:t>Communicate: Media!</a:t>
            </a:r>
          </a:p>
          <a:p>
            <a:pPr lvl="1"/>
            <a:r>
              <a:rPr lang="en-US" dirty="0"/>
              <a:t>scientific journals</a:t>
            </a:r>
          </a:p>
          <a:p>
            <a:pPr lvl="1"/>
            <a:r>
              <a:rPr lang="en-US" dirty="0"/>
              <a:t>technical reports</a:t>
            </a:r>
          </a:p>
          <a:p>
            <a:pPr lvl="1"/>
            <a:r>
              <a:rPr lang="en-US" dirty="0"/>
              <a:t>manuals</a:t>
            </a:r>
          </a:p>
          <a:p>
            <a:pPr lvl="1"/>
            <a:r>
              <a:rPr lang="en-US" dirty="0"/>
              <a:t>books</a:t>
            </a:r>
          </a:p>
          <a:p>
            <a:pPr lvl="1"/>
            <a:r>
              <a:rPr lang="en-US" dirty="0"/>
              <a:t>public presentations</a:t>
            </a:r>
          </a:p>
          <a:p>
            <a:pPr lvl="1"/>
            <a:r>
              <a:rPr lang="en-US" dirty="0"/>
              <a:t>posters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152400"/>
            <a:ext cx="8496300" cy="80772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Exercise: Next Class Session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2060"/>
            <a:ext cx="385572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Problem: Too many bike  accidents on campus, most likely caused by hippies (</a:t>
            </a:r>
            <a:r>
              <a:rPr lang="en-US" sz="2400" dirty="0" smtClean="0">
                <a:solidFill>
                  <a:srgbClr val="FFFF00"/>
                </a:solidFill>
              </a:rPr>
              <a:t>or who else</a:t>
            </a:r>
            <a:r>
              <a:rPr lang="en-US" sz="2400" dirty="0" smtClean="0"/>
              <a:t>?) going all over the place with their squeaky organic engine-driven devices</a:t>
            </a:r>
          </a:p>
          <a:p>
            <a:endParaRPr lang="en-US" sz="2400" dirty="0" smtClean="0"/>
          </a:p>
          <a:p>
            <a:r>
              <a:rPr lang="en-US" sz="2400" dirty="0" smtClean="0"/>
              <a:t>UW wants you to conduct </a:t>
            </a:r>
            <a:r>
              <a:rPr lang="en-US" sz="2000" dirty="0" smtClean="0"/>
              <a:t>research</a:t>
            </a:r>
            <a:r>
              <a:rPr lang="en-US" sz="2400" dirty="0" smtClean="0"/>
              <a:t> and give them advice that will help improve bike safety.</a:t>
            </a:r>
          </a:p>
          <a:p>
            <a:pPr lvl="1"/>
            <a:r>
              <a:rPr lang="en-US" sz="2000" dirty="0" smtClean="0"/>
              <a:t>You have 2 weeks to do that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5840" y="1165860"/>
            <a:ext cx="41148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 let’s do it</a:t>
            </a:r>
          </a:p>
          <a:p>
            <a:pPr lvl="1"/>
            <a:r>
              <a:rPr lang="en-US" dirty="0" smtClean="0"/>
              <a:t>Questions?</a:t>
            </a:r>
          </a:p>
          <a:p>
            <a:pPr lvl="1"/>
            <a:r>
              <a:rPr lang="en-US" dirty="0" smtClean="0"/>
              <a:t>Methods?</a:t>
            </a:r>
          </a:p>
          <a:p>
            <a:pPr lvl="1"/>
            <a:r>
              <a:rPr lang="en-US" dirty="0" smtClean="0"/>
              <a:t>Approach?</a:t>
            </a:r>
          </a:p>
          <a:p>
            <a:pPr lvl="1"/>
            <a:r>
              <a:rPr lang="en-US" dirty="0" smtClean="0"/>
              <a:t>VARIABLES????????????????????????????????????</a:t>
            </a:r>
          </a:p>
          <a:p>
            <a:pPr lvl="1"/>
            <a:r>
              <a:rPr lang="en-US" dirty="0" smtClean="0"/>
              <a:t>Analysis?</a:t>
            </a:r>
          </a:p>
        </p:txBody>
      </p:sp>
    </p:spTree>
    <p:extLst>
      <p:ext uri="{BB962C8B-B14F-4D97-AF65-F5344CB8AC3E}">
        <p14:creationId xmlns:p14="http://schemas.microsoft.com/office/powerpoint/2010/main" val="31119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Research Question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makes bikers vulnerable to accidents?</a:t>
            </a:r>
          </a:p>
          <a:p>
            <a:pPr lvl="1"/>
            <a:r>
              <a:rPr lang="en-US" dirty="0" smtClean="0"/>
              <a:t>To assess bikers’ safety measures</a:t>
            </a:r>
          </a:p>
          <a:p>
            <a:pPr lvl="1"/>
            <a:r>
              <a:rPr lang="en-US" dirty="0" smtClean="0"/>
              <a:t>To document road conditions</a:t>
            </a:r>
          </a:p>
          <a:p>
            <a:pPr lvl="1"/>
            <a:r>
              <a:rPr lang="en-US" dirty="0" smtClean="0"/>
              <a:t>To determine which socio-demographic variables are related to vulnerability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Research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609322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Within the university</a:t>
            </a:r>
          </a:p>
          <a:p>
            <a:r>
              <a:rPr lang="en-US" dirty="0" smtClean="0"/>
              <a:t>In a group (5 or fewer)</a:t>
            </a:r>
          </a:p>
          <a:p>
            <a:endParaRPr lang="en-US" dirty="0"/>
          </a:p>
          <a:p>
            <a:r>
              <a:rPr lang="en-US" dirty="0" smtClean="0"/>
              <a:t>Example topics</a:t>
            </a:r>
          </a:p>
          <a:p>
            <a:pPr lvl="1"/>
            <a:r>
              <a:rPr lang="en-US" dirty="0" smtClean="0"/>
              <a:t>Waste management</a:t>
            </a:r>
          </a:p>
          <a:p>
            <a:pPr lvl="1"/>
            <a:r>
              <a:rPr lang="en-US" dirty="0" smtClean="0"/>
              <a:t>Recycling</a:t>
            </a:r>
          </a:p>
          <a:p>
            <a:pPr lvl="1"/>
            <a:r>
              <a:rPr lang="en-US" dirty="0" smtClean="0"/>
              <a:t>Energy conservation</a:t>
            </a:r>
          </a:p>
          <a:p>
            <a:pPr lvl="1"/>
            <a:r>
              <a:rPr lang="en-US" dirty="0" smtClean="0"/>
              <a:t>Green Laboratory Program</a:t>
            </a:r>
          </a:p>
          <a:p>
            <a:pPr lvl="1"/>
            <a:r>
              <a:rPr lang="en-US" dirty="0" smtClean="0"/>
              <a:t>UW culture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5224" y="1524000"/>
            <a:ext cx="3762912" cy="4572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4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24000"/>
            <a:ext cx="4562669" cy="4572000"/>
          </a:xfrm>
        </p:spPr>
        <p:txBody>
          <a:bodyPr/>
          <a:lstStyle/>
          <a:p>
            <a:r>
              <a:rPr lang="en-US" dirty="0" smtClean="0"/>
              <a:t>Length (3-5 pages, single space, 12 point font)</a:t>
            </a:r>
          </a:p>
          <a:p>
            <a:r>
              <a:rPr lang="en-US" dirty="0" smtClean="0"/>
              <a:t>Should contain:</a:t>
            </a:r>
          </a:p>
          <a:p>
            <a:pPr lvl="1"/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Research question(s)</a:t>
            </a:r>
          </a:p>
          <a:p>
            <a:pPr lvl="1"/>
            <a:r>
              <a:rPr lang="en-US" dirty="0" smtClean="0"/>
              <a:t>Justification(s) for research</a:t>
            </a:r>
          </a:p>
          <a:p>
            <a:pPr lvl="1"/>
            <a:r>
              <a:rPr lang="en-US" dirty="0" smtClean="0"/>
              <a:t>Methods/approaches</a:t>
            </a:r>
          </a:p>
          <a:p>
            <a:pPr lvl="1"/>
            <a:r>
              <a:rPr lang="en-US" dirty="0" smtClean="0"/>
              <a:t>Major findings</a:t>
            </a:r>
          </a:p>
          <a:p>
            <a:pPr lvl="1"/>
            <a:r>
              <a:rPr lang="en-US" dirty="0" smtClean="0"/>
              <a:t>Interpretation of findings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373313" y="2020888"/>
            <a:ext cx="4827587" cy="3641725"/>
          </a:xfrm>
          <a:prstGeom prst="ellips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393950" y="211138"/>
            <a:ext cx="478155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742950" lvl="1" indent="-285750">
              <a:spcBef>
                <a:spcPct val="2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Doing Assessments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</a:pPr>
            <a:endParaRPr lang="en-US" b="1" dirty="0">
              <a:solidFill>
                <a:schemeClr val="hlink"/>
              </a:solidFill>
              <a:latin typeface="Book Antiqua" pitchFamily="18" charset="0"/>
            </a:endParaRPr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2072640" y="775560"/>
            <a:ext cx="5299710" cy="11707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Purpose help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develop research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questions/Objectives</a:t>
            </a:r>
            <a:endParaRPr lang="en-US" sz="4400" b="1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733" name="Rectangle 5"/>
          <p:cNvSpPr>
            <a:spLocks noChangeArrowheads="1"/>
          </p:cNvSpPr>
          <p:nvPr/>
        </p:nvSpPr>
        <p:spPr bwMode="auto">
          <a:xfrm>
            <a:off x="191136" y="2728756"/>
            <a:ext cx="4533900" cy="874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choose research approach/Methods</a:t>
            </a:r>
            <a:endParaRPr lang="en-US" sz="4400" b="1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734" name="Rectangle 6"/>
          <p:cNvSpPr>
            <a:spLocks noChangeArrowheads="1"/>
          </p:cNvSpPr>
          <p:nvPr/>
        </p:nvSpPr>
        <p:spPr bwMode="auto">
          <a:xfrm>
            <a:off x="490538" y="4884105"/>
            <a:ext cx="4533900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Data</a:t>
            </a:r>
            <a:endParaRPr lang="en-US" sz="4400" b="1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4433887" y="1772673"/>
            <a:ext cx="439737" cy="27486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433888" y="2041118"/>
            <a:ext cx="409893" cy="30210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139950" y="3794125"/>
            <a:ext cx="254000" cy="40163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2405063" y="3871913"/>
            <a:ext cx="331787" cy="3492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39" name="Rectangle 11"/>
          <p:cNvSpPr>
            <a:spLocks noChangeArrowheads="1"/>
          </p:cNvSpPr>
          <p:nvPr/>
        </p:nvSpPr>
        <p:spPr bwMode="auto">
          <a:xfrm>
            <a:off x="4440157" y="4834180"/>
            <a:ext cx="4533900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Conduct analysis</a:t>
            </a:r>
            <a:endParaRPr lang="en-US" sz="4400" b="1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306888" y="5670394"/>
            <a:ext cx="477837" cy="31273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 flipV="1">
            <a:off x="4306888" y="5359245"/>
            <a:ext cx="431164" cy="30336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42" name="Rectangle 14"/>
          <p:cNvSpPr>
            <a:spLocks noChangeArrowheads="1"/>
          </p:cNvSpPr>
          <p:nvPr/>
        </p:nvSpPr>
        <p:spPr bwMode="auto">
          <a:xfrm>
            <a:off x="4873625" y="2651047"/>
            <a:ext cx="4210050" cy="64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Report: How does your results help meet purpose</a:t>
            </a:r>
            <a:endParaRPr lang="en-US" sz="4400" b="1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 flipV="1">
            <a:off x="7165338" y="4199738"/>
            <a:ext cx="207011" cy="456163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6707107" y="4195763"/>
            <a:ext cx="449739" cy="28479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3540125" y="3219450"/>
            <a:ext cx="2867025" cy="538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742950" lvl="1" indent="-285750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Research Cycle</a:t>
            </a:r>
          </a:p>
        </p:txBody>
      </p:sp>
      <p:sp>
        <p:nvSpPr>
          <p:cNvPr id="20503" name="TextBox 22"/>
          <p:cNvSpPr txBox="1">
            <a:spLocks noChangeArrowheads="1"/>
          </p:cNvSpPr>
          <p:nvPr/>
        </p:nvSpPr>
        <p:spPr bwMode="auto">
          <a:xfrm>
            <a:off x="7478713" y="6079266"/>
            <a:ext cx="13620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Robson &amp; Galvan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4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Purpose, goal, objectives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24000"/>
            <a:ext cx="7109927" cy="4572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Purpose:</a:t>
            </a:r>
            <a:r>
              <a:rPr lang="en-US" dirty="0" smtClean="0"/>
              <a:t> to make things better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Goal:</a:t>
            </a:r>
            <a:r>
              <a:rPr lang="en-US" dirty="0" smtClean="0"/>
              <a:t> to produce knowledge that helps to meet the purpose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Objectives:</a:t>
            </a:r>
            <a:r>
              <a:rPr lang="en-US" dirty="0" smtClean="0"/>
              <a:t> list of things that you do to accomplish the goal.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9297" y="1524000"/>
            <a:ext cx="1728837" cy="457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42960" cy="50215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One of the most loaded words you will ever find</a:t>
            </a:r>
          </a:p>
          <a:p>
            <a:endParaRPr lang="en-US" sz="3200" dirty="0" smtClean="0"/>
          </a:p>
          <a:p>
            <a:r>
              <a:rPr lang="en-US" sz="3600" dirty="0" smtClean="0"/>
              <a:t>It has something to do with Being:</a:t>
            </a:r>
          </a:p>
          <a:p>
            <a:pPr lvl="3"/>
            <a:r>
              <a:rPr lang="en-US" sz="2800" dirty="0"/>
              <a:t>S</a:t>
            </a:r>
            <a:r>
              <a:rPr lang="en-US" sz="2800" dirty="0" smtClean="0"/>
              <a:t>ystematic</a:t>
            </a:r>
          </a:p>
          <a:p>
            <a:pPr lvl="3"/>
            <a:r>
              <a:rPr lang="en-US" sz="2800" dirty="0" smtClean="0"/>
              <a:t>Skeptical</a:t>
            </a:r>
          </a:p>
          <a:p>
            <a:pPr lvl="3"/>
            <a:r>
              <a:rPr lang="en-US" sz="2800" dirty="0" smtClean="0"/>
              <a:t>Ethical</a:t>
            </a:r>
          </a:p>
          <a:p>
            <a:pPr lvl="1"/>
            <a:r>
              <a:rPr lang="en-US" sz="3200" dirty="0" smtClean="0"/>
              <a:t>The scientific attitude: Universal permanent truths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2230"/>
            <a:ext cx="7772400" cy="9143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Scientific/Science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Control of biases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544008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Assumptions:</a:t>
            </a:r>
          </a:p>
          <a:p>
            <a:pPr marL="0" indent="0">
              <a:buNone/>
            </a:pPr>
            <a:r>
              <a:rPr lang="en-US" dirty="0" smtClean="0"/>
              <a:t>Acceptable degree of precision</a:t>
            </a:r>
          </a:p>
          <a:p>
            <a:pPr marL="0" indent="0">
              <a:buNone/>
            </a:pPr>
            <a:r>
              <a:rPr lang="en-US" dirty="0" smtClean="0"/>
              <a:t>Objectivity</a:t>
            </a:r>
          </a:p>
          <a:p>
            <a:endParaRPr lang="en-US" dirty="0"/>
          </a:p>
          <a:p>
            <a:r>
              <a:rPr lang="en-US" dirty="0" smtClean="0"/>
              <a:t>Halo effect</a:t>
            </a:r>
          </a:p>
          <a:p>
            <a:r>
              <a:rPr lang="en-US" dirty="0" smtClean="0"/>
              <a:t>Error of leniency</a:t>
            </a:r>
          </a:p>
          <a:p>
            <a:r>
              <a:rPr lang="en-US" dirty="0" smtClean="0"/>
              <a:t>Error of central tendency</a:t>
            </a:r>
          </a:p>
          <a:p>
            <a:r>
              <a:rPr lang="en-US" dirty="0" smtClean="0"/>
              <a:t>Logical error in rating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Halo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026812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favorable impression in one aspect of a person leading to paint a rosier picture on other characteristics too.</a:t>
            </a:r>
          </a:p>
          <a:p>
            <a:endParaRPr lang="en-US" dirty="0" smtClean="0"/>
          </a:p>
          <a:p>
            <a:r>
              <a:rPr lang="en-US" dirty="0" smtClean="0"/>
              <a:t>Since we perceive celebrities as attractive and successful we tend to see them as intelligent and kind.</a:t>
            </a:r>
          </a:p>
          <a:p>
            <a:endParaRPr lang="en-US" dirty="0" smtClean="0"/>
          </a:p>
          <a:p>
            <a:r>
              <a:rPr lang="en-US" dirty="0" smtClean="0"/>
              <a:t>Forced-choice rating methods can reduce this </a:t>
            </a:r>
            <a:r>
              <a:rPr lang="en-US" dirty="0" smtClean="0"/>
              <a:t>bias.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Error of leniency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24000"/>
            <a:ext cx="8229601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People rating a very familiar person more positively than they should.</a:t>
            </a:r>
          </a:p>
          <a:p>
            <a:endParaRPr lang="en-US" dirty="0" smtClean="0"/>
          </a:p>
          <a:p>
            <a:r>
              <a:rPr lang="en-US" dirty="0" smtClean="0"/>
              <a:t>Arranging the rating scale might help to reduce this bias.</a:t>
            </a:r>
          </a:p>
          <a:p>
            <a:endParaRPr lang="en-US" dirty="0" smtClean="0"/>
          </a:p>
          <a:p>
            <a:r>
              <a:rPr lang="en-US" dirty="0"/>
              <a:t>Worst (1)  Poor (2)  Average (3)  Good (4)  Excellent (5)</a:t>
            </a:r>
          </a:p>
          <a:p>
            <a:endParaRPr lang="en-US" dirty="0" smtClean="0"/>
          </a:p>
          <a:p>
            <a:r>
              <a:rPr lang="en-US" dirty="0" smtClean="0"/>
              <a:t>Poor </a:t>
            </a:r>
            <a:r>
              <a:rPr lang="en-US" dirty="0" smtClean="0"/>
              <a:t>(1)    Fairly good (2)    Good </a:t>
            </a:r>
            <a:r>
              <a:rPr lang="en-US" dirty="0"/>
              <a:t>(3)</a:t>
            </a:r>
            <a:r>
              <a:rPr lang="en-US" dirty="0" smtClean="0"/>
              <a:t>   Very good </a:t>
            </a:r>
            <a:r>
              <a:rPr lang="en-US" dirty="0"/>
              <a:t>(4)</a:t>
            </a:r>
            <a:r>
              <a:rPr lang="en-US" dirty="0" smtClean="0"/>
              <a:t> Excellent </a:t>
            </a:r>
            <a:r>
              <a:rPr lang="en-US" dirty="0"/>
              <a:t>(5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3668" y="1524000"/>
            <a:ext cx="46446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412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Error of central tendency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24000"/>
            <a:ext cx="7195626" cy="4572000"/>
          </a:xfrm>
        </p:spPr>
        <p:txBody>
          <a:bodyPr/>
          <a:lstStyle/>
          <a:p>
            <a:r>
              <a:rPr lang="en-US" dirty="0" smtClean="0"/>
              <a:t>Occurs when observers hesitate to give extreme ratings and tending to give average ratings.</a:t>
            </a:r>
          </a:p>
          <a:p>
            <a:endParaRPr lang="en-US" dirty="0" smtClean="0"/>
          </a:p>
          <a:p>
            <a:r>
              <a:rPr lang="en-US" dirty="0" smtClean="0"/>
              <a:t>Allowing one or two more points than are necessary in the rating scale can reduce this bias.</a:t>
            </a:r>
          </a:p>
          <a:p>
            <a:endParaRPr lang="en-US" dirty="0" smtClean="0"/>
          </a:p>
          <a:p>
            <a:r>
              <a:rPr lang="en-US" dirty="0" smtClean="0"/>
              <a:t>7-point </a:t>
            </a:r>
            <a:r>
              <a:rPr lang="en-US" dirty="0" smtClean="0"/>
              <a:t>scale instead of 5-point </a:t>
            </a:r>
            <a:r>
              <a:rPr lang="en-US" dirty="0" smtClean="0"/>
              <a:t>scale</a:t>
            </a:r>
          </a:p>
          <a:p>
            <a:pPr marL="0" indent="0">
              <a:buNone/>
            </a:pPr>
            <a:r>
              <a:rPr lang="en-US" dirty="0" smtClean="0"/>
              <a:t> 	    1  2  3  4  5</a:t>
            </a:r>
          </a:p>
          <a:p>
            <a:pPr marL="0" indent="0">
              <a:buNone/>
            </a:pPr>
            <a:r>
              <a:rPr lang="en-US" dirty="0" smtClean="0"/>
              <a:t>	1  2  3  4  5  6  7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45828" y="1524000"/>
            <a:ext cx="1262307" cy="4572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Logical error in 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24000"/>
            <a:ext cx="7265963" cy="4572000"/>
          </a:xfrm>
        </p:spPr>
        <p:txBody>
          <a:bodyPr/>
          <a:lstStyle/>
          <a:p>
            <a:r>
              <a:rPr lang="en-US" dirty="0" smtClean="0"/>
              <a:t>When raters give similar ratings to variables or traits that seem logically associated in their minds.</a:t>
            </a:r>
          </a:p>
          <a:p>
            <a:endParaRPr lang="en-US" dirty="0" smtClean="0"/>
          </a:p>
          <a:p>
            <a:r>
              <a:rPr lang="en-US" dirty="0" smtClean="0"/>
              <a:t>Providing precise definitions of constructs and making instructions explicit might help.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Scales for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93102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Nominal:</a:t>
            </a:r>
            <a:r>
              <a:rPr lang="en-US" dirty="0"/>
              <a:t> Many objects have characteristics that differ in </a:t>
            </a:r>
            <a:r>
              <a:rPr lang="en-US" i="1" dirty="0"/>
              <a:t>kind</a:t>
            </a:r>
            <a:r>
              <a:rPr lang="en-US" dirty="0"/>
              <a:t> only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Ordinal:</a:t>
            </a:r>
            <a:r>
              <a:rPr lang="en-US" dirty="0"/>
              <a:t> If the values of a variable can be arranged in a meaningful order indicating a hierarch of levels.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Interval</a:t>
            </a:r>
            <a:r>
              <a:rPr lang="en-US" dirty="0">
                <a:solidFill>
                  <a:srgbClr val="FFC000"/>
                </a:solidFill>
              </a:rPr>
              <a:t>:</a:t>
            </a:r>
            <a:r>
              <a:rPr lang="en-US" dirty="0"/>
              <a:t> Equal differences between scale values have equal meaning but the ratios of scale values have no meaning.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Ratio:</a:t>
            </a:r>
            <a:r>
              <a:rPr lang="en-US" dirty="0" smtClean="0"/>
              <a:t> Equal ratios have equal meaning due </a:t>
            </a:r>
            <a:r>
              <a:rPr lang="en-US" dirty="0" smtClean="0"/>
              <a:t>the </a:t>
            </a:r>
            <a:r>
              <a:rPr lang="en-US" dirty="0" smtClean="0"/>
              <a:t>presence of genuine </a:t>
            </a:r>
            <a:r>
              <a:rPr lang="en-US" dirty="0" smtClean="0"/>
              <a:t>zero point </a:t>
            </a:r>
            <a:r>
              <a:rPr lang="en-US" dirty="0" smtClean="0"/>
              <a:t>on the scale.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64286" y="1524000"/>
            <a:ext cx="54385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Measurement determines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Nominal</a:t>
            </a:r>
            <a:r>
              <a:rPr lang="en-US" dirty="0" smtClean="0"/>
              <a:t> – frequency count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Ordinal</a:t>
            </a:r>
            <a:r>
              <a:rPr lang="en-US" dirty="0" smtClean="0"/>
              <a:t> – median/mean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Interval/Ratio</a:t>
            </a:r>
            <a:r>
              <a:rPr lang="en-US" dirty="0" smtClean="0"/>
              <a:t> – mean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Chi-square test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Spearman correlation</a:t>
            </a:r>
          </a:p>
          <a:p>
            <a:endParaRPr lang="en-US" dirty="0" smtClean="0"/>
          </a:p>
          <a:p>
            <a:r>
              <a:rPr lang="en-US" dirty="0" smtClean="0"/>
              <a:t>Pearson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Tips for social science research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24000"/>
            <a:ext cx="5747657" cy="4572000"/>
          </a:xfrm>
        </p:spPr>
        <p:txBody>
          <a:bodyPr/>
          <a:lstStyle/>
          <a:p>
            <a:r>
              <a:rPr lang="en-US" dirty="0" smtClean="0"/>
              <a:t>Keep the expectations reasonable</a:t>
            </a:r>
          </a:p>
          <a:p>
            <a:endParaRPr lang="en-US" dirty="0" smtClean="0"/>
          </a:p>
          <a:p>
            <a:r>
              <a:rPr lang="en-US" dirty="0" smtClean="0"/>
              <a:t>Prepare for the unexpected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64105"/>
            <a:ext cx="8229600" cy="5254051"/>
          </a:xfrm>
        </p:spPr>
        <p:txBody>
          <a:bodyPr/>
          <a:lstStyle/>
          <a:p>
            <a:r>
              <a:rPr lang="en-US" dirty="0" smtClean="0"/>
              <a:t>Systematic</a:t>
            </a:r>
          </a:p>
          <a:p>
            <a:pPr lvl="1"/>
            <a:r>
              <a:rPr lang="en-US" dirty="0" smtClean="0"/>
              <a:t>Rigorous about what you are doing, how, &amp; why</a:t>
            </a:r>
          </a:p>
          <a:p>
            <a:pPr lvl="1"/>
            <a:r>
              <a:rPr lang="en-US" dirty="0" smtClean="0"/>
              <a:t>What observations are you making</a:t>
            </a:r>
          </a:p>
          <a:p>
            <a:pPr lvl="2"/>
            <a:r>
              <a:rPr lang="en-US" dirty="0" smtClean="0"/>
              <a:t>Under what circumstances?</a:t>
            </a:r>
          </a:p>
          <a:p>
            <a:pPr lvl="2"/>
            <a:r>
              <a:rPr lang="en-US" dirty="0" smtClean="0"/>
              <a:t>Your role in making them</a:t>
            </a:r>
          </a:p>
          <a:p>
            <a:r>
              <a:rPr lang="en-US" dirty="0" smtClean="0"/>
              <a:t>Skeptic</a:t>
            </a:r>
          </a:p>
          <a:p>
            <a:pPr lvl="1"/>
            <a:r>
              <a:rPr lang="en-US" dirty="0" smtClean="0"/>
              <a:t>Subjecting your observations &amp; conclusions to scrutiny</a:t>
            </a:r>
          </a:p>
          <a:p>
            <a:pPr lvl="1"/>
            <a:r>
              <a:rPr lang="en-US" dirty="0" smtClean="0"/>
              <a:t>Subjecting those to disconfirmation</a:t>
            </a:r>
          </a:p>
          <a:p>
            <a:r>
              <a:rPr lang="en-US" dirty="0" smtClean="0"/>
              <a:t>Ethical</a:t>
            </a:r>
          </a:p>
          <a:p>
            <a:pPr lvl="1"/>
            <a:r>
              <a:rPr lang="en-US" dirty="0" smtClean="0"/>
              <a:t>Interests and concerns of those taking part in the research are safeguarded</a:t>
            </a:r>
          </a:p>
          <a:p>
            <a:pPr lvl="1"/>
            <a:r>
              <a:rPr lang="en-US" dirty="0" smtClean="0"/>
              <a:t>Similarly for those who may be affected by the research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8685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The Scientific Attitude</a:t>
            </a:r>
            <a:r>
              <a:rPr lang="en-US" sz="54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4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387" y="4107180"/>
            <a:ext cx="8814216" cy="1259299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Improving the Human Condition</a:t>
            </a:r>
            <a:b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Social Scientific Attitude</a:t>
            </a:r>
            <a:endParaRPr lang="en-US" sz="3200" i="1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42210" y="689548"/>
            <a:ext cx="8327036" cy="2046157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Studying Humans 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Their Interactions with </a:t>
            </a:r>
            <a:r>
              <a:rPr lang="en-US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Environments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idx="1"/>
          </p:nvPr>
        </p:nvSpPr>
        <p:spPr>
          <a:xfrm>
            <a:off x="352426" y="1463040"/>
            <a:ext cx="8679148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psychology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sociology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economics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political science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anthropology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planning</a:t>
            </a:r>
          </a:p>
          <a:p>
            <a:pPr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pitchFamily="-110" charset="2"/>
              <a:buNone/>
              <a:defRPr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903157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Social Science Disciplines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246" y="1624480"/>
            <a:ext cx="5301990" cy="3832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373313" y="2020888"/>
            <a:ext cx="4827587" cy="3641725"/>
          </a:xfrm>
          <a:prstGeom prst="ellips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393950" y="211138"/>
            <a:ext cx="478155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742950" lvl="1" indent="-285750">
              <a:spcBef>
                <a:spcPct val="2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Doing Assessments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</a:pPr>
            <a:endParaRPr lang="en-US" b="1" dirty="0">
              <a:solidFill>
                <a:schemeClr val="hlink"/>
              </a:solidFill>
              <a:latin typeface="Book Antiqua" pitchFamily="18" charset="0"/>
            </a:endParaRPr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2072640" y="775560"/>
            <a:ext cx="5299710" cy="11707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Purpose help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develop research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questions/Objectives</a:t>
            </a:r>
            <a:endParaRPr lang="en-US" sz="4400" b="1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733" name="Rectangle 5"/>
          <p:cNvSpPr>
            <a:spLocks noChangeArrowheads="1"/>
          </p:cNvSpPr>
          <p:nvPr/>
        </p:nvSpPr>
        <p:spPr bwMode="auto">
          <a:xfrm>
            <a:off x="191136" y="2728756"/>
            <a:ext cx="4533900" cy="874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choose research approach/Methods</a:t>
            </a:r>
            <a:endParaRPr lang="en-US" sz="4400" b="1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734" name="Rectangle 6"/>
          <p:cNvSpPr>
            <a:spLocks noChangeArrowheads="1"/>
          </p:cNvSpPr>
          <p:nvPr/>
        </p:nvSpPr>
        <p:spPr bwMode="auto">
          <a:xfrm>
            <a:off x="490538" y="4884105"/>
            <a:ext cx="4533900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Data</a:t>
            </a:r>
            <a:endParaRPr lang="en-US" sz="4400" b="1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4433887" y="1772673"/>
            <a:ext cx="439737" cy="27486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433888" y="2041118"/>
            <a:ext cx="409893" cy="30210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139950" y="3794125"/>
            <a:ext cx="254000" cy="40163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2405063" y="3871913"/>
            <a:ext cx="331787" cy="34925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39" name="Rectangle 11"/>
          <p:cNvSpPr>
            <a:spLocks noChangeArrowheads="1"/>
          </p:cNvSpPr>
          <p:nvPr/>
        </p:nvSpPr>
        <p:spPr bwMode="auto">
          <a:xfrm>
            <a:off x="4440157" y="4834180"/>
            <a:ext cx="4533900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Conduct analysis</a:t>
            </a:r>
            <a:endParaRPr lang="en-US" sz="4400" b="1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306888" y="5670394"/>
            <a:ext cx="477837" cy="31273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 flipV="1">
            <a:off x="4306888" y="5359245"/>
            <a:ext cx="431164" cy="30336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42" name="Rectangle 14"/>
          <p:cNvSpPr>
            <a:spLocks noChangeArrowheads="1"/>
          </p:cNvSpPr>
          <p:nvPr/>
        </p:nvSpPr>
        <p:spPr bwMode="auto">
          <a:xfrm>
            <a:off x="4873625" y="2651047"/>
            <a:ext cx="4210050" cy="64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Report: How does your results help meet purpose</a:t>
            </a:r>
            <a:endParaRPr lang="en-US" sz="4400" b="1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 flipV="1">
            <a:off x="7165338" y="4199738"/>
            <a:ext cx="207011" cy="456163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6707107" y="4195763"/>
            <a:ext cx="449739" cy="28479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3540125" y="3219450"/>
            <a:ext cx="2867025" cy="538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742950" lvl="1" indent="-285750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Research Cycle</a:t>
            </a:r>
          </a:p>
        </p:txBody>
      </p:sp>
      <p:sp>
        <p:nvSpPr>
          <p:cNvPr id="20503" name="TextBox 22"/>
          <p:cNvSpPr txBox="1">
            <a:spLocks noChangeArrowheads="1"/>
          </p:cNvSpPr>
          <p:nvPr/>
        </p:nvSpPr>
        <p:spPr bwMode="auto">
          <a:xfrm>
            <a:off x="7478713" y="6079266"/>
            <a:ext cx="13620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Robson &amp; Galvan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management issue</a:t>
            </a:r>
          </a:p>
          <a:p>
            <a:pPr lvl="1"/>
            <a:r>
              <a:rPr lang="en-US" dirty="0"/>
              <a:t>program </a:t>
            </a:r>
            <a:r>
              <a:rPr lang="en-US" dirty="0" smtClean="0"/>
              <a:t>evaluation</a:t>
            </a:r>
            <a:endParaRPr lang="en-US" dirty="0"/>
          </a:p>
          <a:p>
            <a:r>
              <a:rPr lang="en-US" dirty="0" smtClean="0"/>
              <a:t>personal curiosity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individual</a:t>
            </a:r>
          </a:p>
          <a:p>
            <a:r>
              <a:rPr lang="en-US" dirty="0"/>
              <a:t>group</a:t>
            </a:r>
          </a:p>
          <a:p>
            <a:r>
              <a:rPr lang="en-US" dirty="0"/>
              <a:t> community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relationship </a:t>
            </a:r>
            <a:r>
              <a:rPr lang="en-US" dirty="0" smtClean="0"/>
              <a:t>among variables 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Reasons for Research and Units of Observation and Analysis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59" y="137160"/>
            <a:ext cx="8782159" cy="12877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Research problem determines methods &amp; approaches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853940"/>
          </a:xfrm>
        </p:spPr>
        <p:txBody>
          <a:bodyPr>
            <a:normAutofit/>
          </a:bodyPr>
          <a:lstStyle/>
          <a:p>
            <a:r>
              <a:rPr lang="en-US" dirty="0" smtClean="0"/>
              <a:t>Three broad Methods:</a:t>
            </a:r>
          </a:p>
          <a:p>
            <a:pPr lvl="1"/>
            <a:r>
              <a:rPr lang="en-US" dirty="0" smtClean="0"/>
              <a:t>Qualitative </a:t>
            </a:r>
          </a:p>
          <a:p>
            <a:pPr lvl="1"/>
            <a:r>
              <a:rPr lang="en-US" dirty="0" smtClean="0"/>
              <a:t>Quantitative</a:t>
            </a:r>
          </a:p>
          <a:p>
            <a:pPr lvl="1"/>
            <a:r>
              <a:rPr lang="en-US" dirty="0" smtClean="0"/>
              <a:t>Mix methods</a:t>
            </a:r>
          </a:p>
          <a:p>
            <a:r>
              <a:rPr lang="en-US" dirty="0" smtClean="0"/>
              <a:t>Approaches</a:t>
            </a:r>
          </a:p>
          <a:p>
            <a:pPr lvl="1"/>
            <a:r>
              <a:rPr lang="en-US" dirty="0" smtClean="0"/>
              <a:t>historical</a:t>
            </a:r>
            <a:endParaRPr lang="en-US" dirty="0"/>
          </a:p>
          <a:p>
            <a:pPr lvl="1"/>
            <a:r>
              <a:rPr lang="en-US" dirty="0" smtClean="0"/>
              <a:t>descriptive</a:t>
            </a:r>
            <a:endParaRPr lang="en-US" dirty="0"/>
          </a:p>
          <a:p>
            <a:pPr lvl="1"/>
            <a:r>
              <a:rPr lang="en-US" dirty="0" smtClean="0"/>
              <a:t>developmental</a:t>
            </a:r>
            <a:endParaRPr lang="en-US" dirty="0"/>
          </a:p>
          <a:p>
            <a:pPr lvl="1"/>
            <a:r>
              <a:rPr lang="en-US" dirty="0" smtClean="0"/>
              <a:t>case </a:t>
            </a:r>
            <a:endParaRPr lang="en-US" dirty="0"/>
          </a:p>
          <a:p>
            <a:pPr lvl="1"/>
            <a:r>
              <a:rPr lang="en-US" dirty="0" smtClean="0"/>
              <a:t>true </a:t>
            </a:r>
            <a:r>
              <a:rPr lang="en-US" dirty="0"/>
              <a:t>experiment</a:t>
            </a:r>
          </a:p>
          <a:p>
            <a:pPr lvl="1"/>
            <a:r>
              <a:rPr lang="en-US" dirty="0"/>
              <a:t>quasi </a:t>
            </a:r>
            <a:r>
              <a:rPr lang="en-US" dirty="0" smtClean="0"/>
              <a:t>experiment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488" y="1501358"/>
            <a:ext cx="4397131" cy="354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3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5194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Approaches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649"/>
            <a:ext cx="8229600" cy="52615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Historical</a:t>
            </a:r>
            <a:r>
              <a:rPr lang="en-US" dirty="0"/>
              <a:t> – to reconstruct the past objectively and accurately</a:t>
            </a:r>
          </a:p>
          <a:p>
            <a:pPr lvl="2"/>
            <a:r>
              <a:rPr lang="en-US" dirty="0" smtClean="0"/>
              <a:t>When (</a:t>
            </a:r>
            <a:r>
              <a:rPr lang="en-US" dirty="0" smtClean="0">
                <a:solidFill>
                  <a:srgbClr val="FFC000"/>
                </a:solidFill>
              </a:rPr>
              <a:t>and why</a:t>
            </a:r>
            <a:r>
              <a:rPr lang="en-US" dirty="0" smtClean="0"/>
              <a:t>) did hippies start running away from the cities &amp; all the buffets to go sleep in plastic bags in the woods, and how has that changed over time?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Descriptive</a:t>
            </a:r>
            <a:r>
              <a:rPr lang="en-US" dirty="0"/>
              <a:t> – To describe systematically a situation or area of interest factually and accurately. </a:t>
            </a:r>
          </a:p>
          <a:p>
            <a:pPr lvl="1"/>
            <a:r>
              <a:rPr lang="en-US" dirty="0"/>
              <a:t>Population census studies, public opinion surveys, </a:t>
            </a:r>
            <a:r>
              <a:rPr lang="en-US" b="1" i="1" u="sng" dirty="0">
                <a:solidFill>
                  <a:srgbClr val="FFC000"/>
                </a:solidFill>
              </a:rPr>
              <a:t>observations studies</a:t>
            </a:r>
            <a:r>
              <a:rPr lang="en-US" dirty="0"/>
              <a:t>, status studies, survey of the literature.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3220</TotalTime>
  <Pages>9</Pages>
  <Words>1088</Words>
  <Application>Microsoft Office PowerPoint</Application>
  <PresentationFormat>On-screen Show (4:3)</PresentationFormat>
  <Paragraphs>257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ＭＳ Ｐゴシック</vt:lpstr>
      <vt:lpstr>Book Antiqua</vt:lpstr>
      <vt:lpstr>Constantia</vt:lpstr>
      <vt:lpstr>Helvetica</vt:lpstr>
      <vt:lpstr>Monotype Sorts</vt:lpstr>
      <vt:lpstr>Palatino</vt:lpstr>
      <vt:lpstr>Times</vt:lpstr>
      <vt:lpstr>Times New Roman</vt:lpstr>
      <vt:lpstr>Wingdings</vt:lpstr>
      <vt:lpstr>Wingdings 2</vt:lpstr>
      <vt:lpstr>Paper</vt:lpstr>
      <vt:lpstr>The Social-Scientific Method: The People Method</vt:lpstr>
      <vt:lpstr>Scientific/Science</vt:lpstr>
      <vt:lpstr>The Scientific Attitude</vt:lpstr>
      <vt:lpstr>Improving the Human Condition Social Scientific Attitude</vt:lpstr>
      <vt:lpstr>Social Science Disciplines</vt:lpstr>
      <vt:lpstr>PowerPoint Presentation</vt:lpstr>
      <vt:lpstr>Reasons for Research and Units of Observation and Analysis</vt:lpstr>
      <vt:lpstr>Research problem determines methods &amp; approaches</vt:lpstr>
      <vt:lpstr>Approaches</vt:lpstr>
      <vt:lpstr>Approaches</vt:lpstr>
      <vt:lpstr>Approaches</vt:lpstr>
      <vt:lpstr>Methods And Approaches</vt:lpstr>
      <vt:lpstr>Analysis, Results &amp; Interpretation</vt:lpstr>
      <vt:lpstr>Exercise: Next Class Session</vt:lpstr>
      <vt:lpstr>Research Question and Objectives</vt:lpstr>
      <vt:lpstr>Research Projects</vt:lpstr>
      <vt:lpstr>Report</vt:lpstr>
      <vt:lpstr>PowerPoint Presentation</vt:lpstr>
      <vt:lpstr>Purpose, goal, objectives</vt:lpstr>
      <vt:lpstr>Control of biases</vt:lpstr>
      <vt:lpstr>Halo effect</vt:lpstr>
      <vt:lpstr>Error of leniency</vt:lpstr>
      <vt:lpstr>Error of central tendency</vt:lpstr>
      <vt:lpstr>Logical error in rating</vt:lpstr>
      <vt:lpstr>Scales for measurement</vt:lpstr>
      <vt:lpstr>Measurement determines analysis</vt:lpstr>
      <vt:lpstr>Tips for social science research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</dc:title>
  <dc:creator>Stanley Asah</dc:creator>
  <cp:lastModifiedBy>Nabin Baral</cp:lastModifiedBy>
  <cp:revision>488</cp:revision>
  <cp:lastPrinted>2014-10-26T22:49:34Z</cp:lastPrinted>
  <dcterms:created xsi:type="dcterms:W3CDTF">2009-04-06T15:46:02Z</dcterms:created>
  <dcterms:modified xsi:type="dcterms:W3CDTF">2015-11-18T17:10:29Z</dcterms:modified>
</cp:coreProperties>
</file>