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023" r:id="rId1"/>
  </p:sldMasterIdLst>
  <p:notesMasterIdLst>
    <p:notesMasterId r:id="rId44"/>
  </p:notesMasterIdLst>
  <p:handoutMasterIdLst>
    <p:handoutMasterId r:id="rId45"/>
  </p:handoutMasterIdLst>
  <p:sldIdLst>
    <p:sldId id="266" r:id="rId2"/>
    <p:sldId id="644" r:id="rId3"/>
    <p:sldId id="606" r:id="rId4"/>
    <p:sldId id="647" r:id="rId5"/>
    <p:sldId id="635" r:id="rId6"/>
    <p:sldId id="628" r:id="rId7"/>
    <p:sldId id="577" r:id="rId8"/>
    <p:sldId id="594" r:id="rId9"/>
    <p:sldId id="640" r:id="rId10"/>
    <p:sldId id="645" r:id="rId11"/>
    <p:sldId id="639" r:id="rId12"/>
    <p:sldId id="651" r:id="rId13"/>
    <p:sldId id="649" r:id="rId14"/>
    <p:sldId id="653" r:id="rId15"/>
    <p:sldId id="646" r:id="rId16"/>
    <p:sldId id="654" r:id="rId17"/>
    <p:sldId id="632" r:id="rId18"/>
    <p:sldId id="658" r:id="rId19"/>
    <p:sldId id="659" r:id="rId20"/>
    <p:sldId id="630" r:id="rId21"/>
    <p:sldId id="633" r:id="rId22"/>
    <p:sldId id="634" r:id="rId23"/>
    <p:sldId id="652" r:id="rId24"/>
    <p:sldId id="660" r:id="rId25"/>
    <p:sldId id="667" r:id="rId26"/>
    <p:sldId id="648" r:id="rId27"/>
    <p:sldId id="642" r:id="rId28"/>
    <p:sldId id="657" r:id="rId29"/>
    <p:sldId id="656" r:id="rId30"/>
    <p:sldId id="636" r:id="rId31"/>
    <p:sldId id="668" r:id="rId32"/>
    <p:sldId id="655" r:id="rId33"/>
    <p:sldId id="637" r:id="rId34"/>
    <p:sldId id="641" r:id="rId35"/>
    <p:sldId id="662" r:id="rId36"/>
    <p:sldId id="661" r:id="rId37"/>
    <p:sldId id="663" r:id="rId38"/>
    <p:sldId id="664" r:id="rId39"/>
    <p:sldId id="665" r:id="rId40"/>
    <p:sldId id="666" r:id="rId41"/>
    <p:sldId id="638" r:id="rId42"/>
    <p:sldId id="643" r:id="rId43"/>
  </p:sldIdLst>
  <p:sldSz cx="9144000" cy="6858000" type="screen4x3"/>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800" kern="1200">
        <a:solidFill>
          <a:schemeClr val="tx1"/>
        </a:solidFill>
        <a:latin typeface="Times" pitchFamily="-110" charset="0"/>
        <a:ea typeface="ＭＳ Ｐゴシック" pitchFamily="-110" charset="-128"/>
        <a:cs typeface="+mn-cs"/>
      </a:defRPr>
    </a:lvl1pPr>
    <a:lvl2pPr marL="457200" algn="l" rtl="0" eaLnBrk="0" fontAlgn="base" hangingPunct="0">
      <a:spcBef>
        <a:spcPct val="0"/>
      </a:spcBef>
      <a:spcAft>
        <a:spcPct val="0"/>
      </a:spcAft>
      <a:defRPr sz="2800" kern="1200">
        <a:solidFill>
          <a:schemeClr val="tx1"/>
        </a:solidFill>
        <a:latin typeface="Times" pitchFamily="-110" charset="0"/>
        <a:ea typeface="ＭＳ Ｐゴシック" pitchFamily="-110" charset="-128"/>
        <a:cs typeface="+mn-cs"/>
      </a:defRPr>
    </a:lvl2pPr>
    <a:lvl3pPr marL="914400" algn="l" rtl="0" eaLnBrk="0" fontAlgn="base" hangingPunct="0">
      <a:spcBef>
        <a:spcPct val="0"/>
      </a:spcBef>
      <a:spcAft>
        <a:spcPct val="0"/>
      </a:spcAft>
      <a:defRPr sz="2800" kern="1200">
        <a:solidFill>
          <a:schemeClr val="tx1"/>
        </a:solidFill>
        <a:latin typeface="Times" pitchFamily="-110" charset="0"/>
        <a:ea typeface="ＭＳ Ｐゴシック" pitchFamily="-110" charset="-128"/>
        <a:cs typeface="+mn-cs"/>
      </a:defRPr>
    </a:lvl3pPr>
    <a:lvl4pPr marL="1371600" algn="l" rtl="0" eaLnBrk="0" fontAlgn="base" hangingPunct="0">
      <a:spcBef>
        <a:spcPct val="0"/>
      </a:spcBef>
      <a:spcAft>
        <a:spcPct val="0"/>
      </a:spcAft>
      <a:defRPr sz="2800" kern="1200">
        <a:solidFill>
          <a:schemeClr val="tx1"/>
        </a:solidFill>
        <a:latin typeface="Times" pitchFamily="-110" charset="0"/>
        <a:ea typeface="ＭＳ Ｐゴシック" pitchFamily="-110" charset="-128"/>
        <a:cs typeface="+mn-cs"/>
      </a:defRPr>
    </a:lvl4pPr>
    <a:lvl5pPr marL="1828800" algn="l" rtl="0" eaLnBrk="0" fontAlgn="base" hangingPunct="0">
      <a:spcBef>
        <a:spcPct val="0"/>
      </a:spcBef>
      <a:spcAft>
        <a:spcPct val="0"/>
      </a:spcAft>
      <a:defRPr sz="2800" kern="1200">
        <a:solidFill>
          <a:schemeClr val="tx1"/>
        </a:solidFill>
        <a:latin typeface="Times" pitchFamily="-110" charset="0"/>
        <a:ea typeface="ＭＳ Ｐゴシック" pitchFamily="-110" charset="-128"/>
        <a:cs typeface="+mn-cs"/>
      </a:defRPr>
    </a:lvl5pPr>
    <a:lvl6pPr marL="2286000" algn="l" defTabSz="914400" rtl="0" eaLnBrk="1" latinLnBrk="0" hangingPunct="1">
      <a:defRPr sz="2800" kern="1200">
        <a:solidFill>
          <a:schemeClr val="tx1"/>
        </a:solidFill>
        <a:latin typeface="Times" pitchFamily="-110" charset="0"/>
        <a:ea typeface="ＭＳ Ｐゴシック" pitchFamily="-110" charset="-128"/>
        <a:cs typeface="+mn-cs"/>
      </a:defRPr>
    </a:lvl6pPr>
    <a:lvl7pPr marL="2743200" algn="l" defTabSz="914400" rtl="0" eaLnBrk="1" latinLnBrk="0" hangingPunct="1">
      <a:defRPr sz="2800" kern="1200">
        <a:solidFill>
          <a:schemeClr val="tx1"/>
        </a:solidFill>
        <a:latin typeface="Times" pitchFamily="-110" charset="0"/>
        <a:ea typeface="ＭＳ Ｐゴシック" pitchFamily="-110" charset="-128"/>
        <a:cs typeface="+mn-cs"/>
      </a:defRPr>
    </a:lvl7pPr>
    <a:lvl8pPr marL="3200400" algn="l" defTabSz="914400" rtl="0" eaLnBrk="1" latinLnBrk="0" hangingPunct="1">
      <a:defRPr sz="2800" kern="1200">
        <a:solidFill>
          <a:schemeClr val="tx1"/>
        </a:solidFill>
        <a:latin typeface="Times" pitchFamily="-110" charset="0"/>
        <a:ea typeface="ＭＳ Ｐゴシック" pitchFamily="-110" charset="-128"/>
        <a:cs typeface="+mn-cs"/>
      </a:defRPr>
    </a:lvl8pPr>
    <a:lvl9pPr marL="3657600" algn="l" defTabSz="914400" rtl="0" eaLnBrk="1" latinLnBrk="0" hangingPunct="1">
      <a:defRPr sz="2800" kern="1200">
        <a:solidFill>
          <a:schemeClr val="tx1"/>
        </a:solidFill>
        <a:latin typeface="Times" pitchFamily="-110" charset="0"/>
        <a:ea typeface="ＭＳ Ｐゴシック" pitchFamily="-11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BFF"/>
    <a:srgbClr val="2C67FC"/>
    <a:srgbClr val="789493"/>
    <a:srgbClr val="BC74C0"/>
    <a:srgbClr val="B57FB0"/>
    <a:srgbClr val="00CCFF"/>
    <a:srgbClr val="00007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81918" autoAdjust="0"/>
  </p:normalViewPr>
  <p:slideViewPr>
    <p:cSldViewPr snapToGrid="0">
      <p:cViewPr varScale="1">
        <p:scale>
          <a:sx n="83" d="100"/>
          <a:sy n="83" d="100"/>
        </p:scale>
        <p:origin x="963"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816"/>
    </p:cViewPr>
  </p:sorterViewPr>
  <p:notesViewPr>
    <p:cSldViewPr snapToGrid="0">
      <p:cViewPr varScale="1">
        <p:scale>
          <a:sx n="73" d="100"/>
          <a:sy n="73" d="100"/>
        </p:scale>
        <p:origin x="-2008" y="-11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1023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0" y="4415790"/>
            <a:ext cx="5140960" cy="4183380"/>
          </a:xfrm>
          <a:prstGeom prst="rect">
            <a:avLst/>
          </a:prstGeom>
          <a:noFill/>
          <a:ln w="12700">
            <a:noFill/>
            <a:miter lim="800000"/>
            <a:headEnd/>
            <a:tailEnd/>
          </a:ln>
          <a:effectLst/>
        </p:spPr>
        <p:txBody>
          <a:bodyPr vert="horz" wrap="square" lIns="92206" tIns="45295" rIns="92206" bIns="45295"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747"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4262089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noFill/>
          <a:ln w="9525"/>
        </p:spPr>
        <p:txBody>
          <a:bodyPr/>
          <a:lstStyle/>
          <a:p>
            <a:endParaRPr lang="en-US" dirty="0"/>
          </a:p>
        </p:txBody>
      </p:sp>
      <p:sp>
        <p:nvSpPr>
          <p:cNvPr id="327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183038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71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1393808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noFill/>
          <a:ln w="9525"/>
        </p:spPr>
        <p:txBody>
          <a:bodyPr/>
          <a:lstStyle/>
          <a:p>
            <a:endParaRPr lang="en-US" dirty="0"/>
          </a:p>
        </p:txBody>
      </p:sp>
      <p:sp>
        <p:nvSpPr>
          <p:cNvPr id="327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183038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0199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899495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195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1953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6747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3385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99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3971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7556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09135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09135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1953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6747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899495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1428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9220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991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991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9177754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991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991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5991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69220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Tree>
    <p:extLst>
      <p:ext uri="{BB962C8B-B14F-4D97-AF65-F5344CB8AC3E}">
        <p14:creationId xmlns:p14="http://schemas.microsoft.com/office/powerpoint/2010/main" val="21098726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462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391777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119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noFill/>
          <a:ln w="9525"/>
        </p:spPr>
        <p:txBody>
          <a:bodyPr/>
          <a:lstStyle/>
          <a:p>
            <a:endParaRPr lang="en-US" dirty="0"/>
          </a:p>
        </p:txBody>
      </p:sp>
      <p:sp>
        <p:nvSpPr>
          <p:cNvPr id="36867"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022355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w="9525"/>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09587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289949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w="9525"/>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Tree>
    <p:extLst>
      <p:ext uri="{BB962C8B-B14F-4D97-AF65-F5344CB8AC3E}">
        <p14:creationId xmlns:p14="http://schemas.microsoft.com/office/powerpoint/2010/main" val="360411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a:t>Click to edit Master title style</a:t>
            </a:r>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16C5678-EE20-4FA5-88E2-6E0BD67A2E26}" type="datetime1">
              <a:rPr lang="en-US" smtClean="0"/>
              <a:t>12/3/2017</a:t>
            </a:fld>
            <a:endParaRPr lang="en-US" dirty="0"/>
          </a:p>
        </p:txBody>
      </p:sp>
      <p:sp>
        <p:nvSpPr>
          <p:cNvPr id="16" name="Slide Number Placeholder 15"/>
          <p:cNvSpPr>
            <a:spLocks noGrp="1"/>
          </p:cNvSpPr>
          <p:nvPr>
            <p:ph type="sldNum" sz="quarter" idx="11"/>
          </p:nvPr>
        </p:nvSpPr>
        <p:spPr/>
        <p:txBody>
          <a:bodyPr/>
          <a:lstStyle/>
          <a:p>
            <a:fld id="{BA9B540C-44DA-4F69-89C9-7C84606640D3}" type="slidenum">
              <a:rPr lang="en-US" smtClean="0"/>
              <a:pPr/>
              <a:t>‹#›</a:t>
            </a:fld>
            <a:endParaRPr lang="en-US" dirty="0"/>
          </a:p>
        </p:txBody>
      </p:sp>
      <p:sp>
        <p:nvSpPr>
          <p:cNvPr id="17" name="Footer Placeholder 16"/>
          <p:cNvSpPr>
            <a:spLocks noGrp="1"/>
          </p:cNvSpPr>
          <p:nvPr>
            <p:ph type="ftr" sz="quarter" idx="12"/>
          </p:nvPr>
        </p:nvSpPr>
        <p:spPr/>
        <p:txBody>
          <a:bodyPr/>
          <a:lstStyle/>
          <a:p>
            <a:r>
              <a:rPr lang="en-US"/>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A051B39-B140-43FE-96DB-472A2B59CE7C}" type="datetime1">
              <a:rPr lang="en-US" smtClean="0"/>
              <a:t>12/3/2017</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A600BB2-27C5-458B-ABCE-839C88CF47CE}" type="datetime1">
              <a:rPr lang="en-US" smtClean="0"/>
              <a:t>12/3/2017</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Date Placeholder 13"/>
          <p:cNvSpPr>
            <a:spLocks noGrp="1"/>
          </p:cNvSpPr>
          <p:nvPr>
            <p:ph type="dt" sz="half" idx="14"/>
          </p:nvPr>
        </p:nvSpPr>
        <p:spPr/>
        <p:txBody>
          <a:bodyPr/>
          <a:lstStyle/>
          <a:p>
            <a:fld id="{B11D738E-8962-435F-8C43-147B8DD7E819}" type="datetime1">
              <a:rPr lang="en-US" smtClean="0"/>
              <a:t>12/3/2017</a:t>
            </a:fld>
            <a:endParaRPr lang="en-US"/>
          </a:p>
        </p:txBody>
      </p:sp>
      <p:sp>
        <p:nvSpPr>
          <p:cNvPr id="15" name="Slide Number Placeholder 14"/>
          <p:cNvSpPr>
            <a:spLocks noGrp="1"/>
          </p:cNvSpPr>
          <p:nvPr>
            <p:ph type="sldNum" sz="quarter" idx="15"/>
          </p:nvPr>
        </p:nvSpPr>
        <p:spPr/>
        <p:txBody>
          <a:bodyPr/>
          <a:lstStyle>
            <a:lvl1pPr algn="ctr">
              <a:defRPr/>
            </a:lvl1pPr>
          </a:lstStyle>
          <a:p>
            <a:fld id="{BA9B540C-44DA-4F69-89C9-7C84606640D3}" type="slidenum">
              <a:rPr lang="en-US" smtClean="0"/>
              <a:pPr/>
              <a:t>‹#›</a:t>
            </a:fld>
            <a:endParaRPr lang="en-US"/>
          </a:p>
        </p:txBody>
      </p:sp>
      <p:sp>
        <p:nvSpPr>
          <p:cNvPr id="16" name="Footer Placeholder 15"/>
          <p:cNvSpPr>
            <a:spLocks noGrp="1"/>
          </p:cNvSpPr>
          <p:nvPr>
            <p:ph type="ftr" sz="quarter" idx="16"/>
          </p:nvPr>
        </p:nvSpPr>
        <p:spPr/>
        <p:txBody>
          <a:bodyPr/>
          <a:lstStyle/>
          <a:p>
            <a:r>
              <a:rPr lang="en-US"/>
              <a:t>Footer Text</a:t>
            </a:r>
          </a:p>
        </p:txBody>
      </p:sp>
      <p:sp>
        <p:nvSpPr>
          <p:cNvPr id="17" name="Title 16"/>
          <p:cNvSpPr>
            <a:spLocks noGrp="1"/>
          </p:cNvSpPr>
          <p:nvPr>
            <p:ph type="title"/>
          </p:nvPr>
        </p:nvSpPr>
        <p:spPr/>
        <p:txBody>
          <a:bodyPr rtlCol="0" anchor="b" anchorCtr="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CAEA93-55E7-4DA9-90C2-089A26EEFEC4}" type="datetime1">
              <a:rPr lang="en-US" smtClean="0"/>
              <a:t>12/3/2017</a:t>
            </a:fld>
            <a:endParaRPr lang="en-US"/>
          </a:p>
        </p:txBody>
      </p:sp>
      <p:sp>
        <p:nvSpPr>
          <p:cNvPr id="5" name="Footer Placeholder 4"/>
          <p:cNvSpPr>
            <a:spLocks noGrp="1"/>
          </p:cNvSpPr>
          <p:nvPr>
            <p:ph type="ftr" sz="quarter" idx="11"/>
          </p:nvPr>
        </p:nvSpPr>
        <p:spPr/>
        <p:txBody>
          <a:bodyPr/>
          <a:lstStyle/>
          <a:p>
            <a:r>
              <a:rPr lang="en-US"/>
              <a:t>Footer Text</a:t>
            </a:r>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a:t>Click to edit Master title style</a:t>
            </a:r>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34CF3C7-6809-4F39-BD67-A75817BDDE0A}" type="datetime1">
              <a:rPr lang="en-US" smtClean="0"/>
              <a:t>12/3/2017</a:t>
            </a:fld>
            <a:endParaRPr lang="en-US"/>
          </a:p>
        </p:txBody>
      </p:sp>
      <p:sp>
        <p:nvSpPr>
          <p:cNvPr id="6" name="Footer Placeholder 5"/>
          <p:cNvSpPr>
            <a:spLocks noGrp="1"/>
          </p:cNvSpPr>
          <p:nvPr>
            <p:ph type="ftr" sz="quarter" idx="11"/>
          </p:nvPr>
        </p:nvSpPr>
        <p:spPr/>
        <p:txBody>
          <a:bodyPr/>
          <a:lstStyle/>
          <a:p>
            <a:r>
              <a:rPr lang="en-US"/>
              <a:t>Footer Text</a:t>
            </a:r>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8" name="Footer Placeholder 7"/>
          <p:cNvSpPr>
            <a:spLocks noGrp="1"/>
          </p:cNvSpPr>
          <p:nvPr>
            <p:ph type="ftr" sz="quarter" idx="11"/>
          </p:nvPr>
        </p:nvSpPr>
        <p:spPr/>
        <p:txBody>
          <a:bodyPr/>
          <a:lstStyle/>
          <a:p>
            <a:r>
              <a:rPr lang="en-US"/>
              <a:t>Footer Text</a:t>
            </a:r>
          </a:p>
        </p:txBody>
      </p:sp>
      <p:sp>
        <p:nvSpPr>
          <p:cNvPr id="7" name="Date Placeholder 6"/>
          <p:cNvSpPr>
            <a:spLocks noGrp="1"/>
          </p:cNvSpPr>
          <p:nvPr>
            <p:ph type="dt" sz="half" idx="10"/>
          </p:nvPr>
        </p:nvSpPr>
        <p:spPr/>
        <p:txBody>
          <a:bodyPr/>
          <a:lstStyle/>
          <a:p>
            <a:fld id="{F7EAEB24-CE78-465C-A726-91D0868FA48F}" type="datetime1">
              <a:rPr lang="en-US" smtClean="0"/>
              <a:t>12/3/2017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a:t>Click to edit Master title style</a:t>
            </a:r>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0BAADF0-1749-4E8B-9691-B44A5F8C0895}" type="datetime1">
              <a:rPr lang="en-US" smtClean="0"/>
              <a:t>12/3/2017</a:t>
            </a:fld>
            <a:endParaRPr lang="en-US"/>
          </a:p>
        </p:txBody>
      </p:sp>
      <p:sp>
        <p:nvSpPr>
          <p:cNvPr id="4" name="Footer Placeholder 3"/>
          <p:cNvSpPr>
            <a:spLocks noGrp="1"/>
          </p:cNvSpPr>
          <p:nvPr>
            <p:ph type="ftr" sz="quarter" idx="11"/>
          </p:nvPr>
        </p:nvSpPr>
        <p:spPr/>
        <p:txBody>
          <a:bodyPr/>
          <a:lstStyle/>
          <a:p>
            <a:r>
              <a:rPr lang="en-US"/>
              <a:t>Footer Text</a:t>
            </a:r>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
        <p:nvSpPr>
          <p:cNvPr id="2" name="Title 1"/>
          <p:cNvSpPr>
            <a:spLocks noGrp="1"/>
          </p:cNvSpPr>
          <p:nvPr>
            <p:ph type="title"/>
          </p:nvPr>
        </p:nvSpPr>
        <p:spPr/>
        <p:txBody>
          <a:bodyPr/>
          <a:lstStyle/>
          <a:p>
            <a:r>
              <a:rPr kumimoji="0"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t>12/3/2017</a:t>
            </a:fld>
            <a:endParaRPr lang="en-US"/>
          </a:p>
        </p:txBody>
      </p:sp>
      <p:sp>
        <p:nvSpPr>
          <p:cNvPr id="3" name="Footer Placeholder 2"/>
          <p:cNvSpPr>
            <a:spLocks noGrp="1"/>
          </p:cNvSpPr>
          <p:nvPr>
            <p:ph type="ftr" sz="quarter" idx="11"/>
          </p:nvPr>
        </p:nvSpPr>
        <p:spPr/>
        <p:txBody>
          <a:bodyPr/>
          <a:lstStyle/>
          <a:p>
            <a:r>
              <a:rPr lang="en-US"/>
              <a:t>Footer Text</a:t>
            </a:r>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8" name="Date Placeholder 7"/>
          <p:cNvSpPr>
            <a:spLocks noGrp="1"/>
          </p:cNvSpPr>
          <p:nvPr>
            <p:ph type="dt" sz="half" idx="14"/>
          </p:nvPr>
        </p:nvSpPr>
        <p:spPr/>
        <p:txBody>
          <a:bodyPr/>
          <a:lstStyle/>
          <a:p>
            <a:fld id="{118BBB94-68E6-4675-A946-F1C5994EDBD7}" type="datetime1">
              <a:rPr lang="en-US" smtClean="0"/>
              <a:t>12/3/2017</a:t>
            </a:fld>
            <a:endParaRPr lang="en-US"/>
          </a:p>
        </p:txBody>
      </p:sp>
      <p:sp>
        <p:nvSpPr>
          <p:cNvPr id="9" name="Slide Number Placeholder 8"/>
          <p:cNvSpPr>
            <a:spLocks noGrp="1"/>
          </p:cNvSpPr>
          <p:nvPr>
            <p:ph type="sldNum" sz="quarter" idx="15"/>
          </p:nvPr>
        </p:nvSpPr>
        <p:spPr/>
        <p:txBody>
          <a:bodyPr/>
          <a:lstStyle/>
          <a:p>
            <a:fld id="{BA9B540C-44DA-4F69-89C9-7C84606640D3}" type="slidenum">
              <a:rPr lang="en-US" smtClean="0"/>
              <a:pPr/>
              <a:t>‹#›</a:t>
            </a:fld>
            <a:endParaRPr lang="en-US"/>
          </a:p>
        </p:txBody>
      </p:sp>
      <p:sp>
        <p:nvSpPr>
          <p:cNvPr id="10" name="Footer Placeholder 9"/>
          <p:cNvSpPr>
            <a:spLocks noGrp="1"/>
          </p:cNvSpPr>
          <p:nvPr>
            <p:ph type="ftr" sz="quarter" idx="16"/>
          </p:nvPr>
        </p:nvSpPr>
        <p:spPr/>
        <p:txBody>
          <a:bodyPr/>
          <a:lstStyle/>
          <a:p>
            <a:r>
              <a:rPr lang="en-US"/>
              <a:t>Footer Text</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a:t>Click to edit Master title style</a:t>
            </a:r>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a:t>Click icon to add picture</a:t>
            </a:r>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8" name="Date Placeholder 7"/>
          <p:cNvSpPr>
            <a:spLocks noGrp="1"/>
          </p:cNvSpPr>
          <p:nvPr>
            <p:ph type="dt" sz="half" idx="10"/>
          </p:nvPr>
        </p:nvSpPr>
        <p:spPr/>
        <p:txBody>
          <a:bodyPr/>
          <a:lstStyle/>
          <a:p>
            <a:fld id="{DC3B8377-21E3-4835-B75D-4E2847E2750F}" type="datetime1">
              <a:rPr lang="en-US" smtClean="0"/>
              <a:t>12/3/2017</a:t>
            </a:fld>
            <a:endParaRPr lang="en-US"/>
          </a:p>
        </p:txBody>
      </p:sp>
      <p:sp>
        <p:nvSpPr>
          <p:cNvPr id="9" name="Slide Number Placeholder 8"/>
          <p:cNvSpPr>
            <a:spLocks noGrp="1"/>
          </p:cNvSpPr>
          <p:nvPr>
            <p:ph type="sldNum" sz="quarter" idx="11"/>
          </p:nvPr>
        </p:nvSpPr>
        <p:spPr/>
        <p:txBody>
          <a:bodyPr/>
          <a:lstStyle/>
          <a:p>
            <a:fld id="{BA9B540C-44DA-4F69-89C9-7C84606640D3}" type="slidenum">
              <a:rPr lang="en-US" smtClean="0"/>
              <a:pPr/>
              <a:t>‹#›</a:t>
            </a:fld>
            <a:endParaRPr lang="en-US"/>
          </a:p>
        </p:txBody>
      </p:sp>
      <p:sp>
        <p:nvSpPr>
          <p:cNvPr id="10" name="Footer Placeholder 9"/>
          <p:cNvSpPr>
            <a:spLocks noGrp="1"/>
          </p:cNvSpPr>
          <p:nvPr>
            <p:ph type="ftr" sz="quarter" idx="12"/>
          </p:nvPr>
        </p:nvSpPr>
        <p:spPr/>
        <p:txBody>
          <a:bodyPr/>
          <a:lstStyle/>
          <a:p>
            <a:r>
              <a:rPr lang="en-US"/>
              <a:t>Footer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0C4986D-6BE9-4264-908F-02DB36FD8D6C}" type="datetime1">
              <a:rPr lang="en-US" smtClean="0"/>
              <a:t>12/3/2017</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n-US"/>
              <a:t>Footer Text</a:t>
            </a:r>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A9B540C-44DA-4F69-89C9-7C84606640D3}"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a:t>Click to edit Master title style</a:t>
            </a:r>
          </a:p>
        </p:txBody>
      </p:sp>
    </p:spTree>
  </p:cSld>
  <p:clrMap bg1="dk1" tx1="lt1" bg2="dk2" tx2="lt2" accent1="accent1" accent2="accent2" accent3="accent3" accent4="accent4" accent5="accent5" accent6="accent6" hlink="hlink" folHlink="folHlink"/>
  <p:sldLayoutIdLst>
    <p:sldLayoutId id="2147484024" r:id="rId1"/>
    <p:sldLayoutId id="2147484025" r:id="rId2"/>
    <p:sldLayoutId id="2147484026" r:id="rId3"/>
    <p:sldLayoutId id="2147484027" r:id="rId4"/>
    <p:sldLayoutId id="2147484028" r:id="rId5"/>
    <p:sldLayoutId id="2147484029" r:id="rId6"/>
    <p:sldLayoutId id="2147484030" r:id="rId7"/>
    <p:sldLayoutId id="2147484031" r:id="rId8"/>
    <p:sldLayoutId id="2147484032" r:id="rId9"/>
    <p:sldLayoutId id="2147484033" r:id="rId10"/>
    <p:sldLayoutId id="2147484034"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9862" y="1160758"/>
            <a:ext cx="8769246" cy="2493962"/>
          </a:xfrm>
        </p:spPr>
        <p:txBody>
          <a:bodyPr>
            <a:normAutofit/>
          </a:bodyPr>
          <a:lstStyle/>
          <a:p>
            <a:pPr algn="l">
              <a:defRPr/>
            </a:pPr>
            <a:r>
              <a:rPr lang="en-US" sz="5400" dirty="0">
                <a:solidFill>
                  <a:srgbClr val="FFFF00"/>
                </a:solidFill>
                <a:latin typeface="Times New Roman" pitchFamily="18" charset="0"/>
                <a:cs typeface="Times New Roman" pitchFamily="18" charset="0"/>
              </a:rPr>
              <a:t>The Social-Scientific Method: </a:t>
            </a:r>
            <a:r>
              <a:rPr lang="en-US" sz="5400" dirty="0">
                <a:solidFill>
                  <a:srgbClr val="E5EBFF"/>
                </a:solidFill>
                <a:latin typeface="Times New Roman" pitchFamily="18" charset="0"/>
                <a:cs typeface="Times New Roman" pitchFamily="18" charset="0"/>
              </a:rPr>
              <a:t>The People Method</a:t>
            </a:r>
          </a:p>
        </p:txBody>
      </p:sp>
      <p:sp>
        <p:nvSpPr>
          <p:cNvPr id="16388" name="Rectangle 4"/>
          <p:cNvSpPr>
            <a:spLocks noChangeArrowheads="1"/>
          </p:cNvSpPr>
          <p:nvPr/>
        </p:nvSpPr>
        <p:spPr bwMode="auto">
          <a:xfrm>
            <a:off x="608013" y="2481263"/>
            <a:ext cx="7878762" cy="1725612"/>
          </a:xfrm>
          <a:prstGeom prst="rect">
            <a:avLst/>
          </a:prstGeom>
          <a:noFill/>
          <a:ln w="12700">
            <a:noFill/>
            <a:miter lim="800000"/>
            <a:headEnd/>
            <a:tailEnd/>
          </a:ln>
          <a:effectLst/>
        </p:spPr>
        <p:txBody>
          <a:bodyPr lIns="90487" tIns="44450" rIns="90487" bIns="44450" anchor="ctr"/>
          <a:lstStyle/>
          <a:p>
            <a:pPr>
              <a:defRPr/>
            </a:pPr>
            <a:endParaRPr lang="en-US" sz="4400" b="1" dirty="0">
              <a:solidFill>
                <a:schemeClr val="bg2"/>
              </a:solidFill>
              <a:effectLst>
                <a:outerShdw blurRad="38100" dist="38100" dir="2700000" algn="tl">
                  <a:srgbClr val="000000"/>
                </a:outerShdw>
              </a:effectLst>
              <a:latin typeface="Times New Roman" pitchFamily="18" charset="0"/>
              <a:cs typeface="Times New Roman" pitchFamily="18" charset="0"/>
            </a:endParaRPr>
          </a:p>
        </p:txBody>
      </p:sp>
      <p:sp>
        <p:nvSpPr>
          <p:cNvPr id="14340" name="Line 9"/>
          <p:cNvSpPr>
            <a:spLocks noChangeShapeType="1"/>
          </p:cNvSpPr>
          <p:nvPr/>
        </p:nvSpPr>
        <p:spPr bwMode="auto">
          <a:xfrm>
            <a:off x="4144963" y="1220788"/>
            <a:ext cx="4662487" cy="0"/>
          </a:xfrm>
          <a:prstGeom prst="line">
            <a:avLst/>
          </a:prstGeom>
          <a:noFill/>
          <a:ln w="28575">
            <a:solidFill>
              <a:schemeClr val="bg2"/>
            </a:solidFill>
            <a:round/>
            <a:headEnd/>
            <a:tailEnd/>
          </a:ln>
        </p:spPr>
        <p:txBody>
          <a:bodyPr wrap="none" anchor="ctr"/>
          <a:lstStyle/>
          <a:p>
            <a:endParaRPr lang="en-US"/>
          </a:p>
        </p:txBody>
      </p:sp>
      <p:sp>
        <p:nvSpPr>
          <p:cNvPr id="16394" name="Rectangle 10"/>
          <p:cNvSpPr>
            <a:spLocks noChangeArrowheads="1"/>
          </p:cNvSpPr>
          <p:nvPr/>
        </p:nvSpPr>
        <p:spPr bwMode="auto">
          <a:xfrm>
            <a:off x="2979738" y="5410200"/>
            <a:ext cx="5892800" cy="1123950"/>
          </a:xfrm>
          <a:prstGeom prst="rect">
            <a:avLst/>
          </a:prstGeom>
          <a:noFill/>
          <a:ln w="12700">
            <a:noFill/>
            <a:miter lim="800000"/>
            <a:headEnd/>
            <a:tailEnd/>
          </a:ln>
          <a:effectLst/>
        </p:spPr>
        <p:txBody>
          <a:bodyPr lIns="90487" tIns="44450" rIns="90487" bIns="44450" anchor="ctr"/>
          <a:lstStyle/>
          <a:p>
            <a:pPr algn="r">
              <a:defRPr/>
            </a:pPr>
            <a:br>
              <a:rPr lang="en-US" sz="2000" b="1" dirty="0">
                <a:solidFill>
                  <a:srgbClr val="FFFF85"/>
                </a:solidFill>
                <a:effectLst>
                  <a:outerShdw blurRad="38100" dist="38100" dir="2700000" algn="tl">
                    <a:srgbClr val="000000"/>
                  </a:outerShdw>
                </a:effectLst>
                <a:latin typeface="Helvetica" pitchFamily="-110" charset="0"/>
              </a:rPr>
            </a:br>
            <a:endParaRPr lang="en-US" b="1" dirty="0">
              <a:solidFill>
                <a:schemeClr val="tx2"/>
              </a:solidFill>
              <a:effectLst>
                <a:outerShdw blurRad="38100" dist="38100" dir="2700000" algn="tl">
                  <a:srgbClr val="000000"/>
                </a:outerShdw>
              </a:effectLst>
              <a:latin typeface="Palatino" pitchFamily="-110" charset="0"/>
            </a:endParaRPr>
          </a:p>
        </p:txBody>
      </p:sp>
      <p:sp>
        <p:nvSpPr>
          <p:cNvPr id="16397" name="Rectangle 13"/>
          <p:cNvSpPr>
            <a:spLocks noChangeArrowheads="1"/>
          </p:cNvSpPr>
          <p:nvPr/>
        </p:nvSpPr>
        <p:spPr bwMode="auto">
          <a:xfrm>
            <a:off x="308113" y="3638066"/>
            <a:ext cx="3901592" cy="1608138"/>
          </a:xfrm>
          <a:prstGeom prst="rect">
            <a:avLst/>
          </a:prstGeom>
          <a:noFill/>
          <a:ln w="12700">
            <a:noFill/>
            <a:miter lim="800000"/>
            <a:headEnd/>
            <a:tailEnd/>
          </a:ln>
          <a:effectLst/>
        </p:spPr>
        <p:txBody>
          <a:bodyPr lIns="90487" tIns="44450" rIns="90487" bIns="44450" anchor="ctr"/>
          <a:lstStyle/>
          <a:p>
            <a:pPr>
              <a:defRPr/>
            </a:pPr>
            <a:br>
              <a:rPr lang="en-US" sz="1600" b="1" dirty="0">
                <a:solidFill>
                  <a:schemeClr val="tx2"/>
                </a:solidFill>
                <a:effectLst>
                  <a:outerShdw blurRad="38100" dist="38100" dir="2700000" algn="tl">
                    <a:srgbClr val="000000"/>
                  </a:outerShdw>
                </a:effectLst>
                <a:latin typeface="Helvetica" pitchFamily="-110" charset="0"/>
              </a:rPr>
            </a:br>
            <a:r>
              <a:rPr lang="en-US" sz="1600" b="1" dirty="0">
                <a:solidFill>
                  <a:schemeClr val="tx2"/>
                </a:solidFill>
                <a:effectLst>
                  <a:outerShdw blurRad="38100" dist="38100" dir="2700000" algn="tl">
                    <a:srgbClr val="000000"/>
                  </a:outerShdw>
                </a:effectLst>
                <a:latin typeface="Helvetica" pitchFamily="-110" charset="0"/>
              </a:rPr>
              <a:t>Module Instructor: Miku Lenentine</a:t>
            </a:r>
          </a:p>
          <a:p>
            <a:pPr>
              <a:defRPr/>
            </a:pPr>
            <a:r>
              <a:rPr lang="en-US" sz="1600" b="1" dirty="0">
                <a:solidFill>
                  <a:schemeClr val="tx2"/>
                </a:solidFill>
                <a:effectLst>
                  <a:outerShdw blurRad="38100" dist="38100" dir="2700000" algn="tl">
                    <a:srgbClr val="000000"/>
                  </a:outerShdw>
                </a:effectLst>
                <a:latin typeface="Helvetica" pitchFamily="-110" charset="0"/>
                <a:cs typeface="Times New Roman" pitchFamily="18" charset="0"/>
              </a:rPr>
              <a:t>Office Hours: By appointment</a:t>
            </a:r>
            <a:endParaRPr lang="en-US" sz="1600" b="1" dirty="0">
              <a:effectLst>
                <a:outerShdw blurRad="38100" dist="38100" dir="2700000" algn="tl">
                  <a:srgbClr val="000000"/>
                </a:outerShdw>
              </a:effectLst>
              <a:latin typeface="Times New Roman" pitchFamily="18" charset="0"/>
              <a:cs typeface="Times New Roman" pitchFamily="18" charset="0"/>
            </a:endParaRPr>
          </a:p>
        </p:txBody>
      </p:sp>
      <p:sp>
        <p:nvSpPr>
          <p:cNvPr id="7" name="Rectangle 13">
            <a:extLst>
              <a:ext uri="{FF2B5EF4-FFF2-40B4-BE49-F238E27FC236}">
                <a16:creationId xmlns:a16="http://schemas.microsoft.com/office/drawing/2014/main" id="{7B937311-9B75-438F-83F0-33CB56BE8503}"/>
              </a:ext>
            </a:extLst>
          </p:cNvPr>
          <p:cNvSpPr>
            <a:spLocks noChangeArrowheads="1"/>
          </p:cNvSpPr>
          <p:nvPr/>
        </p:nvSpPr>
        <p:spPr bwMode="auto">
          <a:xfrm>
            <a:off x="3043438" y="-16572"/>
            <a:ext cx="5865813" cy="1608138"/>
          </a:xfrm>
          <a:prstGeom prst="rect">
            <a:avLst/>
          </a:prstGeom>
          <a:noFill/>
          <a:ln w="12700">
            <a:noFill/>
            <a:miter lim="800000"/>
            <a:headEnd/>
            <a:tailEnd/>
          </a:ln>
          <a:effectLst/>
        </p:spPr>
        <p:txBody>
          <a:bodyPr lIns="90487" tIns="44450" rIns="90487" bIns="44450" anchor="ctr"/>
          <a:lstStyle/>
          <a:p>
            <a:pPr algn="r">
              <a:defRPr/>
            </a:pPr>
            <a:br>
              <a:rPr lang="en-US" sz="1600" b="1" dirty="0">
                <a:solidFill>
                  <a:schemeClr val="tx2"/>
                </a:solidFill>
                <a:effectLst>
                  <a:outerShdw blurRad="38100" dist="38100" dir="2700000" algn="tl">
                    <a:srgbClr val="000000"/>
                  </a:outerShdw>
                </a:effectLst>
                <a:latin typeface="Helvetica" pitchFamily="-110" charset="0"/>
              </a:rPr>
            </a:br>
            <a:r>
              <a:rPr lang="en-US" sz="1600" b="1" dirty="0">
                <a:solidFill>
                  <a:schemeClr val="tx2"/>
                </a:solidFill>
                <a:effectLst>
                  <a:outerShdw blurRad="38100" dist="38100" dir="2700000" algn="tl">
                    <a:srgbClr val="000000"/>
                  </a:outerShdw>
                </a:effectLst>
                <a:latin typeface="Helvetica" pitchFamily="-110" charset="0"/>
              </a:rPr>
              <a:t> </a:t>
            </a:r>
            <a:r>
              <a:rPr lang="en-US" sz="1600" b="1" dirty="0">
                <a:effectLst>
                  <a:outerShdw blurRad="38100" dist="38100" dir="2700000" algn="tl">
                    <a:srgbClr val="000000"/>
                  </a:outerShdw>
                </a:effectLst>
                <a:latin typeface="Times New Roman" pitchFamily="18" charset="0"/>
                <a:cs typeface="Times New Roman" pitchFamily="18" charset="0"/>
              </a:rPr>
              <a:t>ESRM 304</a:t>
            </a:r>
            <a:br>
              <a:rPr lang="en-US" sz="1600" b="1" dirty="0">
                <a:effectLst>
                  <a:outerShdw blurRad="38100" dist="38100" dir="2700000" algn="tl">
                    <a:srgbClr val="000000"/>
                  </a:outerShdw>
                </a:effectLst>
                <a:latin typeface="Times New Roman" pitchFamily="18" charset="0"/>
                <a:cs typeface="Times New Roman" pitchFamily="18" charset="0"/>
              </a:rPr>
            </a:br>
            <a:r>
              <a:rPr lang="en-US" sz="1600" b="1" dirty="0">
                <a:effectLst>
                  <a:outerShdw blurRad="38100" dist="38100" dir="2700000" algn="tl">
                    <a:srgbClr val="000000"/>
                  </a:outerShdw>
                </a:effectLst>
                <a:latin typeface="Times New Roman" pitchFamily="18" charset="0"/>
                <a:cs typeface="Times New Roman" pitchFamily="18" charset="0"/>
              </a:rPr>
              <a:t>Environmental &amp; Resource Assessment </a:t>
            </a:r>
          </a:p>
        </p:txBody>
      </p:sp>
      <p:pic>
        <p:nvPicPr>
          <p:cNvPr id="2050" name="Picture 2" descr="colleagues, cooperation, fist bump">
            <a:extLst>
              <a:ext uri="{FF2B5EF4-FFF2-40B4-BE49-F238E27FC236}">
                <a16:creationId xmlns:a16="http://schemas.microsoft.com/office/drawing/2014/main" id="{3C09E10B-B6F1-4859-81B5-E103B6EEE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268" y="3716593"/>
            <a:ext cx="4297840" cy="29307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4628" y="2209800"/>
            <a:ext cx="8229600" cy="4572000"/>
          </a:xfrm>
        </p:spPr>
        <p:txBody>
          <a:bodyPr/>
          <a:lstStyle/>
          <a:p>
            <a:pPr lvl="0"/>
            <a:r>
              <a:rPr lang="en-US" sz="1800" b="1" u="sng" dirty="0">
                <a:latin typeface="Times" pitchFamily="-111" charset="0"/>
                <a:ea typeface="ＭＳ Ｐゴシック" pitchFamily="-110" charset="-128"/>
                <a:cs typeface="ＭＳ Ｐゴシック" pitchFamily="-110" charset="-128"/>
              </a:rPr>
              <a:t>Learning and Experience Goals</a:t>
            </a:r>
          </a:p>
          <a:p>
            <a:pPr lvl="1"/>
            <a:r>
              <a:rPr lang="en-US" sz="1800" dirty="0">
                <a:solidFill>
                  <a:schemeClr val="tx1"/>
                </a:solidFill>
                <a:latin typeface="Times" pitchFamily="-111" charset="0"/>
                <a:ea typeface="ＭＳ Ｐゴシック" pitchFamily="-111" charset="-128"/>
              </a:rPr>
              <a:t>Concepts in social science </a:t>
            </a:r>
          </a:p>
          <a:p>
            <a:pPr lvl="1"/>
            <a:r>
              <a:rPr lang="en-US" sz="1800" dirty="0">
                <a:solidFill>
                  <a:schemeClr val="tx1"/>
                </a:solidFill>
                <a:latin typeface="Times" pitchFamily="-111" charset="0"/>
                <a:ea typeface="ＭＳ Ｐゴシック" pitchFamily="-111" charset="-128"/>
              </a:rPr>
              <a:t>Observation and data collection skills</a:t>
            </a:r>
          </a:p>
          <a:p>
            <a:pPr lvl="1"/>
            <a:r>
              <a:rPr lang="en-US" sz="1800" dirty="0">
                <a:solidFill>
                  <a:schemeClr val="tx1"/>
                </a:solidFill>
                <a:latin typeface="Times" pitchFamily="-111" charset="0"/>
                <a:ea typeface="ＭＳ Ｐゴシック" pitchFamily="-111" charset="-128"/>
              </a:rPr>
              <a:t>Analysis and bias</a:t>
            </a:r>
          </a:p>
          <a:p>
            <a:pPr lvl="1"/>
            <a:r>
              <a:rPr lang="en-US" sz="1800" dirty="0">
                <a:solidFill>
                  <a:schemeClr val="tx1"/>
                </a:solidFill>
                <a:latin typeface="Times" pitchFamily="-111" charset="0"/>
                <a:ea typeface="ＭＳ Ｐゴシック" pitchFamily="-111" charset="-128"/>
              </a:rPr>
              <a:t>Effective team collaboration</a:t>
            </a:r>
          </a:p>
          <a:p>
            <a:pPr lvl="1"/>
            <a:r>
              <a:rPr lang="en-US" sz="1800" dirty="0">
                <a:solidFill>
                  <a:schemeClr val="tx1"/>
                </a:solidFill>
                <a:latin typeface="Times" pitchFamily="-111" charset="0"/>
                <a:ea typeface="ＭＳ Ｐゴシック" pitchFamily="-111" charset="-128"/>
              </a:rPr>
              <a:t>Appreciation for unique aspects of studying people</a:t>
            </a:r>
          </a:p>
          <a:p>
            <a:pPr lvl="1"/>
            <a:r>
              <a:rPr lang="en-US" sz="1800" dirty="0">
                <a:solidFill>
                  <a:schemeClr val="tx1"/>
                </a:solidFill>
                <a:latin typeface="Times" pitchFamily="-111" charset="0"/>
                <a:ea typeface="ＭＳ Ｐゴシック" pitchFamily="-111" charset="-128"/>
              </a:rPr>
              <a:t>Have fun!</a:t>
            </a:r>
          </a:p>
          <a:p>
            <a:pPr marL="0" indent="0">
              <a:buNone/>
            </a:pPr>
            <a:r>
              <a:rPr lang="en-US" sz="1200" b="1" dirty="0">
                <a:latin typeface="Times" pitchFamily="-111" charset="0"/>
                <a:ea typeface="ＭＳ Ｐゴシック" pitchFamily="-110" charset="-128"/>
                <a:cs typeface="ＭＳ Ｐゴシック" pitchFamily="-110" charset="-128"/>
              </a:rPr>
              <a:t> </a:t>
            </a:r>
          </a:p>
          <a:p>
            <a:pPr marL="365760" lvl="1" indent="0">
              <a:buNone/>
            </a:pPr>
            <a:r>
              <a:rPr lang="en-US" sz="1800" b="1" u="sng" dirty="0">
                <a:solidFill>
                  <a:schemeClr val="tx1"/>
                </a:solidFill>
                <a:latin typeface="Times" pitchFamily="-111" charset="0"/>
                <a:ea typeface="ＭＳ Ｐゴシック" pitchFamily="-111" charset="-128"/>
              </a:rPr>
              <a:t>TODAY’s Cue Card Mission is to write down </a:t>
            </a:r>
          </a:p>
          <a:p>
            <a:pPr lvl="1"/>
            <a:r>
              <a:rPr lang="en-US" sz="1800" dirty="0">
                <a:solidFill>
                  <a:schemeClr val="tx1"/>
                </a:solidFill>
                <a:latin typeface="Times" pitchFamily="-111" charset="0"/>
                <a:ea typeface="ＭＳ Ｐゴシック" pitchFamily="-111" charset="-128"/>
              </a:rPr>
              <a:t>1 thing you learned today</a:t>
            </a:r>
          </a:p>
          <a:p>
            <a:pPr lvl="1"/>
            <a:r>
              <a:rPr lang="en-US" sz="1800" dirty="0">
                <a:solidFill>
                  <a:schemeClr val="tx1"/>
                </a:solidFill>
                <a:latin typeface="Times" pitchFamily="-111" charset="0"/>
                <a:ea typeface="ＭＳ Ｐゴシック" pitchFamily="-111" charset="-128"/>
              </a:rPr>
              <a:t>1 question you have</a:t>
            </a:r>
          </a:p>
          <a:p>
            <a:pPr lvl="1"/>
            <a:r>
              <a:rPr lang="en-US" sz="1800" dirty="0">
                <a:solidFill>
                  <a:schemeClr val="tx1"/>
                </a:solidFill>
                <a:latin typeface="Times" pitchFamily="-111" charset="0"/>
                <a:ea typeface="ＭＳ Ｐゴシック" pitchFamily="-111" charset="-128"/>
              </a:rPr>
              <a:t>1 reason why social science might be important to you in your own life</a:t>
            </a:r>
            <a:endParaRPr lang="en-US" sz="1800" i="1" dirty="0">
              <a:solidFill>
                <a:schemeClr val="tx1"/>
              </a:solidFill>
              <a:latin typeface="Times" pitchFamily="-111" charset="0"/>
              <a:ea typeface="ＭＳ Ｐゴシック" pitchFamily="-111" charset="-128"/>
            </a:endParaRPr>
          </a:p>
          <a:p>
            <a:pPr marL="365760" lvl="1" indent="0">
              <a:buNone/>
            </a:pPr>
            <a:r>
              <a:rPr lang="en-US" sz="1800" i="1" dirty="0">
                <a:solidFill>
                  <a:schemeClr val="tx1"/>
                </a:solidFill>
                <a:latin typeface="Times" pitchFamily="-111" charset="0"/>
                <a:ea typeface="ＭＳ Ｐゴシック" pitchFamily="-111" charset="-128"/>
              </a:rPr>
              <a:t>(VERY IMPORTANT – In order to get credit you need to include your????)</a:t>
            </a:r>
          </a:p>
        </p:txBody>
      </p:sp>
      <p:sp>
        <p:nvSpPr>
          <p:cNvPr id="3" name="Title 2"/>
          <p:cNvSpPr>
            <a:spLocks noGrp="1"/>
          </p:cNvSpPr>
          <p:nvPr>
            <p:ph type="title"/>
          </p:nvPr>
        </p:nvSpPr>
        <p:spPr>
          <a:xfrm>
            <a:off x="602673" y="734291"/>
            <a:ext cx="8229600" cy="1219200"/>
          </a:xfrm>
        </p:spPr>
        <p:txBody>
          <a:bodyPr>
            <a:noAutofit/>
          </a:bodyPr>
          <a:lstStyle/>
          <a:p>
            <a:r>
              <a:rPr lang="en-US" sz="4800" dirty="0">
                <a:solidFill>
                  <a:srgbClr val="FFFF00"/>
                </a:solidFill>
              </a:rPr>
              <a:t>Learning Goals &amp; </a:t>
            </a:r>
            <a:br>
              <a:rPr lang="en-US" sz="4800" dirty="0">
                <a:solidFill>
                  <a:srgbClr val="FFFF00"/>
                </a:solidFill>
              </a:rPr>
            </a:br>
            <a:r>
              <a:rPr lang="en-US" sz="4800" dirty="0">
                <a:solidFill>
                  <a:srgbClr val="FFFF00"/>
                </a:solidFill>
              </a:rPr>
              <a:t>Today’s Cue Card Mission</a:t>
            </a:r>
          </a:p>
        </p:txBody>
      </p:sp>
      <p:pic>
        <p:nvPicPr>
          <p:cNvPr id="1026" name="Picture 2" descr="Image result for 3 by 5 index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662" y="3054926"/>
            <a:ext cx="2228851" cy="2228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50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 y="152400"/>
            <a:ext cx="8496300" cy="807720"/>
          </a:xfrm>
        </p:spPr>
        <p:txBody>
          <a:bodyPr/>
          <a:lstStyle/>
          <a:p>
            <a:r>
              <a:rPr lang="en-US" dirty="0">
                <a:solidFill>
                  <a:srgbClr val="FFFF00"/>
                </a:solidFill>
              </a:rPr>
              <a:t>Lab Exercise: Next Class Session</a:t>
            </a:r>
          </a:p>
        </p:txBody>
      </p:sp>
      <p:sp>
        <p:nvSpPr>
          <p:cNvPr id="3" name="Content Placeholder 2"/>
          <p:cNvSpPr>
            <a:spLocks noGrp="1"/>
          </p:cNvSpPr>
          <p:nvPr>
            <p:ph sz="half" idx="1"/>
          </p:nvPr>
        </p:nvSpPr>
        <p:spPr>
          <a:xfrm>
            <a:off x="457200" y="1242060"/>
            <a:ext cx="3855720" cy="5181600"/>
          </a:xfrm>
        </p:spPr>
        <p:txBody>
          <a:bodyPr>
            <a:normAutofit/>
          </a:bodyPr>
          <a:lstStyle/>
          <a:p>
            <a:r>
              <a:rPr lang="en-US" sz="2400" dirty="0"/>
              <a:t>Problem: Too many bike  accidents on campus, most likely caused by hippies (</a:t>
            </a:r>
            <a:r>
              <a:rPr lang="en-US" sz="2400" dirty="0">
                <a:solidFill>
                  <a:srgbClr val="FFFF00"/>
                </a:solidFill>
              </a:rPr>
              <a:t>or who else</a:t>
            </a:r>
            <a:r>
              <a:rPr lang="en-US" sz="2400" dirty="0"/>
              <a:t>?) going all over the place with their squeaky organic engine-driven devices</a:t>
            </a:r>
          </a:p>
          <a:p>
            <a:endParaRPr lang="en-US" sz="2400" dirty="0"/>
          </a:p>
          <a:p>
            <a:r>
              <a:rPr lang="en-US" sz="2400" dirty="0"/>
              <a:t>UW wants you to conduct </a:t>
            </a:r>
            <a:r>
              <a:rPr lang="en-US" sz="2000" dirty="0"/>
              <a:t>research</a:t>
            </a:r>
            <a:r>
              <a:rPr lang="en-US" sz="2400" dirty="0"/>
              <a:t> and give them advice that will help improve bike safety.</a:t>
            </a:r>
          </a:p>
        </p:txBody>
      </p:sp>
      <p:pic>
        <p:nvPicPr>
          <p:cNvPr id="3074" name="Picture 2" descr="Red and White Road Bike">
            <a:extLst>
              <a:ext uri="{FF2B5EF4-FFF2-40B4-BE49-F238E27FC236}">
                <a16:creationId xmlns:a16="http://schemas.microsoft.com/office/drawing/2014/main" id="{48AE323C-E896-46CF-A745-678FCB2F78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8" t="3597" r="5873" b="636"/>
          <a:stretch/>
        </p:blipFill>
        <p:spPr bwMode="auto">
          <a:xfrm>
            <a:off x="4462732" y="3865077"/>
            <a:ext cx="4681268" cy="234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8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493" y="893619"/>
            <a:ext cx="5008418" cy="5008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58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09862" y="1160758"/>
            <a:ext cx="8769246" cy="2493962"/>
          </a:xfrm>
        </p:spPr>
        <p:txBody>
          <a:bodyPr>
            <a:normAutofit/>
          </a:bodyPr>
          <a:lstStyle/>
          <a:p>
            <a:pPr algn="l">
              <a:defRPr/>
            </a:pPr>
            <a:r>
              <a:rPr lang="en-US" sz="5400" dirty="0">
                <a:solidFill>
                  <a:srgbClr val="FFFF00"/>
                </a:solidFill>
                <a:latin typeface="Times New Roman" pitchFamily="18" charset="0"/>
                <a:cs typeface="Times New Roman" pitchFamily="18" charset="0"/>
              </a:rPr>
              <a:t>The Social-Scientific Method: </a:t>
            </a:r>
            <a:r>
              <a:rPr lang="en-US" sz="5400" dirty="0">
                <a:solidFill>
                  <a:srgbClr val="E5EBFF"/>
                </a:solidFill>
                <a:latin typeface="Times New Roman" pitchFamily="18" charset="0"/>
                <a:cs typeface="Times New Roman" pitchFamily="18" charset="0"/>
              </a:rPr>
              <a:t>The People Method</a:t>
            </a:r>
          </a:p>
        </p:txBody>
      </p:sp>
      <p:sp>
        <p:nvSpPr>
          <p:cNvPr id="16388" name="Rectangle 4"/>
          <p:cNvSpPr>
            <a:spLocks noChangeArrowheads="1"/>
          </p:cNvSpPr>
          <p:nvPr/>
        </p:nvSpPr>
        <p:spPr bwMode="auto">
          <a:xfrm>
            <a:off x="608013" y="2481263"/>
            <a:ext cx="7878762" cy="1725612"/>
          </a:xfrm>
          <a:prstGeom prst="rect">
            <a:avLst/>
          </a:prstGeom>
          <a:noFill/>
          <a:ln w="12700">
            <a:noFill/>
            <a:miter lim="800000"/>
            <a:headEnd/>
            <a:tailEnd/>
          </a:ln>
          <a:effectLst/>
        </p:spPr>
        <p:txBody>
          <a:bodyPr lIns="90487" tIns="44450" rIns="90487" bIns="44450" anchor="ctr"/>
          <a:lstStyle/>
          <a:p>
            <a:pPr>
              <a:defRPr/>
            </a:pPr>
            <a:endParaRPr lang="en-US" sz="4400" b="1" dirty="0">
              <a:solidFill>
                <a:schemeClr val="bg2"/>
              </a:solidFill>
              <a:effectLst>
                <a:outerShdw blurRad="38100" dist="38100" dir="2700000" algn="tl">
                  <a:srgbClr val="000000"/>
                </a:outerShdw>
              </a:effectLst>
              <a:latin typeface="Times New Roman" pitchFamily="18" charset="0"/>
              <a:cs typeface="Times New Roman" pitchFamily="18" charset="0"/>
            </a:endParaRPr>
          </a:p>
        </p:txBody>
      </p:sp>
      <p:sp>
        <p:nvSpPr>
          <p:cNvPr id="14340" name="Line 9"/>
          <p:cNvSpPr>
            <a:spLocks noChangeShapeType="1"/>
          </p:cNvSpPr>
          <p:nvPr/>
        </p:nvSpPr>
        <p:spPr bwMode="auto">
          <a:xfrm>
            <a:off x="4144963" y="1220788"/>
            <a:ext cx="4662487" cy="0"/>
          </a:xfrm>
          <a:prstGeom prst="line">
            <a:avLst/>
          </a:prstGeom>
          <a:noFill/>
          <a:ln w="28575">
            <a:solidFill>
              <a:schemeClr val="bg2"/>
            </a:solidFill>
            <a:round/>
            <a:headEnd/>
            <a:tailEnd/>
          </a:ln>
        </p:spPr>
        <p:txBody>
          <a:bodyPr wrap="none" anchor="ctr"/>
          <a:lstStyle/>
          <a:p>
            <a:endParaRPr lang="en-US"/>
          </a:p>
        </p:txBody>
      </p:sp>
      <p:sp>
        <p:nvSpPr>
          <p:cNvPr id="16394" name="Rectangle 10"/>
          <p:cNvSpPr>
            <a:spLocks noChangeArrowheads="1"/>
          </p:cNvSpPr>
          <p:nvPr/>
        </p:nvSpPr>
        <p:spPr bwMode="auto">
          <a:xfrm>
            <a:off x="2979738" y="5410200"/>
            <a:ext cx="5892800" cy="1123950"/>
          </a:xfrm>
          <a:prstGeom prst="rect">
            <a:avLst/>
          </a:prstGeom>
          <a:noFill/>
          <a:ln w="12700">
            <a:noFill/>
            <a:miter lim="800000"/>
            <a:headEnd/>
            <a:tailEnd/>
          </a:ln>
          <a:effectLst/>
        </p:spPr>
        <p:txBody>
          <a:bodyPr lIns="90487" tIns="44450" rIns="90487" bIns="44450" anchor="ctr"/>
          <a:lstStyle/>
          <a:p>
            <a:pPr algn="r">
              <a:defRPr/>
            </a:pPr>
            <a:br>
              <a:rPr lang="en-US" sz="2000" b="1" dirty="0">
                <a:solidFill>
                  <a:srgbClr val="FFFF85"/>
                </a:solidFill>
                <a:effectLst>
                  <a:outerShdw blurRad="38100" dist="38100" dir="2700000" algn="tl">
                    <a:srgbClr val="000000"/>
                  </a:outerShdw>
                </a:effectLst>
                <a:latin typeface="Helvetica" pitchFamily="-110" charset="0"/>
              </a:rPr>
            </a:br>
            <a:endParaRPr lang="en-US" b="1" dirty="0">
              <a:solidFill>
                <a:schemeClr val="tx2"/>
              </a:solidFill>
              <a:effectLst>
                <a:outerShdw blurRad="38100" dist="38100" dir="2700000" algn="tl">
                  <a:srgbClr val="000000"/>
                </a:outerShdw>
              </a:effectLst>
              <a:latin typeface="Palatino" pitchFamily="-110" charset="0"/>
            </a:endParaRPr>
          </a:p>
        </p:txBody>
      </p:sp>
      <p:sp>
        <p:nvSpPr>
          <p:cNvPr id="16397" name="Rectangle 13"/>
          <p:cNvSpPr>
            <a:spLocks noChangeArrowheads="1"/>
          </p:cNvSpPr>
          <p:nvPr/>
        </p:nvSpPr>
        <p:spPr bwMode="auto">
          <a:xfrm>
            <a:off x="308113" y="3638066"/>
            <a:ext cx="3901592" cy="1608138"/>
          </a:xfrm>
          <a:prstGeom prst="rect">
            <a:avLst/>
          </a:prstGeom>
          <a:noFill/>
          <a:ln w="12700">
            <a:noFill/>
            <a:miter lim="800000"/>
            <a:headEnd/>
            <a:tailEnd/>
          </a:ln>
          <a:effectLst/>
        </p:spPr>
        <p:txBody>
          <a:bodyPr lIns="90487" tIns="44450" rIns="90487" bIns="44450" anchor="ctr"/>
          <a:lstStyle/>
          <a:p>
            <a:pPr>
              <a:defRPr/>
            </a:pPr>
            <a:br>
              <a:rPr lang="en-US" sz="1600" b="1" dirty="0">
                <a:solidFill>
                  <a:schemeClr val="tx2"/>
                </a:solidFill>
                <a:effectLst>
                  <a:outerShdw blurRad="38100" dist="38100" dir="2700000" algn="tl">
                    <a:srgbClr val="000000"/>
                  </a:outerShdw>
                </a:effectLst>
                <a:latin typeface="Helvetica" pitchFamily="-110" charset="0"/>
              </a:rPr>
            </a:br>
            <a:r>
              <a:rPr lang="en-US" sz="1600" b="1" dirty="0">
                <a:solidFill>
                  <a:schemeClr val="tx2"/>
                </a:solidFill>
                <a:effectLst>
                  <a:outerShdw blurRad="38100" dist="38100" dir="2700000" algn="tl">
                    <a:srgbClr val="000000"/>
                  </a:outerShdw>
                </a:effectLst>
                <a:latin typeface="Helvetica" pitchFamily="-110" charset="0"/>
              </a:rPr>
              <a:t>Module Instructor: Miku Lenentine</a:t>
            </a:r>
          </a:p>
          <a:p>
            <a:pPr>
              <a:defRPr/>
            </a:pPr>
            <a:r>
              <a:rPr lang="en-US" sz="1600" b="1" dirty="0">
                <a:solidFill>
                  <a:schemeClr val="tx2"/>
                </a:solidFill>
                <a:effectLst>
                  <a:outerShdw blurRad="38100" dist="38100" dir="2700000" algn="tl">
                    <a:srgbClr val="000000"/>
                  </a:outerShdw>
                </a:effectLst>
                <a:latin typeface="Helvetica" pitchFamily="-110" charset="0"/>
              </a:rPr>
              <a:t>Email: miku2@uw.edu</a:t>
            </a:r>
          </a:p>
          <a:p>
            <a:pPr>
              <a:defRPr/>
            </a:pPr>
            <a:r>
              <a:rPr lang="en-US" sz="1600" b="1" dirty="0">
                <a:solidFill>
                  <a:schemeClr val="tx2"/>
                </a:solidFill>
                <a:effectLst>
                  <a:outerShdw blurRad="38100" dist="38100" dir="2700000" algn="tl">
                    <a:srgbClr val="000000"/>
                  </a:outerShdw>
                </a:effectLst>
                <a:latin typeface="Helvetica" pitchFamily="-110" charset="0"/>
                <a:cs typeface="Times New Roman" pitchFamily="18" charset="0"/>
              </a:rPr>
              <a:t>Office Hours: By appointment</a:t>
            </a:r>
            <a:endParaRPr lang="en-US" sz="1600" b="1" dirty="0">
              <a:effectLst>
                <a:outerShdw blurRad="38100" dist="38100" dir="2700000" algn="tl">
                  <a:srgbClr val="000000"/>
                </a:outerShdw>
              </a:effectLst>
              <a:latin typeface="Times New Roman" pitchFamily="18" charset="0"/>
              <a:cs typeface="Times New Roman" pitchFamily="18" charset="0"/>
            </a:endParaRPr>
          </a:p>
        </p:txBody>
      </p:sp>
      <p:sp>
        <p:nvSpPr>
          <p:cNvPr id="7" name="Rectangle 13">
            <a:extLst>
              <a:ext uri="{FF2B5EF4-FFF2-40B4-BE49-F238E27FC236}">
                <a16:creationId xmlns:a16="http://schemas.microsoft.com/office/drawing/2014/main" id="{7B937311-9B75-438F-83F0-33CB56BE8503}"/>
              </a:ext>
            </a:extLst>
          </p:cNvPr>
          <p:cNvSpPr>
            <a:spLocks noChangeArrowheads="1"/>
          </p:cNvSpPr>
          <p:nvPr/>
        </p:nvSpPr>
        <p:spPr bwMode="auto">
          <a:xfrm>
            <a:off x="3043438" y="-16572"/>
            <a:ext cx="5865813" cy="1608138"/>
          </a:xfrm>
          <a:prstGeom prst="rect">
            <a:avLst/>
          </a:prstGeom>
          <a:noFill/>
          <a:ln w="12700">
            <a:noFill/>
            <a:miter lim="800000"/>
            <a:headEnd/>
            <a:tailEnd/>
          </a:ln>
          <a:effectLst/>
        </p:spPr>
        <p:txBody>
          <a:bodyPr lIns="90487" tIns="44450" rIns="90487" bIns="44450" anchor="ctr"/>
          <a:lstStyle/>
          <a:p>
            <a:pPr algn="r">
              <a:defRPr/>
            </a:pPr>
            <a:br>
              <a:rPr lang="en-US" sz="1600" b="1" dirty="0">
                <a:solidFill>
                  <a:schemeClr val="tx2"/>
                </a:solidFill>
                <a:effectLst>
                  <a:outerShdw blurRad="38100" dist="38100" dir="2700000" algn="tl">
                    <a:srgbClr val="000000"/>
                  </a:outerShdw>
                </a:effectLst>
                <a:latin typeface="Helvetica" pitchFamily="-110" charset="0"/>
              </a:rPr>
            </a:br>
            <a:r>
              <a:rPr lang="en-US" sz="1600" b="1" dirty="0">
                <a:solidFill>
                  <a:schemeClr val="tx2"/>
                </a:solidFill>
                <a:effectLst>
                  <a:outerShdw blurRad="38100" dist="38100" dir="2700000" algn="tl">
                    <a:srgbClr val="000000"/>
                  </a:outerShdw>
                </a:effectLst>
                <a:latin typeface="Helvetica" pitchFamily="-110" charset="0"/>
              </a:rPr>
              <a:t> </a:t>
            </a:r>
            <a:r>
              <a:rPr lang="en-US" sz="1600" b="1" dirty="0">
                <a:effectLst>
                  <a:outerShdw blurRad="38100" dist="38100" dir="2700000" algn="tl">
                    <a:srgbClr val="000000"/>
                  </a:outerShdw>
                </a:effectLst>
                <a:latin typeface="Times New Roman" pitchFamily="18" charset="0"/>
                <a:cs typeface="Times New Roman" pitchFamily="18" charset="0"/>
              </a:rPr>
              <a:t>ESRM 304</a:t>
            </a:r>
            <a:br>
              <a:rPr lang="en-US" sz="1600" b="1" dirty="0">
                <a:effectLst>
                  <a:outerShdw blurRad="38100" dist="38100" dir="2700000" algn="tl">
                    <a:srgbClr val="000000"/>
                  </a:outerShdw>
                </a:effectLst>
                <a:latin typeface="Times New Roman" pitchFamily="18" charset="0"/>
                <a:cs typeface="Times New Roman" pitchFamily="18" charset="0"/>
              </a:rPr>
            </a:br>
            <a:r>
              <a:rPr lang="en-US" sz="1600" b="1" dirty="0">
                <a:effectLst>
                  <a:outerShdw blurRad="38100" dist="38100" dir="2700000" algn="tl">
                    <a:srgbClr val="000000"/>
                  </a:outerShdw>
                </a:effectLst>
                <a:latin typeface="Times New Roman" pitchFamily="18" charset="0"/>
                <a:cs typeface="Times New Roman" pitchFamily="18" charset="0"/>
              </a:rPr>
              <a:t>Environmental &amp; Resource Assessment </a:t>
            </a:r>
          </a:p>
        </p:txBody>
      </p:sp>
      <p:pic>
        <p:nvPicPr>
          <p:cNvPr id="2050" name="Picture 2" descr="colleagues, cooperation, fist bump">
            <a:extLst>
              <a:ext uri="{FF2B5EF4-FFF2-40B4-BE49-F238E27FC236}">
                <a16:creationId xmlns:a16="http://schemas.microsoft.com/office/drawing/2014/main" id="{3C09E10B-B6F1-4859-81B5-E103B6EEED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268" y="3716593"/>
            <a:ext cx="4297840" cy="2930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93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57200" y="557645"/>
            <a:ext cx="8229600" cy="1219200"/>
          </a:xfrm>
          <a:prstGeom prst="rect">
            <a:avLst/>
          </a:prstGeom>
        </p:spPr>
        <p:txBody>
          <a:bodyPr>
            <a:normAutofit fontScale="97500"/>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fontAlgn="auto">
              <a:spcAft>
                <a:spcPts val="0"/>
              </a:spcAft>
            </a:pPr>
            <a:r>
              <a:rPr lang="en-US" dirty="0"/>
              <a:t>Recap from Monday…</a:t>
            </a:r>
          </a:p>
        </p:txBody>
      </p:sp>
      <p:pic>
        <p:nvPicPr>
          <p:cNvPr id="4102"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225" y="1985673"/>
            <a:ext cx="2609850" cy="2686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616036" y="1776845"/>
            <a:ext cx="4842164" cy="4401205"/>
          </a:xfrm>
          <a:prstGeom prst="rect">
            <a:avLst/>
          </a:prstGeom>
          <a:noFill/>
        </p:spPr>
        <p:txBody>
          <a:bodyPr wrap="square" rtlCol="0">
            <a:spAutoFit/>
          </a:bodyPr>
          <a:lstStyle/>
          <a:p>
            <a:pPr marL="457200" indent="-457200">
              <a:buFontTx/>
              <a:buChar char="-"/>
            </a:pPr>
            <a:r>
              <a:rPr lang="en-US" dirty="0"/>
              <a:t>Discussion of social science, defining elements and what makes it unique</a:t>
            </a:r>
          </a:p>
          <a:p>
            <a:endParaRPr lang="en-US" dirty="0"/>
          </a:p>
          <a:p>
            <a:pPr marL="457200" indent="-457200">
              <a:buFontTx/>
              <a:buChar char="-"/>
            </a:pPr>
            <a:r>
              <a:rPr lang="en-US" dirty="0"/>
              <a:t>Review of different social science disciplines</a:t>
            </a:r>
          </a:p>
          <a:p>
            <a:pPr marL="457200" indent="-457200">
              <a:buFontTx/>
              <a:buChar char="-"/>
            </a:pPr>
            <a:endParaRPr lang="en-US" dirty="0"/>
          </a:p>
          <a:p>
            <a:pPr marL="457200" indent="-457200">
              <a:buFontTx/>
              <a:buChar char="-"/>
            </a:pPr>
            <a:r>
              <a:rPr lang="en-US" dirty="0"/>
              <a:t>Social science research cycle</a:t>
            </a:r>
          </a:p>
          <a:p>
            <a:pPr marL="457200" indent="-457200">
              <a:buFontTx/>
              <a:buChar char="-"/>
            </a:pPr>
            <a:endParaRPr lang="en-US" dirty="0"/>
          </a:p>
          <a:p>
            <a:pPr marL="457200" indent="-457200">
              <a:buFontTx/>
              <a:buChar char="-"/>
            </a:pPr>
            <a:endParaRPr lang="en-US" dirty="0"/>
          </a:p>
        </p:txBody>
      </p:sp>
    </p:spTree>
    <p:extLst>
      <p:ext uri="{BB962C8B-B14F-4D97-AF65-F5344CB8AC3E}">
        <p14:creationId xmlns:p14="http://schemas.microsoft.com/office/powerpoint/2010/main" val="74857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2373313" y="2020888"/>
            <a:ext cx="4827587" cy="3641725"/>
          </a:xfrm>
          <a:prstGeom prst="ellipse">
            <a:avLst/>
          </a:prstGeom>
          <a:noFill/>
          <a:ln w="76200">
            <a:solidFill>
              <a:schemeClr val="folHlink"/>
            </a:solidFill>
            <a:round/>
            <a:headEnd/>
            <a:tailEnd/>
          </a:ln>
        </p:spPr>
        <p:txBody>
          <a:bodyPr wrap="none" anchor="ctr"/>
          <a:lstStyle/>
          <a:p>
            <a:endParaRPr lang="en-US">
              <a:solidFill>
                <a:schemeClr val="bg2"/>
              </a:solidFill>
            </a:endParaRPr>
          </a:p>
        </p:txBody>
      </p:sp>
      <p:sp>
        <p:nvSpPr>
          <p:cNvPr id="20483" name="Rectangle 3"/>
          <p:cNvSpPr>
            <a:spLocks noChangeArrowheads="1"/>
          </p:cNvSpPr>
          <p:nvPr/>
        </p:nvSpPr>
        <p:spPr bwMode="auto">
          <a:xfrm>
            <a:off x="1113621" y="469106"/>
            <a:ext cx="7050426" cy="515937"/>
          </a:xfrm>
          <a:prstGeom prst="rect">
            <a:avLst/>
          </a:prstGeom>
          <a:noFill/>
          <a:ln w="12700">
            <a:noFill/>
            <a:miter lim="800000"/>
            <a:headEnd/>
            <a:tailEnd/>
          </a:ln>
        </p:spPr>
        <p:txBody>
          <a:bodyPr lIns="90487" tIns="44450" rIns="90487" bIns="44450"/>
          <a:lstStyle/>
          <a:p>
            <a:pPr marL="742950" lvl="1" indent="-285750">
              <a:spcBef>
                <a:spcPct val="20000"/>
              </a:spcBef>
            </a:pPr>
            <a:r>
              <a:rPr lang="en-US" sz="2400" b="1" dirty="0">
                <a:solidFill>
                  <a:srgbClr val="FFFF00"/>
                </a:solidFill>
                <a:latin typeface="Times New Roman" pitchFamily="18" charset="0"/>
                <a:cs typeface="Times New Roman" pitchFamily="18" charset="0"/>
              </a:rPr>
              <a:t>Research Cycle for Lab this Week</a:t>
            </a:r>
          </a:p>
          <a:p>
            <a:pPr marL="742950" lvl="1" indent="-285750">
              <a:spcBef>
                <a:spcPct val="20000"/>
              </a:spcBef>
            </a:pPr>
            <a:endParaRPr lang="en-US" b="1" dirty="0">
              <a:solidFill>
                <a:schemeClr val="hlink"/>
              </a:solidFill>
              <a:latin typeface="Book Antiqua" pitchFamily="18" charset="0"/>
            </a:endParaRPr>
          </a:p>
        </p:txBody>
      </p:sp>
      <p:sp>
        <p:nvSpPr>
          <p:cNvPr id="457732" name="Rectangle 4"/>
          <p:cNvSpPr>
            <a:spLocks noChangeArrowheads="1"/>
          </p:cNvSpPr>
          <p:nvPr/>
        </p:nvSpPr>
        <p:spPr bwMode="auto">
          <a:xfrm>
            <a:off x="2072640" y="775560"/>
            <a:ext cx="5299710" cy="1170715"/>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Purpose help</a:t>
            </a:r>
          </a:p>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develop research questions/Objectives</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457733" name="Rectangle 5"/>
          <p:cNvSpPr>
            <a:spLocks noChangeArrowheads="1"/>
          </p:cNvSpPr>
          <p:nvPr/>
        </p:nvSpPr>
        <p:spPr bwMode="auto">
          <a:xfrm>
            <a:off x="191136" y="2728756"/>
            <a:ext cx="4533900" cy="874712"/>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Choose research approach/Methods</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457734" name="Rectangle 6"/>
          <p:cNvSpPr>
            <a:spLocks noChangeArrowheads="1"/>
          </p:cNvSpPr>
          <p:nvPr/>
        </p:nvSpPr>
        <p:spPr bwMode="auto">
          <a:xfrm>
            <a:off x="490538" y="4884105"/>
            <a:ext cx="4533900" cy="555625"/>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Data</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20487" name="Line 7"/>
          <p:cNvSpPr>
            <a:spLocks noChangeShapeType="1"/>
          </p:cNvSpPr>
          <p:nvPr/>
        </p:nvSpPr>
        <p:spPr bwMode="auto">
          <a:xfrm flipH="1">
            <a:off x="4433887" y="1772673"/>
            <a:ext cx="439737" cy="274868"/>
          </a:xfrm>
          <a:prstGeom prst="line">
            <a:avLst/>
          </a:prstGeom>
          <a:noFill/>
          <a:ln w="57150">
            <a:solidFill>
              <a:schemeClr val="folHlink"/>
            </a:solidFill>
            <a:round/>
            <a:headEnd/>
            <a:tailEnd/>
          </a:ln>
        </p:spPr>
        <p:txBody>
          <a:bodyPr wrap="none" anchor="ctr"/>
          <a:lstStyle/>
          <a:p>
            <a:endParaRPr lang="en-US"/>
          </a:p>
        </p:txBody>
      </p:sp>
      <p:sp>
        <p:nvSpPr>
          <p:cNvPr id="20488" name="Line 8"/>
          <p:cNvSpPr>
            <a:spLocks noChangeShapeType="1"/>
          </p:cNvSpPr>
          <p:nvPr/>
        </p:nvSpPr>
        <p:spPr bwMode="auto">
          <a:xfrm>
            <a:off x="4433888" y="2041118"/>
            <a:ext cx="409893" cy="302105"/>
          </a:xfrm>
          <a:prstGeom prst="line">
            <a:avLst/>
          </a:prstGeom>
          <a:noFill/>
          <a:ln w="57150">
            <a:solidFill>
              <a:schemeClr val="folHlink"/>
            </a:solidFill>
            <a:round/>
            <a:headEnd/>
            <a:tailEnd/>
          </a:ln>
        </p:spPr>
        <p:txBody>
          <a:bodyPr wrap="none" anchor="ctr"/>
          <a:lstStyle/>
          <a:p>
            <a:endParaRPr lang="en-US"/>
          </a:p>
        </p:txBody>
      </p:sp>
      <p:sp>
        <p:nvSpPr>
          <p:cNvPr id="20489" name="Line 9"/>
          <p:cNvSpPr>
            <a:spLocks noChangeShapeType="1"/>
          </p:cNvSpPr>
          <p:nvPr/>
        </p:nvSpPr>
        <p:spPr bwMode="auto">
          <a:xfrm>
            <a:off x="2139950" y="3794125"/>
            <a:ext cx="254000" cy="401638"/>
          </a:xfrm>
          <a:prstGeom prst="line">
            <a:avLst/>
          </a:prstGeom>
          <a:noFill/>
          <a:ln w="57150">
            <a:solidFill>
              <a:schemeClr val="folHlink"/>
            </a:solidFill>
            <a:round/>
            <a:headEnd/>
            <a:tailEnd/>
          </a:ln>
        </p:spPr>
        <p:txBody>
          <a:bodyPr wrap="none" anchor="ctr"/>
          <a:lstStyle/>
          <a:p>
            <a:endParaRPr lang="en-US"/>
          </a:p>
        </p:txBody>
      </p:sp>
      <p:sp>
        <p:nvSpPr>
          <p:cNvPr id="20490" name="Line 10"/>
          <p:cNvSpPr>
            <a:spLocks noChangeShapeType="1"/>
          </p:cNvSpPr>
          <p:nvPr/>
        </p:nvSpPr>
        <p:spPr bwMode="auto">
          <a:xfrm flipV="1">
            <a:off x="2405063" y="3871913"/>
            <a:ext cx="331787" cy="349250"/>
          </a:xfrm>
          <a:prstGeom prst="line">
            <a:avLst/>
          </a:prstGeom>
          <a:noFill/>
          <a:ln w="57150">
            <a:solidFill>
              <a:schemeClr val="folHlink"/>
            </a:solidFill>
            <a:round/>
            <a:headEnd/>
            <a:tailEnd/>
          </a:ln>
        </p:spPr>
        <p:txBody>
          <a:bodyPr wrap="none" anchor="ctr"/>
          <a:lstStyle/>
          <a:p>
            <a:endParaRPr lang="en-US"/>
          </a:p>
        </p:txBody>
      </p:sp>
      <p:sp>
        <p:nvSpPr>
          <p:cNvPr id="457739" name="Rectangle 11"/>
          <p:cNvSpPr>
            <a:spLocks noChangeArrowheads="1"/>
          </p:cNvSpPr>
          <p:nvPr/>
        </p:nvSpPr>
        <p:spPr bwMode="auto">
          <a:xfrm>
            <a:off x="4440157" y="4834180"/>
            <a:ext cx="4533900" cy="555625"/>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Conduct analysis</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20492" name="Line 12"/>
          <p:cNvSpPr>
            <a:spLocks noChangeShapeType="1"/>
          </p:cNvSpPr>
          <p:nvPr/>
        </p:nvSpPr>
        <p:spPr bwMode="auto">
          <a:xfrm flipV="1">
            <a:off x="4306888" y="5670394"/>
            <a:ext cx="477837" cy="312735"/>
          </a:xfrm>
          <a:prstGeom prst="line">
            <a:avLst/>
          </a:prstGeom>
          <a:noFill/>
          <a:ln w="57150">
            <a:solidFill>
              <a:schemeClr val="folHlink"/>
            </a:solidFill>
            <a:round/>
            <a:headEnd/>
            <a:tailEnd/>
          </a:ln>
        </p:spPr>
        <p:txBody>
          <a:bodyPr wrap="none" anchor="ctr"/>
          <a:lstStyle/>
          <a:p>
            <a:endParaRPr lang="en-US"/>
          </a:p>
        </p:txBody>
      </p:sp>
      <p:sp>
        <p:nvSpPr>
          <p:cNvPr id="20493" name="Line 13"/>
          <p:cNvSpPr>
            <a:spLocks noChangeShapeType="1"/>
          </p:cNvSpPr>
          <p:nvPr/>
        </p:nvSpPr>
        <p:spPr bwMode="auto">
          <a:xfrm flipH="1" flipV="1">
            <a:off x="4306888" y="5359245"/>
            <a:ext cx="431164" cy="303368"/>
          </a:xfrm>
          <a:prstGeom prst="line">
            <a:avLst/>
          </a:prstGeom>
          <a:noFill/>
          <a:ln w="57150">
            <a:solidFill>
              <a:schemeClr val="folHlink"/>
            </a:solidFill>
            <a:round/>
            <a:headEnd/>
            <a:tailEnd/>
          </a:ln>
        </p:spPr>
        <p:txBody>
          <a:bodyPr wrap="none" anchor="ctr"/>
          <a:lstStyle/>
          <a:p>
            <a:endParaRPr lang="en-US"/>
          </a:p>
        </p:txBody>
      </p:sp>
      <p:sp>
        <p:nvSpPr>
          <p:cNvPr id="457742" name="Rectangle 14"/>
          <p:cNvSpPr>
            <a:spLocks noChangeArrowheads="1"/>
          </p:cNvSpPr>
          <p:nvPr/>
        </p:nvSpPr>
        <p:spPr bwMode="auto">
          <a:xfrm>
            <a:off x="4873625" y="2651047"/>
            <a:ext cx="4210050" cy="646113"/>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Report: How do your results help meet purpose</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20496" name="Line 16"/>
          <p:cNvSpPr>
            <a:spLocks noChangeShapeType="1"/>
          </p:cNvSpPr>
          <p:nvPr/>
        </p:nvSpPr>
        <p:spPr bwMode="auto">
          <a:xfrm flipH="1" flipV="1">
            <a:off x="7165338" y="4199738"/>
            <a:ext cx="207011" cy="456163"/>
          </a:xfrm>
          <a:prstGeom prst="line">
            <a:avLst/>
          </a:prstGeom>
          <a:noFill/>
          <a:ln w="57150">
            <a:solidFill>
              <a:schemeClr val="folHlink"/>
            </a:solidFill>
            <a:round/>
            <a:headEnd/>
            <a:tailEnd/>
          </a:ln>
        </p:spPr>
        <p:txBody>
          <a:bodyPr wrap="none" anchor="ctr"/>
          <a:lstStyle/>
          <a:p>
            <a:endParaRPr lang="en-US"/>
          </a:p>
        </p:txBody>
      </p:sp>
      <p:sp>
        <p:nvSpPr>
          <p:cNvPr id="20497" name="Line 17"/>
          <p:cNvSpPr>
            <a:spLocks noChangeShapeType="1"/>
          </p:cNvSpPr>
          <p:nvPr/>
        </p:nvSpPr>
        <p:spPr bwMode="auto">
          <a:xfrm flipH="1">
            <a:off x="6707107" y="4195763"/>
            <a:ext cx="449739" cy="284797"/>
          </a:xfrm>
          <a:prstGeom prst="line">
            <a:avLst/>
          </a:prstGeom>
          <a:noFill/>
          <a:ln w="57150">
            <a:solidFill>
              <a:schemeClr val="folHlink"/>
            </a:solidFill>
            <a:round/>
            <a:headEnd/>
            <a:tailEnd/>
          </a:ln>
        </p:spPr>
        <p:txBody>
          <a:bodyPr wrap="none" anchor="ctr"/>
          <a:lstStyle/>
          <a:p>
            <a:endParaRPr lang="en-US"/>
          </a:p>
        </p:txBody>
      </p:sp>
      <p:sp>
        <p:nvSpPr>
          <p:cNvPr id="20503" name="TextBox 22"/>
          <p:cNvSpPr txBox="1">
            <a:spLocks noChangeArrowheads="1"/>
          </p:cNvSpPr>
          <p:nvPr/>
        </p:nvSpPr>
        <p:spPr bwMode="auto">
          <a:xfrm>
            <a:off x="7478713" y="6079266"/>
            <a:ext cx="1362075" cy="277812"/>
          </a:xfrm>
          <a:prstGeom prst="rect">
            <a:avLst/>
          </a:prstGeom>
          <a:noFill/>
          <a:ln w="9525">
            <a:noFill/>
            <a:miter lim="800000"/>
            <a:headEnd/>
            <a:tailEnd/>
          </a:ln>
        </p:spPr>
        <p:txBody>
          <a:bodyPr wrap="none">
            <a:spAutoFit/>
          </a:bodyPr>
          <a:lstStyle/>
          <a:p>
            <a:r>
              <a:rPr lang="en-US" sz="1200" b="1" dirty="0">
                <a:solidFill>
                  <a:schemeClr val="bg2"/>
                </a:solidFill>
                <a:latin typeface="Times New Roman" pitchFamily="18" charset="0"/>
                <a:cs typeface="Times New Roman" pitchFamily="18" charset="0"/>
              </a:rPr>
              <a:t>Robson &amp; Galvan</a:t>
            </a:r>
            <a:endParaRPr lang="en-US" sz="1200" dirty="0">
              <a:solidFill>
                <a:schemeClr val="bg2"/>
              </a:solidFill>
            </a:endParaRPr>
          </a:p>
        </p:txBody>
      </p:sp>
      <p:pic>
        <p:nvPicPr>
          <p:cNvPr id="19" name="Picture 2" descr="Red and White Road Bike">
            <a:extLst>
              <a:ext uri="{FF2B5EF4-FFF2-40B4-BE49-F238E27FC236}">
                <a16:creationId xmlns:a16="http://schemas.microsoft.com/office/drawing/2014/main" id="{48AE323C-E896-46CF-A745-678FCB2F78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8" t="3597" r="5873" b="636"/>
          <a:stretch/>
        </p:blipFill>
        <p:spPr bwMode="auto">
          <a:xfrm>
            <a:off x="3252134" y="3470993"/>
            <a:ext cx="2803241" cy="140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668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Example Questions in SSNRM</a:t>
            </a:r>
            <a:endParaRPr lang="en-US" dirty="0"/>
          </a:p>
        </p:txBody>
      </p:sp>
      <p:sp>
        <p:nvSpPr>
          <p:cNvPr id="3" name="TextBox 2"/>
          <p:cNvSpPr txBox="1"/>
          <p:nvPr/>
        </p:nvSpPr>
        <p:spPr>
          <a:xfrm>
            <a:off x="685802" y="1548246"/>
            <a:ext cx="6141026" cy="5324535"/>
          </a:xfrm>
          <a:prstGeom prst="rect">
            <a:avLst/>
          </a:prstGeom>
          <a:noFill/>
        </p:spPr>
        <p:txBody>
          <a:bodyPr wrap="square" rtlCol="0">
            <a:spAutoFit/>
          </a:bodyPr>
          <a:lstStyle/>
          <a:p>
            <a:pPr marL="342900" indent="-342900">
              <a:buFont typeface="Arial" panose="020B0604020202020204" pitchFamily="34" charset="0"/>
              <a:buChar char="•"/>
            </a:pPr>
            <a:r>
              <a:rPr lang="en-US" sz="2000" dirty="0"/>
              <a:t>How many people visit a region?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How many people use certain recreation facilities?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What values does a population associate with a resource such as the forest?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What attitudes and knowledge do stakeholder groups have about </a:t>
            </a:r>
            <a:r>
              <a:rPr lang="en-US" sz="2000" dirty="0" err="1"/>
              <a:t>wildland</a:t>
            </a:r>
            <a:r>
              <a:rPr lang="en-US" sz="2000" dirty="0"/>
              <a:t> fuels management, and how do these attitudes compare across jurisdictions?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Is there a relationship between forest harvest rates and population dynamics in communities?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How would respondents describe the scenic beauty of a particular landscape or park?</a:t>
            </a:r>
          </a:p>
          <a:p>
            <a:endParaRPr lang="en-US" sz="2000" dirty="0"/>
          </a:p>
        </p:txBody>
      </p:sp>
      <p:pic>
        <p:nvPicPr>
          <p:cNvPr id="5122" name="Picture 2" descr="Image result for wild fire"/>
          <p:cNvPicPr>
            <a:picLocks noChangeAspect="1" noChangeArrowheads="1"/>
          </p:cNvPicPr>
          <p:nvPr/>
        </p:nvPicPr>
        <p:blipFill rotWithShape="1">
          <a:blip r:embed="rId2">
            <a:extLst>
              <a:ext uri="{28A0092B-C50C-407E-A947-70E740481C1C}">
                <a14:useLocalDpi xmlns:a14="http://schemas.microsoft.com/office/drawing/2010/main" val="0"/>
              </a:ext>
            </a:extLst>
          </a:blip>
          <a:srcRect l="37733" b="6385"/>
          <a:stretch/>
        </p:blipFill>
        <p:spPr bwMode="auto">
          <a:xfrm>
            <a:off x="6577446" y="2835680"/>
            <a:ext cx="2286000" cy="1961787"/>
          </a:xfrm>
          <a:prstGeom prst="ellipse">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ount rainier national p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310" y="5047886"/>
            <a:ext cx="1974272" cy="1664755"/>
          </a:xfrm>
          <a:prstGeom prst="ellipse">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visiting a national p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775" y="1371598"/>
            <a:ext cx="1606761" cy="133939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21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459" y="137160"/>
            <a:ext cx="8782159" cy="1287780"/>
          </a:xfrm>
        </p:spPr>
        <p:txBody>
          <a:bodyPr>
            <a:noAutofit/>
          </a:bodyPr>
          <a:lstStyle/>
          <a:p>
            <a:r>
              <a:rPr lang="en-US" sz="4400" dirty="0">
                <a:solidFill>
                  <a:srgbClr val="FFFF00"/>
                </a:solidFill>
              </a:rPr>
              <a:t>Research problem determines methods &amp; approaches</a:t>
            </a:r>
          </a:p>
        </p:txBody>
      </p:sp>
      <p:sp>
        <p:nvSpPr>
          <p:cNvPr id="5" name="Content Placeholder 4"/>
          <p:cNvSpPr>
            <a:spLocks noGrp="1"/>
          </p:cNvSpPr>
          <p:nvPr>
            <p:ph sz="half" idx="1"/>
          </p:nvPr>
        </p:nvSpPr>
        <p:spPr>
          <a:xfrm>
            <a:off x="457200" y="1524000"/>
            <a:ext cx="4059936" cy="4853940"/>
          </a:xfrm>
        </p:spPr>
        <p:txBody>
          <a:bodyPr>
            <a:normAutofit lnSpcReduction="10000"/>
          </a:bodyPr>
          <a:lstStyle/>
          <a:p>
            <a:r>
              <a:rPr lang="en-US" dirty="0"/>
              <a:t>Several Approaches</a:t>
            </a:r>
          </a:p>
          <a:p>
            <a:pPr lvl="1"/>
            <a:r>
              <a:rPr lang="en-US" dirty="0"/>
              <a:t>historical</a:t>
            </a:r>
          </a:p>
          <a:p>
            <a:pPr lvl="1"/>
            <a:r>
              <a:rPr lang="en-US" dirty="0"/>
              <a:t>descriptive</a:t>
            </a:r>
          </a:p>
          <a:p>
            <a:pPr lvl="1"/>
            <a:r>
              <a:rPr lang="en-US" dirty="0"/>
              <a:t>developmental</a:t>
            </a:r>
          </a:p>
          <a:p>
            <a:pPr lvl="1"/>
            <a:r>
              <a:rPr lang="en-US" dirty="0"/>
              <a:t>case</a:t>
            </a:r>
          </a:p>
          <a:p>
            <a:pPr lvl="1"/>
            <a:r>
              <a:rPr lang="en-US" dirty="0"/>
              <a:t>true experiment</a:t>
            </a:r>
          </a:p>
          <a:p>
            <a:pPr lvl="1"/>
            <a:r>
              <a:rPr lang="en-US" dirty="0"/>
              <a:t>quasi experimental</a:t>
            </a:r>
          </a:p>
          <a:p>
            <a:pPr marL="365760" lvl="1" indent="0">
              <a:buNone/>
            </a:pPr>
            <a:endParaRPr lang="en-US" dirty="0"/>
          </a:p>
          <a:p>
            <a:r>
              <a:rPr lang="en-US" dirty="0"/>
              <a:t>Three broad Methods:</a:t>
            </a:r>
          </a:p>
          <a:p>
            <a:pPr lvl="1"/>
            <a:r>
              <a:rPr lang="en-US" dirty="0"/>
              <a:t>Qualitative </a:t>
            </a:r>
          </a:p>
          <a:p>
            <a:pPr lvl="1"/>
            <a:r>
              <a:rPr lang="en-US" dirty="0"/>
              <a:t>Quantitative</a:t>
            </a:r>
          </a:p>
          <a:p>
            <a:pPr lvl="1"/>
            <a:r>
              <a:rPr lang="en-US" dirty="0"/>
              <a:t>Mix methods</a:t>
            </a:r>
          </a:p>
          <a:p>
            <a:pPr lvl="1"/>
            <a:endParaRPr lang="en-US" dirty="0"/>
          </a:p>
          <a:p>
            <a:endParaRPr lang="en-US" dirty="0"/>
          </a:p>
          <a:p>
            <a:endParaRPr lang="en-US" dirty="0"/>
          </a:p>
        </p:txBody>
      </p:sp>
      <p:pic>
        <p:nvPicPr>
          <p:cNvPr id="5124" name="Picture 4" descr="active, activity, adventure">
            <a:extLst>
              <a:ext uri="{FF2B5EF4-FFF2-40B4-BE49-F238E27FC236}">
                <a16:creationId xmlns:a16="http://schemas.microsoft.com/office/drawing/2014/main" id="{78C8677B-0B40-4A1F-A78D-0AB76D1D0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2425" y="1725283"/>
            <a:ext cx="3054342" cy="458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340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850" y="251460"/>
            <a:ext cx="8782159" cy="1287780"/>
          </a:xfrm>
        </p:spPr>
        <p:txBody>
          <a:bodyPr>
            <a:noAutofit/>
          </a:bodyPr>
          <a:lstStyle/>
          <a:p>
            <a:r>
              <a:rPr lang="en-US" sz="4400" dirty="0">
                <a:solidFill>
                  <a:srgbClr val="FFFF00"/>
                </a:solidFill>
              </a:rPr>
              <a:t>Which approach and broad method will you use for your lab?</a:t>
            </a:r>
          </a:p>
        </p:txBody>
      </p:sp>
      <p:sp>
        <p:nvSpPr>
          <p:cNvPr id="5" name="Content Placeholder 4"/>
          <p:cNvSpPr>
            <a:spLocks noGrp="1"/>
          </p:cNvSpPr>
          <p:nvPr>
            <p:ph sz="half" idx="1"/>
          </p:nvPr>
        </p:nvSpPr>
        <p:spPr>
          <a:xfrm>
            <a:off x="457200" y="1719003"/>
            <a:ext cx="4059936" cy="4853940"/>
          </a:xfrm>
        </p:spPr>
        <p:txBody>
          <a:bodyPr>
            <a:normAutofit lnSpcReduction="10000"/>
          </a:bodyPr>
          <a:lstStyle/>
          <a:p>
            <a:pPr marL="0" indent="0">
              <a:buNone/>
            </a:pPr>
            <a:r>
              <a:rPr lang="en-US" u="sng" dirty="0"/>
              <a:t>Approaches</a:t>
            </a:r>
          </a:p>
          <a:p>
            <a:pPr lvl="1"/>
            <a:r>
              <a:rPr lang="en-US" dirty="0"/>
              <a:t>historical</a:t>
            </a:r>
          </a:p>
          <a:p>
            <a:pPr lvl="1"/>
            <a:r>
              <a:rPr lang="en-US" dirty="0"/>
              <a:t>descriptive</a:t>
            </a:r>
          </a:p>
          <a:p>
            <a:pPr lvl="1"/>
            <a:r>
              <a:rPr lang="en-US" dirty="0"/>
              <a:t>developmental</a:t>
            </a:r>
          </a:p>
          <a:p>
            <a:pPr lvl="1"/>
            <a:r>
              <a:rPr lang="en-US" dirty="0"/>
              <a:t>case</a:t>
            </a:r>
          </a:p>
          <a:p>
            <a:pPr lvl="1"/>
            <a:r>
              <a:rPr lang="en-US" dirty="0"/>
              <a:t>true experiment</a:t>
            </a:r>
          </a:p>
          <a:p>
            <a:pPr lvl="1"/>
            <a:r>
              <a:rPr lang="en-US" dirty="0"/>
              <a:t>quasi experimental</a:t>
            </a:r>
          </a:p>
          <a:p>
            <a:pPr marL="365760" lvl="1" indent="0">
              <a:buNone/>
            </a:pPr>
            <a:endParaRPr lang="en-US" dirty="0"/>
          </a:p>
          <a:p>
            <a:pPr marL="0" indent="0">
              <a:buNone/>
            </a:pPr>
            <a:r>
              <a:rPr lang="en-US" u="sng" dirty="0"/>
              <a:t>Three broad Methods</a:t>
            </a:r>
            <a:r>
              <a:rPr lang="en-US" dirty="0"/>
              <a:t>:</a:t>
            </a:r>
          </a:p>
          <a:p>
            <a:pPr lvl="1"/>
            <a:r>
              <a:rPr lang="en-US" dirty="0"/>
              <a:t>Qualitative </a:t>
            </a:r>
          </a:p>
          <a:p>
            <a:pPr lvl="1"/>
            <a:r>
              <a:rPr lang="en-US" dirty="0"/>
              <a:t>Quantitative</a:t>
            </a:r>
          </a:p>
          <a:p>
            <a:pPr lvl="1"/>
            <a:r>
              <a:rPr lang="en-US" dirty="0"/>
              <a:t>Mix methods</a:t>
            </a:r>
          </a:p>
          <a:p>
            <a:pPr lvl="1"/>
            <a:endParaRPr lang="en-US" dirty="0"/>
          </a:p>
          <a:p>
            <a:endParaRPr lang="en-US" dirty="0"/>
          </a:p>
          <a:p>
            <a:endParaRPr lang="en-US" dirty="0"/>
          </a:p>
        </p:txBody>
      </p:sp>
      <p:pic>
        <p:nvPicPr>
          <p:cNvPr id="6" name="Picture 2" descr="Red and White Road Bike">
            <a:extLst>
              <a:ext uri="{FF2B5EF4-FFF2-40B4-BE49-F238E27FC236}">
                <a16:creationId xmlns:a16="http://schemas.microsoft.com/office/drawing/2014/main" id="{48AE323C-E896-46CF-A745-678FCB2F78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8" t="3597" r="5873" b="636"/>
          <a:stretch/>
        </p:blipFill>
        <p:spPr bwMode="auto">
          <a:xfrm>
            <a:off x="3979497" y="2390339"/>
            <a:ext cx="4747410" cy="237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947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Reasons</a:t>
            </a:r>
          </a:p>
        </p:txBody>
      </p:sp>
      <p:sp>
        <p:nvSpPr>
          <p:cNvPr id="3" name="Content Placeholder 2"/>
          <p:cNvSpPr>
            <a:spLocks noGrp="1"/>
          </p:cNvSpPr>
          <p:nvPr>
            <p:ph sz="half" idx="2"/>
          </p:nvPr>
        </p:nvSpPr>
        <p:spPr/>
        <p:txBody>
          <a:bodyPr/>
          <a:lstStyle/>
          <a:p>
            <a:r>
              <a:rPr lang="en-US" dirty="0"/>
              <a:t>management issue</a:t>
            </a:r>
          </a:p>
          <a:p>
            <a:pPr lvl="1"/>
            <a:r>
              <a:rPr lang="en-US" dirty="0"/>
              <a:t>program evaluation</a:t>
            </a:r>
          </a:p>
          <a:p>
            <a:r>
              <a:rPr lang="en-US" dirty="0"/>
              <a:t>personal curiosity</a:t>
            </a:r>
          </a:p>
          <a:p>
            <a:endParaRPr lang="en-US" dirty="0"/>
          </a:p>
        </p:txBody>
      </p:sp>
      <p:sp>
        <p:nvSpPr>
          <p:cNvPr id="4" name="Content Placeholder 3"/>
          <p:cNvSpPr>
            <a:spLocks noGrp="1"/>
          </p:cNvSpPr>
          <p:nvPr>
            <p:ph sz="quarter" idx="4"/>
          </p:nvPr>
        </p:nvSpPr>
        <p:spPr/>
        <p:txBody>
          <a:bodyPr/>
          <a:lstStyle/>
          <a:p>
            <a:r>
              <a:rPr lang="en-US" dirty="0"/>
              <a:t>individual</a:t>
            </a:r>
          </a:p>
          <a:p>
            <a:r>
              <a:rPr lang="en-US" dirty="0"/>
              <a:t>group</a:t>
            </a:r>
          </a:p>
          <a:p>
            <a:r>
              <a:rPr lang="en-US" dirty="0"/>
              <a:t> community</a:t>
            </a:r>
          </a:p>
          <a:p>
            <a:r>
              <a:rPr lang="en-US" dirty="0"/>
              <a:t>public</a:t>
            </a:r>
          </a:p>
          <a:p>
            <a:endParaRPr lang="en-US" dirty="0"/>
          </a:p>
          <a:p>
            <a:endParaRPr lang="en-US" dirty="0"/>
          </a:p>
          <a:p>
            <a:r>
              <a:rPr lang="en-US" dirty="0"/>
              <a:t>relationship among variables </a:t>
            </a:r>
          </a:p>
          <a:p>
            <a:endParaRPr lang="en-US" dirty="0"/>
          </a:p>
        </p:txBody>
      </p:sp>
      <p:sp>
        <p:nvSpPr>
          <p:cNvPr id="5" name="Title 4"/>
          <p:cNvSpPr>
            <a:spLocks noGrp="1"/>
          </p:cNvSpPr>
          <p:nvPr>
            <p:ph type="title"/>
          </p:nvPr>
        </p:nvSpPr>
        <p:spPr>
          <a:xfrm>
            <a:off x="457200" y="304974"/>
            <a:ext cx="8229600" cy="1143000"/>
          </a:xfrm>
        </p:spPr>
        <p:txBody>
          <a:bodyPr>
            <a:normAutofit fontScale="90000"/>
          </a:bodyPr>
          <a:lstStyle/>
          <a:p>
            <a:r>
              <a:rPr lang="en-US" dirty="0">
                <a:solidFill>
                  <a:srgbClr val="FFFF00"/>
                </a:solidFill>
              </a:rPr>
              <a:t>Reasons for Research and Units of Observation and Analysis</a:t>
            </a:r>
          </a:p>
        </p:txBody>
      </p:sp>
      <p:sp>
        <p:nvSpPr>
          <p:cNvPr id="6" name="Text Placeholder 5"/>
          <p:cNvSpPr>
            <a:spLocks noGrp="1"/>
          </p:cNvSpPr>
          <p:nvPr>
            <p:ph type="body" idx="3"/>
          </p:nvPr>
        </p:nvSpPr>
        <p:spPr/>
        <p:txBody>
          <a:bodyPr/>
          <a:lstStyle/>
          <a:p>
            <a:r>
              <a:rPr lang="en-US" dirty="0"/>
              <a:t>Units</a:t>
            </a:r>
          </a:p>
        </p:txBody>
      </p:sp>
    </p:spTree>
    <p:extLst>
      <p:ext uri="{BB962C8B-B14F-4D97-AF65-F5344CB8AC3E}">
        <p14:creationId xmlns:p14="http://schemas.microsoft.com/office/powerpoint/2010/main" val="3717927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4628" y="2209800"/>
            <a:ext cx="8229600" cy="4572000"/>
          </a:xfrm>
        </p:spPr>
        <p:txBody>
          <a:bodyPr/>
          <a:lstStyle/>
          <a:p>
            <a:pPr lvl="0"/>
            <a:r>
              <a:rPr lang="en-US" sz="1800" b="1" u="sng" dirty="0">
                <a:latin typeface="Times" pitchFamily="-111" charset="0"/>
                <a:ea typeface="ＭＳ Ｐゴシック" pitchFamily="-110" charset="-128"/>
                <a:cs typeface="ＭＳ Ｐゴシック" pitchFamily="-110" charset="-128"/>
              </a:rPr>
              <a:t>Learning and Experience Goals</a:t>
            </a:r>
          </a:p>
          <a:p>
            <a:pPr lvl="1"/>
            <a:r>
              <a:rPr lang="en-US" sz="1800" dirty="0">
                <a:solidFill>
                  <a:schemeClr val="tx1"/>
                </a:solidFill>
                <a:latin typeface="Times" pitchFamily="-111" charset="0"/>
                <a:ea typeface="ＭＳ Ｐゴシック" pitchFamily="-111" charset="-128"/>
              </a:rPr>
              <a:t>Concepts in social science </a:t>
            </a:r>
          </a:p>
          <a:p>
            <a:pPr lvl="1"/>
            <a:r>
              <a:rPr lang="en-US" sz="1800" dirty="0">
                <a:solidFill>
                  <a:schemeClr val="tx1"/>
                </a:solidFill>
                <a:latin typeface="Times" pitchFamily="-111" charset="0"/>
                <a:ea typeface="ＭＳ Ｐゴシック" pitchFamily="-111" charset="-128"/>
              </a:rPr>
              <a:t>Observation and data collection skills</a:t>
            </a:r>
          </a:p>
          <a:p>
            <a:pPr lvl="1"/>
            <a:r>
              <a:rPr lang="en-US" sz="1800" dirty="0">
                <a:solidFill>
                  <a:schemeClr val="tx1"/>
                </a:solidFill>
                <a:latin typeface="Times" pitchFamily="-111" charset="0"/>
                <a:ea typeface="ＭＳ Ｐゴシック" pitchFamily="-111" charset="-128"/>
              </a:rPr>
              <a:t>Analysis and bias</a:t>
            </a:r>
          </a:p>
          <a:p>
            <a:pPr lvl="1"/>
            <a:r>
              <a:rPr lang="en-US" sz="1800" dirty="0">
                <a:solidFill>
                  <a:schemeClr val="tx1"/>
                </a:solidFill>
                <a:latin typeface="Times" pitchFamily="-111" charset="0"/>
                <a:ea typeface="ＭＳ Ｐゴシック" pitchFamily="-111" charset="-128"/>
              </a:rPr>
              <a:t>Effective team collaboration</a:t>
            </a:r>
          </a:p>
          <a:p>
            <a:pPr lvl="1"/>
            <a:r>
              <a:rPr lang="en-US" sz="1800" dirty="0">
                <a:solidFill>
                  <a:schemeClr val="tx1"/>
                </a:solidFill>
                <a:latin typeface="Times" pitchFamily="-111" charset="0"/>
                <a:ea typeface="ＭＳ Ｐゴシック" pitchFamily="-111" charset="-128"/>
              </a:rPr>
              <a:t>Appreciation for unique aspects of studying people</a:t>
            </a:r>
          </a:p>
          <a:p>
            <a:pPr lvl="1"/>
            <a:r>
              <a:rPr lang="en-US" sz="1800" dirty="0">
                <a:solidFill>
                  <a:schemeClr val="tx1"/>
                </a:solidFill>
                <a:latin typeface="Times" pitchFamily="-111" charset="0"/>
                <a:ea typeface="ＭＳ Ｐゴシック" pitchFamily="-111" charset="-128"/>
              </a:rPr>
              <a:t>Have fun!</a:t>
            </a:r>
          </a:p>
          <a:p>
            <a:pPr marL="0" indent="0">
              <a:buNone/>
            </a:pPr>
            <a:r>
              <a:rPr lang="en-US" sz="1200" b="1" dirty="0">
                <a:latin typeface="Times" pitchFamily="-111" charset="0"/>
                <a:ea typeface="ＭＳ Ｐゴシック" pitchFamily="-110" charset="-128"/>
                <a:cs typeface="ＭＳ Ｐゴシック" pitchFamily="-110" charset="-128"/>
              </a:rPr>
              <a:t> </a:t>
            </a:r>
          </a:p>
          <a:p>
            <a:pPr marL="365760" lvl="1" indent="0">
              <a:buNone/>
            </a:pPr>
            <a:r>
              <a:rPr lang="en-US" sz="1800" b="1" u="sng" dirty="0">
                <a:solidFill>
                  <a:schemeClr val="tx1"/>
                </a:solidFill>
                <a:latin typeface="Times" pitchFamily="-111" charset="0"/>
                <a:ea typeface="ＭＳ Ｐゴシック" pitchFamily="-111" charset="-128"/>
              </a:rPr>
              <a:t>TODAY’s Cue Card Mission is to write down </a:t>
            </a:r>
          </a:p>
          <a:p>
            <a:pPr lvl="1"/>
            <a:r>
              <a:rPr lang="en-US" sz="1800" dirty="0">
                <a:solidFill>
                  <a:schemeClr val="tx1"/>
                </a:solidFill>
                <a:latin typeface="Times" pitchFamily="-111" charset="0"/>
                <a:ea typeface="ＭＳ Ｐゴシック" pitchFamily="-111" charset="-128"/>
              </a:rPr>
              <a:t>1 thing you learned today</a:t>
            </a:r>
          </a:p>
          <a:p>
            <a:pPr lvl="1"/>
            <a:r>
              <a:rPr lang="en-US" sz="1800" dirty="0">
                <a:solidFill>
                  <a:schemeClr val="tx1"/>
                </a:solidFill>
                <a:latin typeface="Times" pitchFamily="-111" charset="0"/>
                <a:ea typeface="ＭＳ Ｐゴシック" pitchFamily="-111" charset="-128"/>
              </a:rPr>
              <a:t>1 question you have</a:t>
            </a:r>
          </a:p>
          <a:p>
            <a:pPr lvl="1"/>
            <a:r>
              <a:rPr lang="en-US" sz="1800" dirty="0">
                <a:solidFill>
                  <a:schemeClr val="tx1"/>
                </a:solidFill>
                <a:latin typeface="Times" pitchFamily="-111" charset="0"/>
                <a:ea typeface="ＭＳ Ｐゴシック" pitchFamily="-111" charset="-128"/>
              </a:rPr>
              <a:t>1 reason why social science might be important to you in your own life</a:t>
            </a:r>
          </a:p>
        </p:txBody>
      </p:sp>
      <p:sp>
        <p:nvSpPr>
          <p:cNvPr id="3" name="Title 2"/>
          <p:cNvSpPr>
            <a:spLocks noGrp="1"/>
          </p:cNvSpPr>
          <p:nvPr>
            <p:ph type="title"/>
          </p:nvPr>
        </p:nvSpPr>
        <p:spPr>
          <a:xfrm>
            <a:off x="602673" y="734291"/>
            <a:ext cx="8229600" cy="1219200"/>
          </a:xfrm>
        </p:spPr>
        <p:txBody>
          <a:bodyPr>
            <a:noAutofit/>
          </a:bodyPr>
          <a:lstStyle/>
          <a:p>
            <a:r>
              <a:rPr lang="en-US" sz="4800" dirty="0">
                <a:solidFill>
                  <a:srgbClr val="FFFF00"/>
                </a:solidFill>
              </a:rPr>
              <a:t>Learning Goals &amp; </a:t>
            </a:r>
            <a:br>
              <a:rPr lang="en-US" sz="4800" dirty="0">
                <a:solidFill>
                  <a:srgbClr val="FFFF00"/>
                </a:solidFill>
              </a:rPr>
            </a:br>
            <a:r>
              <a:rPr lang="en-US" sz="4800" dirty="0">
                <a:solidFill>
                  <a:srgbClr val="FFFF00"/>
                </a:solidFill>
              </a:rPr>
              <a:t>Today’s Cue Card Mission</a:t>
            </a:r>
          </a:p>
        </p:txBody>
      </p:sp>
      <p:pic>
        <p:nvPicPr>
          <p:cNvPr id="1026" name="Picture 2" descr="Image result for 3 by 5 index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662" y="3054926"/>
            <a:ext cx="2228851" cy="22288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623455" y="5772879"/>
            <a:ext cx="7824354" cy="646331"/>
          </a:xfrm>
          <a:prstGeom prst="rect">
            <a:avLst/>
          </a:prstGeom>
        </p:spPr>
        <p:txBody>
          <a:bodyPr wrap="square">
            <a:spAutoFit/>
          </a:bodyPr>
          <a:lstStyle/>
          <a:p>
            <a:pPr lvl="1"/>
            <a:endParaRPr lang="en-US" sz="1800" i="1" dirty="0">
              <a:latin typeface="Times" pitchFamily="-111" charset="0"/>
              <a:ea typeface="ＭＳ Ｐゴシック" pitchFamily="-111" charset="-128"/>
            </a:endParaRPr>
          </a:p>
          <a:p>
            <a:pPr marL="365760" lvl="1" indent="0">
              <a:buNone/>
            </a:pPr>
            <a:r>
              <a:rPr lang="en-US" sz="1800" i="1" dirty="0">
                <a:latin typeface="Times" pitchFamily="-111" charset="0"/>
                <a:ea typeface="ＭＳ Ｐゴシック" pitchFamily="-111" charset="-128"/>
              </a:rPr>
              <a:t>(VERY IMPORTANT – In order to get credit you need to include your????)</a:t>
            </a:r>
          </a:p>
        </p:txBody>
      </p:sp>
    </p:spTree>
    <p:extLst>
      <p:ext uri="{BB962C8B-B14F-4D97-AF65-F5344CB8AC3E}">
        <p14:creationId xmlns:p14="http://schemas.microsoft.com/office/powerpoint/2010/main" val="1922919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6649"/>
            <a:ext cx="8229600" cy="5261548"/>
          </a:xfrm>
        </p:spPr>
        <p:txBody>
          <a:bodyPr>
            <a:normAutofit/>
          </a:bodyPr>
          <a:lstStyle/>
          <a:p>
            <a:r>
              <a:rPr lang="en-US" dirty="0">
                <a:solidFill>
                  <a:srgbClr val="FFFF00"/>
                </a:solidFill>
              </a:rPr>
              <a:t>Historical</a:t>
            </a:r>
            <a:r>
              <a:rPr lang="en-US" dirty="0"/>
              <a:t> – to reconstruct the past objectively and accurately</a:t>
            </a:r>
          </a:p>
          <a:p>
            <a:pPr lvl="2"/>
            <a:r>
              <a:rPr lang="en-US" dirty="0"/>
              <a:t>When (</a:t>
            </a:r>
            <a:r>
              <a:rPr lang="en-US" dirty="0">
                <a:solidFill>
                  <a:srgbClr val="FFC000"/>
                </a:solidFill>
              </a:rPr>
              <a:t>and why</a:t>
            </a:r>
            <a:r>
              <a:rPr lang="en-US" dirty="0"/>
              <a:t>) did hippies start running away from the cities to go sleep in plastic bags in the woods, and how has that changed over time?</a:t>
            </a:r>
          </a:p>
          <a:p>
            <a:endParaRPr lang="en-US" dirty="0"/>
          </a:p>
          <a:p>
            <a:r>
              <a:rPr lang="en-US" dirty="0">
                <a:solidFill>
                  <a:srgbClr val="FFFF00"/>
                </a:solidFill>
              </a:rPr>
              <a:t>Descriptive</a:t>
            </a:r>
            <a:r>
              <a:rPr lang="en-US" dirty="0"/>
              <a:t> – To describe systematically a situation or area of interest factually and accurately. </a:t>
            </a:r>
          </a:p>
          <a:p>
            <a:pPr lvl="1"/>
            <a:r>
              <a:rPr lang="en-US" dirty="0"/>
              <a:t>Population census studies, public opinion surveys, observations studies, status studies, survey of the literature. </a:t>
            </a:r>
          </a:p>
          <a:p>
            <a:endParaRPr lang="en-US" dirty="0"/>
          </a:p>
        </p:txBody>
      </p:sp>
      <p:sp>
        <p:nvSpPr>
          <p:cNvPr id="2" name="Title 1"/>
          <p:cNvSpPr>
            <a:spLocks noGrp="1"/>
          </p:cNvSpPr>
          <p:nvPr>
            <p:ph type="title"/>
          </p:nvPr>
        </p:nvSpPr>
        <p:spPr>
          <a:xfrm>
            <a:off x="457200" y="296173"/>
            <a:ext cx="8229600" cy="851941"/>
          </a:xfrm>
        </p:spPr>
        <p:txBody>
          <a:bodyPr/>
          <a:lstStyle/>
          <a:p>
            <a:r>
              <a:rPr lang="en-US" sz="4800" dirty="0">
                <a:solidFill>
                  <a:srgbClr val="FFFF00"/>
                </a:solidFill>
              </a:rPr>
              <a:t>Approaches</a:t>
            </a:r>
            <a:endParaRPr lang="en-US" dirty="0">
              <a:solidFill>
                <a:srgbClr val="FFFF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9133"/>
            <a:ext cx="8229600" cy="4991725"/>
          </a:xfrm>
        </p:spPr>
        <p:txBody>
          <a:bodyPr>
            <a:normAutofit fontScale="92500"/>
          </a:bodyPr>
          <a:lstStyle/>
          <a:p>
            <a:r>
              <a:rPr lang="en-US" dirty="0">
                <a:solidFill>
                  <a:srgbClr val="FFFF00"/>
                </a:solidFill>
              </a:rPr>
              <a:t>Developmental</a:t>
            </a:r>
            <a:r>
              <a:rPr lang="en-US" dirty="0"/>
              <a:t> – To investigate patterns &amp; sequences of growth &amp;/or change as a function of time. </a:t>
            </a:r>
          </a:p>
          <a:p>
            <a:pPr lvl="1"/>
            <a:r>
              <a:rPr lang="en-US" dirty="0"/>
              <a:t>A longitudinal study following the patterns of nature-based activity participation from adolescence through retirement.  </a:t>
            </a:r>
          </a:p>
          <a:p>
            <a:endParaRPr lang="en-US" dirty="0"/>
          </a:p>
          <a:p>
            <a:r>
              <a:rPr lang="en-US" dirty="0">
                <a:solidFill>
                  <a:srgbClr val="FFFF00"/>
                </a:solidFill>
              </a:rPr>
              <a:t>Case </a:t>
            </a:r>
            <a:r>
              <a:rPr lang="en-US" dirty="0"/>
              <a:t>– To study intensively the background, current status, and environmental interactions of a given social unit. </a:t>
            </a:r>
          </a:p>
          <a:p>
            <a:pPr lvl="1"/>
            <a:r>
              <a:rPr lang="en-US" dirty="0"/>
              <a:t>The case history of the youngest hippie to summit Mt. Everest; </a:t>
            </a:r>
          </a:p>
          <a:p>
            <a:pPr lvl="1"/>
            <a:r>
              <a:rPr lang="en-US" dirty="0"/>
              <a:t>An intensive study of  the socio-economic characteristics of second home communities by Mount Rainier. </a:t>
            </a:r>
          </a:p>
          <a:p>
            <a:endParaRPr lang="en-US" dirty="0"/>
          </a:p>
        </p:txBody>
      </p:sp>
      <p:sp>
        <p:nvSpPr>
          <p:cNvPr id="2" name="Title 1"/>
          <p:cNvSpPr>
            <a:spLocks noGrp="1"/>
          </p:cNvSpPr>
          <p:nvPr>
            <p:ph type="title"/>
          </p:nvPr>
        </p:nvSpPr>
        <p:spPr>
          <a:xfrm>
            <a:off x="457200" y="292308"/>
            <a:ext cx="8229600" cy="801974"/>
          </a:xfrm>
        </p:spPr>
        <p:txBody>
          <a:bodyPr>
            <a:noAutofit/>
          </a:bodyPr>
          <a:lstStyle/>
          <a:p>
            <a:r>
              <a:rPr lang="en-US" sz="5400" dirty="0">
                <a:solidFill>
                  <a:srgbClr val="FFFF00"/>
                </a:solidFill>
              </a:rPr>
              <a:t>Approaches</a:t>
            </a:r>
          </a:p>
        </p:txBody>
      </p:sp>
    </p:spTree>
    <p:extLst>
      <p:ext uri="{BB962C8B-B14F-4D97-AF65-F5344CB8AC3E}">
        <p14:creationId xmlns:p14="http://schemas.microsoft.com/office/powerpoint/2010/main" val="643631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357188" y="131763"/>
            <a:ext cx="8670925" cy="707886"/>
          </a:xfrm>
          <a:prstGeom prst="rect">
            <a:avLst/>
          </a:prstGeom>
          <a:noFill/>
          <a:ln w="9525">
            <a:noFill/>
            <a:miter lim="800000"/>
            <a:headEnd/>
            <a:tailEnd/>
          </a:ln>
        </p:spPr>
        <p:txBody>
          <a:bodyPr>
            <a:spAutoFit/>
          </a:bodyPr>
          <a:lstStyle/>
          <a:p>
            <a:endParaRPr lang="en-US" sz="2000" dirty="0">
              <a:solidFill>
                <a:schemeClr val="bg2"/>
              </a:solidFill>
            </a:endParaRPr>
          </a:p>
          <a:p>
            <a:r>
              <a:rPr lang="en-US" sz="2000" dirty="0">
                <a:solidFill>
                  <a:schemeClr val="bg2"/>
                </a:solidFill>
              </a:rPr>
              <a:t> </a:t>
            </a:r>
          </a:p>
        </p:txBody>
      </p:sp>
      <p:sp>
        <p:nvSpPr>
          <p:cNvPr id="3" name="Content Placeholder 2"/>
          <p:cNvSpPr>
            <a:spLocks noGrp="1"/>
          </p:cNvSpPr>
          <p:nvPr>
            <p:ph idx="1"/>
          </p:nvPr>
        </p:nvSpPr>
        <p:spPr>
          <a:xfrm>
            <a:off x="202367" y="1259174"/>
            <a:ext cx="8709285" cy="5351488"/>
          </a:xfrm>
        </p:spPr>
        <p:txBody>
          <a:bodyPr>
            <a:normAutofit/>
          </a:bodyPr>
          <a:lstStyle/>
          <a:p>
            <a:r>
              <a:rPr lang="en-US" dirty="0">
                <a:solidFill>
                  <a:srgbClr val="FFFF00"/>
                </a:solidFill>
              </a:rPr>
              <a:t>True experiment </a:t>
            </a:r>
            <a:r>
              <a:rPr lang="en-US" dirty="0"/>
              <a:t>– Examine cause and effect relationships by exposing one or more experimental groups to one or more conditions, and comparing the results of one or more control groups not receiving the condition. </a:t>
            </a:r>
          </a:p>
          <a:p>
            <a:pPr lvl="1"/>
            <a:r>
              <a:rPr lang="en-US" dirty="0"/>
              <a:t>To investigate the effectiveness of three methods of teaching outdoor skills to backpacking hippies, and rednecks. </a:t>
            </a:r>
          </a:p>
          <a:p>
            <a:endParaRPr lang="en-US" dirty="0"/>
          </a:p>
          <a:p>
            <a:r>
              <a:rPr lang="en-US" dirty="0">
                <a:solidFill>
                  <a:srgbClr val="FFFF00"/>
                </a:solidFill>
              </a:rPr>
              <a:t>Quasi experimental </a:t>
            </a:r>
            <a:r>
              <a:rPr lang="en-US" dirty="0"/>
              <a:t>– To approximate the conditions of the true experiment in a setting which does not allow the control &amp;/or manipulations of all relevant variables. </a:t>
            </a:r>
          </a:p>
          <a:p>
            <a:endParaRPr lang="en-US" dirty="0"/>
          </a:p>
        </p:txBody>
      </p:sp>
      <p:sp>
        <p:nvSpPr>
          <p:cNvPr id="2" name="Title 1"/>
          <p:cNvSpPr>
            <a:spLocks noGrp="1"/>
          </p:cNvSpPr>
          <p:nvPr>
            <p:ph type="title"/>
          </p:nvPr>
        </p:nvSpPr>
        <p:spPr>
          <a:xfrm>
            <a:off x="472190" y="54964"/>
            <a:ext cx="8229600" cy="986852"/>
          </a:xfrm>
        </p:spPr>
        <p:txBody>
          <a:bodyPr>
            <a:normAutofit fontScale="90000"/>
          </a:bodyPr>
          <a:lstStyle/>
          <a:p>
            <a:r>
              <a:rPr lang="en-US" sz="6000" dirty="0">
                <a:solidFill>
                  <a:srgbClr val="FFFF00"/>
                </a:solidFill>
              </a:rPr>
              <a:t>Approaches</a:t>
            </a:r>
          </a:p>
        </p:txBody>
      </p:sp>
    </p:spTree>
    <p:extLst>
      <p:ext uri="{BB962C8B-B14F-4D97-AF65-F5344CB8AC3E}">
        <p14:creationId xmlns:p14="http://schemas.microsoft.com/office/powerpoint/2010/main" val="2499898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cute animal 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693" y="1570331"/>
            <a:ext cx="5195743" cy="3598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30280" y="600835"/>
            <a:ext cx="2663638" cy="1938992"/>
          </a:xfrm>
          <a:prstGeom prst="rect">
            <a:avLst/>
          </a:prstGeom>
        </p:spPr>
        <p:txBody>
          <a:bodyPr wrap="square">
            <a:spAutoFit/>
          </a:bodyPr>
          <a:lstStyle/>
          <a:p>
            <a:r>
              <a:rPr lang="en-US" sz="6000" dirty="0">
                <a:solidFill>
                  <a:srgbClr val="FFFF00"/>
                </a:solidFill>
              </a:rPr>
              <a:t>Your Prize!</a:t>
            </a:r>
            <a:endParaRPr lang="en-US" sz="6000" dirty="0"/>
          </a:p>
        </p:txBody>
      </p:sp>
    </p:spTree>
    <p:extLst>
      <p:ext uri="{BB962C8B-B14F-4D97-AF65-F5344CB8AC3E}">
        <p14:creationId xmlns:p14="http://schemas.microsoft.com/office/powerpoint/2010/main" val="4030259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Let’s Hop to it! </a:t>
            </a:r>
            <a:br>
              <a:rPr lang="en-US" dirty="0"/>
            </a:br>
            <a:r>
              <a:rPr lang="en-US" dirty="0"/>
              <a:t>(Turn to your neighbor and get started)</a:t>
            </a: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5846" y="2173691"/>
            <a:ext cx="3335482" cy="3198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6" name="Content Placeholder 1"/>
          <p:cNvSpPr>
            <a:spLocks noGrp="1"/>
          </p:cNvSpPr>
          <p:nvPr>
            <p:ph idx="1"/>
          </p:nvPr>
        </p:nvSpPr>
        <p:spPr>
          <a:xfrm>
            <a:off x="509155" y="1319645"/>
            <a:ext cx="4603172" cy="5048006"/>
          </a:xfrm>
        </p:spPr>
        <p:txBody>
          <a:bodyPr>
            <a:normAutofit fontScale="92500" lnSpcReduction="10000"/>
          </a:bodyPr>
          <a:lstStyle/>
          <a:p>
            <a:pPr marL="0" indent="0">
              <a:buNone/>
            </a:pPr>
            <a:r>
              <a:rPr lang="en-US" sz="1200" b="1" dirty="0">
                <a:latin typeface="Times" pitchFamily="-111" charset="0"/>
                <a:ea typeface="ＭＳ Ｐゴシック" pitchFamily="-110" charset="-128"/>
                <a:cs typeface="ＭＳ Ｐゴシック" pitchFamily="-110" charset="-128"/>
              </a:rPr>
              <a:t> </a:t>
            </a:r>
          </a:p>
          <a:p>
            <a:pPr marL="365760" lvl="1" indent="0">
              <a:buNone/>
            </a:pPr>
            <a:r>
              <a:rPr lang="en-US" sz="1800" b="1" u="sng" dirty="0">
                <a:solidFill>
                  <a:schemeClr val="tx1"/>
                </a:solidFill>
                <a:latin typeface="Times" pitchFamily="-111" charset="0"/>
                <a:ea typeface="ＭＳ Ｐゴシック" pitchFamily="-111" charset="-128"/>
              </a:rPr>
              <a:t>Rapid Rounds</a:t>
            </a:r>
          </a:p>
          <a:p>
            <a:pPr lvl="1"/>
            <a:r>
              <a:rPr lang="en-US" sz="1800" dirty="0">
                <a:solidFill>
                  <a:schemeClr val="tx1"/>
                </a:solidFill>
                <a:latin typeface="Times" pitchFamily="-111" charset="0"/>
                <a:ea typeface="ＭＳ Ｐゴシック" pitchFamily="-111" charset="-128"/>
              </a:rPr>
              <a:t>Say Hello! (Introduce yourself)</a:t>
            </a:r>
          </a:p>
          <a:p>
            <a:pPr lvl="1"/>
            <a:r>
              <a:rPr lang="en-US" sz="1800" dirty="0">
                <a:solidFill>
                  <a:schemeClr val="tx1"/>
                </a:solidFill>
                <a:latin typeface="Times" pitchFamily="-111" charset="0"/>
                <a:ea typeface="ＭＳ Ｐゴシック" pitchFamily="-111" charset="-128"/>
              </a:rPr>
              <a:t>Attention / Intention</a:t>
            </a:r>
          </a:p>
          <a:p>
            <a:pPr marL="365760" lvl="1" indent="0">
              <a:buNone/>
            </a:pPr>
            <a:r>
              <a:rPr lang="en-US" sz="1800" dirty="0">
                <a:solidFill>
                  <a:schemeClr val="tx1"/>
                </a:solidFill>
                <a:latin typeface="Times" pitchFamily="-111" charset="0"/>
                <a:ea typeface="ＭＳ Ｐゴシック" pitchFamily="-111" charset="-128"/>
              </a:rPr>
              <a:t>(Share where your attention is and what your intention is for being here for the next 45 minutes)</a:t>
            </a:r>
          </a:p>
          <a:p>
            <a:pPr lvl="1"/>
            <a:r>
              <a:rPr lang="en-US" sz="1800" dirty="0">
                <a:solidFill>
                  <a:schemeClr val="tx1"/>
                </a:solidFill>
                <a:latin typeface="Times" pitchFamily="-111" charset="0"/>
                <a:ea typeface="ＭＳ Ｐゴシック" pitchFamily="-111" charset="-128"/>
              </a:rPr>
              <a:t>Prompt: </a:t>
            </a:r>
          </a:p>
          <a:p>
            <a:pPr marL="365760" lvl="1" indent="0">
              <a:buNone/>
            </a:pPr>
            <a:r>
              <a:rPr lang="en-US" sz="1800" dirty="0">
                <a:solidFill>
                  <a:schemeClr val="tx1"/>
                </a:solidFill>
                <a:latin typeface="Times" pitchFamily="-111" charset="0"/>
                <a:ea typeface="ＭＳ Ｐゴシック" pitchFamily="-111" charset="-128"/>
              </a:rPr>
              <a:t>	1) What is the Triple Bottom Line?</a:t>
            </a:r>
          </a:p>
          <a:p>
            <a:pPr marL="365760" lvl="1" indent="0">
              <a:buNone/>
            </a:pPr>
            <a:r>
              <a:rPr lang="en-US" sz="1800" dirty="0">
                <a:solidFill>
                  <a:schemeClr val="tx1"/>
                </a:solidFill>
                <a:latin typeface="Times" pitchFamily="-111" charset="0"/>
                <a:ea typeface="ＭＳ Ｐゴシック" pitchFamily="-111" charset="-128"/>
              </a:rPr>
              <a:t>	2)  How might social and 	economic be different? </a:t>
            </a:r>
          </a:p>
          <a:p>
            <a:pPr marL="365760" lvl="1" indent="0">
              <a:buNone/>
            </a:pPr>
            <a:endParaRPr lang="en-US" sz="1800" b="1" u="sng" dirty="0">
              <a:solidFill>
                <a:schemeClr val="tx1"/>
              </a:solidFill>
              <a:latin typeface="Times" pitchFamily="-111" charset="0"/>
              <a:ea typeface="ＭＳ Ｐゴシック" pitchFamily="-111" charset="-128"/>
            </a:endParaRPr>
          </a:p>
          <a:p>
            <a:pPr marL="365760" lvl="1" indent="0">
              <a:buNone/>
            </a:pPr>
            <a:endParaRPr lang="en-US" sz="1800" b="1" u="sng" dirty="0">
              <a:solidFill>
                <a:schemeClr val="tx1"/>
              </a:solidFill>
              <a:latin typeface="Times" pitchFamily="-111" charset="0"/>
              <a:ea typeface="ＭＳ Ｐゴシック" pitchFamily="-111" charset="-128"/>
            </a:endParaRPr>
          </a:p>
          <a:p>
            <a:pPr marL="365760" lvl="1" indent="0">
              <a:buNone/>
            </a:pPr>
            <a:r>
              <a:rPr lang="en-US" sz="1800" b="1" u="sng" dirty="0">
                <a:solidFill>
                  <a:schemeClr val="tx1"/>
                </a:solidFill>
                <a:latin typeface="Times" pitchFamily="-111" charset="0"/>
                <a:ea typeface="ＭＳ Ｐゴシック" pitchFamily="-111" charset="-128"/>
              </a:rPr>
              <a:t>TODAY’s Cue Card Mission:</a:t>
            </a:r>
          </a:p>
          <a:p>
            <a:pPr lvl="1"/>
            <a:r>
              <a:rPr lang="en-US" sz="1800" dirty="0">
                <a:solidFill>
                  <a:schemeClr val="tx1"/>
                </a:solidFill>
                <a:latin typeface="Times" pitchFamily="-111" charset="0"/>
                <a:ea typeface="ＭＳ Ｐゴシック" pitchFamily="-111" charset="-128"/>
              </a:rPr>
              <a:t>1 thing you learned today</a:t>
            </a:r>
          </a:p>
          <a:p>
            <a:pPr lvl="1"/>
            <a:r>
              <a:rPr lang="en-US" sz="1800" dirty="0">
                <a:solidFill>
                  <a:schemeClr val="tx1"/>
                </a:solidFill>
                <a:latin typeface="Times" pitchFamily="-111" charset="0"/>
                <a:ea typeface="ＭＳ Ｐゴシック" pitchFamily="-111" charset="-128"/>
              </a:rPr>
              <a:t>1 question you have</a:t>
            </a:r>
          </a:p>
          <a:p>
            <a:pPr lvl="1"/>
            <a:r>
              <a:rPr lang="en-US" sz="1800" dirty="0">
                <a:solidFill>
                  <a:schemeClr val="tx1"/>
                </a:solidFill>
                <a:latin typeface="Times" pitchFamily="-111" charset="0"/>
                <a:ea typeface="ＭＳ Ｐゴシック" pitchFamily="-111" charset="-128"/>
              </a:rPr>
              <a:t>(on back) How do you define community? How is it different then public?</a:t>
            </a:r>
          </a:p>
        </p:txBody>
      </p:sp>
      <p:sp>
        <p:nvSpPr>
          <p:cNvPr id="4" name="TextBox 3"/>
          <p:cNvSpPr txBox="1"/>
          <p:nvPr/>
        </p:nvSpPr>
        <p:spPr>
          <a:xfrm>
            <a:off x="878033" y="6213763"/>
            <a:ext cx="5735781" cy="307777"/>
          </a:xfrm>
          <a:prstGeom prst="rect">
            <a:avLst/>
          </a:prstGeom>
          <a:noFill/>
        </p:spPr>
        <p:txBody>
          <a:bodyPr wrap="square" rtlCol="0">
            <a:spAutoFit/>
          </a:bodyPr>
          <a:lstStyle/>
          <a:p>
            <a:r>
              <a:rPr lang="en-US" sz="1400" dirty="0">
                <a:solidFill>
                  <a:schemeClr val="bg1"/>
                </a:solidFill>
              </a:rPr>
              <a:t>Photo from: thefamilyfishfarmsnetwork.com</a:t>
            </a:r>
          </a:p>
        </p:txBody>
      </p:sp>
      <p:pic>
        <p:nvPicPr>
          <p:cNvPr id="9" name="Picture 2" descr="Image result for 3 by 5 index car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7873" y="4605285"/>
            <a:ext cx="766472" cy="766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73235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0414" y="354595"/>
            <a:ext cx="5573092" cy="1015663"/>
          </a:xfrm>
          <a:prstGeom prst="rect">
            <a:avLst/>
          </a:prstGeom>
        </p:spPr>
        <p:txBody>
          <a:bodyPr wrap="square">
            <a:spAutoFit/>
          </a:bodyPr>
          <a:lstStyle/>
          <a:p>
            <a:r>
              <a:rPr lang="en-US" sz="6000" dirty="0">
                <a:solidFill>
                  <a:srgbClr val="FFFF00"/>
                </a:solidFill>
              </a:rPr>
              <a:t>Happy Friday!</a:t>
            </a:r>
            <a:endParaRPr lang="en-US" sz="6000" dirty="0"/>
          </a:p>
        </p:txBody>
      </p:sp>
      <p:pic>
        <p:nvPicPr>
          <p:cNvPr id="5122" name="Picture 2" descr="Image result for Happy Fri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37" y="1612639"/>
            <a:ext cx="2774372" cy="39633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397825" y="1547620"/>
            <a:ext cx="2452255" cy="4093428"/>
          </a:xfrm>
          <a:prstGeom prst="rect">
            <a:avLst/>
          </a:prstGeom>
          <a:noFill/>
        </p:spPr>
        <p:txBody>
          <a:bodyPr wrap="square" rtlCol="0">
            <a:spAutoFit/>
          </a:bodyPr>
          <a:lstStyle/>
          <a:p>
            <a:r>
              <a:rPr lang="en-US" sz="2000" b="1" dirty="0"/>
              <a:t>Pine tree tops</a:t>
            </a:r>
            <a:r>
              <a:rPr lang="en-US" sz="2000" dirty="0"/>
              <a:t> </a:t>
            </a:r>
          </a:p>
          <a:p>
            <a:endParaRPr lang="en-US" sz="2000" dirty="0"/>
          </a:p>
          <a:p>
            <a:r>
              <a:rPr lang="en-US" sz="2000" dirty="0"/>
              <a:t>In the blue night frost haze, the sky glows with the moon pine tree tops bend snow-blue, fade into sky, frost, starlight. The creak of boots. Rabbit tracks, deer tracks, what do we know. </a:t>
            </a:r>
          </a:p>
          <a:p>
            <a:endParaRPr lang="en-US" sz="2000" dirty="0"/>
          </a:p>
          <a:p>
            <a:r>
              <a:rPr lang="en-US" sz="2000" dirty="0"/>
              <a:t>- Gary Snyder</a:t>
            </a:r>
          </a:p>
        </p:txBody>
      </p:sp>
      <p:pic>
        <p:nvPicPr>
          <p:cNvPr id="5124" name="Picture 4" descr="Image result for snowy pine trees"/>
          <p:cNvPicPr>
            <a:picLocks noChangeAspect="1" noChangeArrowheads="1"/>
          </p:cNvPicPr>
          <p:nvPr/>
        </p:nvPicPr>
        <p:blipFill rotWithShape="1">
          <a:blip r:embed="rId3">
            <a:extLst>
              <a:ext uri="{28A0092B-C50C-407E-A947-70E740481C1C}">
                <a14:useLocalDpi xmlns:a14="http://schemas.microsoft.com/office/drawing/2010/main" val="0"/>
              </a:ext>
            </a:extLst>
          </a:blip>
          <a:srcRect l="41893"/>
          <a:stretch/>
        </p:blipFill>
        <p:spPr bwMode="auto">
          <a:xfrm>
            <a:off x="5850080" y="1612639"/>
            <a:ext cx="2761403" cy="3963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04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152400"/>
            <a:ext cx="8946573" cy="1219200"/>
          </a:xfrm>
        </p:spPr>
        <p:txBody>
          <a:bodyPr>
            <a:normAutofit fontScale="90000"/>
          </a:bodyPr>
          <a:lstStyle/>
          <a:p>
            <a:r>
              <a:rPr lang="en-US" dirty="0"/>
              <a:t>Let’s Hop to it! </a:t>
            </a:r>
            <a:br>
              <a:rPr lang="en-US" dirty="0"/>
            </a:br>
            <a:r>
              <a:rPr lang="en-US" dirty="0"/>
              <a:t>(Find your team from lab &amp; start chatting)</a:t>
            </a:r>
          </a:p>
        </p:txBody>
      </p:sp>
      <p:sp>
        <p:nvSpPr>
          <p:cNvPr id="6" name="Content Placeholder 1"/>
          <p:cNvSpPr>
            <a:spLocks noGrp="1"/>
          </p:cNvSpPr>
          <p:nvPr>
            <p:ph idx="1"/>
          </p:nvPr>
        </p:nvSpPr>
        <p:spPr>
          <a:xfrm>
            <a:off x="436419" y="1579076"/>
            <a:ext cx="4603172" cy="5048006"/>
          </a:xfrm>
        </p:spPr>
        <p:txBody>
          <a:bodyPr>
            <a:normAutofit fontScale="92500" lnSpcReduction="10000"/>
          </a:bodyPr>
          <a:lstStyle/>
          <a:p>
            <a:pPr marL="0" indent="0">
              <a:buNone/>
            </a:pPr>
            <a:r>
              <a:rPr lang="en-US" sz="1200" b="1" dirty="0">
                <a:latin typeface="Times" pitchFamily="-111" charset="0"/>
                <a:ea typeface="ＭＳ Ｐゴシック" pitchFamily="-110" charset="-128"/>
                <a:cs typeface="ＭＳ Ｐゴシック" pitchFamily="-110" charset="-128"/>
              </a:rPr>
              <a:t> </a:t>
            </a:r>
          </a:p>
          <a:p>
            <a:pPr marL="365760" lvl="1" indent="0">
              <a:buNone/>
            </a:pPr>
            <a:r>
              <a:rPr lang="en-US" sz="1800" b="1" u="sng" dirty="0">
                <a:solidFill>
                  <a:schemeClr val="tx1"/>
                </a:solidFill>
                <a:latin typeface="Times" pitchFamily="-111" charset="0"/>
                <a:ea typeface="ＭＳ Ｐゴシック" pitchFamily="-111" charset="-128"/>
              </a:rPr>
              <a:t>Rapid Rounds with your Team</a:t>
            </a:r>
          </a:p>
          <a:p>
            <a:pPr lvl="1"/>
            <a:r>
              <a:rPr lang="en-US" sz="1800" dirty="0">
                <a:solidFill>
                  <a:schemeClr val="tx1"/>
                </a:solidFill>
                <a:latin typeface="Times" pitchFamily="-111" charset="0"/>
                <a:ea typeface="ＭＳ Ｐゴシック" pitchFamily="-111" charset="-128"/>
              </a:rPr>
              <a:t>Say Hello! </a:t>
            </a:r>
          </a:p>
          <a:p>
            <a:pPr lvl="1"/>
            <a:r>
              <a:rPr lang="en-US" sz="1800" dirty="0">
                <a:solidFill>
                  <a:schemeClr val="tx1"/>
                </a:solidFill>
                <a:latin typeface="Times" pitchFamily="-111" charset="0"/>
                <a:ea typeface="ＭＳ Ｐゴシック" pitchFamily="-111" charset="-128"/>
              </a:rPr>
              <a:t>Attention / Intention</a:t>
            </a:r>
          </a:p>
          <a:p>
            <a:pPr lvl="1"/>
            <a:r>
              <a:rPr lang="en-US" sz="1800" dirty="0">
                <a:solidFill>
                  <a:schemeClr val="tx1"/>
                </a:solidFill>
                <a:latin typeface="Times" pitchFamily="-111" charset="0"/>
                <a:ea typeface="ＭＳ Ｐゴシック" pitchFamily="-111" charset="-128"/>
              </a:rPr>
              <a:t>Prompt: </a:t>
            </a:r>
          </a:p>
          <a:p>
            <a:pPr marL="914400" lvl="1" indent="-549275">
              <a:buNone/>
            </a:pPr>
            <a:r>
              <a:rPr lang="en-US" sz="1800" dirty="0">
                <a:solidFill>
                  <a:schemeClr val="tx1"/>
                </a:solidFill>
                <a:latin typeface="Times" pitchFamily="-111" charset="0"/>
                <a:ea typeface="ＭＳ Ｐゴシック" pitchFamily="-111" charset="-128"/>
              </a:rPr>
              <a:t>	1) What are the expectations for the lab report?</a:t>
            </a:r>
          </a:p>
          <a:p>
            <a:pPr marL="365760" lvl="1" indent="0">
              <a:buNone/>
            </a:pPr>
            <a:r>
              <a:rPr lang="en-US" sz="1800" dirty="0">
                <a:solidFill>
                  <a:schemeClr val="tx1"/>
                </a:solidFill>
                <a:latin typeface="Times" pitchFamily="-111" charset="0"/>
                <a:ea typeface="ＭＳ Ｐゴシック" pitchFamily="-111" charset="-128"/>
              </a:rPr>
              <a:t>	2)  What questions do you have?</a:t>
            </a:r>
          </a:p>
          <a:p>
            <a:pPr marL="365760" lvl="1" indent="0">
              <a:buNone/>
            </a:pPr>
            <a:r>
              <a:rPr lang="en-US" sz="1800" dirty="0">
                <a:solidFill>
                  <a:srgbClr val="C00000"/>
                </a:solidFill>
                <a:latin typeface="Times" pitchFamily="-111" charset="0"/>
                <a:ea typeface="ＭＳ Ｐゴシック" pitchFamily="-111" charset="-128"/>
              </a:rPr>
              <a:t>(We will go over this together next)</a:t>
            </a:r>
            <a:endParaRPr lang="en-US" sz="1800" u="sng" dirty="0">
              <a:solidFill>
                <a:schemeClr val="tx1"/>
              </a:solidFill>
              <a:latin typeface="Times" pitchFamily="-111" charset="0"/>
              <a:ea typeface="ＭＳ Ｐゴシック" pitchFamily="-111" charset="-128"/>
            </a:endParaRPr>
          </a:p>
          <a:p>
            <a:pPr marL="365760" lvl="1" indent="0">
              <a:buNone/>
            </a:pPr>
            <a:endParaRPr lang="en-US" sz="1800" b="1" u="sng" dirty="0">
              <a:solidFill>
                <a:schemeClr val="tx1"/>
              </a:solidFill>
              <a:latin typeface="Times" pitchFamily="-111" charset="0"/>
              <a:ea typeface="ＭＳ Ｐゴシック" pitchFamily="-111" charset="-128"/>
            </a:endParaRPr>
          </a:p>
          <a:p>
            <a:pPr marL="365760" lvl="1" indent="0">
              <a:buNone/>
            </a:pPr>
            <a:endParaRPr lang="en-US" sz="1800" b="1" u="sng" dirty="0">
              <a:solidFill>
                <a:schemeClr val="tx1"/>
              </a:solidFill>
              <a:latin typeface="Times" pitchFamily="-111" charset="0"/>
              <a:ea typeface="ＭＳ Ｐゴシック" pitchFamily="-111" charset="-128"/>
            </a:endParaRPr>
          </a:p>
          <a:p>
            <a:pPr marL="365760" lvl="1" indent="0">
              <a:buNone/>
            </a:pPr>
            <a:r>
              <a:rPr lang="en-US" sz="1800" b="1" u="sng" dirty="0">
                <a:solidFill>
                  <a:schemeClr val="tx1"/>
                </a:solidFill>
                <a:latin typeface="Times" pitchFamily="-111" charset="0"/>
                <a:ea typeface="ＭＳ Ｐゴシック" pitchFamily="-111" charset="-128"/>
              </a:rPr>
              <a:t>TODAY’s Cue Card Mission:</a:t>
            </a:r>
            <a:endParaRPr lang="en-US" sz="1800" dirty="0">
              <a:solidFill>
                <a:schemeClr val="tx1"/>
              </a:solidFill>
              <a:latin typeface="Times" pitchFamily="-111" charset="0"/>
              <a:ea typeface="ＭＳ Ｐゴシック" pitchFamily="-111" charset="-128"/>
            </a:endParaRPr>
          </a:p>
          <a:p>
            <a:pPr lvl="1"/>
            <a:r>
              <a:rPr lang="en-US" sz="1800" dirty="0">
                <a:solidFill>
                  <a:schemeClr val="tx1"/>
                </a:solidFill>
                <a:latin typeface="Times" pitchFamily="-111" charset="0"/>
                <a:ea typeface="ＭＳ Ｐゴシック" pitchFamily="-111" charset="-128"/>
              </a:rPr>
              <a:t>1 example of how to study bike safety on campus using a new method you learned today (we will go through methods)</a:t>
            </a:r>
          </a:p>
          <a:p>
            <a:pPr lvl="1"/>
            <a:endParaRPr lang="en-US" sz="1800" dirty="0">
              <a:solidFill>
                <a:schemeClr val="tx1"/>
              </a:solidFill>
              <a:latin typeface="Times" pitchFamily="-111" charset="0"/>
              <a:ea typeface="ＭＳ Ｐゴシック" pitchFamily="-111" charset="-128"/>
            </a:endParaRPr>
          </a:p>
          <a:p>
            <a:pPr lvl="1"/>
            <a:r>
              <a:rPr lang="en-US" sz="1800" dirty="0">
                <a:solidFill>
                  <a:schemeClr val="tx1"/>
                </a:solidFill>
                <a:latin typeface="Times" pitchFamily="-111" charset="0"/>
                <a:ea typeface="ＭＳ Ｐゴシック" pitchFamily="-111" charset="-128"/>
              </a:rPr>
              <a:t>(on back) What would make a good exam question [I will post these for people to practice with for the exam]</a:t>
            </a:r>
          </a:p>
        </p:txBody>
      </p:sp>
      <p:pic>
        <p:nvPicPr>
          <p:cNvPr id="9" name="Picture 2" descr="Image result for 3 by 5 index car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392" y="5603155"/>
            <a:ext cx="766472" cy="766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0073" y="1579076"/>
            <a:ext cx="3162654" cy="3872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6238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680"/>
          </a:xfrm>
        </p:spPr>
        <p:txBody>
          <a:bodyPr>
            <a:normAutofit/>
          </a:bodyPr>
          <a:lstStyle/>
          <a:p>
            <a:r>
              <a:rPr lang="en-US" dirty="0">
                <a:solidFill>
                  <a:srgbClr val="FFFF00"/>
                </a:solidFill>
              </a:rPr>
              <a:t>Expectations for Lab Assignment</a:t>
            </a:r>
          </a:p>
        </p:txBody>
      </p:sp>
      <p:sp>
        <p:nvSpPr>
          <p:cNvPr id="6" name="Content Placeholder 5">
            <a:extLst>
              <a:ext uri="{FF2B5EF4-FFF2-40B4-BE49-F238E27FC236}">
                <a16:creationId xmlns:a16="http://schemas.microsoft.com/office/drawing/2014/main" id="{B3722EB3-5AC7-4CFA-929E-B0C96672F289}"/>
              </a:ext>
            </a:extLst>
          </p:cNvPr>
          <p:cNvSpPr>
            <a:spLocks noGrp="1"/>
          </p:cNvSpPr>
          <p:nvPr>
            <p:ph sz="half" idx="1"/>
          </p:nvPr>
        </p:nvSpPr>
        <p:spPr>
          <a:xfrm>
            <a:off x="457199" y="1524000"/>
            <a:ext cx="8686801" cy="4572000"/>
          </a:xfrm>
        </p:spPr>
        <p:txBody>
          <a:bodyPr/>
          <a:lstStyle/>
          <a:p>
            <a:r>
              <a:rPr lang="en-US" dirty="0"/>
              <a:t>Turn in observation sheet </a:t>
            </a:r>
            <a:r>
              <a:rPr lang="en-US" u="sng" dirty="0"/>
              <a:t>Today!</a:t>
            </a:r>
            <a:r>
              <a:rPr lang="en-US" dirty="0"/>
              <a:t> </a:t>
            </a:r>
            <a:r>
              <a:rPr lang="en-US" i="1" dirty="0">
                <a:solidFill>
                  <a:srgbClr val="C00000"/>
                </a:solidFill>
              </a:rPr>
              <a:t>(Both observer names)</a:t>
            </a:r>
          </a:p>
          <a:p>
            <a:pPr marL="0" indent="0">
              <a:buNone/>
            </a:pPr>
            <a:r>
              <a:rPr lang="en-US" i="1" dirty="0"/>
              <a:t>(In-person Today or scan and upload copy by 8pm)</a:t>
            </a:r>
          </a:p>
          <a:p>
            <a:pPr marL="0" indent="0">
              <a:buNone/>
            </a:pPr>
            <a:endParaRPr lang="en-US" dirty="0"/>
          </a:p>
          <a:p>
            <a:r>
              <a:rPr lang="en-US" dirty="0"/>
              <a:t>Turn in 1 page reflection Sunday by 8pm</a:t>
            </a:r>
          </a:p>
          <a:p>
            <a:pPr marL="0" indent="0">
              <a:buNone/>
            </a:pPr>
            <a:r>
              <a:rPr lang="en-US" i="1" dirty="0"/>
              <a:t>(In-person today or scan and upload to drop-box)</a:t>
            </a:r>
          </a:p>
          <a:p>
            <a:pPr marL="0" indent="0">
              <a:buNone/>
            </a:pPr>
            <a:endParaRPr lang="en-US" i="1" dirty="0"/>
          </a:p>
          <a:p>
            <a:r>
              <a:rPr lang="en-US" dirty="0"/>
              <a:t>Typed lab report, 5 pages double space, 12 point font, see rubric for format and details. Due one week from your lab either 10/31 or 11/1. </a:t>
            </a:r>
            <a:r>
              <a:rPr lang="en-US" i="1" dirty="0">
                <a:solidFill>
                  <a:srgbClr val="C00000"/>
                </a:solidFill>
              </a:rPr>
              <a:t>(Please include team name &amp; members)</a:t>
            </a:r>
          </a:p>
          <a:p>
            <a:endParaRPr lang="en-US" dirty="0"/>
          </a:p>
          <a:p>
            <a:pPr marL="0" indent="0">
              <a:buNone/>
            </a:pPr>
            <a:endParaRPr lang="en-US" dirty="0"/>
          </a:p>
        </p:txBody>
      </p:sp>
    </p:spTree>
    <p:extLst>
      <p:ext uri="{BB962C8B-B14F-4D97-AF65-F5344CB8AC3E}">
        <p14:creationId xmlns:p14="http://schemas.microsoft.com/office/powerpoint/2010/main" val="1558396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01" y="1080655"/>
            <a:ext cx="2462645" cy="868680"/>
          </a:xfrm>
        </p:spPr>
        <p:txBody>
          <a:bodyPr>
            <a:normAutofit fontScale="90000"/>
          </a:bodyPr>
          <a:lstStyle/>
          <a:p>
            <a:r>
              <a:rPr lang="en-US" dirty="0">
                <a:solidFill>
                  <a:srgbClr val="FFFF00"/>
                </a:solidFill>
              </a:rPr>
              <a:t>Rubric Online…</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301" y="138847"/>
            <a:ext cx="5811117" cy="6654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1672936" y="5808517"/>
            <a:ext cx="1039091" cy="20781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7233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850" y="251460"/>
            <a:ext cx="8782159" cy="1287780"/>
          </a:xfrm>
        </p:spPr>
        <p:txBody>
          <a:bodyPr>
            <a:noAutofit/>
          </a:bodyPr>
          <a:lstStyle/>
          <a:p>
            <a:r>
              <a:rPr lang="en-US" sz="4400" dirty="0">
                <a:solidFill>
                  <a:srgbClr val="FFFF00"/>
                </a:solidFill>
              </a:rPr>
              <a:t>Last time…</a:t>
            </a:r>
          </a:p>
        </p:txBody>
      </p:sp>
      <p:sp>
        <p:nvSpPr>
          <p:cNvPr id="5" name="Content Placeholder 4"/>
          <p:cNvSpPr>
            <a:spLocks noGrp="1"/>
          </p:cNvSpPr>
          <p:nvPr>
            <p:ph sz="half" idx="1"/>
          </p:nvPr>
        </p:nvSpPr>
        <p:spPr>
          <a:xfrm>
            <a:off x="457200" y="1719003"/>
            <a:ext cx="4059936" cy="4853940"/>
          </a:xfrm>
        </p:spPr>
        <p:txBody>
          <a:bodyPr>
            <a:normAutofit lnSpcReduction="10000"/>
          </a:bodyPr>
          <a:lstStyle/>
          <a:p>
            <a:pPr marL="0" indent="0">
              <a:buNone/>
            </a:pPr>
            <a:r>
              <a:rPr lang="en-US" u="sng" dirty="0"/>
              <a:t>Approaches</a:t>
            </a:r>
          </a:p>
          <a:p>
            <a:pPr lvl="1"/>
            <a:r>
              <a:rPr lang="en-US" dirty="0"/>
              <a:t>historical</a:t>
            </a:r>
          </a:p>
          <a:p>
            <a:pPr lvl="1"/>
            <a:r>
              <a:rPr lang="en-US" dirty="0"/>
              <a:t>descriptive</a:t>
            </a:r>
          </a:p>
          <a:p>
            <a:pPr lvl="1"/>
            <a:r>
              <a:rPr lang="en-US" dirty="0"/>
              <a:t>developmental</a:t>
            </a:r>
          </a:p>
          <a:p>
            <a:pPr lvl="1"/>
            <a:r>
              <a:rPr lang="en-US" dirty="0"/>
              <a:t>case</a:t>
            </a:r>
          </a:p>
          <a:p>
            <a:pPr lvl="1"/>
            <a:r>
              <a:rPr lang="en-US" dirty="0"/>
              <a:t>true experiment</a:t>
            </a:r>
          </a:p>
          <a:p>
            <a:pPr lvl="1"/>
            <a:r>
              <a:rPr lang="en-US" dirty="0"/>
              <a:t>quasi experimental</a:t>
            </a:r>
          </a:p>
          <a:p>
            <a:pPr marL="365760" lvl="1" indent="0">
              <a:buNone/>
            </a:pPr>
            <a:endParaRPr lang="en-US" dirty="0"/>
          </a:p>
          <a:p>
            <a:pPr marL="0" indent="0">
              <a:buNone/>
            </a:pPr>
            <a:r>
              <a:rPr lang="en-US" u="sng" dirty="0"/>
              <a:t>Three broad Methods</a:t>
            </a:r>
            <a:r>
              <a:rPr lang="en-US" dirty="0"/>
              <a:t>:</a:t>
            </a:r>
          </a:p>
          <a:p>
            <a:pPr lvl="1"/>
            <a:r>
              <a:rPr lang="en-US" dirty="0"/>
              <a:t>Qualitative </a:t>
            </a:r>
          </a:p>
          <a:p>
            <a:pPr lvl="1"/>
            <a:r>
              <a:rPr lang="en-US" dirty="0"/>
              <a:t>Quantitative</a:t>
            </a:r>
          </a:p>
          <a:p>
            <a:pPr lvl="1"/>
            <a:r>
              <a:rPr lang="en-US" dirty="0"/>
              <a:t>Mix methods</a:t>
            </a:r>
          </a:p>
          <a:p>
            <a:pPr lvl="1"/>
            <a:endParaRPr lang="en-US" dirty="0"/>
          </a:p>
          <a:p>
            <a:endParaRPr lang="en-US" dirty="0"/>
          </a:p>
          <a:p>
            <a:endParaRPr lang="en-US" dirty="0"/>
          </a:p>
        </p:txBody>
      </p:sp>
      <p:pic>
        <p:nvPicPr>
          <p:cNvPr id="6" name="Picture 2" descr="Red and White Road Bike">
            <a:extLst>
              <a:ext uri="{FF2B5EF4-FFF2-40B4-BE49-F238E27FC236}">
                <a16:creationId xmlns:a16="http://schemas.microsoft.com/office/drawing/2014/main" id="{48AE323C-E896-46CF-A745-678FCB2F78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8" t="3597" r="5873" b="636"/>
          <a:stretch/>
        </p:blipFill>
        <p:spPr bwMode="auto">
          <a:xfrm>
            <a:off x="3979497" y="2390339"/>
            <a:ext cx="4747410" cy="2379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412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42960" cy="5021580"/>
          </a:xfrm>
        </p:spPr>
        <p:txBody>
          <a:bodyPr>
            <a:normAutofit lnSpcReduction="10000"/>
          </a:bodyPr>
          <a:lstStyle/>
          <a:p>
            <a:r>
              <a:rPr lang="en-US" sz="3200" u="sng" dirty="0"/>
              <a:t>Practicing being humans: </a:t>
            </a:r>
          </a:p>
          <a:p>
            <a:pPr lvl="1"/>
            <a:r>
              <a:rPr lang="en-US" sz="3000" dirty="0"/>
              <a:t>Say Hello!</a:t>
            </a:r>
          </a:p>
          <a:p>
            <a:pPr lvl="1"/>
            <a:r>
              <a:rPr lang="en-US" sz="3000" i="1" dirty="0"/>
              <a:t>Attention</a:t>
            </a:r>
            <a:r>
              <a:rPr lang="en-US" sz="3000" dirty="0"/>
              <a:t> (where is your attention?)</a:t>
            </a:r>
          </a:p>
          <a:p>
            <a:pPr lvl="1"/>
            <a:r>
              <a:rPr lang="en-US" sz="3000" i="1" dirty="0"/>
              <a:t>Intention</a:t>
            </a:r>
            <a:r>
              <a:rPr lang="en-US" sz="3000" dirty="0"/>
              <a:t> (what is your intention for being here for the next 45 minutes?)</a:t>
            </a:r>
          </a:p>
          <a:p>
            <a:endParaRPr lang="en-US" sz="3200" dirty="0"/>
          </a:p>
          <a:p>
            <a:r>
              <a:rPr lang="en-US" sz="3200" u="sng" dirty="0"/>
              <a:t>Prompt: </a:t>
            </a:r>
          </a:p>
          <a:p>
            <a:pPr lvl="1"/>
            <a:r>
              <a:rPr lang="en-US" sz="3000" dirty="0"/>
              <a:t>What is social science?</a:t>
            </a:r>
          </a:p>
          <a:p>
            <a:pPr lvl="1"/>
            <a:r>
              <a:rPr lang="en-US" sz="3000" dirty="0"/>
              <a:t>Why might it be important for natural resource assessment?</a:t>
            </a:r>
            <a:endParaRPr lang="en-US" dirty="0"/>
          </a:p>
        </p:txBody>
      </p:sp>
      <p:sp>
        <p:nvSpPr>
          <p:cNvPr id="2" name="Title 1"/>
          <p:cNvSpPr>
            <a:spLocks noGrp="1"/>
          </p:cNvSpPr>
          <p:nvPr>
            <p:ph type="title"/>
          </p:nvPr>
        </p:nvSpPr>
        <p:spPr>
          <a:xfrm>
            <a:off x="685800" y="412230"/>
            <a:ext cx="7772400" cy="914399"/>
          </a:xfrm>
        </p:spPr>
        <p:txBody>
          <a:bodyPr>
            <a:normAutofit/>
          </a:bodyPr>
          <a:lstStyle/>
          <a:p>
            <a:r>
              <a:rPr lang="en-US" sz="4800" dirty="0">
                <a:solidFill>
                  <a:srgbClr val="FFFF00"/>
                </a:solidFill>
              </a:rPr>
              <a:t>Rapid Rounds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Reasons</a:t>
            </a:r>
          </a:p>
        </p:txBody>
      </p:sp>
      <p:sp>
        <p:nvSpPr>
          <p:cNvPr id="3" name="Content Placeholder 2"/>
          <p:cNvSpPr>
            <a:spLocks noGrp="1"/>
          </p:cNvSpPr>
          <p:nvPr>
            <p:ph sz="half" idx="2"/>
          </p:nvPr>
        </p:nvSpPr>
        <p:spPr/>
        <p:txBody>
          <a:bodyPr/>
          <a:lstStyle/>
          <a:p>
            <a:r>
              <a:rPr lang="en-US" dirty="0"/>
              <a:t>management issue</a:t>
            </a:r>
          </a:p>
          <a:p>
            <a:pPr lvl="1"/>
            <a:r>
              <a:rPr lang="en-US" dirty="0"/>
              <a:t>program evaluation</a:t>
            </a:r>
          </a:p>
          <a:p>
            <a:r>
              <a:rPr lang="en-US" dirty="0"/>
              <a:t>personal curiosity</a:t>
            </a:r>
          </a:p>
          <a:p>
            <a:endParaRPr lang="en-US" dirty="0"/>
          </a:p>
        </p:txBody>
      </p:sp>
      <p:sp>
        <p:nvSpPr>
          <p:cNvPr id="4" name="Content Placeholder 3"/>
          <p:cNvSpPr>
            <a:spLocks noGrp="1"/>
          </p:cNvSpPr>
          <p:nvPr>
            <p:ph sz="quarter" idx="4"/>
          </p:nvPr>
        </p:nvSpPr>
        <p:spPr/>
        <p:txBody>
          <a:bodyPr/>
          <a:lstStyle/>
          <a:p>
            <a:r>
              <a:rPr lang="en-US" dirty="0"/>
              <a:t>individual</a:t>
            </a:r>
          </a:p>
          <a:p>
            <a:r>
              <a:rPr lang="en-US" dirty="0"/>
              <a:t>group</a:t>
            </a:r>
          </a:p>
          <a:p>
            <a:r>
              <a:rPr lang="en-US" dirty="0"/>
              <a:t> community</a:t>
            </a:r>
          </a:p>
          <a:p>
            <a:r>
              <a:rPr lang="en-US" dirty="0"/>
              <a:t>public</a:t>
            </a:r>
          </a:p>
          <a:p>
            <a:endParaRPr lang="en-US" dirty="0"/>
          </a:p>
          <a:p>
            <a:endParaRPr lang="en-US" dirty="0"/>
          </a:p>
          <a:p>
            <a:r>
              <a:rPr lang="en-US" dirty="0"/>
              <a:t>relationship among variables </a:t>
            </a:r>
          </a:p>
          <a:p>
            <a:endParaRPr lang="en-US" dirty="0"/>
          </a:p>
        </p:txBody>
      </p:sp>
      <p:sp>
        <p:nvSpPr>
          <p:cNvPr id="5" name="Title 4"/>
          <p:cNvSpPr>
            <a:spLocks noGrp="1"/>
          </p:cNvSpPr>
          <p:nvPr>
            <p:ph type="title"/>
          </p:nvPr>
        </p:nvSpPr>
        <p:spPr>
          <a:xfrm>
            <a:off x="457200" y="304974"/>
            <a:ext cx="8229600" cy="1143000"/>
          </a:xfrm>
        </p:spPr>
        <p:txBody>
          <a:bodyPr>
            <a:normAutofit fontScale="90000"/>
          </a:bodyPr>
          <a:lstStyle/>
          <a:p>
            <a:r>
              <a:rPr lang="en-US" dirty="0">
                <a:solidFill>
                  <a:srgbClr val="FFFF00"/>
                </a:solidFill>
              </a:rPr>
              <a:t>Reasons for Research and Units of Observation and Analysis</a:t>
            </a:r>
          </a:p>
        </p:txBody>
      </p:sp>
      <p:sp>
        <p:nvSpPr>
          <p:cNvPr id="6" name="Text Placeholder 5"/>
          <p:cNvSpPr>
            <a:spLocks noGrp="1"/>
          </p:cNvSpPr>
          <p:nvPr>
            <p:ph type="body" idx="3"/>
          </p:nvPr>
        </p:nvSpPr>
        <p:spPr/>
        <p:txBody>
          <a:bodyPr/>
          <a:lstStyle/>
          <a:p>
            <a:r>
              <a:rPr lang="en-US" dirty="0"/>
              <a:t>Units</a:t>
            </a:r>
          </a:p>
        </p:txBody>
      </p:sp>
      <p:sp>
        <p:nvSpPr>
          <p:cNvPr id="7" name="Oval 6"/>
          <p:cNvSpPr/>
          <p:nvPr/>
        </p:nvSpPr>
        <p:spPr>
          <a:xfrm>
            <a:off x="3958936" y="3075709"/>
            <a:ext cx="3823855" cy="13092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4156363" y="5309755"/>
            <a:ext cx="519546" cy="2078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Red and White Road Bike">
            <a:extLst>
              <a:ext uri="{FF2B5EF4-FFF2-40B4-BE49-F238E27FC236}">
                <a16:creationId xmlns:a16="http://schemas.microsoft.com/office/drawing/2014/main" id="{48AE323C-E896-46CF-A745-678FCB2F78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8" t="3597" r="5873" b="636"/>
          <a:stretch/>
        </p:blipFill>
        <p:spPr bwMode="auto">
          <a:xfrm>
            <a:off x="848717" y="4655127"/>
            <a:ext cx="3110219" cy="1558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5680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985963"/>
            <a:ext cx="81438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662545" y="4374573"/>
            <a:ext cx="1423555" cy="1974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662545" y="3716482"/>
            <a:ext cx="1551711" cy="284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6154" y="1462743"/>
            <a:ext cx="2275609" cy="523220"/>
          </a:xfrm>
          <a:prstGeom prst="rect">
            <a:avLst/>
          </a:prstGeom>
          <a:noFill/>
        </p:spPr>
        <p:txBody>
          <a:bodyPr wrap="square" rtlCol="0">
            <a:spAutoFit/>
          </a:bodyPr>
          <a:lstStyle/>
          <a:p>
            <a:r>
              <a:rPr lang="en-US" dirty="0"/>
              <a:t>Concepts</a:t>
            </a:r>
          </a:p>
        </p:txBody>
      </p:sp>
      <p:sp>
        <p:nvSpPr>
          <p:cNvPr id="6" name="TextBox 5"/>
          <p:cNvSpPr txBox="1"/>
          <p:nvPr/>
        </p:nvSpPr>
        <p:spPr>
          <a:xfrm>
            <a:off x="2166505" y="1493916"/>
            <a:ext cx="2275609" cy="523220"/>
          </a:xfrm>
          <a:prstGeom prst="rect">
            <a:avLst/>
          </a:prstGeom>
          <a:noFill/>
        </p:spPr>
        <p:txBody>
          <a:bodyPr wrap="square" rtlCol="0">
            <a:spAutoFit/>
          </a:bodyPr>
          <a:lstStyle/>
          <a:p>
            <a:r>
              <a:rPr lang="en-US" dirty="0"/>
              <a:t>Variables</a:t>
            </a:r>
          </a:p>
        </p:txBody>
      </p:sp>
      <p:sp>
        <p:nvSpPr>
          <p:cNvPr id="7" name="TextBox 6"/>
          <p:cNvSpPr txBox="1"/>
          <p:nvPr/>
        </p:nvSpPr>
        <p:spPr>
          <a:xfrm>
            <a:off x="5436190" y="1504307"/>
            <a:ext cx="2275609" cy="523220"/>
          </a:xfrm>
          <a:prstGeom prst="rect">
            <a:avLst/>
          </a:prstGeom>
          <a:noFill/>
        </p:spPr>
        <p:txBody>
          <a:bodyPr wrap="square" rtlCol="0">
            <a:spAutoFit/>
          </a:bodyPr>
          <a:lstStyle/>
          <a:p>
            <a:r>
              <a:rPr lang="en-US" dirty="0"/>
              <a:t>Values</a:t>
            </a:r>
          </a:p>
        </p:txBody>
      </p:sp>
      <p:sp>
        <p:nvSpPr>
          <p:cNvPr id="5" name="TextBox 4"/>
          <p:cNvSpPr txBox="1"/>
          <p:nvPr/>
        </p:nvSpPr>
        <p:spPr>
          <a:xfrm>
            <a:off x="416936" y="580854"/>
            <a:ext cx="6172200" cy="523220"/>
          </a:xfrm>
          <a:prstGeom prst="rect">
            <a:avLst/>
          </a:prstGeom>
          <a:noFill/>
        </p:spPr>
        <p:txBody>
          <a:bodyPr wrap="square" rtlCol="0">
            <a:spAutoFit/>
          </a:bodyPr>
          <a:lstStyle/>
          <a:p>
            <a:r>
              <a:rPr lang="en-US" dirty="0">
                <a:solidFill>
                  <a:srgbClr val="FFFF00"/>
                </a:solidFill>
              </a:rPr>
              <a:t>Is there a relationship among variables? </a:t>
            </a:r>
          </a:p>
        </p:txBody>
      </p:sp>
      <p:sp>
        <p:nvSpPr>
          <p:cNvPr id="9" name="TextBox 8"/>
          <p:cNvSpPr txBox="1"/>
          <p:nvPr/>
        </p:nvSpPr>
        <p:spPr>
          <a:xfrm>
            <a:off x="500062" y="5263690"/>
            <a:ext cx="6971001" cy="954107"/>
          </a:xfrm>
          <a:prstGeom prst="rect">
            <a:avLst/>
          </a:prstGeom>
          <a:noFill/>
        </p:spPr>
        <p:txBody>
          <a:bodyPr wrap="square" rtlCol="0">
            <a:spAutoFit/>
          </a:bodyPr>
          <a:lstStyle/>
          <a:p>
            <a:r>
              <a:rPr lang="en-US" dirty="0">
                <a:solidFill>
                  <a:srgbClr val="FFFF00"/>
                </a:solidFill>
              </a:rPr>
              <a:t>Specifically, variables with values associated with more unsafe biking behavior?</a:t>
            </a:r>
          </a:p>
        </p:txBody>
      </p:sp>
      <p:sp>
        <p:nvSpPr>
          <p:cNvPr id="10" name="Oval 9"/>
          <p:cNvSpPr/>
          <p:nvPr/>
        </p:nvSpPr>
        <p:spPr>
          <a:xfrm>
            <a:off x="7711799" y="3602182"/>
            <a:ext cx="775855" cy="3983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6949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2373313" y="2020888"/>
            <a:ext cx="4827587" cy="3641725"/>
          </a:xfrm>
          <a:prstGeom prst="ellipse">
            <a:avLst/>
          </a:prstGeom>
          <a:noFill/>
          <a:ln w="76200">
            <a:solidFill>
              <a:schemeClr val="folHlink"/>
            </a:solidFill>
            <a:round/>
            <a:headEnd/>
            <a:tailEnd/>
          </a:ln>
        </p:spPr>
        <p:txBody>
          <a:bodyPr wrap="none" anchor="ctr"/>
          <a:lstStyle/>
          <a:p>
            <a:endParaRPr lang="en-US">
              <a:solidFill>
                <a:schemeClr val="bg2"/>
              </a:solidFill>
            </a:endParaRPr>
          </a:p>
        </p:txBody>
      </p:sp>
      <p:sp>
        <p:nvSpPr>
          <p:cNvPr id="20483" name="Rectangle 3"/>
          <p:cNvSpPr>
            <a:spLocks noChangeArrowheads="1"/>
          </p:cNvSpPr>
          <p:nvPr/>
        </p:nvSpPr>
        <p:spPr bwMode="auto">
          <a:xfrm>
            <a:off x="1705422" y="469104"/>
            <a:ext cx="7050426" cy="515937"/>
          </a:xfrm>
          <a:prstGeom prst="rect">
            <a:avLst/>
          </a:prstGeom>
          <a:noFill/>
          <a:ln w="12700">
            <a:noFill/>
            <a:miter lim="800000"/>
            <a:headEnd/>
            <a:tailEnd/>
          </a:ln>
        </p:spPr>
        <p:txBody>
          <a:bodyPr lIns="90487" tIns="44450" rIns="90487" bIns="44450"/>
          <a:lstStyle/>
          <a:p>
            <a:pPr marL="742950" lvl="1" indent="-285750">
              <a:spcBef>
                <a:spcPct val="20000"/>
              </a:spcBef>
            </a:pPr>
            <a:r>
              <a:rPr lang="en-US" sz="2400" b="1" dirty="0">
                <a:solidFill>
                  <a:srgbClr val="FFFF00"/>
                </a:solidFill>
                <a:latin typeface="Times New Roman" pitchFamily="18" charset="0"/>
                <a:cs typeface="Times New Roman" pitchFamily="18" charset="0"/>
              </a:rPr>
              <a:t>      Social Science Research Cycle</a:t>
            </a:r>
          </a:p>
          <a:p>
            <a:pPr marL="742950" lvl="1" indent="-285750">
              <a:spcBef>
                <a:spcPct val="20000"/>
              </a:spcBef>
            </a:pPr>
            <a:endParaRPr lang="en-US" b="1" dirty="0">
              <a:solidFill>
                <a:schemeClr val="hlink"/>
              </a:solidFill>
              <a:latin typeface="Book Antiqua" pitchFamily="18" charset="0"/>
            </a:endParaRPr>
          </a:p>
        </p:txBody>
      </p:sp>
      <p:sp>
        <p:nvSpPr>
          <p:cNvPr id="457732" name="Rectangle 4"/>
          <p:cNvSpPr>
            <a:spLocks noChangeArrowheads="1"/>
          </p:cNvSpPr>
          <p:nvPr/>
        </p:nvSpPr>
        <p:spPr bwMode="auto">
          <a:xfrm>
            <a:off x="2072640" y="775560"/>
            <a:ext cx="5299710" cy="1170715"/>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Purpose help</a:t>
            </a:r>
          </a:p>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develop research questions/Objectives</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457733" name="Rectangle 5"/>
          <p:cNvSpPr>
            <a:spLocks noChangeArrowheads="1"/>
          </p:cNvSpPr>
          <p:nvPr/>
        </p:nvSpPr>
        <p:spPr bwMode="auto">
          <a:xfrm>
            <a:off x="191136" y="2728756"/>
            <a:ext cx="4533900" cy="874712"/>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Choose research approach/Methods</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457734" name="Rectangle 6"/>
          <p:cNvSpPr>
            <a:spLocks noChangeArrowheads="1"/>
          </p:cNvSpPr>
          <p:nvPr/>
        </p:nvSpPr>
        <p:spPr bwMode="auto">
          <a:xfrm>
            <a:off x="490538" y="4884105"/>
            <a:ext cx="4533900" cy="555625"/>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Data</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20487" name="Line 7"/>
          <p:cNvSpPr>
            <a:spLocks noChangeShapeType="1"/>
          </p:cNvSpPr>
          <p:nvPr/>
        </p:nvSpPr>
        <p:spPr bwMode="auto">
          <a:xfrm flipH="1">
            <a:off x="4433887" y="1772673"/>
            <a:ext cx="439737" cy="274868"/>
          </a:xfrm>
          <a:prstGeom prst="line">
            <a:avLst/>
          </a:prstGeom>
          <a:noFill/>
          <a:ln w="57150">
            <a:solidFill>
              <a:schemeClr val="folHlink"/>
            </a:solidFill>
            <a:round/>
            <a:headEnd/>
            <a:tailEnd/>
          </a:ln>
        </p:spPr>
        <p:txBody>
          <a:bodyPr wrap="none" anchor="ctr"/>
          <a:lstStyle/>
          <a:p>
            <a:endParaRPr lang="en-US"/>
          </a:p>
        </p:txBody>
      </p:sp>
      <p:sp>
        <p:nvSpPr>
          <p:cNvPr id="20488" name="Line 8"/>
          <p:cNvSpPr>
            <a:spLocks noChangeShapeType="1"/>
          </p:cNvSpPr>
          <p:nvPr/>
        </p:nvSpPr>
        <p:spPr bwMode="auto">
          <a:xfrm>
            <a:off x="4433888" y="2041118"/>
            <a:ext cx="409893" cy="302105"/>
          </a:xfrm>
          <a:prstGeom prst="line">
            <a:avLst/>
          </a:prstGeom>
          <a:noFill/>
          <a:ln w="57150">
            <a:solidFill>
              <a:schemeClr val="folHlink"/>
            </a:solidFill>
            <a:round/>
            <a:headEnd/>
            <a:tailEnd/>
          </a:ln>
        </p:spPr>
        <p:txBody>
          <a:bodyPr wrap="none" anchor="ctr"/>
          <a:lstStyle/>
          <a:p>
            <a:endParaRPr lang="en-US"/>
          </a:p>
        </p:txBody>
      </p:sp>
      <p:sp>
        <p:nvSpPr>
          <p:cNvPr id="20489" name="Line 9"/>
          <p:cNvSpPr>
            <a:spLocks noChangeShapeType="1"/>
          </p:cNvSpPr>
          <p:nvPr/>
        </p:nvSpPr>
        <p:spPr bwMode="auto">
          <a:xfrm>
            <a:off x="2139950" y="3794125"/>
            <a:ext cx="254000" cy="401638"/>
          </a:xfrm>
          <a:prstGeom prst="line">
            <a:avLst/>
          </a:prstGeom>
          <a:noFill/>
          <a:ln w="57150">
            <a:solidFill>
              <a:schemeClr val="folHlink"/>
            </a:solidFill>
            <a:round/>
            <a:headEnd/>
            <a:tailEnd/>
          </a:ln>
        </p:spPr>
        <p:txBody>
          <a:bodyPr wrap="none" anchor="ctr"/>
          <a:lstStyle/>
          <a:p>
            <a:endParaRPr lang="en-US"/>
          </a:p>
        </p:txBody>
      </p:sp>
      <p:sp>
        <p:nvSpPr>
          <p:cNvPr id="20490" name="Line 10"/>
          <p:cNvSpPr>
            <a:spLocks noChangeShapeType="1"/>
          </p:cNvSpPr>
          <p:nvPr/>
        </p:nvSpPr>
        <p:spPr bwMode="auto">
          <a:xfrm flipV="1">
            <a:off x="2405063" y="3871913"/>
            <a:ext cx="331787" cy="349250"/>
          </a:xfrm>
          <a:prstGeom prst="line">
            <a:avLst/>
          </a:prstGeom>
          <a:noFill/>
          <a:ln w="57150">
            <a:solidFill>
              <a:schemeClr val="folHlink"/>
            </a:solidFill>
            <a:round/>
            <a:headEnd/>
            <a:tailEnd/>
          </a:ln>
        </p:spPr>
        <p:txBody>
          <a:bodyPr wrap="none" anchor="ctr"/>
          <a:lstStyle/>
          <a:p>
            <a:endParaRPr lang="en-US"/>
          </a:p>
        </p:txBody>
      </p:sp>
      <p:sp>
        <p:nvSpPr>
          <p:cNvPr id="457739" name="Rectangle 11"/>
          <p:cNvSpPr>
            <a:spLocks noChangeArrowheads="1"/>
          </p:cNvSpPr>
          <p:nvPr/>
        </p:nvSpPr>
        <p:spPr bwMode="auto">
          <a:xfrm>
            <a:off x="4440157" y="4834180"/>
            <a:ext cx="4533900" cy="555625"/>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Conduct analysis</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20492" name="Line 12"/>
          <p:cNvSpPr>
            <a:spLocks noChangeShapeType="1"/>
          </p:cNvSpPr>
          <p:nvPr/>
        </p:nvSpPr>
        <p:spPr bwMode="auto">
          <a:xfrm flipV="1">
            <a:off x="4306888" y="5670394"/>
            <a:ext cx="477837" cy="312735"/>
          </a:xfrm>
          <a:prstGeom prst="line">
            <a:avLst/>
          </a:prstGeom>
          <a:noFill/>
          <a:ln w="57150">
            <a:solidFill>
              <a:schemeClr val="folHlink"/>
            </a:solidFill>
            <a:round/>
            <a:headEnd/>
            <a:tailEnd/>
          </a:ln>
        </p:spPr>
        <p:txBody>
          <a:bodyPr wrap="none" anchor="ctr"/>
          <a:lstStyle/>
          <a:p>
            <a:endParaRPr lang="en-US"/>
          </a:p>
        </p:txBody>
      </p:sp>
      <p:sp>
        <p:nvSpPr>
          <p:cNvPr id="20493" name="Line 13"/>
          <p:cNvSpPr>
            <a:spLocks noChangeShapeType="1"/>
          </p:cNvSpPr>
          <p:nvPr/>
        </p:nvSpPr>
        <p:spPr bwMode="auto">
          <a:xfrm flipH="1" flipV="1">
            <a:off x="4306888" y="5359245"/>
            <a:ext cx="431164" cy="303368"/>
          </a:xfrm>
          <a:prstGeom prst="line">
            <a:avLst/>
          </a:prstGeom>
          <a:noFill/>
          <a:ln w="57150">
            <a:solidFill>
              <a:schemeClr val="folHlink"/>
            </a:solidFill>
            <a:round/>
            <a:headEnd/>
            <a:tailEnd/>
          </a:ln>
        </p:spPr>
        <p:txBody>
          <a:bodyPr wrap="none" anchor="ctr"/>
          <a:lstStyle/>
          <a:p>
            <a:endParaRPr lang="en-US"/>
          </a:p>
        </p:txBody>
      </p:sp>
      <p:sp>
        <p:nvSpPr>
          <p:cNvPr id="457742" name="Rectangle 14"/>
          <p:cNvSpPr>
            <a:spLocks noChangeArrowheads="1"/>
          </p:cNvSpPr>
          <p:nvPr/>
        </p:nvSpPr>
        <p:spPr bwMode="auto">
          <a:xfrm>
            <a:off x="4873625" y="2651047"/>
            <a:ext cx="4210050" cy="646113"/>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Report: How do your results help meet purpose</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20496" name="Line 16"/>
          <p:cNvSpPr>
            <a:spLocks noChangeShapeType="1"/>
          </p:cNvSpPr>
          <p:nvPr/>
        </p:nvSpPr>
        <p:spPr bwMode="auto">
          <a:xfrm flipH="1" flipV="1">
            <a:off x="7165338" y="4199738"/>
            <a:ext cx="207011" cy="456163"/>
          </a:xfrm>
          <a:prstGeom prst="line">
            <a:avLst/>
          </a:prstGeom>
          <a:noFill/>
          <a:ln w="57150">
            <a:solidFill>
              <a:schemeClr val="folHlink"/>
            </a:solidFill>
            <a:round/>
            <a:headEnd/>
            <a:tailEnd/>
          </a:ln>
        </p:spPr>
        <p:txBody>
          <a:bodyPr wrap="none" anchor="ctr"/>
          <a:lstStyle/>
          <a:p>
            <a:endParaRPr lang="en-US"/>
          </a:p>
        </p:txBody>
      </p:sp>
      <p:sp>
        <p:nvSpPr>
          <p:cNvPr id="20497" name="Line 17"/>
          <p:cNvSpPr>
            <a:spLocks noChangeShapeType="1"/>
          </p:cNvSpPr>
          <p:nvPr/>
        </p:nvSpPr>
        <p:spPr bwMode="auto">
          <a:xfrm flipH="1">
            <a:off x="6707107" y="4195763"/>
            <a:ext cx="449739" cy="284797"/>
          </a:xfrm>
          <a:prstGeom prst="line">
            <a:avLst/>
          </a:prstGeom>
          <a:noFill/>
          <a:ln w="57150">
            <a:solidFill>
              <a:schemeClr val="folHlink"/>
            </a:solidFill>
            <a:round/>
            <a:headEnd/>
            <a:tailEnd/>
          </a:ln>
        </p:spPr>
        <p:txBody>
          <a:bodyPr wrap="none" anchor="ctr"/>
          <a:lstStyle/>
          <a:p>
            <a:endParaRPr lang="en-US"/>
          </a:p>
        </p:txBody>
      </p:sp>
      <p:sp>
        <p:nvSpPr>
          <p:cNvPr id="20503" name="TextBox 22"/>
          <p:cNvSpPr txBox="1">
            <a:spLocks noChangeArrowheads="1"/>
          </p:cNvSpPr>
          <p:nvPr/>
        </p:nvSpPr>
        <p:spPr bwMode="auto">
          <a:xfrm>
            <a:off x="7478713" y="6079266"/>
            <a:ext cx="1362075" cy="277812"/>
          </a:xfrm>
          <a:prstGeom prst="rect">
            <a:avLst/>
          </a:prstGeom>
          <a:noFill/>
          <a:ln w="9525">
            <a:noFill/>
            <a:miter lim="800000"/>
            <a:headEnd/>
            <a:tailEnd/>
          </a:ln>
        </p:spPr>
        <p:txBody>
          <a:bodyPr wrap="none">
            <a:spAutoFit/>
          </a:bodyPr>
          <a:lstStyle/>
          <a:p>
            <a:r>
              <a:rPr lang="en-US" sz="1200" b="1" dirty="0">
                <a:solidFill>
                  <a:schemeClr val="bg2"/>
                </a:solidFill>
                <a:latin typeface="Times New Roman" pitchFamily="18" charset="0"/>
                <a:cs typeface="Times New Roman" pitchFamily="18" charset="0"/>
              </a:rPr>
              <a:t>Robson &amp; Galvan</a:t>
            </a:r>
            <a:endParaRPr lang="en-US" sz="1200" dirty="0">
              <a:solidFill>
                <a:schemeClr val="bg2"/>
              </a:solidFill>
            </a:endParaRPr>
          </a:p>
        </p:txBody>
      </p:sp>
      <p:pic>
        <p:nvPicPr>
          <p:cNvPr id="19" name="Picture 2" descr="Red and White Road Bike">
            <a:extLst>
              <a:ext uri="{FF2B5EF4-FFF2-40B4-BE49-F238E27FC236}">
                <a16:creationId xmlns:a16="http://schemas.microsoft.com/office/drawing/2014/main" id="{48AE323C-E896-46CF-A745-678FCB2F78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148" t="3597" r="5873" b="636"/>
          <a:stretch/>
        </p:blipFill>
        <p:spPr bwMode="auto">
          <a:xfrm>
            <a:off x="3252134" y="3470993"/>
            <a:ext cx="2803241" cy="140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699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solidFill>
                  <a:srgbClr val="FFFF00"/>
                </a:solidFill>
              </a:rPr>
              <a:t>Methods</a:t>
            </a:r>
          </a:p>
        </p:txBody>
      </p:sp>
      <p:sp>
        <p:nvSpPr>
          <p:cNvPr id="3" name="Content Placeholder 2"/>
          <p:cNvSpPr>
            <a:spLocks noGrp="1"/>
          </p:cNvSpPr>
          <p:nvPr>
            <p:ph sz="half" idx="1"/>
          </p:nvPr>
        </p:nvSpPr>
        <p:spPr/>
        <p:txBody>
          <a:bodyPr>
            <a:normAutofit fontScale="92500"/>
          </a:bodyPr>
          <a:lstStyle/>
          <a:p>
            <a:r>
              <a:rPr lang="en-US" dirty="0"/>
              <a:t>Feasibility</a:t>
            </a:r>
          </a:p>
          <a:p>
            <a:pPr lvl="1"/>
            <a:r>
              <a:rPr lang="en-US" dirty="0"/>
              <a:t>access to data</a:t>
            </a:r>
          </a:p>
          <a:p>
            <a:pPr lvl="1"/>
            <a:r>
              <a:rPr lang="en-US" dirty="0"/>
              <a:t>time</a:t>
            </a:r>
          </a:p>
          <a:p>
            <a:pPr lvl="1"/>
            <a:r>
              <a:rPr lang="en-US" dirty="0"/>
              <a:t>cost</a:t>
            </a:r>
          </a:p>
          <a:p>
            <a:pPr lvl="1"/>
            <a:r>
              <a:rPr lang="en-US" u="sng" dirty="0"/>
              <a:t>human subjects protection</a:t>
            </a:r>
          </a:p>
          <a:p>
            <a:endParaRPr lang="en-US" dirty="0"/>
          </a:p>
          <a:p>
            <a:r>
              <a:rPr lang="en-US" dirty="0"/>
              <a:t>Sampling frame</a:t>
            </a:r>
          </a:p>
          <a:p>
            <a:pPr lvl="1"/>
            <a:r>
              <a:rPr lang="en-US" dirty="0"/>
              <a:t>random sample</a:t>
            </a:r>
          </a:p>
          <a:p>
            <a:pPr lvl="1"/>
            <a:r>
              <a:rPr lang="en-US" dirty="0"/>
              <a:t>stratified  random sample</a:t>
            </a:r>
          </a:p>
          <a:p>
            <a:pPr lvl="1"/>
            <a:r>
              <a:rPr lang="en-US" dirty="0"/>
              <a:t>“snowball” sample</a:t>
            </a:r>
          </a:p>
          <a:p>
            <a:pPr lvl="1"/>
            <a:r>
              <a:rPr lang="en-US" dirty="0"/>
              <a:t>purposeful</a:t>
            </a:r>
          </a:p>
          <a:p>
            <a:endParaRPr lang="en-US" dirty="0"/>
          </a:p>
        </p:txBody>
      </p:sp>
      <p:pic>
        <p:nvPicPr>
          <p:cNvPr id="6146" name="Picture 2" descr="Image result for UW Human Subjects">
            <a:extLst>
              <a:ext uri="{FF2B5EF4-FFF2-40B4-BE49-F238E27FC236}">
                <a16:creationId xmlns:a16="http://schemas.microsoft.com/office/drawing/2014/main" id="{5F5485E9-BD9E-4502-BE72-0FDCC587A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860" y="1805797"/>
            <a:ext cx="1581640" cy="15816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nowball rol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16702" y="3886200"/>
            <a:ext cx="4193308" cy="235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0605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a:solidFill>
                  <a:srgbClr val="FFFF00"/>
                </a:solidFill>
              </a:rPr>
              <a:t>Methods – What would you do?</a:t>
            </a:r>
          </a:p>
        </p:txBody>
      </p:sp>
      <p:sp>
        <p:nvSpPr>
          <p:cNvPr id="4" name="Content Placeholder 3"/>
          <p:cNvSpPr>
            <a:spLocks noGrp="1"/>
          </p:cNvSpPr>
          <p:nvPr>
            <p:ph sz="half" idx="2"/>
          </p:nvPr>
        </p:nvSpPr>
        <p:spPr>
          <a:xfrm>
            <a:off x="618111" y="1385979"/>
            <a:ext cx="4059936" cy="4572000"/>
          </a:xfrm>
        </p:spPr>
        <p:txBody>
          <a:bodyPr>
            <a:normAutofit fontScale="92500" lnSpcReduction="20000"/>
          </a:bodyPr>
          <a:lstStyle/>
          <a:p>
            <a:r>
              <a:rPr lang="en-US" dirty="0"/>
              <a:t>Field observations</a:t>
            </a:r>
          </a:p>
          <a:p>
            <a:pPr lvl="1"/>
            <a:r>
              <a:rPr lang="en-US" dirty="0"/>
              <a:t>Participant</a:t>
            </a:r>
          </a:p>
          <a:p>
            <a:pPr lvl="1"/>
            <a:r>
              <a:rPr lang="en-US" dirty="0"/>
              <a:t>Non Obstructive</a:t>
            </a:r>
          </a:p>
          <a:p>
            <a:pPr marL="365760" lvl="1" indent="0">
              <a:buNone/>
            </a:pPr>
            <a:endParaRPr lang="en-US" dirty="0"/>
          </a:p>
          <a:p>
            <a:r>
              <a:rPr lang="en-US" dirty="0"/>
              <a:t>Interviews</a:t>
            </a:r>
          </a:p>
          <a:p>
            <a:r>
              <a:rPr lang="en-US" dirty="0"/>
              <a:t>Surveys</a:t>
            </a:r>
          </a:p>
          <a:p>
            <a:r>
              <a:rPr lang="en-US" dirty="0"/>
              <a:t>Data sets</a:t>
            </a:r>
          </a:p>
          <a:p>
            <a:r>
              <a:rPr lang="fr-FR" dirty="0" err="1"/>
              <a:t>Archival</a:t>
            </a:r>
            <a:r>
              <a:rPr lang="fr-FR" dirty="0"/>
              <a:t> </a:t>
            </a:r>
            <a:r>
              <a:rPr lang="fr-FR" dirty="0" err="1"/>
              <a:t>materials</a:t>
            </a:r>
            <a:endParaRPr lang="fr-FR" dirty="0"/>
          </a:p>
          <a:p>
            <a:r>
              <a:rPr lang="fr-FR" dirty="0" err="1"/>
              <a:t>Ethnography</a:t>
            </a:r>
            <a:r>
              <a:rPr lang="fr-FR" dirty="0"/>
              <a:t> </a:t>
            </a:r>
          </a:p>
          <a:p>
            <a:r>
              <a:rPr lang="fr-FR" dirty="0"/>
              <a:t>Memos</a:t>
            </a:r>
          </a:p>
          <a:p>
            <a:r>
              <a:rPr lang="fr-FR" dirty="0"/>
              <a:t>Documents</a:t>
            </a:r>
          </a:p>
          <a:p>
            <a:r>
              <a:rPr lang="fr-FR" dirty="0" err="1"/>
              <a:t>Discourse</a:t>
            </a:r>
            <a:endParaRPr lang="fr-FR" dirty="0"/>
          </a:p>
          <a:p>
            <a:endParaRPr lang="en-US" dirty="0"/>
          </a:p>
        </p:txBody>
      </p:sp>
      <p:pic>
        <p:nvPicPr>
          <p:cNvPr id="7170" name="Picture 2" descr="Image result for hippie watchers guide">
            <a:extLst>
              <a:ext uri="{FF2B5EF4-FFF2-40B4-BE49-F238E27FC236}">
                <a16:creationId xmlns:a16="http://schemas.microsoft.com/office/drawing/2014/main" id="{9465F046-20D4-427C-92DB-8AC85D415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635" y="1276709"/>
            <a:ext cx="2895240" cy="44779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3 by 5 index car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5119" y="310354"/>
            <a:ext cx="766472" cy="7664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948212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9133"/>
            <a:ext cx="8229600" cy="4991725"/>
          </a:xfrm>
        </p:spPr>
        <p:txBody>
          <a:bodyPr>
            <a:normAutofit fontScale="92500" lnSpcReduction="10000"/>
          </a:bodyPr>
          <a:lstStyle/>
          <a:p>
            <a:endParaRPr lang="en-US" dirty="0">
              <a:solidFill>
                <a:srgbClr val="FFFF00"/>
              </a:solidFill>
            </a:endParaRPr>
          </a:p>
          <a:p>
            <a:r>
              <a:rPr lang="en-US" dirty="0">
                <a:solidFill>
                  <a:srgbClr val="FFFF00"/>
                </a:solidFill>
              </a:rPr>
              <a:t>Field Observation</a:t>
            </a:r>
            <a:r>
              <a:rPr lang="en-US" dirty="0"/>
              <a:t>– Observations  of human behavior. The two main types include participant observation and non-obtrusive observation.   </a:t>
            </a:r>
          </a:p>
          <a:p>
            <a:pPr lvl="1"/>
            <a:r>
              <a:rPr lang="en-US" dirty="0"/>
              <a:t>Non-obtrusive: Observing wild UW cyclists on campus</a:t>
            </a:r>
          </a:p>
          <a:p>
            <a:pPr lvl="1"/>
            <a:r>
              <a:rPr lang="en-US" dirty="0"/>
              <a:t>Obtrusive: trying out square dancing to understand the culture of the dance community in Ballard</a:t>
            </a:r>
          </a:p>
          <a:p>
            <a:endParaRPr lang="en-US" dirty="0"/>
          </a:p>
          <a:p>
            <a:r>
              <a:rPr lang="en-US" dirty="0">
                <a:solidFill>
                  <a:srgbClr val="FFFF00"/>
                </a:solidFill>
              </a:rPr>
              <a:t>Interview</a:t>
            </a:r>
            <a:r>
              <a:rPr lang="en-US" dirty="0"/>
              <a:t>–Describing the meanings of central themes in the </a:t>
            </a:r>
            <a:r>
              <a:rPr lang="en-US" i="1" dirty="0" err="1"/>
              <a:t>lifeworld</a:t>
            </a:r>
            <a:r>
              <a:rPr lang="en-US" dirty="0"/>
              <a:t> of the subjects. </a:t>
            </a:r>
          </a:p>
          <a:p>
            <a:pPr lvl="1"/>
            <a:r>
              <a:rPr lang="en-US" dirty="0"/>
              <a:t>Can be in-person, online or via phone</a:t>
            </a:r>
          </a:p>
          <a:p>
            <a:pPr lvl="1"/>
            <a:r>
              <a:rPr lang="en-US" dirty="0"/>
              <a:t>Examples include focus groups, one on one and small group interviews </a:t>
            </a:r>
          </a:p>
          <a:p>
            <a:pPr lvl="1"/>
            <a:r>
              <a:rPr lang="en-US" dirty="0"/>
              <a:t>Can be very structured or more open-ended</a:t>
            </a:r>
          </a:p>
          <a:p>
            <a:pPr marL="365760" lvl="1" indent="0">
              <a:buNone/>
            </a:pPr>
            <a:endParaRPr lang="en-US" dirty="0"/>
          </a:p>
          <a:p>
            <a:endParaRPr lang="en-US" dirty="0"/>
          </a:p>
        </p:txBody>
      </p:sp>
      <p:sp>
        <p:nvSpPr>
          <p:cNvPr id="4" name="Title 3"/>
          <p:cNvSpPr>
            <a:spLocks noGrp="1"/>
          </p:cNvSpPr>
          <p:nvPr>
            <p:ph type="title"/>
          </p:nvPr>
        </p:nvSpPr>
        <p:spPr/>
        <p:txBody>
          <a:bodyPr/>
          <a:lstStyle/>
          <a:p>
            <a:endParaRPr lang="en-US"/>
          </a:p>
        </p:txBody>
      </p:sp>
      <p:sp>
        <p:nvSpPr>
          <p:cNvPr id="5" name="Title 1"/>
          <p:cNvSpPr txBox="1">
            <a:spLocks/>
          </p:cNvSpPr>
          <p:nvPr/>
        </p:nvSpPr>
        <p:spPr>
          <a:xfrm>
            <a:off x="457200" y="292308"/>
            <a:ext cx="8229600" cy="801974"/>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fontAlgn="auto">
              <a:spcAft>
                <a:spcPts val="0"/>
              </a:spcAft>
            </a:pPr>
            <a:r>
              <a:rPr lang="en-US" sz="5400" dirty="0">
                <a:solidFill>
                  <a:srgbClr val="FFFF00"/>
                </a:solidFill>
              </a:rPr>
              <a:t>Methods</a:t>
            </a:r>
          </a:p>
        </p:txBody>
      </p:sp>
    </p:spTree>
    <p:extLst>
      <p:ext uri="{BB962C8B-B14F-4D97-AF65-F5344CB8AC3E}">
        <p14:creationId xmlns:p14="http://schemas.microsoft.com/office/powerpoint/2010/main" val="20211963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9133"/>
            <a:ext cx="8229600" cy="4991725"/>
          </a:xfrm>
        </p:spPr>
        <p:txBody>
          <a:bodyPr>
            <a:normAutofit/>
          </a:bodyPr>
          <a:lstStyle/>
          <a:p>
            <a:r>
              <a:rPr lang="en-US" dirty="0">
                <a:solidFill>
                  <a:srgbClr val="FFFF00"/>
                </a:solidFill>
              </a:rPr>
              <a:t>Surveys</a:t>
            </a:r>
            <a:r>
              <a:rPr lang="en-US" dirty="0"/>
              <a:t>– Administering a standardized questionnaire to a subset of the population.</a:t>
            </a:r>
          </a:p>
          <a:p>
            <a:pPr lvl="1"/>
            <a:r>
              <a:rPr lang="en-US" dirty="0"/>
              <a:t>Surveys can be administered online, face to face, or via phone.</a:t>
            </a:r>
          </a:p>
          <a:p>
            <a:pPr lvl="1"/>
            <a:r>
              <a:rPr lang="en-US" dirty="0"/>
              <a:t>Questions can be closed or open-ended</a:t>
            </a:r>
          </a:p>
          <a:p>
            <a:endParaRPr lang="en-US" dirty="0"/>
          </a:p>
          <a:p>
            <a:r>
              <a:rPr lang="en-US" dirty="0">
                <a:solidFill>
                  <a:srgbClr val="FFFF00"/>
                </a:solidFill>
              </a:rPr>
              <a:t>Data Sets</a:t>
            </a:r>
            <a:r>
              <a:rPr lang="en-US" dirty="0"/>
              <a:t>– Access to existing data</a:t>
            </a:r>
          </a:p>
          <a:p>
            <a:pPr lvl="1"/>
            <a:r>
              <a:rPr lang="en-US" dirty="0"/>
              <a:t>Census data</a:t>
            </a:r>
          </a:p>
          <a:p>
            <a:pPr lvl="1"/>
            <a:r>
              <a:rPr lang="en-US" dirty="0"/>
              <a:t>Surveys administered by the Park Service</a:t>
            </a:r>
          </a:p>
          <a:p>
            <a:pPr lvl="1"/>
            <a:r>
              <a:rPr lang="en-US" dirty="0"/>
              <a:t>GIS data</a:t>
            </a:r>
          </a:p>
          <a:p>
            <a:pPr lvl="1"/>
            <a:r>
              <a:rPr lang="en-US" dirty="0"/>
              <a:t>Social media data repository</a:t>
            </a:r>
          </a:p>
          <a:p>
            <a:pPr lvl="1"/>
            <a:endParaRPr lang="en-US" dirty="0"/>
          </a:p>
          <a:p>
            <a:endParaRPr lang="en-US" dirty="0"/>
          </a:p>
        </p:txBody>
      </p:sp>
      <p:sp>
        <p:nvSpPr>
          <p:cNvPr id="5" name="Title 1"/>
          <p:cNvSpPr txBox="1">
            <a:spLocks/>
          </p:cNvSpPr>
          <p:nvPr/>
        </p:nvSpPr>
        <p:spPr>
          <a:xfrm>
            <a:off x="457200" y="292308"/>
            <a:ext cx="8229600" cy="801974"/>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fontAlgn="auto">
              <a:spcAft>
                <a:spcPts val="0"/>
              </a:spcAft>
            </a:pPr>
            <a:r>
              <a:rPr lang="en-US" sz="5400" dirty="0">
                <a:solidFill>
                  <a:srgbClr val="FFFF00"/>
                </a:solidFill>
              </a:rPr>
              <a:t>Methods</a:t>
            </a:r>
          </a:p>
        </p:txBody>
      </p:sp>
    </p:spTree>
    <p:extLst>
      <p:ext uri="{BB962C8B-B14F-4D97-AF65-F5344CB8AC3E}">
        <p14:creationId xmlns:p14="http://schemas.microsoft.com/office/powerpoint/2010/main" val="1965681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9133"/>
            <a:ext cx="8229600" cy="4991725"/>
          </a:xfrm>
        </p:spPr>
        <p:txBody>
          <a:bodyPr>
            <a:normAutofit fontScale="92500"/>
          </a:bodyPr>
          <a:lstStyle/>
          <a:p>
            <a:r>
              <a:rPr lang="en-US" dirty="0">
                <a:solidFill>
                  <a:srgbClr val="FFFF00"/>
                </a:solidFill>
              </a:rPr>
              <a:t>Archival Material</a:t>
            </a:r>
            <a:r>
              <a:rPr lang="en-US" dirty="0"/>
              <a:t>– Examining historical documents, video, images.</a:t>
            </a:r>
          </a:p>
          <a:p>
            <a:pPr lvl="1"/>
            <a:r>
              <a:rPr lang="en-US" dirty="0"/>
              <a:t>For example, visiting the local historical society to discover the history of logging in the region to further context for the cause of a mill closure.</a:t>
            </a:r>
          </a:p>
          <a:p>
            <a:endParaRPr lang="en-US" dirty="0">
              <a:solidFill>
                <a:srgbClr val="FFFF00"/>
              </a:solidFill>
            </a:endParaRPr>
          </a:p>
          <a:p>
            <a:r>
              <a:rPr lang="en-US" dirty="0">
                <a:solidFill>
                  <a:srgbClr val="FFFF00"/>
                </a:solidFill>
              </a:rPr>
              <a:t>Ethnography</a:t>
            </a:r>
            <a:r>
              <a:rPr lang="en-US" dirty="0"/>
              <a:t>– The study and systematic recording of culture.</a:t>
            </a:r>
          </a:p>
          <a:p>
            <a:pPr lvl="1"/>
            <a:r>
              <a:rPr lang="en-US" dirty="0"/>
              <a:t>For example, exploring the dumpster diving culture around Seattle! (Actually, taught at UW)</a:t>
            </a:r>
          </a:p>
          <a:p>
            <a:pPr marL="365760" lvl="1" indent="0">
              <a:buNone/>
            </a:pPr>
            <a:endParaRPr lang="en-US" dirty="0"/>
          </a:p>
          <a:p>
            <a:pPr lvl="1"/>
            <a:r>
              <a:rPr lang="en-US" dirty="0"/>
              <a:t>Living with a rural community for months to years to explore the culture and connection to natural resource use</a:t>
            </a:r>
          </a:p>
          <a:p>
            <a:endParaRPr lang="en-US" dirty="0"/>
          </a:p>
        </p:txBody>
      </p:sp>
      <p:sp>
        <p:nvSpPr>
          <p:cNvPr id="5" name="Title 1"/>
          <p:cNvSpPr txBox="1">
            <a:spLocks/>
          </p:cNvSpPr>
          <p:nvPr/>
        </p:nvSpPr>
        <p:spPr>
          <a:xfrm>
            <a:off x="457200" y="292308"/>
            <a:ext cx="8229600" cy="801974"/>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fontAlgn="auto">
              <a:spcAft>
                <a:spcPts val="0"/>
              </a:spcAft>
            </a:pPr>
            <a:r>
              <a:rPr lang="en-US" sz="5400" dirty="0">
                <a:solidFill>
                  <a:srgbClr val="FFFF00"/>
                </a:solidFill>
              </a:rPr>
              <a:t>Methods</a:t>
            </a:r>
          </a:p>
        </p:txBody>
      </p:sp>
    </p:spTree>
    <p:extLst>
      <p:ext uri="{BB962C8B-B14F-4D97-AF65-F5344CB8AC3E}">
        <p14:creationId xmlns:p14="http://schemas.microsoft.com/office/powerpoint/2010/main" val="2021196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9133"/>
            <a:ext cx="8229600" cy="4991725"/>
          </a:xfrm>
        </p:spPr>
        <p:txBody>
          <a:bodyPr>
            <a:normAutofit/>
          </a:bodyPr>
          <a:lstStyle/>
          <a:p>
            <a:r>
              <a:rPr lang="en-US" dirty="0">
                <a:solidFill>
                  <a:srgbClr val="FFFF00"/>
                </a:solidFill>
              </a:rPr>
              <a:t>Memos</a:t>
            </a:r>
            <a:r>
              <a:rPr lang="en-US" dirty="0"/>
              <a:t>– Notes that are collected based on observations during a given study.</a:t>
            </a:r>
          </a:p>
          <a:p>
            <a:endParaRPr lang="en-US" dirty="0"/>
          </a:p>
          <a:p>
            <a:endParaRPr lang="en-US" dirty="0"/>
          </a:p>
          <a:p>
            <a:endParaRPr lang="en-US" dirty="0"/>
          </a:p>
          <a:p>
            <a:endParaRPr lang="en-US" dirty="0"/>
          </a:p>
          <a:p>
            <a:r>
              <a:rPr lang="en-US" dirty="0">
                <a:solidFill>
                  <a:srgbClr val="FFFF00"/>
                </a:solidFill>
              </a:rPr>
              <a:t>Documents</a:t>
            </a:r>
            <a:r>
              <a:rPr lang="en-US" dirty="0"/>
              <a:t>– Existing relatively recent documents related to the phenomenon of interest.</a:t>
            </a:r>
          </a:p>
          <a:p>
            <a:pPr lvl="1"/>
            <a:r>
              <a:rPr lang="en-US" dirty="0"/>
              <a:t>Agency documents</a:t>
            </a:r>
          </a:p>
          <a:p>
            <a:pPr lvl="1"/>
            <a:r>
              <a:rPr lang="en-US" dirty="0"/>
              <a:t>Public meeting records</a:t>
            </a:r>
          </a:p>
          <a:p>
            <a:pPr lvl="1"/>
            <a:r>
              <a:rPr lang="en-US" dirty="0"/>
              <a:t>Websites </a:t>
            </a:r>
          </a:p>
          <a:p>
            <a:endParaRPr lang="en-US" dirty="0"/>
          </a:p>
        </p:txBody>
      </p:sp>
      <p:sp>
        <p:nvSpPr>
          <p:cNvPr id="5" name="Title 1"/>
          <p:cNvSpPr txBox="1">
            <a:spLocks/>
          </p:cNvSpPr>
          <p:nvPr/>
        </p:nvSpPr>
        <p:spPr>
          <a:xfrm>
            <a:off x="457200" y="292308"/>
            <a:ext cx="8229600" cy="801974"/>
          </a:xfrm>
          <a:prstGeom prst="rect">
            <a:avLst/>
          </a:prstGeom>
          <a:ln w="6350" cap="rnd">
            <a:noFill/>
          </a:ln>
        </p:spPr>
        <p:txBody>
          <a:bodyPr vert="horz" rtlCol="0" anchor="b" anchorCtr="0">
            <a:noAutofit/>
          </a:bodyPr>
          <a:lst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stStyle>
          <a:p>
            <a:pPr fontAlgn="auto">
              <a:spcAft>
                <a:spcPts val="0"/>
              </a:spcAft>
            </a:pPr>
            <a:r>
              <a:rPr lang="en-US" sz="5400" dirty="0">
                <a:solidFill>
                  <a:srgbClr val="FFFF00"/>
                </a:solidFill>
              </a:rPr>
              <a:t>Methods</a:t>
            </a:r>
          </a:p>
        </p:txBody>
      </p:sp>
      <p:pic>
        <p:nvPicPr>
          <p:cNvPr id="6" name="Picture 2" descr="Image result for hippie watchers guide">
            <a:extLst>
              <a:ext uri="{FF2B5EF4-FFF2-40B4-BE49-F238E27FC236}">
                <a16:creationId xmlns:a16="http://schemas.microsoft.com/office/drawing/2014/main" id="{9465F046-20D4-427C-92DB-8AC85D415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627" y="1499529"/>
            <a:ext cx="1309664" cy="2025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778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9133"/>
            <a:ext cx="8229600" cy="4991725"/>
          </a:xfrm>
        </p:spPr>
        <p:txBody>
          <a:bodyPr>
            <a:normAutofit/>
          </a:bodyPr>
          <a:lstStyle/>
          <a:p>
            <a:r>
              <a:rPr lang="en-US" dirty="0">
                <a:solidFill>
                  <a:srgbClr val="FFFF00"/>
                </a:solidFill>
              </a:rPr>
              <a:t>Discourse &amp; Communication</a:t>
            </a:r>
            <a:r>
              <a:rPr lang="en-US" dirty="0"/>
              <a:t>– Systematic design and collection of symbols of communication for the purpose of developing inferences or interpretation. </a:t>
            </a:r>
          </a:p>
          <a:p>
            <a:endParaRPr lang="en-US" dirty="0"/>
          </a:p>
          <a:p>
            <a:pPr lvl="1"/>
            <a:r>
              <a:rPr lang="en-US" dirty="0"/>
              <a:t>Examples include content analysis, narrative analysis and thematic analysis. </a:t>
            </a:r>
          </a:p>
          <a:p>
            <a:pPr lvl="1"/>
            <a:r>
              <a:rPr lang="en-US" dirty="0"/>
              <a:t>Discourse and communication is ubiquitous. It can be found in many forms in many spheres from small group meetings, online chat-rooms to Tweets.</a:t>
            </a:r>
          </a:p>
          <a:p>
            <a:endParaRPr lang="en-US" dirty="0"/>
          </a:p>
          <a:p>
            <a:endParaRPr lang="en-US" dirty="0"/>
          </a:p>
        </p:txBody>
      </p:sp>
      <p:sp>
        <p:nvSpPr>
          <p:cNvPr id="2" name="Title 1"/>
          <p:cNvSpPr>
            <a:spLocks noGrp="1"/>
          </p:cNvSpPr>
          <p:nvPr>
            <p:ph type="title"/>
          </p:nvPr>
        </p:nvSpPr>
        <p:spPr>
          <a:xfrm>
            <a:off x="457200" y="292308"/>
            <a:ext cx="8229600" cy="801974"/>
          </a:xfrm>
        </p:spPr>
        <p:txBody>
          <a:bodyPr>
            <a:noAutofit/>
          </a:bodyPr>
          <a:lstStyle/>
          <a:p>
            <a:r>
              <a:rPr lang="en-US" sz="5400" dirty="0">
                <a:solidFill>
                  <a:srgbClr val="FFFF00"/>
                </a:solidFill>
              </a:rPr>
              <a:t>Methods</a:t>
            </a:r>
          </a:p>
        </p:txBody>
      </p:sp>
    </p:spTree>
    <p:extLst>
      <p:ext uri="{BB962C8B-B14F-4D97-AF65-F5344CB8AC3E}">
        <p14:creationId xmlns:p14="http://schemas.microsoft.com/office/powerpoint/2010/main" val="244009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442960" cy="5021580"/>
          </a:xfrm>
        </p:spPr>
        <p:txBody>
          <a:bodyPr>
            <a:normAutofit lnSpcReduction="10000"/>
          </a:bodyPr>
          <a:lstStyle/>
          <a:p>
            <a:r>
              <a:rPr lang="en-US" sz="3200" dirty="0"/>
              <a:t>One of the most loaded words you will ever find</a:t>
            </a:r>
          </a:p>
          <a:p>
            <a:endParaRPr lang="en-US" sz="3200" dirty="0"/>
          </a:p>
          <a:p>
            <a:pPr marL="365125" lvl="1" indent="-365125">
              <a:buNone/>
            </a:pPr>
            <a:r>
              <a:rPr lang="en-US" sz="3200" i="1" dirty="0">
                <a:solidFill>
                  <a:schemeClr val="tx1"/>
                </a:solidFill>
              </a:rPr>
              <a:t>The scientific attitude: </a:t>
            </a:r>
          </a:p>
          <a:p>
            <a:pPr marL="365125" lvl="1" indent="-365125">
              <a:buNone/>
            </a:pPr>
            <a:r>
              <a:rPr lang="en-US" sz="3200" i="1" dirty="0">
                <a:solidFill>
                  <a:schemeClr val="tx1"/>
                </a:solidFill>
              </a:rPr>
              <a:t>Universal permanent truths</a:t>
            </a:r>
          </a:p>
          <a:p>
            <a:pPr marL="0" indent="0">
              <a:buNone/>
            </a:pPr>
            <a:endParaRPr lang="en-US" sz="3200" dirty="0"/>
          </a:p>
          <a:p>
            <a:r>
              <a:rPr lang="en-US" sz="3600" dirty="0"/>
              <a:t>It has something to do with being:</a:t>
            </a:r>
          </a:p>
          <a:p>
            <a:pPr lvl="3"/>
            <a:r>
              <a:rPr lang="en-US" sz="2800" dirty="0"/>
              <a:t>Systematic</a:t>
            </a:r>
          </a:p>
          <a:p>
            <a:pPr lvl="3"/>
            <a:r>
              <a:rPr lang="en-US" sz="2800" dirty="0"/>
              <a:t>Skeptical</a:t>
            </a:r>
          </a:p>
          <a:p>
            <a:pPr lvl="3"/>
            <a:r>
              <a:rPr lang="en-US" sz="2800" dirty="0"/>
              <a:t>Ethical</a:t>
            </a:r>
          </a:p>
          <a:p>
            <a:pPr marL="365760" lvl="1" indent="0">
              <a:buNone/>
            </a:pPr>
            <a:endParaRPr lang="en-US" sz="3200" dirty="0">
              <a:solidFill>
                <a:schemeClr val="tx1"/>
              </a:solidFill>
            </a:endParaRPr>
          </a:p>
        </p:txBody>
      </p:sp>
      <p:sp>
        <p:nvSpPr>
          <p:cNvPr id="2" name="Title 1"/>
          <p:cNvSpPr>
            <a:spLocks noGrp="1"/>
          </p:cNvSpPr>
          <p:nvPr>
            <p:ph type="title"/>
          </p:nvPr>
        </p:nvSpPr>
        <p:spPr>
          <a:xfrm>
            <a:off x="685800" y="412230"/>
            <a:ext cx="7772400" cy="914399"/>
          </a:xfrm>
        </p:spPr>
        <p:txBody>
          <a:bodyPr>
            <a:normAutofit/>
          </a:bodyPr>
          <a:lstStyle/>
          <a:p>
            <a:r>
              <a:rPr lang="en-US" sz="4800" dirty="0">
                <a:solidFill>
                  <a:srgbClr val="FFFF00"/>
                </a:solidFill>
              </a:rPr>
              <a:t>Scientific/Science</a:t>
            </a:r>
          </a:p>
        </p:txBody>
      </p:sp>
    </p:spTree>
    <p:extLst>
      <p:ext uri="{BB962C8B-B14F-4D97-AF65-F5344CB8AC3E}">
        <p14:creationId xmlns:p14="http://schemas.microsoft.com/office/powerpoint/2010/main" val="207258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973" y="775855"/>
            <a:ext cx="8229600" cy="838200"/>
          </a:xfrm>
        </p:spPr>
        <p:txBody>
          <a:bodyPr>
            <a:normAutofit fontScale="90000"/>
          </a:bodyPr>
          <a:lstStyle/>
          <a:p>
            <a:r>
              <a:rPr lang="en-US" dirty="0">
                <a:solidFill>
                  <a:srgbClr val="FFFF00"/>
                </a:solidFill>
              </a:rPr>
              <a:t>Take a minute to talk and write down on your card</a:t>
            </a:r>
          </a:p>
        </p:txBody>
      </p:sp>
      <p:sp>
        <p:nvSpPr>
          <p:cNvPr id="4" name="Content Placeholder 3"/>
          <p:cNvSpPr>
            <a:spLocks noGrp="1"/>
          </p:cNvSpPr>
          <p:nvPr>
            <p:ph sz="half" idx="2"/>
          </p:nvPr>
        </p:nvSpPr>
        <p:spPr>
          <a:xfrm>
            <a:off x="545375" y="1853570"/>
            <a:ext cx="4059936" cy="4572000"/>
          </a:xfrm>
        </p:spPr>
        <p:txBody>
          <a:bodyPr>
            <a:normAutofit fontScale="92500" lnSpcReduction="20000"/>
          </a:bodyPr>
          <a:lstStyle/>
          <a:p>
            <a:r>
              <a:rPr lang="en-US" dirty="0"/>
              <a:t>Field observations</a:t>
            </a:r>
          </a:p>
          <a:p>
            <a:pPr lvl="1"/>
            <a:r>
              <a:rPr lang="en-US" dirty="0"/>
              <a:t>Participant</a:t>
            </a:r>
          </a:p>
          <a:p>
            <a:pPr lvl="1"/>
            <a:r>
              <a:rPr lang="en-US" dirty="0"/>
              <a:t>Non Obstructive</a:t>
            </a:r>
          </a:p>
          <a:p>
            <a:pPr marL="365760" lvl="1" indent="0">
              <a:buNone/>
            </a:pPr>
            <a:endParaRPr lang="en-US" dirty="0"/>
          </a:p>
          <a:p>
            <a:r>
              <a:rPr lang="en-US" dirty="0"/>
              <a:t>Interviews</a:t>
            </a:r>
          </a:p>
          <a:p>
            <a:r>
              <a:rPr lang="en-US" dirty="0"/>
              <a:t>Surveys</a:t>
            </a:r>
          </a:p>
          <a:p>
            <a:r>
              <a:rPr lang="en-US" dirty="0"/>
              <a:t>Data sets</a:t>
            </a:r>
          </a:p>
          <a:p>
            <a:r>
              <a:rPr lang="fr-FR" dirty="0" err="1"/>
              <a:t>Archival</a:t>
            </a:r>
            <a:r>
              <a:rPr lang="fr-FR" dirty="0"/>
              <a:t> </a:t>
            </a:r>
            <a:r>
              <a:rPr lang="fr-FR" dirty="0" err="1"/>
              <a:t>materials</a:t>
            </a:r>
            <a:endParaRPr lang="fr-FR" dirty="0"/>
          </a:p>
          <a:p>
            <a:r>
              <a:rPr lang="fr-FR" dirty="0" err="1"/>
              <a:t>Ethnography</a:t>
            </a:r>
            <a:r>
              <a:rPr lang="fr-FR" dirty="0"/>
              <a:t> </a:t>
            </a:r>
          </a:p>
          <a:p>
            <a:r>
              <a:rPr lang="fr-FR" dirty="0"/>
              <a:t>Memos</a:t>
            </a:r>
          </a:p>
          <a:p>
            <a:r>
              <a:rPr lang="fr-FR" dirty="0"/>
              <a:t>Documents</a:t>
            </a:r>
          </a:p>
          <a:p>
            <a:r>
              <a:rPr lang="fr-FR" dirty="0" err="1"/>
              <a:t>Discourse</a:t>
            </a:r>
            <a:endParaRPr lang="fr-FR" dirty="0"/>
          </a:p>
          <a:p>
            <a:endParaRPr lang="en-US" dirty="0"/>
          </a:p>
        </p:txBody>
      </p:sp>
      <p:pic>
        <p:nvPicPr>
          <p:cNvPr id="7170" name="Picture 2" descr="Image result for hippie watchers guide">
            <a:extLst>
              <a:ext uri="{FF2B5EF4-FFF2-40B4-BE49-F238E27FC236}">
                <a16:creationId xmlns:a16="http://schemas.microsoft.com/office/drawing/2014/main" id="{9465F046-20D4-427C-92DB-8AC85D415B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5635" y="1276709"/>
            <a:ext cx="2895240" cy="4477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223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680"/>
          </a:xfrm>
        </p:spPr>
        <p:txBody>
          <a:bodyPr/>
          <a:lstStyle/>
          <a:p>
            <a:r>
              <a:rPr lang="en-US" dirty="0">
                <a:solidFill>
                  <a:srgbClr val="FFFF00"/>
                </a:solidFill>
              </a:rPr>
              <a:t>Analysis, Results &amp; Interpretation</a:t>
            </a:r>
          </a:p>
        </p:txBody>
      </p:sp>
      <p:sp>
        <p:nvSpPr>
          <p:cNvPr id="3" name="Content Placeholder 2"/>
          <p:cNvSpPr>
            <a:spLocks noGrp="1"/>
          </p:cNvSpPr>
          <p:nvPr>
            <p:ph sz="half" idx="1"/>
          </p:nvPr>
        </p:nvSpPr>
        <p:spPr>
          <a:xfrm>
            <a:off x="243840" y="1257300"/>
            <a:ext cx="4137660" cy="5219700"/>
          </a:xfrm>
        </p:spPr>
        <p:txBody>
          <a:bodyPr>
            <a:normAutofit fontScale="92500" lnSpcReduction="10000"/>
          </a:bodyPr>
          <a:lstStyle/>
          <a:p>
            <a:r>
              <a:rPr lang="en-US" dirty="0"/>
              <a:t>Analytic Techniques</a:t>
            </a:r>
          </a:p>
          <a:p>
            <a:pPr lvl="1"/>
            <a:r>
              <a:rPr lang="en-US" dirty="0"/>
              <a:t>spatial analysis</a:t>
            </a:r>
          </a:p>
          <a:p>
            <a:pPr lvl="1"/>
            <a:r>
              <a:rPr lang="en-US" dirty="0"/>
              <a:t>narrative analysis</a:t>
            </a:r>
          </a:p>
          <a:p>
            <a:pPr lvl="1"/>
            <a:r>
              <a:rPr lang="en-US" dirty="0"/>
              <a:t>content analysis</a:t>
            </a:r>
          </a:p>
          <a:p>
            <a:pPr lvl="2"/>
            <a:r>
              <a:rPr lang="en-US" dirty="0"/>
              <a:t>Quotes, narratives, </a:t>
            </a:r>
            <a:r>
              <a:rPr lang="en-US" dirty="0" err="1"/>
              <a:t>etc</a:t>
            </a:r>
            <a:endParaRPr lang="en-US" dirty="0"/>
          </a:p>
          <a:p>
            <a:pPr lvl="1"/>
            <a:r>
              <a:rPr lang="en-US" dirty="0"/>
              <a:t>statistics</a:t>
            </a:r>
          </a:p>
          <a:p>
            <a:pPr lvl="2"/>
            <a:r>
              <a:rPr lang="en-US" dirty="0"/>
              <a:t>Counts, </a:t>
            </a:r>
            <a:r>
              <a:rPr lang="en-US" dirty="0" err="1"/>
              <a:t>etc</a:t>
            </a:r>
            <a:endParaRPr lang="en-US" dirty="0"/>
          </a:p>
          <a:p>
            <a:pPr marL="777240" lvl="2" indent="0">
              <a:buNone/>
            </a:pPr>
            <a:endParaRPr lang="en-US" dirty="0"/>
          </a:p>
          <a:p>
            <a:r>
              <a:rPr lang="en-US" dirty="0"/>
              <a:t>Patterns</a:t>
            </a:r>
          </a:p>
          <a:p>
            <a:pPr lvl="1"/>
            <a:r>
              <a:rPr lang="en-US" dirty="0"/>
              <a:t>difference / diversity</a:t>
            </a:r>
          </a:p>
          <a:p>
            <a:pPr lvl="1"/>
            <a:r>
              <a:rPr lang="en-US" dirty="0"/>
              <a:t>relationships</a:t>
            </a:r>
          </a:p>
          <a:p>
            <a:pPr lvl="1"/>
            <a:r>
              <a:rPr lang="en-US" dirty="0"/>
              <a:t>causality</a:t>
            </a:r>
          </a:p>
          <a:p>
            <a:pPr marL="365760" lvl="1" indent="0">
              <a:buNone/>
            </a:pPr>
            <a:endParaRPr lang="en-US" dirty="0"/>
          </a:p>
          <a:p>
            <a:r>
              <a:rPr lang="en-US" dirty="0"/>
              <a:t> Inference/interpretation</a:t>
            </a:r>
          </a:p>
          <a:p>
            <a:pPr lvl="1"/>
            <a:endParaRPr lang="en-US" dirty="0"/>
          </a:p>
        </p:txBody>
      </p:sp>
      <p:sp>
        <p:nvSpPr>
          <p:cNvPr id="4" name="Content Placeholder 3"/>
          <p:cNvSpPr>
            <a:spLocks noGrp="1"/>
          </p:cNvSpPr>
          <p:nvPr>
            <p:ph sz="half" idx="2"/>
          </p:nvPr>
        </p:nvSpPr>
        <p:spPr>
          <a:xfrm>
            <a:off x="4648200" y="1402080"/>
            <a:ext cx="4251960" cy="5204460"/>
          </a:xfrm>
        </p:spPr>
        <p:txBody>
          <a:bodyPr>
            <a:normAutofit fontScale="92500" lnSpcReduction="10000"/>
          </a:bodyPr>
          <a:lstStyle/>
          <a:p>
            <a:r>
              <a:rPr lang="en-US" dirty="0"/>
              <a:t>For Whom?</a:t>
            </a:r>
          </a:p>
          <a:p>
            <a:pPr lvl="1"/>
            <a:r>
              <a:rPr lang="en-US" dirty="0"/>
              <a:t>research sponsors</a:t>
            </a:r>
          </a:p>
          <a:p>
            <a:pPr lvl="1"/>
            <a:r>
              <a:rPr lang="en-US" dirty="0"/>
              <a:t>scientific community</a:t>
            </a:r>
          </a:p>
          <a:p>
            <a:pPr lvl="1"/>
            <a:r>
              <a:rPr lang="en-US" dirty="0"/>
              <a:t>professionals/managers</a:t>
            </a:r>
          </a:p>
          <a:p>
            <a:pPr lvl="1"/>
            <a:r>
              <a:rPr lang="en-US" dirty="0"/>
              <a:t>collaborators</a:t>
            </a:r>
          </a:p>
          <a:p>
            <a:pPr lvl="1"/>
            <a:r>
              <a:rPr lang="en-US" dirty="0"/>
              <a:t>public</a:t>
            </a:r>
          </a:p>
          <a:p>
            <a:pPr marL="365760" lvl="1" indent="0">
              <a:buNone/>
            </a:pPr>
            <a:endParaRPr lang="en-US" dirty="0"/>
          </a:p>
          <a:p>
            <a:r>
              <a:rPr lang="en-US" dirty="0"/>
              <a:t>Communicate: Media!</a:t>
            </a:r>
          </a:p>
          <a:p>
            <a:pPr lvl="1"/>
            <a:r>
              <a:rPr lang="en-US" dirty="0"/>
              <a:t>scientific journals</a:t>
            </a:r>
          </a:p>
          <a:p>
            <a:pPr lvl="1"/>
            <a:r>
              <a:rPr lang="en-US" dirty="0"/>
              <a:t>technical reports</a:t>
            </a:r>
          </a:p>
          <a:p>
            <a:pPr lvl="1"/>
            <a:r>
              <a:rPr lang="en-US" dirty="0"/>
              <a:t>manuals</a:t>
            </a:r>
          </a:p>
          <a:p>
            <a:pPr lvl="1"/>
            <a:r>
              <a:rPr lang="en-US" dirty="0"/>
              <a:t>books</a:t>
            </a:r>
          </a:p>
          <a:p>
            <a:pPr lvl="1"/>
            <a:r>
              <a:rPr lang="en-US" dirty="0"/>
              <a:t>public presentations</a:t>
            </a:r>
          </a:p>
          <a:p>
            <a:pPr lvl="1"/>
            <a:r>
              <a:rPr lang="en-US" dirty="0"/>
              <a:t>posters</a:t>
            </a:r>
          </a:p>
          <a:p>
            <a:pPr lvl="1"/>
            <a:endParaRPr lang="en-US" dirty="0"/>
          </a:p>
        </p:txBody>
      </p:sp>
    </p:spTree>
    <p:extLst>
      <p:ext uri="{BB962C8B-B14F-4D97-AF65-F5344CB8AC3E}">
        <p14:creationId xmlns:p14="http://schemas.microsoft.com/office/powerpoint/2010/main" val="2782416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ank you mount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7976"/>
            <a:ext cx="9144000" cy="46000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85174" y="5602963"/>
            <a:ext cx="3973652" cy="523220"/>
          </a:xfrm>
          <a:prstGeom prst="rect">
            <a:avLst/>
          </a:prstGeom>
        </p:spPr>
        <p:txBody>
          <a:bodyPr wrap="none">
            <a:spAutoFit/>
          </a:bodyPr>
          <a:lstStyle/>
          <a:p>
            <a:pPr>
              <a:defRPr/>
            </a:pPr>
            <a:r>
              <a:rPr lang="en-US" b="1" dirty="0">
                <a:solidFill>
                  <a:schemeClr val="tx2"/>
                </a:solidFill>
                <a:effectLst>
                  <a:outerShdw blurRad="38100" dist="38100" dir="2700000" algn="tl">
                    <a:srgbClr val="000000"/>
                  </a:outerShdw>
                </a:effectLst>
                <a:latin typeface="Helvetica" pitchFamily="-110" charset="0"/>
              </a:rPr>
              <a:t>Email: miku2@uw.edu</a:t>
            </a:r>
          </a:p>
        </p:txBody>
      </p:sp>
    </p:spTree>
    <p:extLst>
      <p:ext uri="{BB962C8B-B14F-4D97-AF65-F5344CB8AC3E}">
        <p14:creationId xmlns:p14="http://schemas.microsoft.com/office/powerpoint/2010/main" val="2874904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9253"/>
            <a:ext cx="8229600" cy="5478904"/>
          </a:xfrm>
        </p:spPr>
        <p:txBody>
          <a:bodyPr>
            <a:normAutofit fontScale="92500" lnSpcReduction="10000"/>
          </a:bodyPr>
          <a:lstStyle/>
          <a:p>
            <a:pPr marL="0" indent="0">
              <a:buNone/>
            </a:pPr>
            <a:r>
              <a:rPr lang="en-US" b="1" dirty="0"/>
              <a:t>Systematic</a:t>
            </a:r>
          </a:p>
          <a:p>
            <a:pPr lvl="1"/>
            <a:r>
              <a:rPr lang="en-US" dirty="0"/>
              <a:t>Rigorous about what you are doing, how, &amp; why</a:t>
            </a:r>
          </a:p>
          <a:p>
            <a:pPr lvl="1"/>
            <a:r>
              <a:rPr lang="en-US" dirty="0"/>
              <a:t>What observations are you making</a:t>
            </a:r>
          </a:p>
          <a:p>
            <a:pPr lvl="2"/>
            <a:r>
              <a:rPr lang="en-US" dirty="0"/>
              <a:t>Under what circumstances?</a:t>
            </a:r>
          </a:p>
          <a:p>
            <a:pPr lvl="2"/>
            <a:r>
              <a:rPr lang="en-US" dirty="0"/>
              <a:t>Your role in making them—self-observation/examination and critique </a:t>
            </a:r>
          </a:p>
          <a:p>
            <a:pPr lvl="2"/>
            <a:endParaRPr lang="en-US" dirty="0"/>
          </a:p>
          <a:p>
            <a:pPr marL="0" indent="0">
              <a:buNone/>
            </a:pPr>
            <a:r>
              <a:rPr lang="en-US" b="1" dirty="0"/>
              <a:t>Skeptical</a:t>
            </a:r>
          </a:p>
          <a:p>
            <a:pPr lvl="1"/>
            <a:r>
              <a:rPr lang="en-US" dirty="0"/>
              <a:t>Subjecting your observations &amp; conclusions to scrutiny</a:t>
            </a:r>
          </a:p>
          <a:p>
            <a:pPr lvl="1"/>
            <a:r>
              <a:rPr lang="en-US" dirty="0"/>
              <a:t>Subjecting those to disconfirmation</a:t>
            </a:r>
          </a:p>
          <a:p>
            <a:pPr lvl="1"/>
            <a:endParaRPr lang="en-US" dirty="0"/>
          </a:p>
          <a:p>
            <a:pPr marL="0" indent="0">
              <a:buNone/>
            </a:pPr>
            <a:r>
              <a:rPr lang="en-US" b="1" dirty="0"/>
              <a:t>Ethical</a:t>
            </a:r>
          </a:p>
          <a:p>
            <a:pPr lvl="1"/>
            <a:r>
              <a:rPr lang="en-US" dirty="0"/>
              <a:t>Interests and concerns of those taking part in the research are safeguarded</a:t>
            </a:r>
          </a:p>
          <a:p>
            <a:pPr lvl="1"/>
            <a:r>
              <a:rPr lang="en-US" dirty="0"/>
              <a:t>Similarly for those who may be affected by the research</a:t>
            </a:r>
          </a:p>
          <a:p>
            <a:pPr lvl="1"/>
            <a:endParaRPr lang="en-US" dirty="0"/>
          </a:p>
          <a:p>
            <a:pPr lvl="1"/>
            <a:endParaRPr lang="en-US" dirty="0"/>
          </a:p>
        </p:txBody>
      </p:sp>
      <p:sp>
        <p:nvSpPr>
          <p:cNvPr id="3" name="Title 2"/>
          <p:cNvSpPr>
            <a:spLocks noGrp="1"/>
          </p:cNvSpPr>
          <p:nvPr>
            <p:ph type="title"/>
          </p:nvPr>
        </p:nvSpPr>
        <p:spPr>
          <a:xfrm>
            <a:off x="457200" y="152400"/>
            <a:ext cx="8229600" cy="986852"/>
          </a:xfrm>
        </p:spPr>
        <p:txBody>
          <a:bodyPr>
            <a:normAutofit/>
          </a:bodyPr>
          <a:lstStyle/>
          <a:p>
            <a:r>
              <a:rPr lang="en-US" sz="5400" dirty="0">
                <a:solidFill>
                  <a:srgbClr val="FFFF00"/>
                </a:solidFill>
              </a:rPr>
              <a:t>The Scientific Attitude</a:t>
            </a:r>
            <a:r>
              <a:rPr lang="en-US" sz="5400" dirty="0">
                <a:solidFill>
                  <a:srgbClr val="FFFF00"/>
                </a:solidFill>
                <a:sym typeface="Wingdings" pitchFamily="2" charset="2"/>
              </a:rPr>
              <a:t></a:t>
            </a:r>
            <a:endParaRPr lang="en-US" sz="5400" dirty="0">
              <a:solidFill>
                <a:srgbClr val="FFFF00"/>
              </a:solidFill>
            </a:endParaRPr>
          </a:p>
        </p:txBody>
      </p:sp>
    </p:spTree>
    <p:extLst>
      <p:ext uri="{BB962C8B-B14F-4D97-AF65-F5344CB8AC3E}">
        <p14:creationId xmlns:p14="http://schemas.microsoft.com/office/powerpoint/2010/main" val="73304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620" y="5254287"/>
            <a:ext cx="8814216" cy="1259299"/>
          </a:xfrm>
        </p:spPr>
        <p:txBody>
          <a:bodyPr/>
          <a:lstStyle/>
          <a:p>
            <a:pPr algn="ctr">
              <a:defRPr/>
            </a:pPr>
            <a:r>
              <a:rPr lang="en-US" sz="3200" dirty="0">
                <a:solidFill>
                  <a:srgbClr val="C00000"/>
                </a:solidFill>
                <a:latin typeface="Times New Roman" pitchFamily="18" charset="0"/>
                <a:cs typeface="Times New Roman" pitchFamily="18" charset="0"/>
              </a:rPr>
              <a:t>Improving the Human Condition</a:t>
            </a:r>
            <a:br>
              <a:rPr lang="en-US" sz="3200" dirty="0">
                <a:solidFill>
                  <a:srgbClr val="C00000"/>
                </a:solidFill>
                <a:latin typeface="Times New Roman" pitchFamily="18" charset="0"/>
                <a:cs typeface="Times New Roman" pitchFamily="18" charset="0"/>
              </a:rPr>
            </a:br>
            <a:r>
              <a:rPr lang="en-US" sz="3200" dirty="0">
                <a:solidFill>
                  <a:srgbClr val="C00000"/>
                </a:solidFill>
                <a:latin typeface="Times New Roman" pitchFamily="18" charset="0"/>
                <a:cs typeface="Times New Roman" pitchFamily="18" charset="0"/>
              </a:rPr>
              <a:t>Social Scientific Attitude</a:t>
            </a:r>
            <a:endParaRPr lang="en-US" sz="3200" i="1" dirty="0"/>
          </a:p>
        </p:txBody>
      </p:sp>
      <p:sp>
        <p:nvSpPr>
          <p:cNvPr id="2" name="Text Placeholder 1"/>
          <p:cNvSpPr>
            <a:spLocks noGrp="1"/>
          </p:cNvSpPr>
          <p:nvPr>
            <p:ph type="body" idx="1"/>
          </p:nvPr>
        </p:nvSpPr>
        <p:spPr>
          <a:xfrm>
            <a:off x="442210" y="689548"/>
            <a:ext cx="8327036" cy="3226844"/>
          </a:xfrm>
        </p:spPr>
        <p:txBody>
          <a:bodyPr>
            <a:normAutofit fontScale="92500" lnSpcReduction="20000"/>
          </a:bodyPr>
          <a:lstStyle/>
          <a:p>
            <a:pPr lvl="0" algn="ctr"/>
            <a:r>
              <a:rPr lang="en-US" sz="4400" b="1" dirty="0">
                <a:solidFill>
                  <a:srgbClr val="FFFF00"/>
                </a:solidFill>
                <a:latin typeface="Times New Roman" pitchFamily="18" charset="0"/>
                <a:cs typeface="Times New Roman" pitchFamily="18" charset="0"/>
              </a:rPr>
              <a:t>The Social: </a:t>
            </a:r>
          </a:p>
          <a:p>
            <a:pPr lvl="0" algn="ctr"/>
            <a:r>
              <a:rPr lang="en-US" sz="4400" b="1" dirty="0">
                <a:solidFill>
                  <a:srgbClr val="FFFF00"/>
                </a:solidFill>
                <a:latin typeface="Times New Roman" pitchFamily="18" charset="0"/>
                <a:cs typeface="Times New Roman" pitchFamily="18" charset="0"/>
              </a:rPr>
              <a:t>Studying Humans </a:t>
            </a:r>
          </a:p>
          <a:p>
            <a:pPr lvl="0" algn="ctr"/>
            <a:r>
              <a:rPr lang="en-US" sz="4400" b="1" dirty="0">
                <a:solidFill>
                  <a:srgbClr val="FFFF00"/>
                </a:solidFill>
                <a:latin typeface="Times New Roman" pitchFamily="18" charset="0"/>
                <a:cs typeface="Times New Roman" pitchFamily="18" charset="0"/>
              </a:rPr>
              <a:t>&amp; </a:t>
            </a:r>
          </a:p>
          <a:p>
            <a:pPr lvl="0" algn="ctr"/>
            <a:r>
              <a:rPr lang="en-US" sz="4400" b="1" dirty="0">
                <a:solidFill>
                  <a:srgbClr val="FFFF00"/>
                </a:solidFill>
                <a:latin typeface="Times New Roman" pitchFamily="18" charset="0"/>
                <a:cs typeface="Times New Roman" pitchFamily="18" charset="0"/>
              </a:rPr>
              <a:t>Interactions with </a:t>
            </a:r>
          </a:p>
          <a:p>
            <a:pPr lvl="0" algn="ctr"/>
            <a:r>
              <a:rPr lang="en-US" sz="4800" b="1" dirty="0">
                <a:solidFill>
                  <a:srgbClr val="FFFF00"/>
                </a:solidFill>
                <a:latin typeface="Times New Roman" pitchFamily="18" charset="0"/>
                <a:cs typeface="Times New Roman" pitchFamily="18" charset="0"/>
              </a:rPr>
              <a:t>Their</a:t>
            </a:r>
            <a:r>
              <a:rPr lang="en-US" sz="4400" b="1" dirty="0">
                <a:solidFill>
                  <a:srgbClr val="FFFF00"/>
                </a:solidFill>
                <a:latin typeface="Times New Roman" pitchFamily="18" charset="0"/>
                <a:cs typeface="Times New Roman" pitchFamily="18" charset="0"/>
              </a:rPr>
              <a:t> Environments</a:t>
            </a:r>
          </a:p>
        </p:txBody>
      </p:sp>
      <p:sp>
        <p:nvSpPr>
          <p:cNvPr id="4" name="Rectangle 2"/>
          <p:cNvSpPr txBox="1">
            <a:spLocks noChangeArrowheads="1"/>
          </p:cNvSpPr>
          <p:nvPr/>
        </p:nvSpPr>
        <p:spPr>
          <a:xfrm>
            <a:off x="198620" y="3530582"/>
            <a:ext cx="8814216" cy="1259299"/>
          </a:xfrm>
          <a:prstGeom prst="rect">
            <a:avLst/>
          </a:prstGeom>
          <a:ln w="6350" cap="rnd">
            <a:noFill/>
          </a:ln>
        </p:spPr>
        <p:txBody>
          <a:bodyPr vert="horz" anchor="b" anchorCtr="0">
            <a:noAutofit/>
          </a:bodyPr>
          <a:lstStyle>
            <a:lvl1pPr algn="l" rtl="0" eaLnBrk="1" latinLnBrk="0" hangingPunct="1">
              <a:spcBef>
                <a:spcPct val="0"/>
              </a:spcBef>
              <a:buNone/>
              <a:defRPr kumimoji="0" lang="en-US" sz="4800" b="0" kern="1200" spc="-100" baseline="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latin typeface="+mj-lt"/>
                <a:ea typeface="+mj-ea"/>
                <a:cs typeface="+mj-cs"/>
              </a:defRPr>
            </a:lvl1pPr>
          </a:lstStyle>
          <a:p>
            <a:pPr algn="ctr" fontAlgn="auto">
              <a:spcAft>
                <a:spcPts val="0"/>
              </a:spcAft>
              <a:defRPr/>
            </a:pPr>
            <a:r>
              <a:rPr lang="en-US" sz="3200" dirty="0">
                <a:solidFill>
                  <a:srgbClr val="C00000"/>
                </a:solidFill>
                <a:latin typeface="Times New Roman" pitchFamily="18" charset="0"/>
                <a:cs typeface="Times New Roman" pitchFamily="18" charset="0"/>
              </a:rPr>
              <a:t>What is the goal?...</a:t>
            </a:r>
            <a:endParaRPr lang="en-US" sz="3200"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9298" name="Rectangle 2"/>
          <p:cNvSpPr>
            <a:spLocks noGrp="1" noChangeArrowheads="1"/>
          </p:cNvSpPr>
          <p:nvPr>
            <p:ph idx="1"/>
          </p:nvPr>
        </p:nvSpPr>
        <p:spPr>
          <a:xfrm>
            <a:off x="352426" y="1463040"/>
            <a:ext cx="8679148" cy="4724400"/>
          </a:xfrm>
        </p:spPr>
        <p:txBody>
          <a:bodyPr/>
          <a:lstStyle/>
          <a:p>
            <a:pPr>
              <a:defRPr/>
            </a:pPr>
            <a:r>
              <a:rPr lang="en-US" dirty="0">
                <a:latin typeface="Times New Roman" pitchFamily="18" charset="0"/>
                <a:cs typeface="Times New Roman" pitchFamily="18" charset="0"/>
              </a:rPr>
              <a:t>psychology</a:t>
            </a:r>
          </a:p>
          <a:p>
            <a:pPr>
              <a:defRPr/>
            </a:pPr>
            <a:r>
              <a:rPr lang="en-US" dirty="0">
                <a:latin typeface="Times New Roman" pitchFamily="18" charset="0"/>
                <a:cs typeface="Times New Roman" pitchFamily="18" charset="0"/>
              </a:rPr>
              <a:t>sociology</a:t>
            </a:r>
          </a:p>
          <a:p>
            <a:pPr>
              <a:defRPr/>
            </a:pPr>
            <a:r>
              <a:rPr lang="en-US" dirty="0">
                <a:latin typeface="Times New Roman" pitchFamily="18" charset="0"/>
                <a:cs typeface="Times New Roman" pitchFamily="18" charset="0"/>
              </a:rPr>
              <a:t>economics</a:t>
            </a:r>
          </a:p>
          <a:p>
            <a:pPr>
              <a:defRPr/>
            </a:pPr>
            <a:r>
              <a:rPr lang="en-US" dirty="0">
                <a:latin typeface="Times New Roman" pitchFamily="18" charset="0"/>
                <a:cs typeface="Times New Roman" pitchFamily="18" charset="0"/>
              </a:rPr>
              <a:t>political science</a:t>
            </a:r>
          </a:p>
          <a:p>
            <a:pPr>
              <a:defRPr/>
            </a:pPr>
            <a:r>
              <a:rPr lang="en-US" dirty="0">
                <a:latin typeface="Times New Roman" pitchFamily="18" charset="0"/>
                <a:cs typeface="Times New Roman" pitchFamily="18" charset="0"/>
              </a:rPr>
              <a:t>anthropology</a:t>
            </a:r>
          </a:p>
          <a:p>
            <a:pPr>
              <a:defRPr/>
            </a:pPr>
            <a:r>
              <a:rPr lang="en-US" dirty="0">
                <a:latin typeface="Times New Roman" pitchFamily="18" charset="0"/>
                <a:cs typeface="Times New Roman" pitchFamily="18" charset="0"/>
              </a:rPr>
              <a:t>geography</a:t>
            </a:r>
          </a:p>
          <a:p>
            <a:pPr>
              <a:defRPr/>
            </a:pPr>
            <a:r>
              <a:rPr lang="en-US" dirty="0">
                <a:latin typeface="Times New Roman" pitchFamily="18" charset="0"/>
                <a:cs typeface="Times New Roman" pitchFamily="18" charset="0"/>
              </a:rPr>
              <a:t>policy</a:t>
            </a:r>
          </a:p>
          <a:p>
            <a:pPr>
              <a:defRPr/>
            </a:pPr>
            <a:r>
              <a:rPr lang="en-US" dirty="0">
                <a:latin typeface="Times New Roman" pitchFamily="18" charset="0"/>
                <a:cs typeface="Times New Roman" pitchFamily="18" charset="0"/>
              </a:rPr>
              <a:t>planning</a:t>
            </a:r>
          </a:p>
          <a:p>
            <a:pPr>
              <a:defRPr/>
            </a:pPr>
            <a:r>
              <a:rPr lang="en-US" dirty="0" err="1">
                <a:latin typeface="Times New Roman" pitchFamily="18" charset="0"/>
                <a:cs typeface="Times New Roman" pitchFamily="18" charset="0"/>
              </a:rPr>
              <a:t>etc</a:t>
            </a:r>
            <a:endParaRPr lang="en-US" dirty="0">
              <a:latin typeface="Times New Roman" pitchFamily="18" charset="0"/>
              <a:cs typeface="Times New Roman" pitchFamily="18" charset="0"/>
            </a:endParaRPr>
          </a:p>
          <a:p>
            <a:pPr>
              <a:buFont typeface="Monotype Sorts" pitchFamily="-110" charset="2"/>
              <a:buNone/>
              <a:defRPr/>
            </a:pPr>
            <a:endParaRPr lang="en-US" dirty="0">
              <a:solidFill>
                <a:srgbClr val="FF0000"/>
              </a:solidFill>
              <a:latin typeface="Times New Roman" pitchFamily="18" charset="0"/>
              <a:cs typeface="Times New Roman" pitchFamily="18" charset="0"/>
            </a:endParaRPr>
          </a:p>
        </p:txBody>
      </p:sp>
      <p:sp>
        <p:nvSpPr>
          <p:cNvPr id="2" name="Title 1"/>
          <p:cNvSpPr>
            <a:spLocks noGrp="1"/>
          </p:cNvSpPr>
          <p:nvPr>
            <p:ph type="title"/>
          </p:nvPr>
        </p:nvSpPr>
        <p:spPr>
          <a:xfrm>
            <a:off x="352426" y="228600"/>
            <a:ext cx="7680960" cy="903157"/>
          </a:xfrm>
        </p:spPr>
        <p:txBody>
          <a:bodyPr/>
          <a:lstStyle/>
          <a:p>
            <a:r>
              <a:rPr lang="en-US" dirty="0">
                <a:solidFill>
                  <a:srgbClr val="FFFF00"/>
                </a:solidFill>
              </a:rPr>
              <a:t>Social Science Disciplines</a:t>
            </a:r>
          </a:p>
        </p:txBody>
      </p:sp>
      <p:pic>
        <p:nvPicPr>
          <p:cNvPr id="1026" name="Picture 2" descr="camping, environment, feet">
            <a:extLst>
              <a:ext uri="{FF2B5EF4-FFF2-40B4-BE49-F238E27FC236}">
                <a16:creationId xmlns:a16="http://schemas.microsoft.com/office/drawing/2014/main" id="{37BAE0A2-8095-4438-A93E-1D159E682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90" y="1463040"/>
            <a:ext cx="3214687" cy="24100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dventure, bushcraft, camping">
            <a:extLst>
              <a:ext uri="{FF2B5EF4-FFF2-40B4-BE49-F238E27FC236}">
                <a16:creationId xmlns:a16="http://schemas.microsoft.com/office/drawing/2014/main" id="{39F0C4BC-F3A9-456E-A877-52F1B3F1AF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90" y="3996905"/>
            <a:ext cx="3202384" cy="21496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Oval 2"/>
          <p:cNvSpPr>
            <a:spLocks noChangeArrowheads="1"/>
          </p:cNvSpPr>
          <p:nvPr/>
        </p:nvSpPr>
        <p:spPr bwMode="auto">
          <a:xfrm>
            <a:off x="2373313" y="2020888"/>
            <a:ext cx="4827587" cy="3641725"/>
          </a:xfrm>
          <a:prstGeom prst="ellipse">
            <a:avLst/>
          </a:prstGeom>
          <a:noFill/>
          <a:ln w="76200">
            <a:solidFill>
              <a:schemeClr val="folHlink"/>
            </a:solidFill>
            <a:round/>
            <a:headEnd/>
            <a:tailEnd/>
          </a:ln>
        </p:spPr>
        <p:txBody>
          <a:bodyPr wrap="none" anchor="ctr"/>
          <a:lstStyle/>
          <a:p>
            <a:endParaRPr lang="en-US">
              <a:solidFill>
                <a:schemeClr val="bg2"/>
              </a:solidFill>
            </a:endParaRPr>
          </a:p>
        </p:txBody>
      </p:sp>
      <p:sp>
        <p:nvSpPr>
          <p:cNvPr id="20483" name="Rectangle 3"/>
          <p:cNvSpPr>
            <a:spLocks noChangeArrowheads="1"/>
          </p:cNvSpPr>
          <p:nvPr/>
        </p:nvSpPr>
        <p:spPr bwMode="auto">
          <a:xfrm>
            <a:off x="1923631" y="211138"/>
            <a:ext cx="5430405" cy="515937"/>
          </a:xfrm>
          <a:prstGeom prst="rect">
            <a:avLst/>
          </a:prstGeom>
          <a:noFill/>
          <a:ln w="12700">
            <a:noFill/>
            <a:miter lim="800000"/>
            <a:headEnd/>
            <a:tailEnd/>
          </a:ln>
        </p:spPr>
        <p:txBody>
          <a:bodyPr lIns="90487" tIns="44450" rIns="90487" bIns="44450"/>
          <a:lstStyle/>
          <a:p>
            <a:pPr marL="742950" lvl="1" indent="-285750">
              <a:spcBef>
                <a:spcPct val="20000"/>
              </a:spcBef>
            </a:pPr>
            <a:r>
              <a:rPr lang="en-US" sz="2400" b="1" dirty="0">
                <a:solidFill>
                  <a:srgbClr val="FFFF00"/>
                </a:solidFill>
                <a:latin typeface="Times New Roman" pitchFamily="18" charset="0"/>
                <a:cs typeface="Times New Roman" pitchFamily="18" charset="0"/>
              </a:rPr>
              <a:t>Doing Social Science Assessments</a:t>
            </a:r>
          </a:p>
          <a:p>
            <a:pPr marL="742950" lvl="1" indent="-285750">
              <a:spcBef>
                <a:spcPct val="20000"/>
              </a:spcBef>
            </a:pPr>
            <a:endParaRPr lang="en-US" b="1" dirty="0">
              <a:solidFill>
                <a:schemeClr val="hlink"/>
              </a:solidFill>
              <a:latin typeface="Book Antiqua" pitchFamily="18" charset="0"/>
            </a:endParaRPr>
          </a:p>
        </p:txBody>
      </p:sp>
      <p:sp>
        <p:nvSpPr>
          <p:cNvPr id="457732" name="Rectangle 4"/>
          <p:cNvSpPr>
            <a:spLocks noChangeArrowheads="1"/>
          </p:cNvSpPr>
          <p:nvPr/>
        </p:nvSpPr>
        <p:spPr bwMode="auto">
          <a:xfrm>
            <a:off x="2072640" y="775560"/>
            <a:ext cx="5299710" cy="1170715"/>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Purpose help</a:t>
            </a:r>
          </a:p>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develop research questions/Objectives</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457733" name="Rectangle 5"/>
          <p:cNvSpPr>
            <a:spLocks noChangeArrowheads="1"/>
          </p:cNvSpPr>
          <p:nvPr/>
        </p:nvSpPr>
        <p:spPr bwMode="auto">
          <a:xfrm>
            <a:off x="191136" y="2728756"/>
            <a:ext cx="4533900" cy="874712"/>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Choose research approach/Methods</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457734" name="Rectangle 6"/>
          <p:cNvSpPr>
            <a:spLocks noChangeArrowheads="1"/>
          </p:cNvSpPr>
          <p:nvPr/>
        </p:nvSpPr>
        <p:spPr bwMode="auto">
          <a:xfrm>
            <a:off x="490538" y="4884105"/>
            <a:ext cx="4533900" cy="555625"/>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Data</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20487" name="Line 7"/>
          <p:cNvSpPr>
            <a:spLocks noChangeShapeType="1"/>
          </p:cNvSpPr>
          <p:nvPr/>
        </p:nvSpPr>
        <p:spPr bwMode="auto">
          <a:xfrm flipH="1">
            <a:off x="4433887" y="1772673"/>
            <a:ext cx="439737" cy="274868"/>
          </a:xfrm>
          <a:prstGeom prst="line">
            <a:avLst/>
          </a:prstGeom>
          <a:noFill/>
          <a:ln w="57150">
            <a:solidFill>
              <a:schemeClr val="folHlink"/>
            </a:solidFill>
            <a:round/>
            <a:headEnd/>
            <a:tailEnd/>
          </a:ln>
        </p:spPr>
        <p:txBody>
          <a:bodyPr wrap="none" anchor="ctr"/>
          <a:lstStyle/>
          <a:p>
            <a:endParaRPr lang="en-US"/>
          </a:p>
        </p:txBody>
      </p:sp>
      <p:sp>
        <p:nvSpPr>
          <p:cNvPr id="20488" name="Line 8"/>
          <p:cNvSpPr>
            <a:spLocks noChangeShapeType="1"/>
          </p:cNvSpPr>
          <p:nvPr/>
        </p:nvSpPr>
        <p:spPr bwMode="auto">
          <a:xfrm>
            <a:off x="4433888" y="2041118"/>
            <a:ext cx="409893" cy="302105"/>
          </a:xfrm>
          <a:prstGeom prst="line">
            <a:avLst/>
          </a:prstGeom>
          <a:noFill/>
          <a:ln w="57150">
            <a:solidFill>
              <a:schemeClr val="folHlink"/>
            </a:solidFill>
            <a:round/>
            <a:headEnd/>
            <a:tailEnd/>
          </a:ln>
        </p:spPr>
        <p:txBody>
          <a:bodyPr wrap="none" anchor="ctr"/>
          <a:lstStyle/>
          <a:p>
            <a:endParaRPr lang="en-US"/>
          </a:p>
        </p:txBody>
      </p:sp>
      <p:sp>
        <p:nvSpPr>
          <p:cNvPr id="20489" name="Line 9"/>
          <p:cNvSpPr>
            <a:spLocks noChangeShapeType="1"/>
          </p:cNvSpPr>
          <p:nvPr/>
        </p:nvSpPr>
        <p:spPr bwMode="auto">
          <a:xfrm>
            <a:off x="2139950" y="3794125"/>
            <a:ext cx="254000" cy="401638"/>
          </a:xfrm>
          <a:prstGeom prst="line">
            <a:avLst/>
          </a:prstGeom>
          <a:noFill/>
          <a:ln w="57150">
            <a:solidFill>
              <a:schemeClr val="folHlink"/>
            </a:solidFill>
            <a:round/>
            <a:headEnd/>
            <a:tailEnd/>
          </a:ln>
        </p:spPr>
        <p:txBody>
          <a:bodyPr wrap="none" anchor="ctr"/>
          <a:lstStyle/>
          <a:p>
            <a:endParaRPr lang="en-US"/>
          </a:p>
        </p:txBody>
      </p:sp>
      <p:sp>
        <p:nvSpPr>
          <p:cNvPr id="20490" name="Line 10"/>
          <p:cNvSpPr>
            <a:spLocks noChangeShapeType="1"/>
          </p:cNvSpPr>
          <p:nvPr/>
        </p:nvSpPr>
        <p:spPr bwMode="auto">
          <a:xfrm flipV="1">
            <a:off x="2405063" y="3871913"/>
            <a:ext cx="331787" cy="349250"/>
          </a:xfrm>
          <a:prstGeom prst="line">
            <a:avLst/>
          </a:prstGeom>
          <a:noFill/>
          <a:ln w="57150">
            <a:solidFill>
              <a:schemeClr val="folHlink"/>
            </a:solidFill>
            <a:round/>
            <a:headEnd/>
            <a:tailEnd/>
          </a:ln>
        </p:spPr>
        <p:txBody>
          <a:bodyPr wrap="none" anchor="ctr"/>
          <a:lstStyle/>
          <a:p>
            <a:endParaRPr lang="en-US"/>
          </a:p>
        </p:txBody>
      </p:sp>
      <p:sp>
        <p:nvSpPr>
          <p:cNvPr id="457739" name="Rectangle 11"/>
          <p:cNvSpPr>
            <a:spLocks noChangeArrowheads="1"/>
          </p:cNvSpPr>
          <p:nvPr/>
        </p:nvSpPr>
        <p:spPr bwMode="auto">
          <a:xfrm>
            <a:off x="4440157" y="4834180"/>
            <a:ext cx="4533900" cy="555625"/>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Conduct analysis</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20492" name="Line 12"/>
          <p:cNvSpPr>
            <a:spLocks noChangeShapeType="1"/>
          </p:cNvSpPr>
          <p:nvPr/>
        </p:nvSpPr>
        <p:spPr bwMode="auto">
          <a:xfrm flipV="1">
            <a:off x="4306888" y="5670394"/>
            <a:ext cx="477837" cy="312735"/>
          </a:xfrm>
          <a:prstGeom prst="line">
            <a:avLst/>
          </a:prstGeom>
          <a:noFill/>
          <a:ln w="57150">
            <a:solidFill>
              <a:schemeClr val="folHlink"/>
            </a:solidFill>
            <a:round/>
            <a:headEnd/>
            <a:tailEnd/>
          </a:ln>
        </p:spPr>
        <p:txBody>
          <a:bodyPr wrap="none" anchor="ctr"/>
          <a:lstStyle/>
          <a:p>
            <a:endParaRPr lang="en-US"/>
          </a:p>
        </p:txBody>
      </p:sp>
      <p:sp>
        <p:nvSpPr>
          <p:cNvPr id="20493" name="Line 13"/>
          <p:cNvSpPr>
            <a:spLocks noChangeShapeType="1"/>
          </p:cNvSpPr>
          <p:nvPr/>
        </p:nvSpPr>
        <p:spPr bwMode="auto">
          <a:xfrm flipH="1" flipV="1">
            <a:off x="4306888" y="5359245"/>
            <a:ext cx="431164" cy="303368"/>
          </a:xfrm>
          <a:prstGeom prst="line">
            <a:avLst/>
          </a:prstGeom>
          <a:noFill/>
          <a:ln w="57150">
            <a:solidFill>
              <a:schemeClr val="folHlink"/>
            </a:solidFill>
            <a:round/>
            <a:headEnd/>
            <a:tailEnd/>
          </a:ln>
        </p:spPr>
        <p:txBody>
          <a:bodyPr wrap="none" anchor="ctr"/>
          <a:lstStyle/>
          <a:p>
            <a:endParaRPr lang="en-US"/>
          </a:p>
        </p:txBody>
      </p:sp>
      <p:sp>
        <p:nvSpPr>
          <p:cNvPr id="457742" name="Rectangle 14"/>
          <p:cNvSpPr>
            <a:spLocks noChangeArrowheads="1"/>
          </p:cNvSpPr>
          <p:nvPr/>
        </p:nvSpPr>
        <p:spPr bwMode="auto">
          <a:xfrm>
            <a:off x="4873625" y="2651047"/>
            <a:ext cx="4210050" cy="646113"/>
          </a:xfrm>
          <a:prstGeom prst="rect">
            <a:avLst/>
          </a:prstGeom>
          <a:noFill/>
          <a:ln w="12700">
            <a:noFill/>
            <a:miter lim="800000"/>
            <a:headEnd/>
            <a:tailEnd/>
          </a:ln>
          <a:effectLst/>
        </p:spPr>
        <p:txBody>
          <a:bodyPr lIns="90487" tIns="44450" rIns="90487" bIns="44450" anchor="ctr"/>
          <a:lstStyle/>
          <a:p>
            <a:pPr algn="ctr">
              <a:lnSpc>
                <a:spcPct val="80000"/>
              </a:lnSpc>
              <a:defRPr/>
            </a:pPr>
            <a:r>
              <a:rPr lang="en-US" sz="2400" b="1" dirty="0">
                <a:effectLst>
                  <a:outerShdw blurRad="38100" dist="38100" dir="2700000" algn="tl">
                    <a:srgbClr val="000000"/>
                  </a:outerShdw>
                </a:effectLst>
                <a:latin typeface="Times New Roman" pitchFamily="18" charset="0"/>
                <a:cs typeface="Times New Roman" pitchFamily="18" charset="0"/>
              </a:rPr>
              <a:t>Report: How do your results help meet purpose</a:t>
            </a:r>
            <a:endParaRPr lang="en-US" sz="4400" b="1" dirty="0">
              <a:solidFill>
                <a:srgbClr val="00CCFF"/>
              </a:solidFill>
              <a:effectLst>
                <a:outerShdw blurRad="38100" dist="38100" dir="2700000" algn="tl">
                  <a:srgbClr val="000000"/>
                </a:outerShdw>
              </a:effectLst>
              <a:latin typeface="Times New Roman" pitchFamily="18" charset="0"/>
              <a:cs typeface="Times New Roman" pitchFamily="18" charset="0"/>
            </a:endParaRPr>
          </a:p>
        </p:txBody>
      </p:sp>
      <p:sp>
        <p:nvSpPr>
          <p:cNvPr id="20496" name="Line 16"/>
          <p:cNvSpPr>
            <a:spLocks noChangeShapeType="1"/>
          </p:cNvSpPr>
          <p:nvPr/>
        </p:nvSpPr>
        <p:spPr bwMode="auto">
          <a:xfrm flipH="1" flipV="1">
            <a:off x="7165338" y="4199738"/>
            <a:ext cx="207011" cy="456163"/>
          </a:xfrm>
          <a:prstGeom prst="line">
            <a:avLst/>
          </a:prstGeom>
          <a:noFill/>
          <a:ln w="57150">
            <a:solidFill>
              <a:schemeClr val="folHlink"/>
            </a:solidFill>
            <a:round/>
            <a:headEnd/>
            <a:tailEnd/>
          </a:ln>
        </p:spPr>
        <p:txBody>
          <a:bodyPr wrap="none" anchor="ctr"/>
          <a:lstStyle/>
          <a:p>
            <a:endParaRPr lang="en-US"/>
          </a:p>
        </p:txBody>
      </p:sp>
      <p:sp>
        <p:nvSpPr>
          <p:cNvPr id="20497" name="Line 17"/>
          <p:cNvSpPr>
            <a:spLocks noChangeShapeType="1"/>
          </p:cNvSpPr>
          <p:nvPr/>
        </p:nvSpPr>
        <p:spPr bwMode="auto">
          <a:xfrm flipH="1">
            <a:off x="6707107" y="4195763"/>
            <a:ext cx="449739" cy="284797"/>
          </a:xfrm>
          <a:prstGeom prst="line">
            <a:avLst/>
          </a:prstGeom>
          <a:noFill/>
          <a:ln w="57150">
            <a:solidFill>
              <a:schemeClr val="folHlink"/>
            </a:solidFill>
            <a:round/>
            <a:headEnd/>
            <a:tailEnd/>
          </a:ln>
        </p:spPr>
        <p:txBody>
          <a:bodyPr wrap="none" anchor="ctr"/>
          <a:lstStyle/>
          <a:p>
            <a:endParaRPr lang="en-US"/>
          </a:p>
        </p:txBody>
      </p:sp>
      <p:sp>
        <p:nvSpPr>
          <p:cNvPr id="20502" name="Rectangle 22"/>
          <p:cNvSpPr>
            <a:spLocks noChangeArrowheads="1"/>
          </p:cNvSpPr>
          <p:nvPr/>
        </p:nvSpPr>
        <p:spPr bwMode="auto">
          <a:xfrm>
            <a:off x="3540125" y="3219450"/>
            <a:ext cx="2867025" cy="538163"/>
          </a:xfrm>
          <a:prstGeom prst="rect">
            <a:avLst/>
          </a:prstGeom>
          <a:noFill/>
          <a:ln w="12700">
            <a:noFill/>
            <a:miter lim="800000"/>
            <a:headEnd/>
            <a:tailEnd/>
          </a:ln>
        </p:spPr>
        <p:txBody>
          <a:bodyPr lIns="90487" tIns="44450" rIns="90487" bIns="44450"/>
          <a:lstStyle/>
          <a:p>
            <a:pPr marL="742950" lvl="1" indent="-285750">
              <a:spcBef>
                <a:spcPct val="20000"/>
              </a:spcBef>
            </a:pPr>
            <a:r>
              <a:rPr lang="en-US" sz="3200" b="1" dirty="0">
                <a:solidFill>
                  <a:srgbClr val="FFFF00"/>
                </a:solidFill>
                <a:latin typeface="Times New Roman" pitchFamily="18" charset="0"/>
                <a:cs typeface="Times New Roman" pitchFamily="18" charset="0"/>
              </a:rPr>
              <a:t>Research Cycle</a:t>
            </a:r>
          </a:p>
        </p:txBody>
      </p:sp>
      <p:sp>
        <p:nvSpPr>
          <p:cNvPr id="20503" name="TextBox 22"/>
          <p:cNvSpPr txBox="1">
            <a:spLocks noChangeArrowheads="1"/>
          </p:cNvSpPr>
          <p:nvPr/>
        </p:nvSpPr>
        <p:spPr bwMode="auto">
          <a:xfrm>
            <a:off x="7478713" y="6079266"/>
            <a:ext cx="1362075" cy="277812"/>
          </a:xfrm>
          <a:prstGeom prst="rect">
            <a:avLst/>
          </a:prstGeom>
          <a:noFill/>
          <a:ln w="9525">
            <a:noFill/>
            <a:miter lim="800000"/>
            <a:headEnd/>
            <a:tailEnd/>
          </a:ln>
        </p:spPr>
        <p:txBody>
          <a:bodyPr wrap="none">
            <a:spAutoFit/>
          </a:bodyPr>
          <a:lstStyle/>
          <a:p>
            <a:r>
              <a:rPr lang="en-US" sz="1200" b="1" dirty="0">
                <a:solidFill>
                  <a:schemeClr val="bg2"/>
                </a:solidFill>
                <a:latin typeface="Times New Roman" pitchFamily="18" charset="0"/>
                <a:cs typeface="Times New Roman" pitchFamily="18" charset="0"/>
              </a:rPr>
              <a:t>Robson &amp; Galvan</a:t>
            </a:r>
            <a:endParaRPr lang="en-US" sz="1200" dirty="0">
              <a:solidFill>
                <a:schemeClr val="bg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ChangeArrowheads="1"/>
          </p:cNvSpPr>
          <p:nvPr/>
        </p:nvSpPr>
        <p:spPr bwMode="auto">
          <a:xfrm>
            <a:off x="2736850" y="280022"/>
            <a:ext cx="4781550" cy="515937"/>
          </a:xfrm>
          <a:prstGeom prst="rect">
            <a:avLst/>
          </a:prstGeom>
          <a:noFill/>
          <a:ln w="12700">
            <a:noFill/>
            <a:miter lim="800000"/>
            <a:headEnd/>
            <a:tailEnd/>
          </a:ln>
        </p:spPr>
        <p:txBody>
          <a:bodyPr lIns="90487" tIns="44450" rIns="90487" bIns="44450"/>
          <a:lstStyle/>
          <a:p>
            <a:pPr marL="742950" lvl="1" indent="-285750">
              <a:spcBef>
                <a:spcPct val="20000"/>
              </a:spcBef>
            </a:pPr>
            <a:r>
              <a:rPr lang="en-US" sz="2400" b="1" dirty="0">
                <a:solidFill>
                  <a:srgbClr val="FFFF00"/>
                </a:solidFill>
                <a:latin typeface="Times New Roman" pitchFamily="18" charset="0"/>
                <a:cs typeface="Times New Roman" pitchFamily="18" charset="0"/>
              </a:rPr>
              <a:t>Social Science Data</a:t>
            </a:r>
          </a:p>
          <a:p>
            <a:pPr marL="742950" lvl="1" indent="-285750">
              <a:spcBef>
                <a:spcPct val="20000"/>
              </a:spcBef>
            </a:pPr>
            <a:endParaRPr lang="en-US" sz="2400" b="1" dirty="0">
              <a:solidFill>
                <a:srgbClr val="FFFF00"/>
              </a:solidFill>
              <a:latin typeface="Times New Roman" pitchFamily="18" charset="0"/>
              <a:cs typeface="Times New Roman" pitchFamily="18" charset="0"/>
            </a:endParaRPr>
          </a:p>
          <a:p>
            <a:pPr marL="742950" lvl="1" indent="-285750">
              <a:spcBef>
                <a:spcPct val="20000"/>
              </a:spcBef>
            </a:pPr>
            <a:endParaRPr lang="en-US" b="1" dirty="0">
              <a:solidFill>
                <a:schemeClr val="hlink"/>
              </a:solidFill>
              <a:latin typeface="Book Antiqua" pitchFamily="18" charset="0"/>
            </a:endParaRPr>
          </a:p>
        </p:txBody>
      </p:sp>
      <p:pic>
        <p:nvPicPr>
          <p:cNvPr id="4100" name="Picture 4" descr="Free stock photo of working, internet, technology, computer">
            <a:extLst>
              <a:ext uri="{FF2B5EF4-FFF2-40B4-BE49-F238E27FC236}">
                <a16:creationId xmlns:a16="http://schemas.microsoft.com/office/drawing/2014/main" id="{2CD2AE1A-AA71-4084-BDEE-FE40ABEFC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63" y="1015709"/>
            <a:ext cx="3169205" cy="211280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advice, advise, advisor">
            <a:extLst>
              <a:ext uri="{FF2B5EF4-FFF2-40B4-BE49-F238E27FC236}">
                <a16:creationId xmlns:a16="http://schemas.microsoft.com/office/drawing/2014/main" id="{C3D95800-B369-41B4-89C6-2D203FD05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355" y="3348262"/>
            <a:ext cx="3183813" cy="21236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Photo of Man in Gray Coat">
            <a:extLst>
              <a:ext uri="{FF2B5EF4-FFF2-40B4-BE49-F238E27FC236}">
                <a16:creationId xmlns:a16="http://schemas.microsoft.com/office/drawing/2014/main" id="{A9DE12D1-4E4C-4DD9-8D83-156C02858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3017" y="1015709"/>
            <a:ext cx="3190426" cy="212695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bench, chat, chatting">
            <a:extLst>
              <a:ext uri="{FF2B5EF4-FFF2-40B4-BE49-F238E27FC236}">
                <a16:creationId xmlns:a16="http://schemas.microsoft.com/office/drawing/2014/main" id="{6BEB7546-5BC1-462C-9CDA-2E1AC1C4D8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3018" y="3362410"/>
            <a:ext cx="3190426" cy="2124688"/>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47D7D075-CF80-430D-B565-9D39E32FC3DB}"/>
              </a:ext>
            </a:extLst>
          </p:cNvPr>
          <p:cNvSpPr>
            <a:spLocks noChangeArrowheads="1"/>
          </p:cNvSpPr>
          <p:nvPr/>
        </p:nvSpPr>
        <p:spPr bwMode="auto">
          <a:xfrm>
            <a:off x="3125042" y="5844059"/>
            <a:ext cx="4781550" cy="515937"/>
          </a:xfrm>
          <a:prstGeom prst="rect">
            <a:avLst/>
          </a:prstGeom>
          <a:noFill/>
          <a:ln w="12700">
            <a:noFill/>
            <a:miter lim="800000"/>
            <a:headEnd/>
            <a:tailEnd/>
          </a:ln>
        </p:spPr>
        <p:txBody>
          <a:bodyPr lIns="90487" tIns="44450" rIns="90487" bIns="44450"/>
          <a:lstStyle/>
          <a:p>
            <a:pPr marL="742950" lvl="1" indent="-285750">
              <a:spcBef>
                <a:spcPct val="20000"/>
              </a:spcBef>
            </a:pPr>
            <a:r>
              <a:rPr lang="en-US" sz="2400" b="1" dirty="0">
                <a:solidFill>
                  <a:srgbClr val="FFFF00"/>
                </a:solidFill>
                <a:latin typeface="Times New Roman" pitchFamily="18" charset="0"/>
                <a:cs typeface="Times New Roman" pitchFamily="18" charset="0"/>
              </a:rPr>
              <a:t>Human Data</a:t>
            </a:r>
            <a:endParaRPr lang="en-US" b="1" dirty="0">
              <a:solidFill>
                <a:schemeClr val="hlink"/>
              </a:solidFill>
              <a:latin typeface="Book Antiqua" pitchFamily="18" charset="0"/>
            </a:endParaRPr>
          </a:p>
        </p:txBody>
      </p:sp>
    </p:spTree>
    <p:extLst>
      <p:ext uri="{BB962C8B-B14F-4D97-AF65-F5344CB8AC3E}">
        <p14:creationId xmlns:p14="http://schemas.microsoft.com/office/powerpoint/2010/main" val="6165192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10446</TotalTime>
  <Pages>9</Pages>
  <Words>1538</Words>
  <Application>Microsoft Office PowerPoint</Application>
  <PresentationFormat>On-screen Show (4:3)</PresentationFormat>
  <Paragraphs>390</Paragraphs>
  <Slides>42</Slides>
  <Notes>35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ＭＳ Ｐゴシック</vt:lpstr>
      <vt:lpstr>Arial</vt:lpstr>
      <vt:lpstr>Book Antiqua</vt:lpstr>
      <vt:lpstr>Constantia</vt:lpstr>
      <vt:lpstr>Helvetica</vt:lpstr>
      <vt:lpstr>Monotype Sorts</vt:lpstr>
      <vt:lpstr>Palatino</vt:lpstr>
      <vt:lpstr>Times</vt:lpstr>
      <vt:lpstr>Times New Roman</vt:lpstr>
      <vt:lpstr>Wingdings</vt:lpstr>
      <vt:lpstr>Wingdings 2</vt:lpstr>
      <vt:lpstr>Paper</vt:lpstr>
      <vt:lpstr>The Social-Scientific Method: The People Method</vt:lpstr>
      <vt:lpstr>Learning Goals &amp;  Today’s Cue Card Mission</vt:lpstr>
      <vt:lpstr>Rapid Rounds</vt:lpstr>
      <vt:lpstr>Scientific/Science</vt:lpstr>
      <vt:lpstr>The Scientific Attitude</vt:lpstr>
      <vt:lpstr>Improving the Human Condition Social Scientific Attitude</vt:lpstr>
      <vt:lpstr>Social Science Disciplines</vt:lpstr>
      <vt:lpstr>PowerPoint Presentation</vt:lpstr>
      <vt:lpstr>PowerPoint Presentation</vt:lpstr>
      <vt:lpstr>Learning Goals &amp;  Today’s Cue Card Mission</vt:lpstr>
      <vt:lpstr>Lab Exercise: Next Class Session</vt:lpstr>
      <vt:lpstr>PowerPoint Presentation</vt:lpstr>
      <vt:lpstr>The Social-Scientific Method: The People Method</vt:lpstr>
      <vt:lpstr>PowerPoint Presentation</vt:lpstr>
      <vt:lpstr>PowerPoint Presentation</vt:lpstr>
      <vt:lpstr>Example Questions in SSNRM</vt:lpstr>
      <vt:lpstr>Research problem determines methods &amp; approaches</vt:lpstr>
      <vt:lpstr>Which approach and broad method will you use for your lab?</vt:lpstr>
      <vt:lpstr>Reasons for Research and Units of Observation and Analysis</vt:lpstr>
      <vt:lpstr>Approaches</vt:lpstr>
      <vt:lpstr>Approaches</vt:lpstr>
      <vt:lpstr>Approaches</vt:lpstr>
      <vt:lpstr>PowerPoint Presentation</vt:lpstr>
      <vt:lpstr>Let’s Hop to it!  (Turn to your neighbor and get started)</vt:lpstr>
      <vt:lpstr>PowerPoint Presentation</vt:lpstr>
      <vt:lpstr>Let’s Hop to it!  (Find your team from lab &amp; start chatting)</vt:lpstr>
      <vt:lpstr>Expectations for Lab Assignment</vt:lpstr>
      <vt:lpstr>Rubric Online…</vt:lpstr>
      <vt:lpstr>Last time…</vt:lpstr>
      <vt:lpstr>Reasons for Research and Units of Observation and Analysis</vt:lpstr>
      <vt:lpstr>PowerPoint Presentation</vt:lpstr>
      <vt:lpstr>PowerPoint Presentation</vt:lpstr>
      <vt:lpstr>Methods</vt:lpstr>
      <vt:lpstr>Methods – What would you do?</vt:lpstr>
      <vt:lpstr>PowerPoint Presentation</vt:lpstr>
      <vt:lpstr>PowerPoint Presentation</vt:lpstr>
      <vt:lpstr>PowerPoint Presentation</vt:lpstr>
      <vt:lpstr>PowerPoint Presentation</vt:lpstr>
      <vt:lpstr>Methods</vt:lpstr>
      <vt:lpstr>Take a minute to talk and write down on your card</vt:lpstr>
      <vt:lpstr>Analysis, Results &amp; Interpretation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dc:title>
  <dc:subject/>
  <dc:creator>Stanley Asah</dc:creator>
  <cp:keywords/>
  <dc:description/>
  <cp:lastModifiedBy>Miku Lenentine</cp:lastModifiedBy>
  <cp:revision>478</cp:revision>
  <cp:lastPrinted>2017-10-23T15:30:40Z</cp:lastPrinted>
  <dcterms:created xsi:type="dcterms:W3CDTF">2009-04-06T15:46:02Z</dcterms:created>
  <dcterms:modified xsi:type="dcterms:W3CDTF">2017-12-03T23:34:56Z</dcterms:modified>
</cp:coreProperties>
</file>