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51.xml" ContentType="application/vnd.openxmlformats-officedocument.presentationml.notesSlide+xml"/>
  <Override PartName="/ppt/notesSlides/notesSlide57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45.xml" ContentType="application/vnd.openxmlformats-officedocument.presentationml.notes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Override PartName="/ppt/notesSlides/notesSlide48.xml" ContentType="application/vnd.openxmlformats-officedocument.presentationml.notesSlide+xml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55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6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6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6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notesSlides/notesSlide59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54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notesSlides/notesSlide49.xml" ContentType="application/vnd.openxmlformats-officedocument.presentationml.notes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9" r:id="rId1"/>
  </p:sldMasterIdLst>
  <p:notesMasterIdLst>
    <p:notesMasterId r:id="rId67"/>
  </p:notesMasterIdLst>
  <p:sldIdLst>
    <p:sldId id="260" r:id="rId2"/>
    <p:sldId id="427" r:id="rId3"/>
    <p:sldId id="306" r:id="rId4"/>
    <p:sldId id="356" r:id="rId5"/>
    <p:sldId id="307" r:id="rId6"/>
    <p:sldId id="308" r:id="rId7"/>
    <p:sldId id="310" r:id="rId8"/>
    <p:sldId id="311" r:id="rId9"/>
    <p:sldId id="417" r:id="rId10"/>
    <p:sldId id="418" r:id="rId11"/>
    <p:sldId id="424" r:id="rId12"/>
    <p:sldId id="420" r:id="rId13"/>
    <p:sldId id="419" r:id="rId14"/>
    <p:sldId id="421" r:id="rId15"/>
    <p:sldId id="422" r:id="rId16"/>
    <p:sldId id="423" r:id="rId17"/>
    <p:sldId id="312" r:id="rId18"/>
    <p:sldId id="313" r:id="rId19"/>
    <p:sldId id="357" r:id="rId20"/>
    <p:sldId id="314" r:id="rId21"/>
    <p:sldId id="325" r:id="rId22"/>
    <p:sldId id="332" r:id="rId23"/>
    <p:sldId id="326" r:id="rId24"/>
    <p:sldId id="328" r:id="rId25"/>
    <p:sldId id="329" r:id="rId26"/>
    <p:sldId id="330" r:id="rId27"/>
    <p:sldId id="334" r:id="rId28"/>
    <p:sldId id="331" r:id="rId29"/>
    <p:sldId id="316" r:id="rId30"/>
    <p:sldId id="333" r:id="rId31"/>
    <p:sldId id="327" r:id="rId32"/>
    <p:sldId id="317" r:id="rId33"/>
    <p:sldId id="358" r:id="rId34"/>
    <p:sldId id="318" r:id="rId35"/>
    <p:sldId id="428" r:id="rId36"/>
    <p:sldId id="429" r:id="rId37"/>
    <p:sldId id="430" r:id="rId38"/>
    <p:sldId id="431" r:id="rId39"/>
    <p:sldId id="432" r:id="rId40"/>
    <p:sldId id="433" r:id="rId41"/>
    <p:sldId id="434" r:id="rId42"/>
    <p:sldId id="435" r:id="rId43"/>
    <p:sldId id="436" r:id="rId44"/>
    <p:sldId id="437" r:id="rId45"/>
    <p:sldId id="438" r:id="rId46"/>
    <p:sldId id="439" r:id="rId47"/>
    <p:sldId id="440" r:id="rId48"/>
    <p:sldId id="441" r:id="rId49"/>
    <p:sldId id="442" r:id="rId50"/>
    <p:sldId id="443" r:id="rId51"/>
    <p:sldId id="444" r:id="rId52"/>
    <p:sldId id="445" r:id="rId53"/>
    <p:sldId id="446" r:id="rId54"/>
    <p:sldId id="447" r:id="rId55"/>
    <p:sldId id="448" r:id="rId56"/>
    <p:sldId id="449" r:id="rId57"/>
    <p:sldId id="450" r:id="rId58"/>
    <p:sldId id="451" r:id="rId59"/>
    <p:sldId id="452" r:id="rId60"/>
    <p:sldId id="453" r:id="rId61"/>
    <p:sldId id="454" r:id="rId62"/>
    <p:sldId id="455" r:id="rId63"/>
    <p:sldId id="456" r:id="rId64"/>
    <p:sldId id="457" r:id="rId65"/>
    <p:sldId id="319" r:id="rId6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F00"/>
    <a:srgbClr val="EAEAEA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>
    <p:restoredLeft sz="15620"/>
    <p:restoredTop sz="94660"/>
  </p:normalViewPr>
  <p:slideViewPr>
    <p:cSldViewPr>
      <p:cViewPr varScale="1">
        <p:scale>
          <a:sx n="233" d="100"/>
          <a:sy n="233" d="100"/>
        </p:scale>
        <p:origin x="-1952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1288" y="-10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theme" Target="theme/theme1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69" Type="http://schemas.openxmlformats.org/officeDocument/2006/relationships/presProps" Target="presProps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printerSettings" Target="printerSettings/printerSettings1.bin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4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4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D55BF015-3ADB-7B48-991F-566260CB1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D3ACDA-DCE7-4249-A795-EF8BA02D391B}" type="slidenum">
              <a:rPr lang="en-US">
                <a:latin typeface="Times" pitchFamily="-110" charset="0"/>
              </a:rPr>
              <a:pPr/>
              <a:t>1</a:t>
            </a:fld>
            <a:endParaRPr lang="en-US">
              <a:latin typeface="Times" pitchFamily="-110" charset="0"/>
            </a:endParaRPr>
          </a:p>
        </p:txBody>
      </p:sp>
      <p:sp>
        <p:nvSpPr>
          <p:cNvPr id="194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4E4044-CA1B-5E46-914A-34AE1471AF80}" type="slidenum">
              <a:rPr lang="en-US">
                <a:latin typeface="Times" pitchFamily="-110" charset="0"/>
              </a:rPr>
              <a:pPr/>
              <a:t>11</a:t>
            </a:fld>
            <a:endParaRPr lang="en-US">
              <a:latin typeface="Times" pitchFamily="-110" charset="0"/>
            </a:endParaRPr>
          </a:p>
        </p:txBody>
      </p:sp>
      <p:sp>
        <p:nvSpPr>
          <p:cNvPr id="2150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0255C2-C25F-A34A-8881-759BFC76B270}" type="slidenum">
              <a:rPr lang="en-US">
                <a:latin typeface="Times" pitchFamily="-110" charset="0"/>
              </a:rPr>
              <a:pPr/>
              <a:t>12</a:t>
            </a:fld>
            <a:endParaRPr lang="en-US">
              <a:latin typeface="Times" pitchFamily="-110" charset="0"/>
            </a:endParaRPr>
          </a:p>
        </p:txBody>
      </p:sp>
      <p:sp>
        <p:nvSpPr>
          <p:cNvPr id="2170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7E27E-BF08-6246-9FE1-1A6742686F03}" type="slidenum">
              <a:rPr lang="en-US">
                <a:latin typeface="Times" pitchFamily="-110" charset="0"/>
              </a:rPr>
              <a:pPr/>
              <a:t>13</a:t>
            </a:fld>
            <a:endParaRPr lang="en-US">
              <a:latin typeface="Times" pitchFamily="-110" charset="0"/>
            </a:endParaRPr>
          </a:p>
        </p:txBody>
      </p:sp>
      <p:sp>
        <p:nvSpPr>
          <p:cNvPr id="2191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FE334C-C942-024A-8B2B-8F1C95BE9430}" type="slidenum">
              <a:rPr lang="en-US">
                <a:latin typeface="Times" pitchFamily="-110" charset="0"/>
              </a:rPr>
              <a:pPr/>
              <a:t>14</a:t>
            </a:fld>
            <a:endParaRPr lang="en-US">
              <a:latin typeface="Times" pitchFamily="-110" charset="0"/>
            </a:endParaRPr>
          </a:p>
        </p:txBody>
      </p:sp>
      <p:sp>
        <p:nvSpPr>
          <p:cNvPr id="2211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797C58-8B41-3C4C-8E4A-F3523248F5CE}" type="slidenum">
              <a:rPr lang="en-US">
                <a:latin typeface="Times" pitchFamily="-110" charset="0"/>
              </a:rPr>
              <a:pPr/>
              <a:t>15</a:t>
            </a:fld>
            <a:endParaRPr lang="en-US">
              <a:latin typeface="Times" pitchFamily="-110" charset="0"/>
            </a:endParaRPr>
          </a:p>
        </p:txBody>
      </p:sp>
      <p:sp>
        <p:nvSpPr>
          <p:cNvPr id="2232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44131C-2B64-3E48-A8AE-63094D92229A}" type="slidenum">
              <a:rPr lang="en-US">
                <a:latin typeface="Times" pitchFamily="-110" charset="0"/>
              </a:rPr>
              <a:pPr/>
              <a:t>16</a:t>
            </a:fld>
            <a:endParaRPr lang="en-US">
              <a:latin typeface="Times" pitchFamily="-110" charset="0"/>
            </a:endParaRPr>
          </a:p>
        </p:txBody>
      </p:sp>
      <p:sp>
        <p:nvSpPr>
          <p:cNvPr id="2252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5E0BB3-8E0C-2844-BD48-3F7DA5731639}" type="slidenum">
              <a:rPr lang="en-US">
                <a:latin typeface="Times" pitchFamily="-110" charset="0"/>
              </a:rPr>
              <a:pPr/>
              <a:t>17</a:t>
            </a:fld>
            <a:endParaRPr lang="en-US">
              <a:latin typeface="Times" pitchFamily="-110" charset="0"/>
            </a:endParaRPr>
          </a:p>
        </p:txBody>
      </p:sp>
      <p:sp>
        <p:nvSpPr>
          <p:cNvPr id="2273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D0FDE7-A53C-C34E-831F-823A5894BAFF}" type="slidenum">
              <a:rPr lang="en-US">
                <a:latin typeface="Times" pitchFamily="-110" charset="0"/>
              </a:rPr>
              <a:pPr/>
              <a:t>18</a:t>
            </a:fld>
            <a:endParaRPr lang="en-US">
              <a:latin typeface="Times" pitchFamily="-110" charset="0"/>
            </a:endParaRPr>
          </a:p>
        </p:txBody>
      </p:sp>
      <p:sp>
        <p:nvSpPr>
          <p:cNvPr id="2293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BD12D6-5CD5-1A43-9B8B-C361E7F2D6F0}" type="slidenum">
              <a:rPr lang="en-US">
                <a:latin typeface="Times" pitchFamily="-110" charset="0"/>
              </a:rPr>
              <a:pPr/>
              <a:t>19</a:t>
            </a:fld>
            <a:endParaRPr lang="en-US">
              <a:latin typeface="Times" pitchFamily="-110" charset="0"/>
            </a:endParaRPr>
          </a:p>
        </p:txBody>
      </p:sp>
      <p:sp>
        <p:nvSpPr>
          <p:cNvPr id="2314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28D93B-1C56-C642-A4CB-4333896001DB}" type="slidenum">
              <a:rPr lang="en-US">
                <a:latin typeface="Times" pitchFamily="-110" charset="0"/>
              </a:rPr>
              <a:pPr/>
              <a:t>20</a:t>
            </a:fld>
            <a:endParaRPr lang="en-US">
              <a:latin typeface="Times" pitchFamily="-110" charset="0"/>
            </a:endParaRPr>
          </a:p>
        </p:txBody>
      </p:sp>
      <p:sp>
        <p:nvSpPr>
          <p:cNvPr id="2334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940F30-12BF-B542-B431-3C9B900EF12C}" type="slidenum">
              <a:rPr lang="en-US">
                <a:latin typeface="Times" pitchFamily="-110" charset="0"/>
              </a:rPr>
              <a:pPr/>
              <a:t>3</a:t>
            </a:fld>
            <a:endParaRPr lang="en-US">
              <a:latin typeface="Times" pitchFamily="-110" charset="0"/>
            </a:endParaRPr>
          </a:p>
        </p:txBody>
      </p:sp>
      <p:sp>
        <p:nvSpPr>
          <p:cNvPr id="1986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D8A0D1-AA8C-BA4D-9616-81A43560D850}" type="slidenum">
              <a:rPr lang="en-US">
                <a:latin typeface="Times" pitchFamily="-110" charset="0"/>
              </a:rPr>
              <a:pPr/>
              <a:t>21</a:t>
            </a:fld>
            <a:endParaRPr lang="en-US">
              <a:latin typeface="Times" pitchFamily="-110" charset="0"/>
            </a:endParaRPr>
          </a:p>
        </p:txBody>
      </p:sp>
      <p:sp>
        <p:nvSpPr>
          <p:cNvPr id="2355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A3EB4B-16A4-8C49-8DB0-1DC053D025A0}" type="slidenum">
              <a:rPr lang="en-US">
                <a:latin typeface="Times" pitchFamily="-110" charset="0"/>
              </a:rPr>
              <a:pPr/>
              <a:t>22</a:t>
            </a:fld>
            <a:endParaRPr lang="en-US">
              <a:latin typeface="Times" pitchFamily="-110" charset="0"/>
            </a:endParaRPr>
          </a:p>
        </p:txBody>
      </p:sp>
      <p:sp>
        <p:nvSpPr>
          <p:cNvPr id="2375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877B5-ACBB-6B43-A94B-5BE4A202F399}" type="slidenum">
              <a:rPr lang="en-US">
                <a:latin typeface="Times" pitchFamily="-110" charset="0"/>
              </a:rPr>
              <a:pPr/>
              <a:t>23</a:t>
            </a:fld>
            <a:endParaRPr lang="en-US">
              <a:latin typeface="Times" pitchFamily="-110" charset="0"/>
            </a:endParaRPr>
          </a:p>
        </p:txBody>
      </p:sp>
      <p:sp>
        <p:nvSpPr>
          <p:cNvPr id="2396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731391-2AD2-D74C-9738-67130E33FA85}" type="slidenum">
              <a:rPr lang="en-US">
                <a:latin typeface="Times" pitchFamily="-110" charset="0"/>
              </a:rPr>
              <a:pPr/>
              <a:t>24</a:t>
            </a:fld>
            <a:endParaRPr lang="en-US">
              <a:latin typeface="Times" pitchFamily="-110" charset="0"/>
            </a:endParaRPr>
          </a:p>
        </p:txBody>
      </p:sp>
      <p:sp>
        <p:nvSpPr>
          <p:cNvPr id="2416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1A2392-B8A3-374E-A7CC-5190F51F0DDC}" type="slidenum">
              <a:rPr lang="en-US">
                <a:latin typeface="Times" pitchFamily="-110" charset="0"/>
              </a:rPr>
              <a:pPr/>
              <a:t>25</a:t>
            </a:fld>
            <a:endParaRPr lang="en-US">
              <a:latin typeface="Times" pitchFamily="-110" charset="0"/>
            </a:endParaRPr>
          </a:p>
        </p:txBody>
      </p:sp>
      <p:sp>
        <p:nvSpPr>
          <p:cNvPr id="2437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E202EE-2D0F-B34C-8B6A-C94DA4C5F56F}" type="slidenum">
              <a:rPr lang="en-US">
                <a:latin typeface="Times" pitchFamily="-110" charset="0"/>
              </a:rPr>
              <a:pPr/>
              <a:t>26</a:t>
            </a:fld>
            <a:endParaRPr lang="en-US">
              <a:latin typeface="Times" pitchFamily="-110" charset="0"/>
            </a:endParaRPr>
          </a:p>
        </p:txBody>
      </p:sp>
      <p:sp>
        <p:nvSpPr>
          <p:cNvPr id="2457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71E993-7510-4C4C-BCB1-95D701B8B19A}" type="slidenum">
              <a:rPr lang="en-US">
                <a:latin typeface="Times" pitchFamily="-110" charset="0"/>
              </a:rPr>
              <a:pPr/>
              <a:t>27</a:t>
            </a:fld>
            <a:endParaRPr lang="en-US">
              <a:latin typeface="Times" pitchFamily="-110" charset="0"/>
            </a:endParaRPr>
          </a:p>
        </p:txBody>
      </p:sp>
      <p:sp>
        <p:nvSpPr>
          <p:cNvPr id="2478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37FF1E-A352-8C4F-99D6-88D41CD26731}" type="slidenum">
              <a:rPr lang="en-US">
                <a:latin typeface="Times" pitchFamily="-110" charset="0"/>
              </a:rPr>
              <a:pPr/>
              <a:t>28</a:t>
            </a:fld>
            <a:endParaRPr lang="en-US">
              <a:latin typeface="Times" pitchFamily="-110" charset="0"/>
            </a:endParaRPr>
          </a:p>
        </p:txBody>
      </p:sp>
      <p:sp>
        <p:nvSpPr>
          <p:cNvPr id="2498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4E04F6-D4DC-3144-966D-29E1FBDF05E6}" type="slidenum">
              <a:rPr lang="en-US">
                <a:latin typeface="Times" pitchFamily="-110" charset="0"/>
              </a:rPr>
              <a:pPr/>
              <a:t>29</a:t>
            </a:fld>
            <a:endParaRPr lang="en-US">
              <a:latin typeface="Times" pitchFamily="-110" charset="0"/>
            </a:endParaRPr>
          </a:p>
        </p:txBody>
      </p:sp>
      <p:sp>
        <p:nvSpPr>
          <p:cNvPr id="2519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1778E2-5D56-B848-B771-6157FCC02C53}" type="slidenum">
              <a:rPr lang="en-US">
                <a:latin typeface="Times" pitchFamily="-110" charset="0"/>
              </a:rPr>
              <a:pPr/>
              <a:t>30</a:t>
            </a:fld>
            <a:endParaRPr lang="en-US">
              <a:latin typeface="Times" pitchFamily="-110" charset="0"/>
            </a:endParaRPr>
          </a:p>
        </p:txBody>
      </p:sp>
      <p:sp>
        <p:nvSpPr>
          <p:cNvPr id="2539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8EAA88-1787-A244-8844-F96776F5CCD4}" type="slidenum">
              <a:rPr lang="en-US">
                <a:latin typeface="Times" pitchFamily="-110" charset="0"/>
              </a:rPr>
              <a:pPr/>
              <a:t>4</a:t>
            </a:fld>
            <a:endParaRPr lang="en-US">
              <a:latin typeface="Times" pitchFamily="-110" charset="0"/>
            </a:endParaRPr>
          </a:p>
        </p:txBody>
      </p:sp>
      <p:sp>
        <p:nvSpPr>
          <p:cNvPr id="2007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979783-7B06-4D42-A18C-AE590EDB9E42}" type="slidenum">
              <a:rPr lang="en-US">
                <a:latin typeface="Times" pitchFamily="-110" charset="0"/>
              </a:rPr>
              <a:pPr/>
              <a:t>31</a:t>
            </a:fld>
            <a:endParaRPr lang="en-US">
              <a:latin typeface="Times" pitchFamily="-110" charset="0"/>
            </a:endParaRPr>
          </a:p>
        </p:txBody>
      </p:sp>
      <p:sp>
        <p:nvSpPr>
          <p:cNvPr id="2560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FCE904-D3C9-4745-A5E5-30C782A5FDA4}" type="slidenum">
              <a:rPr lang="en-US">
                <a:latin typeface="Times" pitchFamily="-110" charset="0"/>
              </a:rPr>
              <a:pPr/>
              <a:t>32</a:t>
            </a:fld>
            <a:endParaRPr lang="en-US">
              <a:latin typeface="Times" pitchFamily="-110" charset="0"/>
            </a:endParaRPr>
          </a:p>
        </p:txBody>
      </p:sp>
      <p:sp>
        <p:nvSpPr>
          <p:cNvPr id="2580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2AE73E-433C-EA4E-99F4-E62922F9D047}" type="slidenum">
              <a:rPr lang="en-US">
                <a:latin typeface="Times" pitchFamily="-110" charset="0"/>
              </a:rPr>
              <a:pPr/>
              <a:t>33</a:t>
            </a:fld>
            <a:endParaRPr lang="en-US">
              <a:latin typeface="Times" pitchFamily="-110" charset="0"/>
            </a:endParaRPr>
          </a:p>
        </p:txBody>
      </p:sp>
      <p:sp>
        <p:nvSpPr>
          <p:cNvPr id="2600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6FE240-AAF8-6B40-91B8-B32EE7224C70}" type="slidenum">
              <a:rPr lang="en-US">
                <a:latin typeface="Times" pitchFamily="-110" charset="0"/>
              </a:rPr>
              <a:pPr/>
              <a:t>34</a:t>
            </a:fld>
            <a:endParaRPr lang="en-US">
              <a:latin typeface="Times" pitchFamily="-110" charset="0"/>
            </a:endParaRPr>
          </a:p>
        </p:txBody>
      </p:sp>
      <p:sp>
        <p:nvSpPr>
          <p:cNvPr id="2621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FCB83E-8A68-6942-B606-54C444417C1B}" type="slidenum">
              <a:rPr lang="en-US"/>
              <a:pPr/>
              <a:t>35</a:t>
            </a:fld>
            <a:endParaRPr lang="en-US"/>
          </a:p>
        </p:txBody>
      </p:sp>
      <p:sp>
        <p:nvSpPr>
          <p:cNvPr id="593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7120B8-6ECD-5144-96F2-A69AB091CDE3}" type="slidenum">
              <a:rPr lang="en-US"/>
              <a:pPr/>
              <a:t>36</a:t>
            </a:fld>
            <a:endParaRPr lang="en-US"/>
          </a:p>
        </p:txBody>
      </p:sp>
      <p:sp>
        <p:nvSpPr>
          <p:cNvPr id="43010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FFECF4-5204-B34B-B10E-52F4B221ECF5}" type="slidenum">
              <a:rPr lang="en-US"/>
              <a:pPr/>
              <a:t>37</a:t>
            </a:fld>
            <a:endParaRPr lang="en-US"/>
          </a:p>
        </p:txBody>
      </p:sp>
      <p:sp>
        <p:nvSpPr>
          <p:cNvPr id="440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AD5AC1-8953-AB47-AD6B-467D9B5B24A7}" type="slidenum">
              <a:rPr lang="en-US"/>
              <a:pPr/>
              <a:t>38</a:t>
            </a:fld>
            <a:endParaRPr lang="en-US"/>
          </a:p>
        </p:txBody>
      </p:sp>
      <p:sp>
        <p:nvSpPr>
          <p:cNvPr id="604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82F7C0-1DC7-DD4C-AF1C-2429BE0EA0C0}" type="slidenum">
              <a:rPr lang="en-US"/>
              <a:pPr/>
              <a:t>39</a:t>
            </a:fld>
            <a:endParaRPr lang="en-US"/>
          </a:p>
        </p:txBody>
      </p:sp>
      <p:sp>
        <p:nvSpPr>
          <p:cNvPr id="450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0EE6E-B460-4743-A5BA-7423FEC7445C}" type="slidenum">
              <a:rPr lang="en-US"/>
              <a:pPr/>
              <a:t>40</a:t>
            </a:fld>
            <a:endParaRPr lang="en-US"/>
          </a:p>
        </p:txBody>
      </p:sp>
      <p:sp>
        <p:nvSpPr>
          <p:cNvPr id="471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2D013C-EA8E-0D4A-8C74-31AEA5628BAF}" type="slidenum">
              <a:rPr lang="en-US">
                <a:latin typeface="Times" pitchFamily="-110" charset="0"/>
              </a:rPr>
              <a:pPr/>
              <a:t>5</a:t>
            </a:fld>
            <a:endParaRPr lang="en-US">
              <a:latin typeface="Times" pitchFamily="-110" charset="0"/>
            </a:endParaRPr>
          </a:p>
        </p:txBody>
      </p:sp>
      <p:sp>
        <p:nvSpPr>
          <p:cNvPr id="2027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3B29D5-5C1E-9340-909F-C14CF131B2D8}" type="slidenum">
              <a:rPr lang="en-US"/>
              <a:pPr/>
              <a:t>41</a:t>
            </a:fld>
            <a:endParaRPr lang="en-US"/>
          </a:p>
        </p:txBody>
      </p:sp>
      <p:sp>
        <p:nvSpPr>
          <p:cNvPr id="614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C0D2CD-BBF1-284F-9390-DB3854EE0F21}" type="slidenum">
              <a:rPr lang="en-US"/>
              <a:pPr/>
              <a:t>42</a:t>
            </a:fld>
            <a:endParaRPr lang="en-US"/>
          </a:p>
        </p:txBody>
      </p:sp>
      <p:sp>
        <p:nvSpPr>
          <p:cNvPr id="645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3FF665-DBB2-D249-8F98-909DD4551471}" type="slidenum">
              <a:rPr lang="en-US"/>
              <a:pPr/>
              <a:t>43</a:t>
            </a:fld>
            <a:endParaRPr lang="en-US"/>
          </a:p>
        </p:txBody>
      </p:sp>
      <p:sp>
        <p:nvSpPr>
          <p:cNvPr id="655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E65FB1-1B1A-B741-8A50-3E617F4E093D}" type="slidenum">
              <a:rPr lang="en-US"/>
              <a:pPr/>
              <a:t>44</a:t>
            </a:fld>
            <a:endParaRPr lang="en-US"/>
          </a:p>
        </p:txBody>
      </p:sp>
      <p:sp>
        <p:nvSpPr>
          <p:cNvPr id="69634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65C337-801E-2D44-AC8A-A31BDBC93213}" type="slidenum">
              <a:rPr lang="en-US"/>
              <a:pPr/>
              <a:t>46</a:t>
            </a:fld>
            <a:endParaRPr lang="en-US"/>
          </a:p>
        </p:txBody>
      </p:sp>
      <p:sp>
        <p:nvSpPr>
          <p:cNvPr id="71682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9B962A-EB79-BD44-8F4C-09C2A839B67E}" type="slidenum">
              <a:rPr lang="en-US"/>
              <a:pPr/>
              <a:t>47</a:t>
            </a:fld>
            <a:endParaRPr lang="en-US"/>
          </a:p>
        </p:txBody>
      </p:sp>
      <p:sp>
        <p:nvSpPr>
          <p:cNvPr id="73730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1B67B7-EEE2-144C-B92E-1860F2EFD769}" type="slidenum">
              <a:rPr lang="en-US"/>
              <a:pPr/>
              <a:t>48</a:t>
            </a:fld>
            <a:endParaRPr lang="en-US"/>
          </a:p>
        </p:txBody>
      </p:sp>
      <p:sp>
        <p:nvSpPr>
          <p:cNvPr id="75778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88CFE-6C15-D54B-9C3B-3F21A9D65BA4}" type="slidenum">
              <a:rPr lang="en-US"/>
              <a:pPr/>
              <a:t>49</a:t>
            </a:fld>
            <a:endParaRPr lang="en-US"/>
          </a:p>
        </p:txBody>
      </p:sp>
      <p:sp>
        <p:nvSpPr>
          <p:cNvPr id="77826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817CF6-80ED-8040-B44C-6524EE38C15A}" type="slidenum">
              <a:rPr lang="en-US"/>
              <a:pPr/>
              <a:t>50</a:t>
            </a:fld>
            <a:endParaRPr lang="en-US"/>
          </a:p>
        </p:txBody>
      </p:sp>
      <p:sp>
        <p:nvSpPr>
          <p:cNvPr id="79874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A6EE6A-11B0-4247-96CC-3F91938F3E0A}" type="slidenum">
              <a:rPr lang="en-US"/>
              <a:pPr/>
              <a:t>51</a:t>
            </a:fld>
            <a:endParaRPr lang="en-US"/>
          </a:p>
        </p:txBody>
      </p:sp>
      <p:sp>
        <p:nvSpPr>
          <p:cNvPr id="82946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10F1DD-8690-AE4C-BC4A-67C6D7025686}" type="slidenum">
              <a:rPr lang="en-US">
                <a:latin typeface="Times" pitchFamily="-110" charset="0"/>
              </a:rPr>
              <a:pPr/>
              <a:t>6</a:t>
            </a:fld>
            <a:endParaRPr lang="en-US">
              <a:latin typeface="Times" pitchFamily="-110" charset="0"/>
            </a:endParaRPr>
          </a:p>
        </p:txBody>
      </p:sp>
      <p:sp>
        <p:nvSpPr>
          <p:cNvPr id="2048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5482AF-9707-6240-B052-CFCCE2018D09}" type="slidenum">
              <a:rPr lang="en-US"/>
              <a:pPr/>
              <a:t>52</a:t>
            </a:fld>
            <a:endParaRPr lang="en-US"/>
          </a:p>
        </p:txBody>
      </p:sp>
      <p:sp>
        <p:nvSpPr>
          <p:cNvPr id="84994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C7D258-4679-1D49-AC95-038D0AD115DD}" type="slidenum">
              <a:rPr lang="en-US"/>
              <a:pPr/>
              <a:t>53</a:t>
            </a:fld>
            <a:endParaRPr lang="en-US"/>
          </a:p>
        </p:txBody>
      </p:sp>
      <p:sp>
        <p:nvSpPr>
          <p:cNvPr id="87042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9EF2DF-1910-7C4A-85AA-51F3CA4ACCDC}" type="slidenum">
              <a:rPr lang="en-US"/>
              <a:pPr/>
              <a:t>54</a:t>
            </a:fld>
            <a:endParaRPr lang="en-US"/>
          </a:p>
        </p:txBody>
      </p:sp>
      <p:sp>
        <p:nvSpPr>
          <p:cNvPr id="89090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644F4-DB3C-564E-83F5-E29A0D3463CA}" type="slidenum">
              <a:rPr lang="en-US"/>
              <a:pPr/>
              <a:t>55</a:t>
            </a:fld>
            <a:endParaRPr lang="en-US"/>
          </a:p>
        </p:txBody>
      </p:sp>
      <p:sp>
        <p:nvSpPr>
          <p:cNvPr id="91138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FF1A75-2723-EB41-A798-82FD16BFF55E}" type="slidenum">
              <a:rPr lang="en-US"/>
              <a:pPr/>
              <a:t>56</a:t>
            </a:fld>
            <a:endParaRPr lang="en-US"/>
          </a:p>
        </p:txBody>
      </p:sp>
      <p:sp>
        <p:nvSpPr>
          <p:cNvPr id="93186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5ABE6A-22A3-394B-BBD0-8CBEDFA7D11D}" type="slidenum">
              <a:rPr lang="en-US"/>
              <a:pPr/>
              <a:t>57</a:t>
            </a:fld>
            <a:endParaRPr lang="en-US"/>
          </a:p>
        </p:txBody>
      </p:sp>
      <p:sp>
        <p:nvSpPr>
          <p:cNvPr id="95234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E54D03-ABC5-B144-83F6-5B7DC606D9F8}" type="slidenum">
              <a:rPr lang="en-US"/>
              <a:pPr/>
              <a:t>58</a:t>
            </a:fld>
            <a:endParaRPr lang="en-US"/>
          </a:p>
        </p:txBody>
      </p:sp>
      <p:sp>
        <p:nvSpPr>
          <p:cNvPr id="97282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5EEA26-43C8-1E43-948E-E6C2A589D89A}" type="slidenum">
              <a:rPr lang="en-US"/>
              <a:pPr/>
              <a:t>59</a:t>
            </a:fld>
            <a:endParaRPr lang="en-US"/>
          </a:p>
        </p:txBody>
      </p:sp>
      <p:sp>
        <p:nvSpPr>
          <p:cNvPr id="99330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59B90D-2678-1248-A51E-751D5DA01A70}" type="slidenum">
              <a:rPr lang="en-US"/>
              <a:pPr/>
              <a:t>60</a:t>
            </a:fld>
            <a:endParaRPr lang="en-US"/>
          </a:p>
        </p:txBody>
      </p:sp>
      <p:sp>
        <p:nvSpPr>
          <p:cNvPr id="101378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B2D460-1C28-D348-8A4A-8AA0B5EDDFA3}" type="slidenum">
              <a:rPr lang="en-US"/>
              <a:pPr/>
              <a:t>61</a:t>
            </a:fld>
            <a:endParaRPr lang="en-US"/>
          </a:p>
        </p:txBody>
      </p:sp>
      <p:sp>
        <p:nvSpPr>
          <p:cNvPr id="103426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CFA431-E303-314D-86CF-03BCA940A4C6}" type="slidenum">
              <a:rPr lang="en-US">
                <a:latin typeface="Times" pitchFamily="-110" charset="0"/>
              </a:rPr>
              <a:pPr/>
              <a:t>7</a:t>
            </a:fld>
            <a:endParaRPr lang="en-US">
              <a:latin typeface="Times" pitchFamily="-110" charset="0"/>
            </a:endParaRPr>
          </a:p>
        </p:txBody>
      </p:sp>
      <p:sp>
        <p:nvSpPr>
          <p:cNvPr id="2068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1D33EA-37DD-7D42-9519-3009682D2102}" type="slidenum">
              <a:rPr lang="en-US"/>
              <a:pPr/>
              <a:t>62</a:t>
            </a:fld>
            <a:endParaRPr lang="en-US"/>
          </a:p>
        </p:txBody>
      </p:sp>
      <p:sp>
        <p:nvSpPr>
          <p:cNvPr id="105474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09C0E2-42F6-1940-861B-942D79D0C376}" type="slidenum">
              <a:rPr lang="en-US"/>
              <a:pPr/>
              <a:t>63</a:t>
            </a:fld>
            <a:endParaRPr lang="en-US"/>
          </a:p>
        </p:txBody>
      </p:sp>
      <p:sp>
        <p:nvSpPr>
          <p:cNvPr id="107522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4A237C-C3FA-DB44-9E78-6CDB660265C9}" type="slidenum">
              <a:rPr lang="en-US"/>
              <a:pPr/>
              <a:t>64</a:t>
            </a:fld>
            <a:endParaRPr lang="en-US"/>
          </a:p>
        </p:txBody>
      </p:sp>
      <p:sp>
        <p:nvSpPr>
          <p:cNvPr id="109570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01E763-C0AE-7347-BA8C-5AF35F09B493}" type="slidenum">
              <a:rPr lang="en-US">
                <a:latin typeface="Times" pitchFamily="-110" charset="0"/>
              </a:rPr>
              <a:pPr/>
              <a:t>65</a:t>
            </a:fld>
            <a:endParaRPr lang="en-US">
              <a:latin typeface="Times" pitchFamily="-110" charset="0"/>
            </a:endParaRPr>
          </a:p>
        </p:txBody>
      </p:sp>
      <p:sp>
        <p:nvSpPr>
          <p:cNvPr id="2641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5F962E-94E7-1846-861D-4487A6C753A6}" type="slidenum">
              <a:rPr lang="en-US">
                <a:latin typeface="Times" pitchFamily="-110" charset="0"/>
              </a:rPr>
              <a:pPr/>
              <a:t>8</a:t>
            </a:fld>
            <a:endParaRPr lang="en-US">
              <a:latin typeface="Times" pitchFamily="-110" charset="0"/>
            </a:endParaRPr>
          </a:p>
        </p:txBody>
      </p:sp>
      <p:sp>
        <p:nvSpPr>
          <p:cNvPr id="2088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C47906-4E5B-EF49-826A-E8F18F682494}" type="slidenum">
              <a:rPr lang="en-US">
                <a:latin typeface="Times" pitchFamily="-110" charset="0"/>
              </a:rPr>
              <a:pPr/>
              <a:t>9</a:t>
            </a:fld>
            <a:endParaRPr lang="en-US">
              <a:latin typeface="Times" pitchFamily="-110" charset="0"/>
            </a:endParaRPr>
          </a:p>
        </p:txBody>
      </p:sp>
      <p:sp>
        <p:nvSpPr>
          <p:cNvPr id="21094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094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CAC91F-8DC4-CE4C-88DE-27E5B4596FED}" type="slidenum">
              <a:rPr lang="en-US">
                <a:latin typeface="Times" pitchFamily="-110" charset="0"/>
              </a:rPr>
              <a:pPr/>
              <a:t>10</a:t>
            </a:fld>
            <a:endParaRPr lang="en-US">
              <a:latin typeface="Times" pitchFamily="-110" charset="0"/>
            </a:endParaRPr>
          </a:p>
        </p:txBody>
      </p:sp>
      <p:sp>
        <p:nvSpPr>
          <p:cNvPr id="2129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charset="2"/>
              <a:buNone/>
              <a:defRPr>
                <a:latin typeface="Arial Black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A8490678-DC62-6745-8506-17B16E81E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593B7-183F-C14D-BEDF-FF0C80DE3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228600"/>
            <a:ext cx="6019800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257EB-BC12-8343-83A1-7AED22B50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2813D-11F2-C743-8985-860790346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44E7B-BF6E-F241-9FC6-BD466D268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06400" y="228600"/>
            <a:ext cx="8229600" cy="582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B1839-7BF8-6748-93DF-ED7FC7778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85950"/>
            <a:ext cx="4013200" cy="2009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048125"/>
            <a:ext cx="4013200" cy="2009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22800" y="1885950"/>
            <a:ext cx="4013200" cy="4171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F151E-D81B-514B-B953-0E84BC744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84D60-5ACD-1346-96AB-3215F721EF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7B3EB-121B-9D4C-908E-6C0D1BA9DF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29640-EE45-464C-B12F-E2FF64DA6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5D645-3E59-8C40-8D0E-7A1065628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5186E-D515-2D4F-BDD5-AEFC35E0C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315CE-DEFF-3349-9647-13D3D0C99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79F9A-CF94-0647-B7E1-9A96582C81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AEC2F-5643-C542-BD37-258B88B71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>
          <a:outerShdw blurRad="63500" dist="107763" dir="2700000" algn="ctr" rotWithShape="0">
            <a:srgbClr val="000000">
              <a:alpha val="74998"/>
            </a:srgbClr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23A3B72-3024-6E49-8847-12BFB7720A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5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charset="0"/>
          <a:ea typeface="ＭＳ Ｐゴシック" pitchFamily="-110" charset="-128"/>
          <a:cs typeface="ＭＳ Ｐゴシック" pitchFamily="-11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charset="0"/>
          <a:ea typeface="ＭＳ Ｐゴシック" pitchFamily="-110" charset="-128"/>
          <a:cs typeface="ＭＳ Ｐゴシック" pitchFamily="-11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charset="0"/>
          <a:ea typeface="ＭＳ Ｐゴシック" pitchFamily="-110" charset="-128"/>
          <a:cs typeface="ＭＳ Ｐゴシック" pitchFamily="-11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charset="0"/>
          <a:ea typeface="ＭＳ Ｐゴシック" pitchFamily="-110" charset="-128"/>
          <a:cs typeface="ＭＳ Ｐゴシック" pitchFamily="-110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-110" charset="2"/>
        <a:buChar char="z"/>
        <a:defRPr kumimoji="1"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-110" charset="2"/>
        <a:buChar char="y"/>
        <a:defRPr kumimoji="1"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-110" charset="2"/>
        <a:buChar char="x"/>
        <a:defRPr kumimoji="1"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5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4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>
            <a:lum bright="18000" contrast="42000"/>
          </a:blip>
          <a:srcRect l="9375" t="4439" r="7031"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19400" y="0"/>
            <a:ext cx="2819400" cy="990600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ESS 202</a:t>
            </a:r>
          </a:p>
        </p:txBody>
      </p:sp>
      <p:sp>
        <p:nvSpPr>
          <p:cNvPr id="18436" name="Rectangle 6"/>
          <p:cNvSpPr>
            <a:spLocks noChangeArrowheads="1"/>
          </p:cNvSpPr>
          <p:nvPr>
            <p:ph type="subTitle" idx="1"/>
          </p:nvPr>
        </p:nvSpPr>
        <p:spPr>
          <a:xfrm>
            <a:off x="2133600" y="762000"/>
            <a:ext cx="6400800" cy="838200"/>
          </a:xfrm>
          <a:noFill/>
        </p:spPr>
        <p:txBody>
          <a:bodyPr/>
          <a:lstStyle/>
          <a:p>
            <a:pPr>
              <a:buFont typeface="Monotype Sorts" pitchFamily="-110" charset="2"/>
              <a:buNone/>
            </a:pPr>
            <a:r>
              <a:rPr lang="en-US">
                <a:solidFill>
                  <a:schemeClr val="accent2"/>
                </a:solidFill>
                <a:latin typeface="Arial Black" pitchFamily="-110" charset="0"/>
              </a:rPr>
              <a:t>5 and 210 interchange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3338"/>
            <a:ext cx="8686800" cy="682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62100"/>
            <a:ext cx="29972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40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3403600" cy="914400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Landslides</a:t>
            </a:r>
          </a:p>
        </p:txBody>
      </p:sp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2188" y="0"/>
            <a:ext cx="43418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330700"/>
            <a:ext cx="33655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3"/>
          <p:cNvPicPr>
            <a:picLocks noChangeAspect="1" noChangeArrowheads="1"/>
          </p:cNvPicPr>
          <p:nvPr/>
        </p:nvPicPr>
        <p:blipFill>
          <a:blip r:embed="rId3"/>
          <a:srcRect r="15834"/>
          <a:stretch>
            <a:fillRect/>
          </a:stretch>
        </p:blipFill>
        <p:spPr bwMode="auto">
          <a:xfrm>
            <a:off x="0" y="520700"/>
            <a:ext cx="914400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06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6248400" cy="685800"/>
          </a:xfrm>
        </p:spPr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Earthquake potential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772400" cy="838200"/>
          </a:xfrm>
        </p:spPr>
        <p:txBody>
          <a:bodyPr/>
          <a:lstStyle/>
          <a:p>
            <a:r>
              <a:rPr lang="en-US" sz="3600">
                <a:solidFill>
                  <a:schemeClr val="hlink"/>
                </a:solidFill>
              </a:rPr>
              <a:t>Space-time EQ’s across Tibet</a:t>
            </a:r>
          </a:p>
        </p:txBody>
      </p:sp>
      <p:pic>
        <p:nvPicPr>
          <p:cNvPr id="2181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000"/>
            <a:ext cx="9144000" cy="476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116" name="Line 4"/>
          <p:cNvSpPr>
            <a:spLocks noChangeShapeType="1"/>
          </p:cNvSpPr>
          <p:nvPr/>
        </p:nvSpPr>
        <p:spPr bwMode="auto">
          <a:xfrm>
            <a:off x="457200" y="1295400"/>
            <a:ext cx="838200" cy="1676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Poor construction</a:t>
            </a:r>
          </a:p>
        </p:txBody>
      </p:sp>
      <p:pic>
        <p:nvPicPr>
          <p:cNvPr id="2201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41463"/>
            <a:ext cx="9144000" cy="531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22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0"/>
            <a:ext cx="51482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73400"/>
            <a:ext cx="50165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1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500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432800" cy="1143000"/>
          </a:xfrm>
        </p:spPr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Cracked hilltop, and damage</a:t>
            </a:r>
          </a:p>
        </p:txBody>
      </p:sp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24025"/>
            <a:ext cx="914400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5715000" cy="838200"/>
          </a:xfrm>
        </p:spPr>
        <p:txBody>
          <a:bodyPr/>
          <a:lstStyle/>
          <a:p>
            <a:r>
              <a:rPr lang="en-US" sz="4400">
                <a:solidFill>
                  <a:schemeClr val="hlink"/>
                </a:solidFill>
              </a:rPr>
              <a:t>Quakes in Europe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458200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Plate boundaries complicated</a:t>
            </a:r>
          </a:p>
          <a:p>
            <a:pPr>
              <a:lnSpc>
                <a:spcPct val="90000"/>
              </a:lnSpc>
            </a:pPr>
            <a:r>
              <a:rPr lang="en-US"/>
              <a:t>Italy and Greece</a:t>
            </a:r>
          </a:p>
          <a:p>
            <a:pPr lvl="1">
              <a:lnSpc>
                <a:spcPct val="90000"/>
              </a:lnSpc>
            </a:pPr>
            <a:r>
              <a:rPr lang="en-US">
                <a:ea typeface="ＭＳ Ｐゴシック" pitchFamily="-110" charset="-128"/>
              </a:rPr>
              <a:t>Some damaging moderate quakes</a:t>
            </a:r>
          </a:p>
          <a:p>
            <a:pPr lvl="2">
              <a:lnSpc>
                <a:spcPct val="90000"/>
              </a:lnSpc>
            </a:pPr>
            <a:r>
              <a:rPr lang="en-US">
                <a:ea typeface="ＭＳ Ｐゴシック" pitchFamily="-110" charset="-128"/>
              </a:rPr>
              <a:t>Old buildings, in 2000, there was $1 billion M=5.</a:t>
            </a:r>
          </a:p>
          <a:p>
            <a:pPr lvl="1">
              <a:lnSpc>
                <a:spcPct val="90000"/>
              </a:lnSpc>
            </a:pPr>
            <a:r>
              <a:rPr lang="en-US">
                <a:ea typeface="ＭＳ Ｐゴシック" pitchFamily="-110" charset="-128"/>
              </a:rPr>
              <a:t>Volcanoes also a hazard, like Etna</a:t>
            </a:r>
          </a:p>
          <a:p>
            <a:pPr>
              <a:lnSpc>
                <a:spcPct val="90000"/>
              </a:lnSpc>
            </a:pPr>
            <a:r>
              <a:rPr lang="en-US"/>
              <a:t>Turkey and Israel like California</a:t>
            </a:r>
          </a:p>
          <a:p>
            <a:pPr lvl="1">
              <a:lnSpc>
                <a:spcPct val="90000"/>
              </a:lnSpc>
            </a:pPr>
            <a:r>
              <a:rPr lang="en-US">
                <a:ea typeface="ＭＳ Ｐゴシック" pitchFamily="-110" charset="-128"/>
              </a:rPr>
              <a:t>Big strike-slip quakes</a:t>
            </a:r>
          </a:p>
          <a:p>
            <a:pPr lvl="1">
              <a:lnSpc>
                <a:spcPct val="90000"/>
              </a:lnSpc>
            </a:pPr>
            <a:r>
              <a:rPr lang="en-US">
                <a:ea typeface="ＭＳ Ｐゴシック" pitchFamily="-110" charset="-128"/>
              </a:rPr>
              <a:t>Sequence in 1940’s showed alarming series of events marching along Anatolian Fault</a:t>
            </a:r>
          </a:p>
          <a:p>
            <a:pPr>
              <a:lnSpc>
                <a:spcPct val="90000"/>
              </a:lnSpc>
            </a:pPr>
            <a:r>
              <a:rPr lang="en-US"/>
              <a:t>Lisbon 1755 an important event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2100" y="0"/>
            <a:ext cx="758190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5" name="Rectangle 9"/>
          <p:cNvSpPr>
            <a:spLocks noChangeArrowheads="1"/>
          </p:cNvSpPr>
          <p:nvPr>
            <p:ph type="title"/>
          </p:nvPr>
        </p:nvSpPr>
        <p:spPr>
          <a:xfrm>
            <a:off x="406400" y="228600"/>
            <a:ext cx="8509000" cy="1143000"/>
          </a:xfrm>
          <a:solidFill>
            <a:schemeClr val="bg1"/>
          </a:solidFill>
        </p:spPr>
        <p:txBody>
          <a:bodyPr/>
          <a:lstStyle/>
          <a:p>
            <a:r>
              <a:rPr lang="en-US" sz="4400">
                <a:solidFill>
                  <a:schemeClr val="hlink"/>
                </a:solidFill>
              </a:rPr>
              <a:t>Mediterranean Seismicity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>
                <a:solidFill>
                  <a:schemeClr val="hlink"/>
                </a:solidFill>
              </a:rPr>
              <a:t>Focal mechanisms</a:t>
            </a:r>
          </a:p>
        </p:txBody>
      </p:sp>
      <p:pic>
        <p:nvPicPr>
          <p:cNvPr id="2304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Global tour of quakes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California</a:t>
            </a:r>
          </a:p>
          <a:p>
            <a:r>
              <a:rPr lang="en-US" smtClean="0"/>
              <a:t>Rest of country</a:t>
            </a:r>
          </a:p>
          <a:p>
            <a:r>
              <a:rPr lang="en-US" smtClean="0"/>
              <a:t>Biggest quakes</a:t>
            </a:r>
          </a:p>
          <a:p>
            <a:pPr lvl="1"/>
            <a:r>
              <a:rPr lang="en-US" smtClean="0">
                <a:ea typeface="ＭＳ Ｐゴシック" pitchFamily="-110" charset="-128"/>
              </a:rPr>
              <a:t>1960 Chile, 1964 Alaska, 2004 Sumatra</a:t>
            </a:r>
          </a:p>
          <a:p>
            <a:r>
              <a:rPr lang="en-US" smtClean="0"/>
              <a:t>Rest of world</a:t>
            </a:r>
          </a:p>
          <a:p>
            <a:pPr lvl="1"/>
            <a:r>
              <a:rPr lang="en-US" smtClean="0">
                <a:ea typeface="ＭＳ Ｐゴシック" pitchFamily="-110" charset="-128"/>
              </a:rPr>
              <a:t>Japan, Turkey, India</a:t>
            </a:r>
          </a:p>
          <a:p>
            <a:pPr lvl="1"/>
            <a:r>
              <a:rPr lang="en-US" smtClean="0">
                <a:ea typeface="ＭＳ Ｐゴシック" pitchFamily="-110" charset="-128"/>
              </a:rPr>
              <a:t>1755 Lisbon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6019800" cy="685800"/>
          </a:xfrm>
        </p:spPr>
        <p:txBody>
          <a:bodyPr/>
          <a:lstStyle/>
          <a:p>
            <a:r>
              <a:rPr lang="en-US" sz="3200">
                <a:solidFill>
                  <a:schemeClr val="hlink"/>
                </a:solidFill>
              </a:rPr>
              <a:t>1980 Naples, Italy quake</a:t>
            </a:r>
          </a:p>
        </p:txBody>
      </p:sp>
      <p:pic>
        <p:nvPicPr>
          <p:cNvPr id="232451" name="Picture 3"/>
          <p:cNvPicPr>
            <a:picLocks noChangeAspect="1" noChangeArrowheads="1"/>
          </p:cNvPicPr>
          <p:nvPr/>
        </p:nvPicPr>
        <p:blipFill>
          <a:blip r:embed="rId3">
            <a:lum bright="6000" contrast="36000"/>
          </a:blip>
          <a:srcRect l="2969" t="989" b="2475"/>
          <a:stretch>
            <a:fillRect/>
          </a:stretch>
        </p:blipFill>
        <p:spPr bwMode="auto">
          <a:xfrm>
            <a:off x="0" y="790575"/>
            <a:ext cx="9144000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52" name="Text Box 4"/>
          <p:cNvSpPr txBox="1">
            <a:spLocks noChangeArrowheads="1"/>
          </p:cNvSpPr>
          <p:nvPr/>
        </p:nvSpPr>
        <p:spPr bwMode="auto">
          <a:xfrm>
            <a:off x="2057400" y="6400800"/>
            <a:ext cx="62277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accent1"/>
                </a:solidFill>
              </a:rPr>
              <a:t>http://www.ngdc.noaa.gov/cgi-bin/seg/m2h?seg/haz_volume1.men+Earthquakes+(General)+,I&amp;19</a:t>
            </a:r>
          </a:p>
        </p:txBody>
      </p:sp>
      <p:sp>
        <p:nvSpPr>
          <p:cNvPr id="232453" name="Text Box 5"/>
          <p:cNvSpPr txBox="1">
            <a:spLocks noChangeArrowheads="1"/>
          </p:cNvSpPr>
          <p:nvPr/>
        </p:nvSpPr>
        <p:spPr bwMode="auto">
          <a:xfrm>
            <a:off x="6759575" y="0"/>
            <a:ext cx="23860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4000 killed</a:t>
            </a:r>
          </a:p>
          <a:p>
            <a:r>
              <a:rPr lang="en-US">
                <a:solidFill>
                  <a:schemeClr val="hlink"/>
                </a:solidFill>
              </a:rPr>
              <a:t>250,000 homeless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295400"/>
          </a:xfrm>
        </p:spPr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Deadly quake in Turkey, August 17, 1999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85950"/>
            <a:ext cx="8534400" cy="4667250"/>
          </a:xfrm>
        </p:spPr>
        <p:txBody>
          <a:bodyPr/>
          <a:lstStyle/>
          <a:p>
            <a:r>
              <a:rPr lang="en-US" sz="4000"/>
              <a:t>M7.4, like Landers</a:t>
            </a:r>
          </a:p>
          <a:p>
            <a:r>
              <a:rPr lang="en-US" sz="4000"/>
              <a:t>20,000 to 30,000 fatalities</a:t>
            </a:r>
          </a:p>
          <a:p>
            <a:r>
              <a:rPr lang="en-US" sz="4000"/>
              <a:t>Losses about $10,000,000,000</a:t>
            </a:r>
          </a:p>
          <a:p>
            <a:r>
              <a:rPr lang="en-US" sz="4000"/>
              <a:t>Govt. heavily criticized for slow response</a:t>
            </a:r>
          </a:p>
          <a:p>
            <a:r>
              <a:rPr lang="en-US" sz="4000"/>
              <a:t>Sumatran earthquake well reported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65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0"/>
            <a:ext cx="89154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3403600" cy="762000"/>
          </a:xfrm>
        </p:spPr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Offset wall</a:t>
            </a:r>
          </a:p>
        </p:txBody>
      </p:sp>
      <p:pic>
        <p:nvPicPr>
          <p:cNvPr id="238595" name="Picture 3"/>
          <p:cNvPicPr>
            <a:picLocks noChangeAspect="1" noChangeArrowheads="1"/>
          </p:cNvPicPr>
          <p:nvPr/>
        </p:nvPicPr>
        <p:blipFill>
          <a:blip r:embed="rId3">
            <a:lum bright="-18000"/>
          </a:blip>
          <a:srcRect/>
          <a:stretch>
            <a:fillRect/>
          </a:stretch>
        </p:blipFill>
        <p:spPr bwMode="auto">
          <a:xfrm>
            <a:off x="0" y="760413"/>
            <a:ext cx="9144000" cy="611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3860800" cy="762000"/>
          </a:xfrm>
        </p:spPr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Faulted barn</a:t>
            </a: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3">
            <a:lum bright="-18000"/>
          </a:blip>
          <a:srcRect/>
          <a:stretch>
            <a:fillRect/>
          </a:stretch>
        </p:blipFill>
        <p:spPr bwMode="auto">
          <a:xfrm>
            <a:off x="0" y="727075"/>
            <a:ext cx="9144000" cy="613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3556000" cy="762000"/>
          </a:xfrm>
        </p:spPr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Fault scarp</a:t>
            </a:r>
          </a:p>
        </p:txBody>
      </p:sp>
      <p:pic>
        <p:nvPicPr>
          <p:cNvPr id="242691" name="Picture 3"/>
          <p:cNvPicPr>
            <a:picLocks noChangeAspect="1" noChangeArrowheads="1"/>
          </p:cNvPicPr>
          <p:nvPr/>
        </p:nvPicPr>
        <p:blipFill>
          <a:blip r:embed="rId3">
            <a:lum bright="-18000"/>
          </a:blip>
          <a:srcRect/>
          <a:stretch>
            <a:fillRect/>
          </a:stretch>
        </p:blipFill>
        <p:spPr bwMode="auto">
          <a:xfrm>
            <a:off x="0" y="762000"/>
            <a:ext cx="9144000" cy="611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676400"/>
            <a:ext cx="2717800" cy="1219200"/>
          </a:xfrm>
        </p:spPr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Faulted</a:t>
            </a:r>
            <a:br>
              <a:rPr lang="en-US">
                <a:solidFill>
                  <a:schemeClr val="hlink"/>
                </a:solidFill>
              </a:rPr>
            </a:br>
            <a:r>
              <a:rPr lang="en-US">
                <a:solidFill>
                  <a:schemeClr val="hlink"/>
                </a:solidFill>
              </a:rPr>
              <a:t>building</a:t>
            </a:r>
          </a:p>
        </p:txBody>
      </p:sp>
      <p:pic>
        <p:nvPicPr>
          <p:cNvPr id="244739" name="Picture 3"/>
          <p:cNvPicPr>
            <a:picLocks noChangeAspect="1" noChangeArrowheads="1"/>
          </p:cNvPicPr>
          <p:nvPr/>
        </p:nvPicPr>
        <p:blipFill>
          <a:blip r:embed="rId3">
            <a:lum contrast="36000"/>
          </a:blip>
          <a:srcRect/>
          <a:stretch>
            <a:fillRect/>
          </a:stretch>
        </p:blipFill>
        <p:spPr bwMode="auto">
          <a:xfrm>
            <a:off x="4559300" y="0"/>
            <a:ext cx="4584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4740" name="Text Box 4"/>
          <p:cNvSpPr txBox="1">
            <a:spLocks noChangeArrowheads="1"/>
          </p:cNvSpPr>
          <p:nvPr/>
        </p:nvSpPr>
        <p:spPr bwMode="auto">
          <a:xfrm>
            <a:off x="1981200" y="6019800"/>
            <a:ext cx="25733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hlink"/>
                </a:solidFill>
                <a:latin typeface="Arial" pitchFamily="-110" charset="0"/>
              </a:rPr>
              <a:t>“pancaking”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??</a:t>
            </a:r>
          </a:p>
        </p:txBody>
      </p:sp>
      <p:pic>
        <p:nvPicPr>
          <p:cNvPr id="2467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 sz="4400">
                <a:solidFill>
                  <a:schemeClr val="hlink"/>
                </a:solidFill>
              </a:rPr>
              <a:t>History</a:t>
            </a:r>
            <a:r>
              <a:rPr lang="en-US">
                <a:solidFill>
                  <a:schemeClr val="hlink"/>
                </a:solidFill>
              </a:rPr>
              <a:t> of Turkish quakes</a:t>
            </a:r>
          </a:p>
        </p:txBody>
      </p:sp>
      <p:pic>
        <p:nvPicPr>
          <p:cNvPr id="24883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04988"/>
            <a:ext cx="9144000" cy="505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>
                <a:solidFill>
                  <a:schemeClr val="hlink"/>
                </a:solidFill>
              </a:rPr>
              <a:t>A worry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85950"/>
            <a:ext cx="8458200" cy="4819650"/>
          </a:xfrm>
        </p:spPr>
        <p:txBody>
          <a:bodyPr/>
          <a:lstStyle/>
          <a:p>
            <a:r>
              <a:rPr lang="en-US" sz="3600"/>
              <a:t>Fault much like California</a:t>
            </a:r>
          </a:p>
          <a:p>
            <a:pPr lvl="1"/>
            <a:r>
              <a:rPr lang="en-US" sz="3200">
                <a:ea typeface="ＭＳ Ｐゴシック" pitchFamily="-110" charset="-128"/>
              </a:rPr>
              <a:t>M6 in 1939</a:t>
            </a:r>
          </a:p>
          <a:p>
            <a:pPr lvl="1"/>
            <a:r>
              <a:rPr lang="en-US" sz="3200">
                <a:ea typeface="ＭＳ Ｐゴシック" pitchFamily="-110" charset="-128"/>
              </a:rPr>
              <a:t>M8 in 1939</a:t>
            </a:r>
          </a:p>
          <a:p>
            <a:pPr lvl="1"/>
            <a:r>
              <a:rPr lang="en-US" sz="3200">
                <a:ea typeface="ＭＳ Ｐゴシック" pitchFamily="-110" charset="-128"/>
              </a:rPr>
              <a:t>M7.3 in 1942</a:t>
            </a:r>
          </a:p>
          <a:p>
            <a:pPr lvl="1"/>
            <a:r>
              <a:rPr lang="en-US" sz="3200">
                <a:ea typeface="ＭＳ Ｐゴシック" pitchFamily="-110" charset="-128"/>
              </a:rPr>
              <a:t>M7.6 in 1943</a:t>
            </a:r>
          </a:p>
          <a:p>
            <a:pPr lvl="1"/>
            <a:r>
              <a:rPr lang="en-US" sz="3200">
                <a:ea typeface="ＭＳ Ｐゴシック" pitchFamily="-110" charset="-128"/>
              </a:rPr>
              <a:t>M7.6 in 1944</a:t>
            </a:r>
          </a:p>
          <a:p>
            <a:r>
              <a:rPr lang="en-US" sz="3600"/>
              <a:t>What if this happened in California?</a:t>
            </a:r>
          </a:p>
          <a:p>
            <a:pPr lvl="1"/>
            <a:endParaRPr lang="en-US" sz="3200">
              <a:ea typeface="ＭＳ Ｐゴシック" pitchFamily="-11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International quakes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hlink"/>
                </a:solidFill>
              </a:rPr>
              <a:t>Japan</a:t>
            </a:r>
            <a:endParaRPr lang="en-US" smtClean="0"/>
          </a:p>
          <a:p>
            <a:pPr lvl="1"/>
            <a:r>
              <a:rPr lang="en-US" smtClean="0">
                <a:ea typeface="ＭＳ Ｐゴシック" pitchFamily="-110" charset="-128"/>
              </a:rPr>
              <a:t>1923 Tokyo quake, horrific casualties</a:t>
            </a:r>
          </a:p>
          <a:p>
            <a:pPr lvl="1"/>
            <a:r>
              <a:rPr lang="en-US" smtClean="0">
                <a:ea typeface="ＭＳ Ｐゴシック" pitchFamily="-110" charset="-128"/>
              </a:rPr>
              <a:t>1995 Kobe most expensive, $150 billion</a:t>
            </a:r>
          </a:p>
          <a:p>
            <a:r>
              <a:rPr lang="en-US" smtClean="0">
                <a:solidFill>
                  <a:schemeClr val="hlink"/>
                </a:solidFill>
              </a:rPr>
              <a:t>China</a:t>
            </a:r>
            <a:r>
              <a:rPr lang="en-US" smtClean="0"/>
              <a:t> - 1975 Haichang &amp; 1976 Tangshan</a:t>
            </a:r>
          </a:p>
          <a:p>
            <a:pPr lvl="1"/>
            <a:r>
              <a:rPr lang="en-US" smtClean="0">
                <a:ea typeface="ＭＳ Ｐゴシック" pitchFamily="-110" charset="-128"/>
              </a:rPr>
              <a:t>Most fatalities, prediction experiment</a:t>
            </a:r>
          </a:p>
          <a:p>
            <a:r>
              <a:rPr lang="en-US" smtClean="0">
                <a:solidFill>
                  <a:schemeClr val="hlink"/>
                </a:solidFill>
              </a:rPr>
              <a:t>India</a:t>
            </a:r>
            <a:r>
              <a:rPr lang="en-US" smtClean="0"/>
              <a:t> - very active</a:t>
            </a:r>
          </a:p>
          <a:p>
            <a:r>
              <a:rPr lang="en-US" smtClean="0">
                <a:solidFill>
                  <a:schemeClr val="hlink"/>
                </a:solidFill>
              </a:rPr>
              <a:t>Europe</a:t>
            </a:r>
            <a:r>
              <a:rPr lang="en-US" smtClean="0"/>
              <a:t> - somewhat active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2931" name="Picture 3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5000" t="1605" r="5542" b="3557"/>
          <a:stretch>
            <a:fillRect/>
          </a:stretch>
        </p:blipFill>
        <p:spPr bwMode="auto">
          <a:xfrm>
            <a:off x="0" y="155575"/>
            <a:ext cx="9144000" cy="647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49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7550" y="63500"/>
            <a:ext cx="7708900" cy="673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6096000" cy="914400"/>
          </a:xfrm>
        </p:spPr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1755 Lisbon quake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88392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M = 8.5?, felt across most of Europe</a:t>
            </a:r>
          </a:p>
          <a:p>
            <a:pPr>
              <a:lnSpc>
                <a:spcPct val="90000"/>
              </a:lnSpc>
            </a:pPr>
            <a:r>
              <a:rPr lang="en-US"/>
              <a:t>We still don’t know what fault it was on</a:t>
            </a:r>
          </a:p>
          <a:p>
            <a:pPr>
              <a:lnSpc>
                <a:spcPct val="90000"/>
              </a:lnSpc>
            </a:pPr>
            <a:r>
              <a:rPr lang="en-US"/>
              <a:t>Timing unlucky, 9:30 am on Nov. 1</a:t>
            </a:r>
          </a:p>
          <a:p>
            <a:pPr lvl="1">
              <a:lnSpc>
                <a:spcPct val="90000"/>
              </a:lnSpc>
            </a:pPr>
            <a:r>
              <a:rPr lang="en-US">
                <a:ea typeface="ＭＳ Ｐゴシック" pitchFamily="-110" charset="-128"/>
              </a:rPr>
              <a:t>All Saint’s Day, people were in church</a:t>
            </a:r>
          </a:p>
          <a:p>
            <a:pPr lvl="1">
              <a:lnSpc>
                <a:spcPct val="90000"/>
              </a:lnSpc>
            </a:pPr>
            <a:r>
              <a:rPr lang="en-US">
                <a:ea typeface="ＭＳ Ｐゴシック" pitchFamily="-110" charset="-128"/>
              </a:rPr>
              <a:t>Also brought fires and a big aftershock at noon</a:t>
            </a:r>
          </a:p>
          <a:p>
            <a:pPr>
              <a:lnSpc>
                <a:spcPct val="90000"/>
              </a:lnSpc>
            </a:pPr>
            <a:r>
              <a:rPr lang="en-US"/>
              <a:t>Tsunami - water receded then smashed boats</a:t>
            </a:r>
          </a:p>
          <a:p>
            <a:pPr lvl="1">
              <a:lnSpc>
                <a:spcPct val="90000"/>
              </a:lnSpc>
            </a:pPr>
            <a:r>
              <a:rPr lang="en-US">
                <a:ea typeface="ＭＳ Ｐゴシック" pitchFamily="-110" charset="-128"/>
              </a:rPr>
              <a:t>10 m waves</a:t>
            </a:r>
          </a:p>
          <a:p>
            <a:pPr lvl="1">
              <a:lnSpc>
                <a:spcPct val="90000"/>
              </a:lnSpc>
            </a:pPr>
            <a:r>
              <a:rPr lang="en-US">
                <a:ea typeface="ＭＳ Ｐゴシック" pitchFamily="-110" charset="-128"/>
              </a:rPr>
              <a:t>As high as 3 m in Holland and the Caribbean</a:t>
            </a:r>
          </a:p>
          <a:p>
            <a:pPr>
              <a:lnSpc>
                <a:spcPct val="90000"/>
              </a:lnSpc>
              <a:buFont typeface="Monotype Sorts" pitchFamily="-110" charset="2"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280400" cy="1143000"/>
          </a:xfrm>
        </p:spPr>
        <p:txBody>
          <a:bodyPr/>
          <a:lstStyle/>
          <a:p>
            <a:pPr algn="ctr"/>
            <a:r>
              <a:rPr lang="en-US">
                <a:solidFill>
                  <a:schemeClr val="hlink"/>
                </a:solidFill>
              </a:rPr>
              <a:t>Rousseau concluded</a:t>
            </a:r>
            <a:br>
              <a:rPr lang="en-US">
                <a:solidFill>
                  <a:schemeClr val="hlink"/>
                </a:solidFill>
              </a:rPr>
            </a:br>
            <a:r>
              <a:rPr lang="en-US">
                <a:solidFill>
                  <a:schemeClr val="hlink"/>
                </a:solidFill>
              </a:rPr>
              <a:t>“Live Outdoors!”</a:t>
            </a:r>
          </a:p>
        </p:txBody>
      </p:sp>
      <p:pic>
        <p:nvPicPr>
          <p:cNvPr id="259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2620963"/>
            <a:ext cx="6172200" cy="423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907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00200"/>
            <a:ext cx="30003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Text Box 5"/>
          <p:cNvSpPr txBox="1">
            <a:spLocks noChangeArrowheads="1"/>
          </p:cNvSpPr>
          <p:nvPr/>
        </p:nvSpPr>
        <p:spPr bwMode="auto">
          <a:xfrm>
            <a:off x="76200" y="2130425"/>
            <a:ext cx="2173288" cy="2528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hlink"/>
                </a:solidFill>
                <a:latin typeface="Arial" pitchFamily="-110" charset="0"/>
              </a:rPr>
              <a:t>60,000</a:t>
            </a:r>
          </a:p>
          <a:p>
            <a:r>
              <a:rPr lang="en-US" sz="3200">
                <a:solidFill>
                  <a:schemeClr val="hlink"/>
                </a:solidFill>
                <a:latin typeface="Arial" pitchFamily="-110" charset="0"/>
              </a:rPr>
              <a:t>killed</a:t>
            </a:r>
          </a:p>
          <a:p>
            <a:endParaRPr lang="en-US" sz="3200">
              <a:solidFill>
                <a:schemeClr val="hlink"/>
              </a:solidFill>
              <a:latin typeface="Arial" pitchFamily="-110" charset="0"/>
            </a:endParaRPr>
          </a:p>
          <a:p>
            <a:r>
              <a:rPr lang="en-US" sz="3200">
                <a:solidFill>
                  <a:schemeClr val="hlink"/>
                </a:solidFill>
                <a:latin typeface="Arial" pitchFamily="-110" charset="0"/>
              </a:rPr>
              <a:t>Portugal</a:t>
            </a:r>
          </a:p>
          <a:p>
            <a:r>
              <a:rPr lang="en-US" sz="3200">
                <a:solidFill>
                  <a:schemeClr val="hlink"/>
                </a:solidFill>
                <a:latin typeface="Arial" pitchFamily="-110" charset="0"/>
              </a:rPr>
              <a:t>devastated</a:t>
            </a:r>
          </a:p>
        </p:txBody>
      </p:sp>
      <p:sp>
        <p:nvSpPr>
          <p:cNvPr id="26112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077200" cy="762000"/>
          </a:xfrm>
        </p:spPr>
        <p:txBody>
          <a:bodyPr/>
          <a:lstStyle/>
          <a:p>
            <a:r>
              <a:rPr lang="en-US" sz="3600">
                <a:solidFill>
                  <a:schemeClr val="hlink"/>
                </a:solidFill>
              </a:rPr>
              <a:t>Effects of 1755 Lisbon quake</a:t>
            </a:r>
          </a:p>
        </p:txBody>
      </p:sp>
      <p:sp>
        <p:nvSpPr>
          <p:cNvPr id="261124" name="Text Box 3"/>
          <p:cNvSpPr txBox="1">
            <a:spLocks noChangeArrowheads="1"/>
          </p:cNvSpPr>
          <p:nvPr/>
        </p:nvSpPr>
        <p:spPr bwMode="auto">
          <a:xfrm>
            <a:off x="228600" y="6172200"/>
            <a:ext cx="163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Richter, 9-1</a:t>
            </a:r>
          </a:p>
        </p:txBody>
      </p:sp>
      <p:pic>
        <p:nvPicPr>
          <p:cNvPr id="261125" name="Picture 4"/>
          <p:cNvPicPr>
            <a:picLocks noChangeAspect="1" noChangeArrowheads="1"/>
          </p:cNvPicPr>
          <p:nvPr/>
        </p:nvPicPr>
        <p:blipFill>
          <a:blip r:embed="rId3"/>
          <a:srcRect l="5101" t="2028" r="1019" b="11191"/>
          <a:stretch>
            <a:fillRect/>
          </a:stretch>
        </p:blipFill>
        <p:spPr bwMode="auto">
          <a:xfrm>
            <a:off x="2133600" y="752475"/>
            <a:ext cx="701040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4800">
                <a:solidFill>
                  <a:srgbClr val="800080"/>
                </a:solidFill>
              </a:rPr>
              <a:t>Tectonic bumper cars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" y="1749425"/>
            <a:ext cx="9156700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7062788" y="6400800"/>
            <a:ext cx="2081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Gotoknow.org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 rot="16200000">
            <a:off x="-2552700" y="2857500"/>
            <a:ext cx="5943600" cy="838200"/>
          </a:xfrm>
        </p:spPr>
        <p:txBody>
          <a:bodyPr/>
          <a:lstStyle/>
          <a:p>
            <a:r>
              <a:rPr lang="en-US">
                <a:solidFill>
                  <a:srgbClr val="800080"/>
                </a:solidFill>
              </a:rPr>
              <a:t>A numerical model</a:t>
            </a:r>
          </a:p>
        </p:txBody>
      </p:sp>
      <p:pic>
        <p:nvPicPr>
          <p:cNvPr id="1028" name="Picture 4" descr="indasia"/>
          <p:cNvPicPr>
            <a:picLocks noChangeAspect="1" noChangeArrowheads="1"/>
          </p:cNvPicPr>
          <p:nvPr/>
        </p:nvPicPr>
        <p:blipFill>
          <a:blip r:embed="rId3"/>
          <a:srcRect l="4167" t="13493" r="1042" b="3328"/>
          <a:stretch>
            <a:fillRect/>
          </a:stretch>
        </p:blipFill>
        <p:spPr bwMode="auto">
          <a:xfrm>
            <a:off x="838200" y="12700"/>
            <a:ext cx="8305800" cy="6845300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 rot="16200000">
            <a:off x="5827713" y="3541713"/>
            <a:ext cx="5943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>
                <a:solidFill>
                  <a:srgbClr val="800080"/>
                </a:solidFill>
                <a:ea typeface="Osaka" pitchFamily="-110" charset="-128"/>
                <a:cs typeface="Osaka" pitchFamily="-110" charset="-128"/>
              </a:rPr>
              <a:t>Robl &amp; Hergarten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asiaLambert"/>
          <p:cNvPicPr>
            <a:picLocks noChangeAspect="1" noChangeArrowheads="1"/>
          </p:cNvPicPr>
          <p:nvPr/>
        </p:nvPicPr>
        <p:blipFill>
          <a:blip r:embed="rId3"/>
          <a:srcRect l="8333" r="10834"/>
          <a:stretch>
            <a:fillRect/>
          </a:stretch>
        </p:blipFill>
        <p:spPr bwMode="auto">
          <a:xfrm>
            <a:off x="0" y="382588"/>
            <a:ext cx="9144000" cy="6018212"/>
          </a:xfrm>
          <a:prstGeom prst="rect">
            <a:avLst/>
          </a:prstGeom>
          <a:noFill/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995863" y="3400425"/>
            <a:ext cx="1603375" cy="1412875"/>
          </a:xfrm>
          <a:prstGeom prst="rect">
            <a:avLst/>
          </a:prstGeom>
          <a:noFill/>
          <a:ln w="57150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885950" y="288925"/>
            <a:ext cx="2355850" cy="471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1987550" y="776288"/>
            <a:ext cx="565150" cy="3381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1885950" y="1136650"/>
            <a:ext cx="93663" cy="952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 rot="21597908" flipV="1">
            <a:off x="1560513" y="1231900"/>
            <a:ext cx="376237" cy="847725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>
                <a:solidFill>
                  <a:srgbClr val="800080"/>
                </a:solidFill>
              </a:rPr>
              <a:t>The result</a:t>
            </a: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6049963" y="6491288"/>
            <a:ext cx="30940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Arrowsmith &amp; Strecker, 1999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80" name="Picture 4" descr="2004Geolog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28575"/>
            <a:ext cx="8991600" cy="6829425"/>
          </a:xfrm>
          <a:prstGeom prst="rect">
            <a:avLst/>
          </a:prstGeom>
          <a:noFill/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5562600" y="61722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Zhang &amp; Molnar, 2004</a:t>
            </a: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6858000" y="1981200"/>
            <a:ext cx="1295400" cy="990600"/>
          </a:xfrm>
          <a:prstGeom prst="rect">
            <a:avLst/>
          </a:prstGeom>
          <a:noFill/>
          <a:ln w="57150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china_srtm_2008133_lr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</p:spPr>
      </p:pic>
      <p:sp>
        <p:nvSpPr>
          <p:cNvPr id="37892" name="Rectangle 4"/>
          <p:cNvSpPr>
            <a:spLocks noChangeArrowheads="1"/>
          </p:cNvSpPr>
          <p:nvPr/>
        </p:nvSpPr>
        <p:spPr bwMode="auto">
          <a:xfrm rot="16200000">
            <a:off x="-1866900" y="2857500"/>
            <a:ext cx="5943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400">
                <a:solidFill>
                  <a:srgbClr val="800080"/>
                </a:solidFill>
                <a:ea typeface="Osaka" pitchFamily="-110" charset="-128"/>
                <a:cs typeface="Osaka" pitchFamily="-110" charset="-128"/>
              </a:rPr>
              <a:t>The landscape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8200"/>
            <a:ext cx="3479800" cy="533400"/>
          </a:xfrm>
        </p:spPr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Tokyo 1923</a:t>
            </a:r>
          </a:p>
        </p:txBody>
      </p:sp>
      <p:pic>
        <p:nvPicPr>
          <p:cNvPr id="1996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97000"/>
            <a:ext cx="9144000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4" name="Text Box 4"/>
          <p:cNvSpPr txBox="1">
            <a:spLocks noChangeArrowheads="1"/>
          </p:cNvSpPr>
          <p:nvPr/>
        </p:nvSpPr>
        <p:spPr bwMode="auto">
          <a:xfrm>
            <a:off x="2514600" y="0"/>
            <a:ext cx="65071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Great Kanto Earthquake. Destruction of Kokugikan</a:t>
            </a:r>
          </a:p>
          <a:p>
            <a:r>
              <a:rPr lang="en-US"/>
              <a:t>(National Sumo Wrestling arena), Ryogoku district.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p3a"/>
          <p:cNvPicPr>
            <a:picLocks noChangeAspect="1" noChangeArrowheads="1"/>
          </p:cNvPicPr>
          <p:nvPr>
            <p:ph/>
          </p:nvPr>
        </p:nvPicPr>
        <p:blipFill>
          <a:blip r:embed="rId3"/>
          <a:srcRect r="2005"/>
          <a:stretch>
            <a:fillRect/>
          </a:stretch>
        </p:blipFill>
        <p:spPr>
          <a:xfrm>
            <a:off x="195263" y="-1635125"/>
            <a:ext cx="8339137" cy="12379325"/>
          </a:xfrm>
          <a:ln/>
        </p:spPr>
      </p:pic>
      <p:sp>
        <p:nvSpPr>
          <p:cNvPr id="39939" name="AutoShape 3"/>
          <p:cNvSpPr>
            <a:spLocks noChangeArrowheads="1"/>
          </p:cNvSpPr>
          <p:nvPr/>
        </p:nvSpPr>
        <p:spPr bwMode="auto">
          <a:xfrm rot="900004">
            <a:off x="3295650" y="4618038"/>
            <a:ext cx="209550" cy="182562"/>
          </a:xfrm>
          <a:prstGeom prst="triangle">
            <a:avLst>
              <a:gd name="adj" fmla="val 46796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0" name="Freeform 4"/>
          <p:cNvSpPr>
            <a:spLocks/>
          </p:cNvSpPr>
          <p:nvPr/>
        </p:nvSpPr>
        <p:spPr bwMode="auto">
          <a:xfrm>
            <a:off x="2520950" y="4457700"/>
            <a:ext cx="984250" cy="704850"/>
          </a:xfrm>
          <a:custGeom>
            <a:avLst/>
            <a:gdLst/>
            <a:ahLst/>
            <a:cxnLst>
              <a:cxn ang="0">
                <a:pos x="0" y="444"/>
              </a:cxn>
              <a:cxn ang="0">
                <a:pos x="376" y="300"/>
              </a:cxn>
              <a:cxn ang="0">
                <a:pos x="620" y="0"/>
              </a:cxn>
            </a:cxnLst>
            <a:rect l="0" t="0" r="r" b="b"/>
            <a:pathLst>
              <a:path w="620" h="444">
                <a:moveTo>
                  <a:pt x="0" y="444"/>
                </a:moveTo>
                <a:cubicBezTo>
                  <a:pt x="63" y="419"/>
                  <a:pt x="273" y="374"/>
                  <a:pt x="376" y="300"/>
                </a:cubicBezTo>
                <a:cubicBezTo>
                  <a:pt x="479" y="226"/>
                  <a:pt x="569" y="62"/>
                  <a:pt x="620" y="0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1" name="AutoShape 5"/>
          <p:cNvSpPr>
            <a:spLocks noChangeArrowheads="1"/>
          </p:cNvSpPr>
          <p:nvPr/>
        </p:nvSpPr>
        <p:spPr bwMode="auto">
          <a:xfrm rot="13736440">
            <a:off x="3510757" y="5747543"/>
            <a:ext cx="209550" cy="182563"/>
          </a:xfrm>
          <a:prstGeom prst="triangle">
            <a:avLst>
              <a:gd name="adj" fmla="val 46796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2" name="Freeform 6"/>
          <p:cNvSpPr>
            <a:spLocks/>
          </p:cNvSpPr>
          <p:nvPr/>
        </p:nvSpPr>
        <p:spPr bwMode="auto">
          <a:xfrm>
            <a:off x="3282950" y="5397500"/>
            <a:ext cx="698500" cy="6985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40" y="440"/>
              </a:cxn>
            </a:cxnLst>
            <a:rect l="0" t="0" r="r" b="b"/>
            <a:pathLst>
              <a:path w="440" h="440">
                <a:moveTo>
                  <a:pt x="0" y="0"/>
                </a:moveTo>
                <a:cubicBezTo>
                  <a:pt x="73" y="75"/>
                  <a:pt x="348" y="348"/>
                  <a:pt x="440" y="440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3" name="Freeform 7"/>
          <p:cNvSpPr>
            <a:spLocks/>
          </p:cNvSpPr>
          <p:nvPr/>
        </p:nvSpPr>
        <p:spPr bwMode="auto">
          <a:xfrm>
            <a:off x="5200650" y="266700"/>
            <a:ext cx="838200" cy="266700"/>
          </a:xfrm>
          <a:custGeom>
            <a:avLst/>
            <a:gdLst/>
            <a:ahLst/>
            <a:cxnLst>
              <a:cxn ang="0">
                <a:pos x="0" y="168"/>
              </a:cxn>
              <a:cxn ang="0">
                <a:pos x="201" y="24"/>
              </a:cxn>
              <a:cxn ang="0">
                <a:pos x="366" y="24"/>
              </a:cxn>
              <a:cxn ang="0">
                <a:pos x="528" y="120"/>
              </a:cxn>
            </a:cxnLst>
            <a:rect l="0" t="0" r="r" b="b"/>
            <a:pathLst>
              <a:path w="528" h="168">
                <a:moveTo>
                  <a:pt x="0" y="168"/>
                </a:moveTo>
                <a:cubicBezTo>
                  <a:pt x="33" y="144"/>
                  <a:pt x="140" y="48"/>
                  <a:pt x="201" y="24"/>
                </a:cubicBezTo>
                <a:cubicBezTo>
                  <a:pt x="262" y="0"/>
                  <a:pt x="312" y="8"/>
                  <a:pt x="366" y="24"/>
                </a:cubicBezTo>
                <a:cubicBezTo>
                  <a:pt x="420" y="40"/>
                  <a:pt x="494" y="100"/>
                  <a:pt x="528" y="120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4" name="Freeform 8"/>
          <p:cNvSpPr>
            <a:spLocks/>
          </p:cNvSpPr>
          <p:nvPr/>
        </p:nvSpPr>
        <p:spPr bwMode="auto">
          <a:xfrm>
            <a:off x="3227388" y="1741488"/>
            <a:ext cx="3268662" cy="4683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15" y="103"/>
              </a:cxn>
              <a:cxn ang="0">
                <a:pos x="2059" y="295"/>
              </a:cxn>
            </a:cxnLst>
            <a:rect l="0" t="0" r="r" b="b"/>
            <a:pathLst>
              <a:path w="2059" h="295">
                <a:moveTo>
                  <a:pt x="0" y="0"/>
                </a:moveTo>
                <a:cubicBezTo>
                  <a:pt x="119" y="19"/>
                  <a:pt x="372" y="54"/>
                  <a:pt x="715" y="103"/>
                </a:cubicBezTo>
                <a:cubicBezTo>
                  <a:pt x="1058" y="152"/>
                  <a:pt x="1827" y="263"/>
                  <a:pt x="2059" y="295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5" name="Freeform 9"/>
          <p:cNvSpPr>
            <a:spLocks/>
          </p:cNvSpPr>
          <p:nvPr/>
        </p:nvSpPr>
        <p:spPr bwMode="auto">
          <a:xfrm>
            <a:off x="2228850" y="2732088"/>
            <a:ext cx="1462088" cy="3889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55" y="117"/>
              </a:cxn>
              <a:cxn ang="0">
                <a:pos x="921" y="245"/>
              </a:cxn>
            </a:cxnLst>
            <a:rect l="0" t="0" r="r" b="b"/>
            <a:pathLst>
              <a:path w="921" h="245">
                <a:moveTo>
                  <a:pt x="0" y="0"/>
                </a:moveTo>
                <a:cubicBezTo>
                  <a:pt x="76" y="19"/>
                  <a:pt x="302" y="76"/>
                  <a:pt x="455" y="117"/>
                </a:cubicBezTo>
                <a:cubicBezTo>
                  <a:pt x="608" y="158"/>
                  <a:pt x="824" y="218"/>
                  <a:pt x="921" y="245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7" name="Freeform 11"/>
          <p:cNvSpPr>
            <a:spLocks/>
          </p:cNvSpPr>
          <p:nvPr/>
        </p:nvSpPr>
        <p:spPr bwMode="auto">
          <a:xfrm>
            <a:off x="3981450" y="1944688"/>
            <a:ext cx="762000" cy="4175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0" y="263"/>
              </a:cxn>
            </a:cxnLst>
            <a:rect l="0" t="0" r="r" b="b"/>
            <a:pathLst>
              <a:path w="480" h="263">
                <a:moveTo>
                  <a:pt x="0" y="0"/>
                </a:moveTo>
                <a:cubicBezTo>
                  <a:pt x="80" y="45"/>
                  <a:pt x="380" y="208"/>
                  <a:pt x="480" y="263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8" name="Freeform 12"/>
          <p:cNvSpPr>
            <a:spLocks/>
          </p:cNvSpPr>
          <p:nvPr/>
        </p:nvSpPr>
        <p:spPr bwMode="auto">
          <a:xfrm>
            <a:off x="4068763" y="2452688"/>
            <a:ext cx="1393825" cy="1349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20" y="348"/>
              </a:cxn>
              <a:cxn ang="0">
                <a:pos x="878" y="850"/>
              </a:cxn>
            </a:cxnLst>
            <a:rect l="0" t="0" r="r" b="b"/>
            <a:pathLst>
              <a:path w="878" h="850">
                <a:moveTo>
                  <a:pt x="0" y="0"/>
                </a:moveTo>
                <a:cubicBezTo>
                  <a:pt x="70" y="58"/>
                  <a:pt x="274" y="206"/>
                  <a:pt x="420" y="348"/>
                </a:cubicBezTo>
                <a:cubicBezTo>
                  <a:pt x="566" y="490"/>
                  <a:pt x="783" y="746"/>
                  <a:pt x="878" y="850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9" name="Freeform 13"/>
          <p:cNvSpPr>
            <a:spLocks/>
          </p:cNvSpPr>
          <p:nvPr/>
        </p:nvSpPr>
        <p:spPr bwMode="auto">
          <a:xfrm>
            <a:off x="4125913" y="4165600"/>
            <a:ext cx="1887537" cy="2174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67" y="37"/>
              </a:cxn>
              <a:cxn ang="0">
                <a:pos x="1189" y="137"/>
              </a:cxn>
            </a:cxnLst>
            <a:rect l="0" t="0" r="r" b="b"/>
            <a:pathLst>
              <a:path w="1189" h="137">
                <a:moveTo>
                  <a:pt x="0" y="0"/>
                </a:moveTo>
                <a:cubicBezTo>
                  <a:pt x="93" y="6"/>
                  <a:pt x="369" y="14"/>
                  <a:pt x="567" y="37"/>
                </a:cubicBezTo>
                <a:cubicBezTo>
                  <a:pt x="765" y="60"/>
                  <a:pt x="1060" y="116"/>
                  <a:pt x="1189" y="137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50" name="Freeform 14"/>
          <p:cNvSpPr>
            <a:spLocks/>
          </p:cNvSpPr>
          <p:nvPr/>
        </p:nvSpPr>
        <p:spPr bwMode="auto">
          <a:xfrm>
            <a:off x="3295650" y="5410200"/>
            <a:ext cx="741363" cy="7540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67" y="475"/>
              </a:cxn>
            </a:cxnLst>
            <a:rect l="0" t="0" r="r" b="b"/>
            <a:pathLst>
              <a:path w="467" h="475">
                <a:moveTo>
                  <a:pt x="0" y="0"/>
                </a:moveTo>
                <a:cubicBezTo>
                  <a:pt x="78" y="79"/>
                  <a:pt x="370" y="376"/>
                  <a:pt x="467" y="475"/>
                </a:cubicBezTo>
              </a:path>
            </a:pathLst>
          </a:custGeom>
          <a:noFill/>
          <a:ln w="38100" cap="flat" cmpd="sng">
            <a:solidFill>
              <a:srgbClr val="F4FF1B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3708400" y="4846638"/>
            <a:ext cx="2246313" cy="495300"/>
            <a:chOff x="2405" y="3053"/>
            <a:chExt cx="1415" cy="312"/>
          </a:xfrm>
        </p:grpSpPr>
        <p:sp>
          <p:nvSpPr>
            <p:cNvPr id="39946" name="Freeform 10"/>
            <p:cNvSpPr>
              <a:spLocks/>
            </p:cNvSpPr>
            <p:nvPr/>
          </p:nvSpPr>
          <p:spPr bwMode="auto">
            <a:xfrm>
              <a:off x="2405" y="3088"/>
              <a:ext cx="1415" cy="2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0" y="150"/>
                </a:cxn>
                <a:cxn ang="0">
                  <a:pos x="1415" y="277"/>
                </a:cxn>
              </a:cxnLst>
              <a:rect l="0" t="0" r="r" b="b"/>
              <a:pathLst>
                <a:path w="1415" h="277">
                  <a:moveTo>
                    <a:pt x="0" y="0"/>
                  </a:moveTo>
                  <a:cubicBezTo>
                    <a:pt x="112" y="25"/>
                    <a:pt x="434" y="104"/>
                    <a:pt x="670" y="150"/>
                  </a:cubicBezTo>
                  <a:cubicBezTo>
                    <a:pt x="906" y="196"/>
                    <a:pt x="1260" y="251"/>
                    <a:pt x="1415" y="277"/>
                  </a:cubicBezTo>
                </a:path>
              </a:pathLst>
            </a:custGeom>
            <a:noFill/>
            <a:ln w="76200" cmpd="sng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51" name="AutoShape 15"/>
            <p:cNvSpPr>
              <a:spLocks noChangeArrowheads="1"/>
            </p:cNvSpPr>
            <p:nvPr/>
          </p:nvSpPr>
          <p:spPr bwMode="auto">
            <a:xfrm rot="900004">
              <a:off x="2685" y="3053"/>
              <a:ext cx="132" cy="115"/>
            </a:xfrm>
            <a:prstGeom prst="triangle">
              <a:avLst>
                <a:gd name="adj" fmla="val 46796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52" name="AutoShape 16"/>
            <p:cNvSpPr>
              <a:spLocks noChangeArrowheads="1"/>
            </p:cNvSpPr>
            <p:nvPr/>
          </p:nvSpPr>
          <p:spPr bwMode="auto">
            <a:xfrm rot="429512">
              <a:off x="3249" y="3168"/>
              <a:ext cx="132" cy="115"/>
            </a:xfrm>
            <a:prstGeom prst="triangle">
              <a:avLst>
                <a:gd name="adj" fmla="val 46796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953" name="AutoShape 17"/>
          <p:cNvSpPr>
            <a:spLocks noChangeArrowheads="1"/>
          </p:cNvSpPr>
          <p:nvPr/>
        </p:nvSpPr>
        <p:spPr bwMode="auto">
          <a:xfrm rot="11347810">
            <a:off x="5200650" y="4267200"/>
            <a:ext cx="209550" cy="182563"/>
          </a:xfrm>
          <a:prstGeom prst="triangle">
            <a:avLst>
              <a:gd name="adj" fmla="val 46796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54" name="AutoShape 18"/>
          <p:cNvSpPr>
            <a:spLocks noChangeArrowheads="1"/>
          </p:cNvSpPr>
          <p:nvPr/>
        </p:nvSpPr>
        <p:spPr bwMode="auto">
          <a:xfrm rot="11175426">
            <a:off x="4381500" y="4191000"/>
            <a:ext cx="209550" cy="182563"/>
          </a:xfrm>
          <a:prstGeom prst="triangle">
            <a:avLst>
              <a:gd name="adj" fmla="val 46796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 rot="10627615">
            <a:off x="5505450" y="274638"/>
            <a:ext cx="209550" cy="182562"/>
          </a:xfrm>
          <a:prstGeom prst="triangle">
            <a:avLst>
              <a:gd name="adj" fmla="val 46796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56" name="Text Box 20"/>
          <p:cNvSpPr txBox="1">
            <a:spLocks noChangeArrowheads="1"/>
          </p:cNvSpPr>
          <p:nvPr/>
        </p:nvSpPr>
        <p:spPr bwMode="auto">
          <a:xfrm>
            <a:off x="6115050" y="228600"/>
            <a:ext cx="23622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accent2"/>
                </a:solidFill>
              </a:rPr>
              <a:t>Boulder Creek fault</a:t>
            </a:r>
          </a:p>
        </p:txBody>
      </p:sp>
      <p:sp>
        <p:nvSpPr>
          <p:cNvPr id="39957" name="Text Box 21"/>
          <p:cNvSpPr txBox="1">
            <a:spLocks noChangeArrowheads="1"/>
          </p:cNvSpPr>
          <p:nvPr/>
        </p:nvSpPr>
        <p:spPr bwMode="auto">
          <a:xfrm rot="442083">
            <a:off x="4633913" y="1585913"/>
            <a:ext cx="1941512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accent2"/>
                </a:solidFill>
              </a:rPr>
              <a:t>Devils Mtn FZ</a:t>
            </a:r>
          </a:p>
        </p:txBody>
      </p:sp>
      <p:sp>
        <p:nvSpPr>
          <p:cNvPr id="39958" name="Text Box 22"/>
          <p:cNvSpPr txBox="1">
            <a:spLocks noChangeArrowheads="1"/>
          </p:cNvSpPr>
          <p:nvPr/>
        </p:nvSpPr>
        <p:spPr bwMode="auto">
          <a:xfrm>
            <a:off x="2533650" y="1905000"/>
            <a:ext cx="1371600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600" b="1">
                <a:solidFill>
                  <a:schemeClr val="accent2"/>
                </a:solidFill>
              </a:rPr>
              <a:t>Utsalady Pt </a:t>
            </a:r>
          </a:p>
          <a:p>
            <a:pPr algn="ctr" eaLnBrk="1" hangingPunct="1"/>
            <a:r>
              <a:rPr lang="en-US" sz="1600" b="1">
                <a:solidFill>
                  <a:schemeClr val="accent2"/>
                </a:solidFill>
              </a:rPr>
              <a:t>fault</a:t>
            </a:r>
          </a:p>
        </p:txBody>
      </p:sp>
      <p:sp>
        <p:nvSpPr>
          <p:cNvPr id="39959" name="Text Box 23"/>
          <p:cNvSpPr txBox="1">
            <a:spLocks noChangeArrowheads="1"/>
          </p:cNvSpPr>
          <p:nvPr/>
        </p:nvSpPr>
        <p:spPr bwMode="auto">
          <a:xfrm rot="3053532">
            <a:off x="5047457" y="3063081"/>
            <a:ext cx="1066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accent2"/>
                </a:solidFill>
              </a:rPr>
              <a:t>SWIF</a:t>
            </a:r>
          </a:p>
        </p:txBody>
      </p:sp>
      <p:sp>
        <p:nvSpPr>
          <p:cNvPr id="39960" name="Text Box 24"/>
          <p:cNvSpPr txBox="1">
            <a:spLocks noChangeArrowheads="1"/>
          </p:cNvSpPr>
          <p:nvPr/>
        </p:nvSpPr>
        <p:spPr bwMode="auto">
          <a:xfrm>
            <a:off x="6115050" y="4205288"/>
            <a:ext cx="15240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accent2"/>
                </a:solidFill>
              </a:rPr>
              <a:t>Seattle fault</a:t>
            </a:r>
          </a:p>
        </p:txBody>
      </p:sp>
      <p:sp>
        <p:nvSpPr>
          <p:cNvPr id="39961" name="Text Box 25"/>
          <p:cNvSpPr txBox="1">
            <a:spLocks noChangeArrowheads="1"/>
          </p:cNvSpPr>
          <p:nvPr/>
        </p:nvSpPr>
        <p:spPr bwMode="auto">
          <a:xfrm>
            <a:off x="6038850" y="5119688"/>
            <a:ext cx="16002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accent2"/>
                </a:solidFill>
              </a:rPr>
              <a:t>Tacoma fault</a:t>
            </a:r>
          </a:p>
        </p:txBody>
      </p:sp>
      <p:sp>
        <p:nvSpPr>
          <p:cNvPr id="39962" name="Text Box 26"/>
          <p:cNvSpPr txBox="1">
            <a:spLocks noChangeArrowheads="1"/>
          </p:cNvSpPr>
          <p:nvPr/>
        </p:nvSpPr>
        <p:spPr bwMode="auto">
          <a:xfrm>
            <a:off x="4057650" y="5715000"/>
            <a:ext cx="11430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accent2"/>
                </a:solidFill>
              </a:rPr>
              <a:t>Olympia fault</a:t>
            </a:r>
          </a:p>
        </p:txBody>
      </p:sp>
      <p:sp>
        <p:nvSpPr>
          <p:cNvPr id="39963" name="Text Box 27"/>
          <p:cNvSpPr txBox="1">
            <a:spLocks noChangeArrowheads="1"/>
          </p:cNvSpPr>
          <p:nvPr/>
        </p:nvSpPr>
        <p:spPr bwMode="auto">
          <a:xfrm rot="770862">
            <a:off x="2305050" y="3124200"/>
            <a:ext cx="19812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accent2"/>
                </a:solidFill>
              </a:rPr>
              <a:t>Little River fault</a:t>
            </a:r>
          </a:p>
        </p:txBody>
      </p:sp>
      <p:sp>
        <p:nvSpPr>
          <p:cNvPr id="39964" name="Freeform 28"/>
          <p:cNvSpPr>
            <a:spLocks/>
          </p:cNvSpPr>
          <p:nvPr/>
        </p:nvSpPr>
        <p:spPr bwMode="auto">
          <a:xfrm>
            <a:off x="4645025" y="4149725"/>
            <a:ext cx="104775" cy="95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6" y="6"/>
              </a:cxn>
            </a:cxnLst>
            <a:rect l="0" t="0" r="r" b="b"/>
            <a:pathLst>
              <a:path w="66" h="6">
                <a:moveTo>
                  <a:pt x="0" y="0"/>
                </a:moveTo>
                <a:lnTo>
                  <a:pt x="66" y="6"/>
                </a:ln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65" name="Freeform 29"/>
          <p:cNvSpPr>
            <a:spLocks/>
          </p:cNvSpPr>
          <p:nvPr/>
        </p:nvSpPr>
        <p:spPr bwMode="auto">
          <a:xfrm>
            <a:off x="4562475" y="4267200"/>
            <a:ext cx="104775" cy="95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6" y="6"/>
              </a:cxn>
            </a:cxnLst>
            <a:rect l="0" t="0" r="r" b="b"/>
            <a:pathLst>
              <a:path w="66" h="6">
                <a:moveTo>
                  <a:pt x="0" y="0"/>
                </a:moveTo>
                <a:lnTo>
                  <a:pt x="66" y="6"/>
                </a:ln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66" name="Freeform 30"/>
          <p:cNvSpPr>
            <a:spLocks/>
          </p:cNvSpPr>
          <p:nvPr/>
        </p:nvSpPr>
        <p:spPr bwMode="auto">
          <a:xfrm>
            <a:off x="4670425" y="4235450"/>
            <a:ext cx="95250" cy="12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0" y="8"/>
              </a:cxn>
            </a:cxnLst>
            <a:rect l="0" t="0" r="r" b="b"/>
            <a:pathLst>
              <a:path w="60" h="8">
                <a:moveTo>
                  <a:pt x="0" y="0"/>
                </a:moveTo>
                <a:lnTo>
                  <a:pt x="60" y="8"/>
                </a:ln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67" name="Freeform 31"/>
          <p:cNvSpPr>
            <a:spLocks/>
          </p:cNvSpPr>
          <p:nvPr/>
        </p:nvSpPr>
        <p:spPr bwMode="auto">
          <a:xfrm>
            <a:off x="3962400" y="4953000"/>
            <a:ext cx="95250" cy="12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0" y="8"/>
              </a:cxn>
            </a:cxnLst>
            <a:rect l="0" t="0" r="r" b="b"/>
            <a:pathLst>
              <a:path w="60" h="8">
                <a:moveTo>
                  <a:pt x="0" y="0"/>
                </a:moveTo>
                <a:lnTo>
                  <a:pt x="60" y="8"/>
                </a:ln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68" name="Freeform 32"/>
          <p:cNvSpPr>
            <a:spLocks/>
          </p:cNvSpPr>
          <p:nvPr/>
        </p:nvSpPr>
        <p:spPr bwMode="auto">
          <a:xfrm>
            <a:off x="4051300" y="4667250"/>
            <a:ext cx="114300" cy="88900"/>
          </a:xfrm>
          <a:custGeom>
            <a:avLst/>
            <a:gdLst/>
            <a:ahLst/>
            <a:cxnLst>
              <a:cxn ang="0">
                <a:pos x="0" y="56"/>
              </a:cxn>
              <a:cxn ang="0">
                <a:pos x="72" y="0"/>
              </a:cxn>
            </a:cxnLst>
            <a:rect l="0" t="0" r="r" b="b"/>
            <a:pathLst>
              <a:path w="72" h="56">
                <a:moveTo>
                  <a:pt x="0" y="56"/>
                </a:moveTo>
                <a:lnTo>
                  <a:pt x="72" y="0"/>
                </a:ln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69" name="Freeform 33"/>
          <p:cNvSpPr>
            <a:spLocks/>
          </p:cNvSpPr>
          <p:nvPr/>
        </p:nvSpPr>
        <p:spPr bwMode="auto">
          <a:xfrm>
            <a:off x="3143250" y="4800600"/>
            <a:ext cx="95250" cy="114300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60" y="0"/>
              </a:cxn>
            </a:cxnLst>
            <a:rect l="0" t="0" r="r" b="b"/>
            <a:pathLst>
              <a:path w="60" h="72">
                <a:moveTo>
                  <a:pt x="0" y="72"/>
                </a:moveTo>
                <a:lnTo>
                  <a:pt x="60" y="0"/>
                </a:ln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70" name="Freeform 34"/>
          <p:cNvSpPr>
            <a:spLocks/>
          </p:cNvSpPr>
          <p:nvPr/>
        </p:nvSpPr>
        <p:spPr bwMode="auto">
          <a:xfrm>
            <a:off x="3406775" y="4572000"/>
            <a:ext cx="60325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38" y="0"/>
              </a:cxn>
            </a:cxnLst>
            <a:rect l="0" t="0" r="r" b="b"/>
            <a:pathLst>
              <a:path w="38" h="48">
                <a:moveTo>
                  <a:pt x="0" y="48"/>
                </a:moveTo>
                <a:lnTo>
                  <a:pt x="38" y="0"/>
                </a:ln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71" name="Freeform 35"/>
          <p:cNvSpPr>
            <a:spLocks/>
          </p:cNvSpPr>
          <p:nvPr/>
        </p:nvSpPr>
        <p:spPr bwMode="auto">
          <a:xfrm>
            <a:off x="3352800" y="4533900"/>
            <a:ext cx="95250" cy="114300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60" y="0"/>
              </a:cxn>
            </a:cxnLst>
            <a:rect l="0" t="0" r="r" b="b"/>
            <a:pathLst>
              <a:path w="60" h="72">
                <a:moveTo>
                  <a:pt x="0" y="72"/>
                </a:moveTo>
                <a:lnTo>
                  <a:pt x="60" y="0"/>
                </a:lnTo>
              </a:path>
            </a:pathLst>
          </a:custGeom>
          <a:noFill/>
          <a:ln w="38100" cmpd="sng">
            <a:solidFill>
              <a:srgbClr val="F4FF1B"/>
            </a:solidFill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72" name="Freeform 36"/>
          <p:cNvSpPr>
            <a:spLocks/>
          </p:cNvSpPr>
          <p:nvPr/>
        </p:nvSpPr>
        <p:spPr bwMode="auto">
          <a:xfrm>
            <a:off x="2609850" y="5029200"/>
            <a:ext cx="158750" cy="63500"/>
          </a:xfrm>
          <a:custGeom>
            <a:avLst/>
            <a:gdLst/>
            <a:ahLst/>
            <a:cxnLst>
              <a:cxn ang="0">
                <a:pos x="0" y="40"/>
              </a:cxn>
              <a:cxn ang="0">
                <a:pos x="100" y="0"/>
              </a:cxn>
            </a:cxnLst>
            <a:rect l="0" t="0" r="r" b="b"/>
            <a:pathLst>
              <a:path w="100" h="40">
                <a:moveTo>
                  <a:pt x="0" y="40"/>
                </a:moveTo>
                <a:lnTo>
                  <a:pt x="100" y="0"/>
                </a:lnTo>
              </a:path>
            </a:pathLst>
          </a:custGeom>
          <a:noFill/>
          <a:ln w="38100" cmpd="sng">
            <a:solidFill>
              <a:srgbClr val="F4FF1B"/>
            </a:solidFill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73" name="Freeform 37"/>
          <p:cNvSpPr>
            <a:spLocks/>
          </p:cNvSpPr>
          <p:nvPr/>
        </p:nvSpPr>
        <p:spPr bwMode="auto">
          <a:xfrm>
            <a:off x="5476875" y="4267200"/>
            <a:ext cx="104775" cy="95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6" y="6"/>
              </a:cxn>
            </a:cxnLst>
            <a:rect l="0" t="0" r="r" b="b"/>
            <a:pathLst>
              <a:path w="66" h="6">
                <a:moveTo>
                  <a:pt x="0" y="0"/>
                </a:moveTo>
                <a:lnTo>
                  <a:pt x="66" y="6"/>
                </a:lnTo>
              </a:path>
            </a:pathLst>
          </a:custGeom>
          <a:noFill/>
          <a:ln w="38100" cmpd="sng">
            <a:solidFill>
              <a:srgbClr val="F4FF1B"/>
            </a:solidFill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74" name="Freeform 38"/>
          <p:cNvSpPr>
            <a:spLocks/>
          </p:cNvSpPr>
          <p:nvPr/>
        </p:nvSpPr>
        <p:spPr bwMode="auto">
          <a:xfrm>
            <a:off x="5264150" y="3575050"/>
            <a:ext cx="88900" cy="825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6" y="52"/>
              </a:cxn>
            </a:cxnLst>
            <a:rect l="0" t="0" r="r" b="b"/>
            <a:pathLst>
              <a:path w="56" h="52">
                <a:moveTo>
                  <a:pt x="0" y="0"/>
                </a:moveTo>
                <a:lnTo>
                  <a:pt x="56" y="52"/>
                </a:ln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75" name="Freeform 39"/>
          <p:cNvSpPr>
            <a:spLocks/>
          </p:cNvSpPr>
          <p:nvPr/>
        </p:nvSpPr>
        <p:spPr bwMode="auto">
          <a:xfrm>
            <a:off x="4305300" y="2114550"/>
            <a:ext cx="114300" cy="66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2" y="42"/>
              </a:cxn>
            </a:cxnLst>
            <a:rect l="0" t="0" r="r" b="b"/>
            <a:pathLst>
              <a:path w="72" h="42">
                <a:moveTo>
                  <a:pt x="0" y="0"/>
                </a:moveTo>
                <a:lnTo>
                  <a:pt x="72" y="42"/>
                </a:ln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76" name="Freeform 40"/>
          <p:cNvSpPr>
            <a:spLocks/>
          </p:cNvSpPr>
          <p:nvPr/>
        </p:nvSpPr>
        <p:spPr bwMode="auto">
          <a:xfrm>
            <a:off x="5734050" y="2090738"/>
            <a:ext cx="123825" cy="238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8" y="15"/>
              </a:cxn>
            </a:cxnLst>
            <a:rect l="0" t="0" r="r" b="b"/>
            <a:pathLst>
              <a:path w="78" h="15">
                <a:moveTo>
                  <a:pt x="0" y="0"/>
                </a:moveTo>
                <a:lnTo>
                  <a:pt x="78" y="15"/>
                </a:ln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77" name="Freeform 41"/>
          <p:cNvSpPr>
            <a:spLocks/>
          </p:cNvSpPr>
          <p:nvPr/>
        </p:nvSpPr>
        <p:spPr bwMode="auto">
          <a:xfrm>
            <a:off x="3371850" y="2819400"/>
            <a:ext cx="123825" cy="238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8" y="15"/>
              </a:cxn>
            </a:cxnLst>
            <a:rect l="0" t="0" r="r" b="b"/>
            <a:pathLst>
              <a:path w="78" h="15">
                <a:moveTo>
                  <a:pt x="0" y="0"/>
                </a:moveTo>
                <a:lnTo>
                  <a:pt x="78" y="15"/>
                </a:ln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78" name="Freeform 42"/>
          <p:cNvSpPr>
            <a:spLocks/>
          </p:cNvSpPr>
          <p:nvPr/>
        </p:nvSpPr>
        <p:spPr bwMode="auto">
          <a:xfrm>
            <a:off x="3067050" y="2947988"/>
            <a:ext cx="123825" cy="238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8" y="15"/>
              </a:cxn>
            </a:cxnLst>
            <a:rect l="0" t="0" r="r" b="b"/>
            <a:pathLst>
              <a:path w="78" h="15">
                <a:moveTo>
                  <a:pt x="0" y="0"/>
                </a:moveTo>
                <a:lnTo>
                  <a:pt x="78" y="15"/>
                </a:ln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79" name="Freeform 43"/>
          <p:cNvSpPr>
            <a:spLocks/>
          </p:cNvSpPr>
          <p:nvPr/>
        </p:nvSpPr>
        <p:spPr bwMode="auto">
          <a:xfrm>
            <a:off x="2609850" y="2819400"/>
            <a:ext cx="123825" cy="238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8" y="15"/>
              </a:cxn>
            </a:cxnLst>
            <a:rect l="0" t="0" r="r" b="b"/>
            <a:pathLst>
              <a:path w="78" h="15">
                <a:moveTo>
                  <a:pt x="0" y="0"/>
                </a:moveTo>
                <a:lnTo>
                  <a:pt x="78" y="15"/>
                </a:ln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80" name="Freeform 44"/>
          <p:cNvSpPr>
            <a:spLocks/>
          </p:cNvSpPr>
          <p:nvPr/>
        </p:nvSpPr>
        <p:spPr bwMode="auto">
          <a:xfrm>
            <a:off x="2257425" y="2743200"/>
            <a:ext cx="123825" cy="238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8" y="15"/>
              </a:cxn>
            </a:cxnLst>
            <a:rect l="0" t="0" r="r" b="b"/>
            <a:pathLst>
              <a:path w="78" h="15">
                <a:moveTo>
                  <a:pt x="0" y="0"/>
                </a:moveTo>
                <a:lnTo>
                  <a:pt x="78" y="15"/>
                </a:ln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81" name="Freeform 45"/>
          <p:cNvSpPr>
            <a:spLocks/>
          </p:cNvSpPr>
          <p:nvPr/>
        </p:nvSpPr>
        <p:spPr bwMode="auto">
          <a:xfrm>
            <a:off x="5553075" y="285750"/>
            <a:ext cx="152400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96" y="0"/>
              </a:cxn>
            </a:cxnLst>
            <a:rect l="0" t="0" r="r" b="b"/>
            <a:pathLst>
              <a:path w="96" h="3">
                <a:moveTo>
                  <a:pt x="0" y="3"/>
                </a:moveTo>
                <a:lnTo>
                  <a:pt x="96" y="0"/>
                </a:ln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4133850" y="2133600"/>
            <a:ext cx="304800" cy="152400"/>
            <a:chOff x="1248" y="1344"/>
            <a:chExt cx="192" cy="96"/>
          </a:xfrm>
        </p:grpSpPr>
        <p:sp>
          <p:nvSpPr>
            <p:cNvPr id="39983" name="Line 47"/>
            <p:cNvSpPr>
              <a:spLocks noChangeShapeType="1"/>
            </p:cNvSpPr>
            <p:nvPr/>
          </p:nvSpPr>
          <p:spPr bwMode="auto">
            <a:xfrm>
              <a:off x="1248" y="1344"/>
              <a:ext cx="192" cy="96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84" name="Line 48"/>
            <p:cNvSpPr>
              <a:spLocks noChangeShapeType="1"/>
            </p:cNvSpPr>
            <p:nvPr/>
          </p:nvSpPr>
          <p:spPr bwMode="auto">
            <a:xfrm flipH="1">
              <a:off x="1392" y="1440"/>
              <a:ext cx="48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49"/>
          <p:cNvGrpSpPr>
            <a:grpSpLocks/>
          </p:cNvGrpSpPr>
          <p:nvPr/>
        </p:nvGrpSpPr>
        <p:grpSpPr bwMode="auto">
          <a:xfrm rot="10800000">
            <a:off x="4362450" y="2057400"/>
            <a:ext cx="304800" cy="152400"/>
            <a:chOff x="1248" y="1344"/>
            <a:chExt cx="192" cy="96"/>
          </a:xfrm>
        </p:grpSpPr>
        <p:sp>
          <p:nvSpPr>
            <p:cNvPr id="39986" name="Line 50"/>
            <p:cNvSpPr>
              <a:spLocks noChangeShapeType="1"/>
            </p:cNvSpPr>
            <p:nvPr/>
          </p:nvSpPr>
          <p:spPr bwMode="auto">
            <a:xfrm>
              <a:off x="1248" y="1344"/>
              <a:ext cx="192" cy="96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87" name="Line 51"/>
            <p:cNvSpPr>
              <a:spLocks noChangeShapeType="1"/>
            </p:cNvSpPr>
            <p:nvPr/>
          </p:nvSpPr>
          <p:spPr bwMode="auto">
            <a:xfrm flipH="1">
              <a:off x="1392" y="1440"/>
              <a:ext cx="48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52"/>
          <p:cNvGrpSpPr>
            <a:grpSpLocks/>
          </p:cNvGrpSpPr>
          <p:nvPr/>
        </p:nvGrpSpPr>
        <p:grpSpPr bwMode="auto">
          <a:xfrm>
            <a:off x="2914650" y="2743200"/>
            <a:ext cx="317500" cy="152400"/>
            <a:chOff x="480" y="1728"/>
            <a:chExt cx="200" cy="96"/>
          </a:xfrm>
        </p:grpSpPr>
        <p:sp>
          <p:nvSpPr>
            <p:cNvPr id="39989" name="Line 53"/>
            <p:cNvSpPr>
              <a:spLocks noChangeShapeType="1"/>
            </p:cNvSpPr>
            <p:nvPr/>
          </p:nvSpPr>
          <p:spPr bwMode="auto">
            <a:xfrm rot="-859363">
              <a:off x="480" y="1728"/>
              <a:ext cx="192" cy="96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90" name="Freeform 54"/>
            <p:cNvSpPr>
              <a:spLocks/>
            </p:cNvSpPr>
            <p:nvPr/>
          </p:nvSpPr>
          <p:spPr bwMode="auto">
            <a:xfrm>
              <a:off x="636" y="1752"/>
              <a:ext cx="44" cy="48"/>
            </a:xfrm>
            <a:custGeom>
              <a:avLst/>
              <a:gdLst/>
              <a:ahLst/>
              <a:cxnLst>
                <a:cxn ang="0">
                  <a:pos x="44" y="48"/>
                </a:cxn>
                <a:cxn ang="0">
                  <a:pos x="0" y="0"/>
                </a:cxn>
              </a:cxnLst>
              <a:rect l="0" t="0" r="r" b="b"/>
              <a:pathLst>
                <a:path w="44" h="48">
                  <a:moveTo>
                    <a:pt x="44" y="48"/>
                  </a:move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991" name="Freeform 55"/>
          <p:cNvSpPr>
            <a:spLocks/>
          </p:cNvSpPr>
          <p:nvPr/>
        </p:nvSpPr>
        <p:spPr bwMode="auto">
          <a:xfrm>
            <a:off x="3143250" y="4927600"/>
            <a:ext cx="69850" cy="101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4" y="64"/>
              </a:cxn>
            </a:cxnLst>
            <a:rect l="0" t="0" r="r" b="b"/>
            <a:pathLst>
              <a:path w="44" h="64">
                <a:moveTo>
                  <a:pt x="0" y="0"/>
                </a:moveTo>
                <a:cubicBezTo>
                  <a:pt x="8" y="11"/>
                  <a:pt x="35" y="51"/>
                  <a:pt x="44" y="64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92" name="Text Box 56"/>
          <p:cNvSpPr txBox="1">
            <a:spLocks noChangeArrowheads="1"/>
          </p:cNvSpPr>
          <p:nvPr/>
        </p:nvSpPr>
        <p:spPr bwMode="auto">
          <a:xfrm>
            <a:off x="2938463" y="2590800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39993" name="Text Box 57"/>
          <p:cNvSpPr txBox="1">
            <a:spLocks noChangeArrowheads="1"/>
          </p:cNvSpPr>
          <p:nvPr/>
        </p:nvSpPr>
        <p:spPr bwMode="auto">
          <a:xfrm>
            <a:off x="4919663" y="39624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1">
                <a:latin typeface="Times New Roman" pitchFamily="-110" charset="0"/>
              </a:rPr>
              <a:t>Seattle</a:t>
            </a:r>
          </a:p>
        </p:txBody>
      </p:sp>
      <p:sp>
        <p:nvSpPr>
          <p:cNvPr id="39994" name="Text Box 58"/>
          <p:cNvSpPr txBox="1">
            <a:spLocks noChangeArrowheads="1"/>
          </p:cNvSpPr>
          <p:nvPr/>
        </p:nvSpPr>
        <p:spPr bwMode="auto">
          <a:xfrm>
            <a:off x="2481263" y="1600200"/>
            <a:ext cx="1066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>
                <a:latin typeface="Times New Roman" pitchFamily="-110" charset="0"/>
              </a:rPr>
              <a:t>Victoria</a:t>
            </a:r>
          </a:p>
        </p:txBody>
      </p:sp>
      <p:sp>
        <p:nvSpPr>
          <p:cNvPr id="39995" name="Text Box 59"/>
          <p:cNvSpPr txBox="1">
            <a:spLocks noChangeArrowheads="1"/>
          </p:cNvSpPr>
          <p:nvPr/>
        </p:nvSpPr>
        <p:spPr bwMode="auto">
          <a:xfrm>
            <a:off x="4614863" y="685800"/>
            <a:ext cx="990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>
                <a:latin typeface="Times New Roman" pitchFamily="-110" charset="0"/>
              </a:rPr>
              <a:t>Bellingham</a:t>
            </a:r>
          </a:p>
        </p:txBody>
      </p:sp>
      <p:sp>
        <p:nvSpPr>
          <p:cNvPr id="39996" name="Freeform 60"/>
          <p:cNvSpPr>
            <a:spLocks/>
          </p:cNvSpPr>
          <p:nvPr/>
        </p:nvSpPr>
        <p:spPr bwMode="auto">
          <a:xfrm>
            <a:off x="3433763" y="2730500"/>
            <a:ext cx="69850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4" y="36"/>
              </a:cxn>
            </a:cxnLst>
            <a:rect l="0" t="0" r="r" b="b"/>
            <a:pathLst>
              <a:path w="44" h="36">
                <a:moveTo>
                  <a:pt x="0" y="0"/>
                </a:moveTo>
                <a:lnTo>
                  <a:pt x="44" y="36"/>
                </a:ln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97" name="Freeform 61"/>
          <p:cNvSpPr>
            <a:spLocks/>
          </p:cNvSpPr>
          <p:nvPr/>
        </p:nvSpPr>
        <p:spPr bwMode="auto">
          <a:xfrm>
            <a:off x="3370263" y="4972050"/>
            <a:ext cx="69850" cy="69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4" y="44"/>
              </a:cxn>
            </a:cxnLst>
            <a:rect l="0" t="0" r="r" b="b"/>
            <a:pathLst>
              <a:path w="44" h="44">
                <a:moveTo>
                  <a:pt x="0" y="0"/>
                </a:moveTo>
                <a:lnTo>
                  <a:pt x="44" y="44"/>
                </a:ln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71"/>
          <p:cNvGrpSpPr>
            <a:grpSpLocks/>
          </p:cNvGrpSpPr>
          <p:nvPr/>
        </p:nvGrpSpPr>
        <p:grpSpPr bwMode="auto">
          <a:xfrm rot="3550333">
            <a:off x="-1317625" y="4340225"/>
            <a:ext cx="3962400" cy="1181100"/>
            <a:chOff x="2405" y="3053"/>
            <a:chExt cx="1415" cy="312"/>
          </a:xfrm>
        </p:grpSpPr>
        <p:sp>
          <p:nvSpPr>
            <p:cNvPr id="40008" name="Freeform 72"/>
            <p:cNvSpPr>
              <a:spLocks/>
            </p:cNvSpPr>
            <p:nvPr/>
          </p:nvSpPr>
          <p:spPr bwMode="auto">
            <a:xfrm>
              <a:off x="2405" y="3088"/>
              <a:ext cx="1415" cy="2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0" y="150"/>
                </a:cxn>
                <a:cxn ang="0">
                  <a:pos x="1415" y="277"/>
                </a:cxn>
              </a:cxnLst>
              <a:rect l="0" t="0" r="r" b="b"/>
              <a:pathLst>
                <a:path w="1415" h="277">
                  <a:moveTo>
                    <a:pt x="0" y="0"/>
                  </a:moveTo>
                  <a:cubicBezTo>
                    <a:pt x="112" y="25"/>
                    <a:pt x="434" y="104"/>
                    <a:pt x="670" y="150"/>
                  </a:cubicBezTo>
                  <a:cubicBezTo>
                    <a:pt x="906" y="196"/>
                    <a:pt x="1260" y="251"/>
                    <a:pt x="1415" y="277"/>
                  </a:cubicBezTo>
                </a:path>
              </a:pathLst>
            </a:custGeom>
            <a:noFill/>
            <a:ln w="76200" cmpd="sng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009" name="AutoShape 73"/>
            <p:cNvSpPr>
              <a:spLocks noChangeArrowheads="1"/>
            </p:cNvSpPr>
            <p:nvPr/>
          </p:nvSpPr>
          <p:spPr bwMode="auto">
            <a:xfrm rot="900004">
              <a:off x="2685" y="3053"/>
              <a:ext cx="132" cy="115"/>
            </a:xfrm>
            <a:prstGeom prst="triangle">
              <a:avLst>
                <a:gd name="adj" fmla="val 46796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010" name="AutoShape 74"/>
            <p:cNvSpPr>
              <a:spLocks noChangeArrowheads="1"/>
            </p:cNvSpPr>
            <p:nvPr/>
          </p:nvSpPr>
          <p:spPr bwMode="auto">
            <a:xfrm rot="429512">
              <a:off x="3249" y="3168"/>
              <a:ext cx="132" cy="115"/>
            </a:xfrm>
            <a:prstGeom prst="triangle">
              <a:avLst>
                <a:gd name="adj" fmla="val 46796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011" name="Text Box 75"/>
          <p:cNvSpPr txBox="1">
            <a:spLocks noChangeArrowheads="1"/>
          </p:cNvSpPr>
          <p:nvPr/>
        </p:nvSpPr>
        <p:spPr bwMode="auto">
          <a:xfrm>
            <a:off x="652463" y="4343400"/>
            <a:ext cx="1676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accent2"/>
                </a:solidFill>
              </a:rPr>
              <a:t>Cascadia megathrust</a:t>
            </a:r>
          </a:p>
        </p:txBody>
      </p:sp>
      <p:sp>
        <p:nvSpPr>
          <p:cNvPr id="40013" name="Rectangle 77"/>
          <p:cNvSpPr>
            <a:spLocks noChangeArrowheads="1"/>
          </p:cNvSpPr>
          <p:nvPr/>
        </p:nvSpPr>
        <p:spPr bwMode="auto">
          <a:xfrm rot="16200000">
            <a:off x="5829300" y="3543300"/>
            <a:ext cx="5943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>
                <a:solidFill>
                  <a:srgbClr val="800080"/>
                </a:solidFill>
                <a:ea typeface="Osaka" pitchFamily="-110" charset="-128"/>
                <a:cs typeface="Osaka" pitchFamily="-110" charset="-128"/>
              </a:rPr>
              <a:t>Courtesy R. Haugerud, USGS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2" name="Picture 4" descr="SechuanGPSB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0963"/>
            <a:ext cx="9144000" cy="6770687"/>
          </a:xfrm>
          <a:prstGeom prst="rect">
            <a:avLst/>
          </a:prstGeom>
          <a:noFill/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6172200" y="5562600"/>
            <a:ext cx="2827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MIT-Chengdu effort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r>
              <a:rPr lang="en-US">
                <a:solidFill>
                  <a:srgbClr val="800080"/>
                </a:solidFill>
              </a:rPr>
              <a:t>Problems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79248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Buildings</a:t>
            </a:r>
          </a:p>
          <a:p>
            <a:pPr>
              <a:lnSpc>
                <a:spcPct val="90000"/>
              </a:lnSpc>
            </a:pPr>
            <a:r>
              <a:rPr lang="en-US"/>
              <a:t>Ill-founded rumors</a:t>
            </a:r>
          </a:p>
          <a:p>
            <a:pPr>
              <a:lnSpc>
                <a:spcPct val="90000"/>
              </a:lnSpc>
            </a:pPr>
            <a:r>
              <a:rPr lang="en-US"/>
              <a:t>Monitoring</a:t>
            </a:r>
          </a:p>
          <a:p>
            <a:pPr>
              <a:lnSpc>
                <a:spcPct val="90000"/>
              </a:lnSpc>
            </a:pPr>
            <a:r>
              <a:rPr lang="en-US"/>
              <a:t>Not enough mapping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 sz="3600">
                <a:solidFill>
                  <a:srgbClr val="800080"/>
                </a:solidFill>
              </a:rPr>
              <a:t>Progress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Growing monitoring</a:t>
            </a:r>
          </a:p>
          <a:p>
            <a:pPr>
              <a:lnSpc>
                <a:spcPct val="90000"/>
              </a:lnSpc>
            </a:pPr>
            <a:r>
              <a:rPr lang="en-US"/>
              <a:t>Continued fault mapping</a:t>
            </a:r>
          </a:p>
          <a:p>
            <a:pPr>
              <a:lnSpc>
                <a:spcPct val="90000"/>
              </a:lnSpc>
            </a:pPr>
            <a:r>
              <a:rPr lang="en-US"/>
              <a:t>Possible “early warning”</a:t>
            </a:r>
          </a:p>
          <a:p>
            <a:pPr lvl="1">
              <a:lnSpc>
                <a:spcPct val="90000"/>
              </a:lnSpc>
            </a:pPr>
            <a:r>
              <a:rPr lang="en-US"/>
              <a:t>20s warning for Chengdu, for example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/>
          <a:srcRect l="1563"/>
          <a:stretch>
            <a:fillRect/>
          </a:stretch>
        </p:blipFill>
        <p:spPr bwMode="auto">
          <a:xfrm>
            <a:off x="4343400" y="1600200"/>
            <a:ext cx="48006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4876800" cy="762000"/>
          </a:xfrm>
        </p:spPr>
        <p:txBody>
          <a:bodyPr/>
          <a:lstStyle/>
          <a:p>
            <a:r>
              <a:rPr lang="en-US">
                <a:solidFill>
                  <a:srgbClr val="800080"/>
                </a:solidFill>
              </a:rPr>
              <a:t>Not unique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20725"/>
            <a:ext cx="9144000" cy="522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4191000" y="640080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000">
                <a:ea typeface="Osaka" pitchFamily="-110" charset="-128"/>
                <a:cs typeface="Osaka" pitchFamily="-110" charset="-128"/>
              </a:rPr>
              <a:t>Quake risk across Asia, Liu &amp; Bird, 2008</a:t>
            </a: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6019800"/>
            <a:ext cx="5715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2000">
                <a:solidFill>
                  <a:srgbClr val="800080"/>
                </a:solidFill>
                <a:ea typeface="Osaka" pitchFamily="-110" charset="-128"/>
                <a:cs typeface="Osaka" pitchFamily="-110" charset="-128"/>
              </a:rPr>
              <a:t>Previous quakes in China, with 200K+ fatalities:</a:t>
            </a:r>
            <a:br>
              <a:rPr lang="en-US" sz="2000">
                <a:solidFill>
                  <a:srgbClr val="800080"/>
                </a:solidFill>
                <a:ea typeface="Osaka" pitchFamily="-110" charset="-128"/>
                <a:cs typeface="Osaka" pitchFamily="-110" charset="-128"/>
              </a:rPr>
            </a:br>
            <a:r>
              <a:rPr lang="en-US" sz="2000">
                <a:solidFill>
                  <a:srgbClr val="800080"/>
                </a:solidFill>
                <a:ea typeface="Osaka" pitchFamily="-110" charset="-128"/>
                <a:cs typeface="Osaka" pitchFamily="-110" charset="-128"/>
              </a:rPr>
              <a:t>1556, 1920, 1927, 1976</a:t>
            </a:r>
            <a:br>
              <a:rPr lang="en-US" sz="2000">
                <a:solidFill>
                  <a:srgbClr val="800080"/>
                </a:solidFill>
                <a:ea typeface="Osaka" pitchFamily="-110" charset="-128"/>
                <a:cs typeface="Osaka" pitchFamily="-110" charset="-128"/>
              </a:rPr>
            </a:br>
            <a:r>
              <a:rPr lang="en-US" sz="2000">
                <a:solidFill>
                  <a:srgbClr val="800080"/>
                </a:solidFill>
                <a:ea typeface="Osaka" pitchFamily="-110" charset="-128"/>
                <a:cs typeface="Osaka" pitchFamily="-110" charset="-128"/>
              </a:rPr>
              <a:t>Pakistan, 2005, 80K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4983163" y="2362200"/>
            <a:ext cx="57943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6126163" y="2362200"/>
            <a:ext cx="57943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6019800" y="2574925"/>
            <a:ext cx="5794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7497763" y="2209800"/>
            <a:ext cx="57943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5562600" y="3048000"/>
            <a:ext cx="5794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0">
                <a:solidFill>
                  <a:schemeClr val="tx2"/>
                </a:solidFill>
              </a:rPr>
              <a:t>*</a:t>
            </a: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3200400" y="2819400"/>
            <a:ext cx="5794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0">
                <a:solidFill>
                  <a:srgbClr val="800080"/>
                </a:solidFill>
              </a:rPr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1960 Chile earthquake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676400"/>
            <a:ext cx="4851400" cy="4114800"/>
          </a:xfrm>
        </p:spPr>
        <p:txBody>
          <a:bodyPr/>
          <a:lstStyle/>
          <a:p>
            <a:r>
              <a:rPr lang="en-US"/>
              <a:t>M 9.5!!</a:t>
            </a:r>
          </a:p>
          <a:p>
            <a:pPr lvl="1"/>
            <a:r>
              <a:rPr lang="en-US"/>
              <a:t>160,000 square km fault</a:t>
            </a:r>
          </a:p>
          <a:p>
            <a:pPr lvl="1"/>
            <a:r>
              <a:rPr lang="en-US"/>
              <a:t>21 meter average slip</a:t>
            </a:r>
          </a:p>
          <a:p>
            <a:r>
              <a:rPr lang="en-US"/>
              <a:t>Loss of life and property in Chile, Hawaii, and Japan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4157663"/>
            <a:ext cx="4038600" cy="2700337"/>
          </a:xfrm>
          <a:prstGeom prst="rect">
            <a:avLst/>
          </a:prstGeom>
          <a:noFill/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1371600"/>
            <a:ext cx="3886200" cy="2597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1838" y="0"/>
            <a:ext cx="33321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71800"/>
            <a:ext cx="39370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9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152400"/>
            <a:ext cx="243840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90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2225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76200"/>
            <a:ext cx="7772400" cy="685800"/>
          </a:xfrm>
        </p:spPr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Isla Chiloe, Chile</a:t>
            </a: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9288"/>
            <a:ext cx="9144000" cy="62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lum bright="18000" contrast="66000"/>
          </a:blip>
          <a:srcRect/>
          <a:stretch>
            <a:fillRect/>
          </a:stretch>
        </p:blipFill>
        <p:spPr bwMode="auto">
          <a:xfrm>
            <a:off x="457200" y="0"/>
            <a:ext cx="8686800" cy="6850063"/>
          </a:xfrm>
          <a:prstGeom prst="rect">
            <a:avLst/>
          </a:prstGeom>
          <a:noFill/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838200"/>
          </a:xfrm>
          <a:solidFill>
            <a:schemeClr val="bg1"/>
          </a:solidFill>
          <a:ln/>
        </p:spPr>
        <p:txBody>
          <a:bodyPr anchor="b"/>
          <a:lstStyle/>
          <a:p>
            <a:r>
              <a:rPr lang="en-US">
                <a:solidFill>
                  <a:schemeClr val="hlink"/>
                </a:solidFill>
              </a:rPr>
              <a:t>Hilo after 1960 Chile quake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solidFill>
                  <a:schemeClr val="hlink"/>
                </a:solidFill>
              </a:rPr>
              <a:t>1964 Alaska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763000" cy="44958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M 9.2</a:t>
            </a:r>
            <a:r>
              <a:rPr lang="en-US"/>
              <a:t> !</a:t>
            </a:r>
          </a:p>
          <a:p>
            <a:pPr lvl="1"/>
            <a:r>
              <a:rPr lang="en-US"/>
              <a:t>Several meters of uplift over  a huge fault area</a:t>
            </a:r>
          </a:p>
          <a:p>
            <a:r>
              <a:rPr lang="en-US"/>
              <a:t>119 deaths in Alaska and California</a:t>
            </a:r>
          </a:p>
          <a:p>
            <a:r>
              <a:rPr lang="en-US"/>
              <a:t>2-7m waves along open California coast</a:t>
            </a:r>
          </a:p>
          <a:p>
            <a:r>
              <a:rPr lang="en-US"/>
              <a:t>Crescent City hardest hit</a:t>
            </a:r>
          </a:p>
          <a:p>
            <a:pPr lvl="1"/>
            <a:r>
              <a:rPr lang="en-US"/>
              <a:t>Thirty blocks of Crescent City were devastated</a:t>
            </a:r>
          </a:p>
          <a:p>
            <a:pPr lvl="1"/>
            <a:r>
              <a:rPr lang="en-US"/>
              <a:t>Gas truck smashed into electric wires</a:t>
            </a:r>
          </a:p>
          <a:p>
            <a:pPr lvl="1"/>
            <a:r>
              <a:rPr lang="en-US"/>
              <a:t>Texaco tank fire burned for three days</a:t>
            </a:r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2475" y="0"/>
            <a:ext cx="2041525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/>
          <a:srcRect t="15555"/>
          <a:stretch>
            <a:fillRect/>
          </a:stretch>
        </p:blipFill>
        <p:spPr bwMode="auto">
          <a:xfrm>
            <a:off x="2560638" y="0"/>
            <a:ext cx="6562725" cy="6858000"/>
          </a:xfrm>
          <a:prstGeom prst="rect">
            <a:avLst/>
          </a:prstGeom>
          <a:noFill/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76200" y="6475413"/>
            <a:ext cx="26241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USGS Prof. Paper 5460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0" y="2238375"/>
            <a:ext cx="45037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6600CC"/>
                </a:solidFill>
              </a:rPr>
              <a:t>No wonder there was</a:t>
            </a:r>
          </a:p>
          <a:p>
            <a:r>
              <a:rPr lang="en-US" sz="3600">
                <a:solidFill>
                  <a:srgbClr val="6600CC"/>
                </a:solidFill>
              </a:rPr>
              <a:t>a large tsunami.</a:t>
            </a: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4191000" cy="1447800"/>
          </a:xfrm>
        </p:spPr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1964 Alaska</a:t>
            </a:r>
            <a:br>
              <a:rPr lang="en-US">
                <a:solidFill>
                  <a:schemeClr val="hlink"/>
                </a:solidFill>
              </a:rPr>
            </a:br>
            <a:r>
              <a:rPr lang="en-US">
                <a:solidFill>
                  <a:schemeClr val="hlink"/>
                </a:solidFill>
              </a:rPr>
              <a:t>displacement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solidFill>
                  <a:schemeClr val="hlink"/>
                </a:solidFill>
              </a:rPr>
              <a:t>India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178800" cy="4953000"/>
          </a:xfrm>
        </p:spPr>
        <p:txBody>
          <a:bodyPr/>
          <a:lstStyle/>
          <a:p>
            <a:r>
              <a:rPr lang="en-US"/>
              <a:t>Quakes are the result of the India-Asia collision</a:t>
            </a:r>
          </a:p>
          <a:p>
            <a:r>
              <a:rPr lang="en-US"/>
              <a:t>California quakes pale in comparison</a:t>
            </a:r>
          </a:p>
          <a:p>
            <a:r>
              <a:rPr lang="en-US"/>
              <a:t>Many great quakes</a:t>
            </a:r>
          </a:p>
          <a:p>
            <a:pPr lvl="1"/>
            <a:r>
              <a:rPr lang="en-US">
                <a:ea typeface="ＭＳ Ｐゴシック" pitchFamily="-110" charset="-128"/>
              </a:rPr>
              <a:t>8.7 in 1897</a:t>
            </a:r>
          </a:p>
          <a:p>
            <a:pPr lvl="1"/>
            <a:r>
              <a:rPr lang="en-US">
                <a:ea typeface="ＭＳ Ｐゴシック" pitchFamily="-110" charset="-128"/>
              </a:rPr>
              <a:t>8.6 in 1905</a:t>
            </a:r>
          </a:p>
          <a:p>
            <a:pPr lvl="1"/>
            <a:r>
              <a:rPr lang="en-US">
                <a:ea typeface="ＭＳ Ｐゴシック" pitchFamily="-110" charset="-128"/>
              </a:rPr>
              <a:t>8.4 in 1934</a:t>
            </a:r>
          </a:p>
          <a:p>
            <a:pPr lvl="1"/>
            <a:r>
              <a:rPr lang="en-US">
                <a:ea typeface="ＭＳ Ｐゴシック" pitchFamily="-110" charset="-128"/>
              </a:rPr>
              <a:t>8.7 in 1950</a:t>
            </a:r>
          </a:p>
          <a:p>
            <a:r>
              <a:rPr lang="en-US"/>
              <a:t>Prototype for intensity XII shaking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152400"/>
            <a:ext cx="7975600" cy="609600"/>
          </a:xfrm>
        </p:spPr>
        <p:txBody>
          <a:bodyPr/>
          <a:lstStyle/>
          <a:p>
            <a:r>
              <a:rPr lang="en-US" sz="4000">
                <a:solidFill>
                  <a:schemeClr val="hlink"/>
                </a:solidFill>
              </a:rPr>
              <a:t>Railroad station - Steward Port</a:t>
            </a:r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</a:blip>
          <a:srcRect l="2940" t="2940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solidFill>
                  <a:schemeClr val="hlink"/>
                </a:solidFill>
              </a:rPr>
              <a:t>Lituya Bay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686800" cy="4972050"/>
          </a:xfrm>
        </p:spPr>
        <p:txBody>
          <a:bodyPr/>
          <a:lstStyle/>
          <a:p>
            <a:r>
              <a:rPr lang="en-US"/>
              <a:t>This image shows Lituya Bay, Alaska, after a huge, landslide-generated tsunami occurred on July 9, 1958. The </a:t>
            </a:r>
            <a:r>
              <a:rPr lang="en-US">
                <a:solidFill>
                  <a:srgbClr val="6600CC"/>
                </a:solidFill>
              </a:rPr>
              <a:t>earthquake-induced </a:t>
            </a:r>
            <a:r>
              <a:rPr lang="en-US"/>
              <a:t>rockslide, shown in upper right-hand corner of this image, generated a </a:t>
            </a:r>
            <a:r>
              <a:rPr lang="en-US">
                <a:solidFill>
                  <a:srgbClr val="6600CC"/>
                </a:solidFill>
              </a:rPr>
              <a:t>525 m splash-up</a:t>
            </a:r>
            <a:r>
              <a:rPr lang="en-US"/>
              <a:t> immediately across the bay, and razed trees along the bay and across LaChausse Spit before leaving the bay and dissipating in the open waters of the Gulf of Alaska. </a:t>
            </a:r>
            <a:r>
              <a:rPr lang="en-US">
                <a:solidFill>
                  <a:srgbClr val="FF00FF"/>
                </a:solidFill>
              </a:rPr>
              <a:t>Source:</a:t>
            </a:r>
            <a:r>
              <a:rPr lang="en-US"/>
              <a:t> </a:t>
            </a:r>
            <a:r>
              <a:rPr lang="en-US">
                <a:solidFill>
                  <a:srgbClr val="FF00FF"/>
                </a:solidFill>
              </a:rPr>
              <a:t>Lander, and P. Lockridge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0" y="569913"/>
            <a:ext cx="9144000" cy="6288087"/>
          </a:xfrm>
          <a:prstGeom prst="rect">
            <a:avLst/>
          </a:prstGeom>
          <a:noFill/>
        </p:spPr>
      </p:pic>
      <p:sp>
        <p:nvSpPr>
          <p:cNvPr id="83971" name="Text Box 3"/>
          <p:cNvSpPr txBox="1">
            <a:spLocks noChangeArrowheads="1"/>
          </p:cNvSpPr>
          <p:nvPr>
            <p:ph type="title"/>
          </p:nvPr>
        </p:nvSpPr>
        <p:spPr>
          <a:xfrm>
            <a:off x="304800" y="0"/>
            <a:ext cx="7772400" cy="685800"/>
          </a:xfrm>
          <a:noFill/>
          <a:ln/>
        </p:spPr>
        <p:txBody>
          <a:bodyPr anchor="b"/>
          <a:lstStyle/>
          <a:p>
            <a:r>
              <a:rPr lang="en-US" sz="4800">
                <a:solidFill>
                  <a:schemeClr val="hlink"/>
                </a:solidFill>
              </a:rPr>
              <a:t>Lituya Bay slide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3863"/>
            <a:ext cx="9144000" cy="643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019" name="Rectangle 3"/>
          <p:cNvSpPr>
            <a:spLocks noGrp="1" noChangeArrowheads="1"/>
          </p:cNvSpPr>
          <p:nvPr>
            <p:ph type="title"/>
          </p:nvPr>
        </p:nvSpPr>
        <p:spPr>
          <a:xfrm>
            <a:off x="2590800" y="0"/>
            <a:ext cx="6553200" cy="914400"/>
          </a:xfrm>
        </p:spPr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1720 ft high splash!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685800"/>
          </a:xfrm>
        </p:spPr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Tsunami from impact</a:t>
            </a:r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74750"/>
            <a:ext cx="9144000" cy="5683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32766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latin typeface="Times" pitchFamily="-110" charset="0"/>
            </a:endParaRP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</p:spPr>
      </p:pic>
      <p:sp>
        <p:nvSpPr>
          <p:cNvPr id="90116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6350000" cy="220980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Chain of impact spots on the surface of Jupiter</a:t>
            </a: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0" y="6400800"/>
            <a:ext cx="6354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Times" pitchFamily="-110" charset="0"/>
              </a:rPr>
              <a:t>Shoemaker-Levy comet, 1994, hours after impacts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Meteorites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5638800" cy="5257800"/>
          </a:xfrm>
        </p:spPr>
        <p:txBody>
          <a:bodyPr/>
          <a:lstStyle/>
          <a:p>
            <a:r>
              <a:rPr lang="en-US"/>
              <a:t> Roughly once a year, a meteorite 2-3 meters across hits Earth.</a:t>
            </a:r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2667000"/>
            <a:ext cx="5486400" cy="419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Powerful meteorites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5638800" cy="5257800"/>
          </a:xfrm>
        </p:spPr>
        <p:txBody>
          <a:bodyPr/>
          <a:lstStyle/>
          <a:p>
            <a:r>
              <a:rPr lang="en-US"/>
              <a:t> A former asteroid pierces the atmosphere and releases the energy equivalent of five kilotons (5,000 tons) of TNT about </a:t>
            </a:r>
            <a:r>
              <a:rPr lang="en-US">
                <a:solidFill>
                  <a:srgbClr val="6600CC"/>
                </a:solidFill>
              </a:rPr>
              <a:t>once a year</a:t>
            </a:r>
            <a:r>
              <a:rPr lang="en-US"/>
              <a:t>. In comparison, the explosive power is almost half that of the bomb dropped on Hiroshima, Japan during World War II. </a:t>
            </a:r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4238625"/>
            <a:ext cx="3429000" cy="2619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Tungushka in 1908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r>
              <a:rPr lang="en-US"/>
              <a:t> An object big enough to cause destruction, like the approximately 60-meter-wide asteroid or comet that exploded over Tungushka, Siberia in 1908, hits about once a millennium.</a:t>
            </a:r>
          </a:p>
          <a:p>
            <a:r>
              <a:rPr lang="en-US"/>
              <a:t>(Conspiracy theorists think otherwise.)</a:t>
            </a:r>
          </a:p>
          <a:p>
            <a:r>
              <a:rPr lang="en-US"/>
              <a:t>The blast, equivalent to 10 megatons of TNT, flattened 500,000 acres (2,000 square km) of uninhabited forest. Had the bull's-eye been on New York City, it would have been destroyed.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>
            <a:lum contrast="18000"/>
          </a:blip>
          <a:srcRect/>
          <a:stretch>
            <a:fillRect/>
          </a:stretch>
        </p:blipFill>
        <p:spPr bwMode="auto">
          <a:xfrm>
            <a:off x="0" y="287338"/>
            <a:ext cx="9144000" cy="65706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3"/>
          <p:cNvSpPr txBox="1">
            <a:spLocks noChangeArrowheads="1"/>
          </p:cNvSpPr>
          <p:nvPr/>
        </p:nvSpPr>
        <p:spPr bwMode="auto">
          <a:xfrm>
            <a:off x="7162800" y="457200"/>
            <a:ext cx="163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Richter, 5-1</a:t>
            </a:r>
          </a:p>
        </p:txBody>
      </p:sp>
      <p:pic>
        <p:nvPicPr>
          <p:cNvPr id="203779" name="Picture 4"/>
          <p:cNvPicPr>
            <a:picLocks noChangeAspect="1" noChangeArrowheads="1"/>
          </p:cNvPicPr>
          <p:nvPr/>
        </p:nvPicPr>
        <p:blipFill>
          <a:blip r:embed="rId3"/>
          <a:srcRect l="2777" b="3265"/>
          <a:stretch>
            <a:fillRect/>
          </a:stretch>
        </p:blipFill>
        <p:spPr bwMode="auto">
          <a:xfrm>
            <a:off x="0" y="412750"/>
            <a:ext cx="9144000" cy="644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8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477000" cy="609600"/>
          </a:xfrm>
        </p:spPr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Map: Indian quakes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057400"/>
            <a:ext cx="1879600" cy="1447800"/>
          </a:xfrm>
        </p:spPr>
        <p:txBody>
          <a:bodyPr/>
          <a:lstStyle/>
          <a:p>
            <a:r>
              <a:rPr lang="en-US" sz="5400">
                <a:solidFill>
                  <a:schemeClr val="hlink"/>
                </a:solidFill>
              </a:rPr>
              <a:t>Tree</a:t>
            </a:r>
            <a:br>
              <a:rPr lang="en-US" sz="5400">
                <a:solidFill>
                  <a:schemeClr val="hlink"/>
                </a:solidFill>
              </a:rPr>
            </a:br>
            <a:r>
              <a:rPr lang="en-US" sz="5400">
                <a:solidFill>
                  <a:schemeClr val="hlink"/>
                </a:solidFill>
              </a:rPr>
              <a:t>Fall</a:t>
            </a:r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6375" y="0"/>
            <a:ext cx="6397625" cy="6858000"/>
          </a:xfrm>
          <a:prstGeom prst="rect">
            <a:avLst/>
          </a:prstGeom>
          <a:noFill/>
        </p:spPr>
      </p:pic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304800" y="5334000"/>
            <a:ext cx="31400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6600CC"/>
                </a:solidFill>
              </a:rPr>
              <a:t>Probably exploded about 6 km above the ground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00025"/>
            <a:ext cx="9144000" cy="7058025"/>
          </a:xfrm>
          <a:prstGeom prst="rect">
            <a:avLst/>
          </a:prstGeom>
          <a:noFill/>
        </p:spPr>
      </p:pic>
      <p:sp>
        <p:nvSpPr>
          <p:cNvPr id="1024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solidFill>
                  <a:schemeClr val="hlink"/>
                </a:solidFill>
              </a:rPr>
              <a:t>Meteor crater, Arizona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2667000" y="6227763"/>
            <a:ext cx="6300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6600CC"/>
                </a:solidFill>
              </a:rPr>
              <a:t>1 km diameter meteorite, 50,000 years ago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>
                <a:solidFill>
                  <a:schemeClr val="hlink"/>
                </a:solidFill>
              </a:rPr>
              <a:t>King of known impacts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178800" cy="5257800"/>
          </a:xfrm>
        </p:spPr>
        <p:txBody>
          <a:bodyPr/>
          <a:lstStyle/>
          <a:p>
            <a:r>
              <a:rPr lang="en-US"/>
              <a:t>Cretaceous-Tertiary boundary impact</a:t>
            </a:r>
          </a:p>
          <a:p>
            <a:r>
              <a:rPr lang="en-US"/>
              <a:t>Probably 10 km radius meteorite</a:t>
            </a:r>
          </a:p>
          <a:p>
            <a:r>
              <a:rPr lang="en-US"/>
              <a:t>Caused the downfall of the dinosaurs</a:t>
            </a:r>
          </a:p>
          <a:p>
            <a:pPr lvl="1"/>
            <a:r>
              <a:rPr lang="en-US"/>
              <a:t>Many other animals and plants</a:t>
            </a:r>
          </a:p>
          <a:p>
            <a:r>
              <a:rPr lang="en-US"/>
              <a:t>Global fires?</a:t>
            </a:r>
          </a:p>
          <a:p>
            <a:r>
              <a:rPr lang="en-US"/>
              <a:t>Greenhouse effect?</a:t>
            </a:r>
          </a:p>
          <a:p>
            <a:r>
              <a:rPr lang="en-US"/>
              <a:t>Darkness for days?  Years?</a:t>
            </a:r>
          </a:p>
          <a:p>
            <a:r>
              <a:rPr lang="en-US"/>
              <a:t>Sprayed a lot of vaporized rock across the western hemisphere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600200"/>
            <a:ext cx="3098800" cy="2057400"/>
          </a:xfrm>
        </p:spPr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Chicxulub</a:t>
            </a:r>
            <a:br>
              <a:rPr lang="en-US">
                <a:solidFill>
                  <a:schemeClr val="hlink"/>
                </a:solidFill>
              </a:rPr>
            </a:br>
            <a:r>
              <a:rPr lang="en-US">
                <a:solidFill>
                  <a:schemeClr val="hlink"/>
                </a:solidFill>
              </a:rPr>
              <a:t>impact</a:t>
            </a:r>
            <a:br>
              <a:rPr lang="en-US">
                <a:solidFill>
                  <a:schemeClr val="hlink"/>
                </a:solidFill>
              </a:rPr>
            </a:br>
            <a:r>
              <a:rPr lang="en-US">
                <a:solidFill>
                  <a:schemeClr val="hlink"/>
                </a:solidFill>
              </a:rPr>
              <a:t>crater</a:t>
            </a:r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0"/>
            <a:ext cx="5487987" cy="6858000"/>
          </a:xfrm>
          <a:prstGeom prst="rect">
            <a:avLst/>
          </a:prstGeom>
          <a:noFill/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10000"/>
            <a:ext cx="3810000" cy="3048000"/>
          </a:xfrm>
          <a:prstGeom prst="rect">
            <a:avLst/>
          </a:prstGeom>
          <a:noFill/>
        </p:spPr>
      </p:pic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5867400" y="3733800"/>
            <a:ext cx="6858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bg1"/>
              </a:solidFill>
              <a:latin typeface="Times" pitchFamily="-110" charset="0"/>
            </a:endParaRPr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7620000" y="762000"/>
            <a:ext cx="6858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bg1"/>
              </a:solidFill>
              <a:latin typeface="Times" pitchFamily="-110" charset="0"/>
            </a:endParaRPr>
          </a:p>
        </p:txBody>
      </p:sp>
      <p:sp>
        <p:nvSpPr>
          <p:cNvPr id="106503" name="Rectangle 7"/>
          <p:cNvSpPr>
            <a:spLocks noChangeArrowheads="1"/>
          </p:cNvSpPr>
          <p:nvPr/>
        </p:nvSpPr>
        <p:spPr bwMode="auto">
          <a:xfrm>
            <a:off x="7121525" y="1600200"/>
            <a:ext cx="685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bg1"/>
              </a:solidFill>
              <a:latin typeface="Times" pitchFamily="-110" charset="0"/>
            </a:endParaRPr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7391400" y="4876800"/>
            <a:ext cx="1447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bg1"/>
              </a:solidFill>
              <a:latin typeface="Times" pitchFamily="-110" charset="0"/>
            </a:endParaRPr>
          </a:p>
        </p:txBody>
      </p:sp>
      <p:sp>
        <p:nvSpPr>
          <p:cNvPr id="106505" name="Rectangle 9"/>
          <p:cNvSpPr>
            <a:spLocks noChangeArrowheads="1"/>
          </p:cNvSpPr>
          <p:nvPr/>
        </p:nvSpPr>
        <p:spPr bwMode="auto">
          <a:xfrm>
            <a:off x="4267200" y="5146675"/>
            <a:ext cx="533400" cy="111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bg1"/>
              </a:solidFill>
              <a:latin typeface="Times" pitchFamily="-110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356600" cy="1143000"/>
          </a:xfrm>
        </p:spPr>
        <p:txBody>
          <a:bodyPr/>
          <a:lstStyle/>
          <a:p>
            <a:r>
              <a:rPr lang="en-US" sz="4800">
                <a:solidFill>
                  <a:schemeClr val="hlink"/>
                </a:solidFill>
              </a:rPr>
              <a:t>King of suspected impacts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5257800"/>
          </a:xfrm>
        </p:spPr>
        <p:txBody>
          <a:bodyPr/>
          <a:lstStyle/>
          <a:p>
            <a:r>
              <a:rPr lang="en-US"/>
              <a:t>Moon-forming impact</a:t>
            </a:r>
          </a:p>
          <a:p>
            <a:r>
              <a:rPr lang="en-US"/>
              <a:t>Probably collision of two Mars-sized objects</a:t>
            </a:r>
          </a:p>
          <a:p>
            <a:r>
              <a:rPr lang="en-US"/>
              <a:t>More than 4 billion years ago</a:t>
            </a:r>
          </a:p>
          <a:p>
            <a:r>
              <a:rPr lang="en-US"/>
              <a:t>Sprayed out large amounts of pulverized and melted rock and iron</a:t>
            </a:r>
          </a:p>
          <a:p>
            <a:r>
              <a:rPr lang="en-US"/>
              <a:t>Much of spray captured in orbit</a:t>
            </a:r>
          </a:p>
          <a:p>
            <a:r>
              <a:rPr lang="en-US"/>
              <a:t>Collected to formed the Moon</a:t>
            </a:r>
          </a:p>
          <a:p>
            <a:r>
              <a:rPr lang="en-US"/>
              <a:t>King of possible impacts</a:t>
            </a:r>
          </a:p>
          <a:p>
            <a:pPr lvl="1"/>
            <a:r>
              <a:rPr lang="en-US"/>
              <a:t>Colliding super-massive black holes …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56600" cy="1143000"/>
          </a:xfrm>
        </p:spPr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Earthquakes M&gt;5, 1963-1988</a:t>
            </a:r>
          </a:p>
        </p:txBody>
      </p:sp>
      <p:pic>
        <p:nvPicPr>
          <p:cNvPr id="263171" name="Picture 3"/>
          <p:cNvPicPr>
            <a:picLocks noChangeAspect="1" noChangeArrowheads="1"/>
          </p:cNvPicPr>
          <p:nvPr/>
        </p:nvPicPr>
        <p:blipFill>
          <a:blip r:embed="rId3"/>
          <a:srcRect l="1079" t="5127" b="4987"/>
          <a:stretch>
            <a:fillRect/>
          </a:stretch>
        </p:blipFill>
        <p:spPr bwMode="auto">
          <a:xfrm>
            <a:off x="381000" y="1752600"/>
            <a:ext cx="8610600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7597775" y="6400800"/>
            <a:ext cx="1504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Keller, 1-5</a:t>
            </a:r>
          </a:p>
        </p:txBody>
      </p:sp>
      <p:sp>
        <p:nvSpPr>
          <p:cNvPr id="263173" name="Text Box 5"/>
          <p:cNvSpPr txBox="1">
            <a:spLocks noChangeArrowheads="1"/>
          </p:cNvSpPr>
          <p:nvPr/>
        </p:nvSpPr>
        <p:spPr bwMode="auto">
          <a:xfrm>
            <a:off x="7086600" y="2362200"/>
            <a:ext cx="1065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Charleston</a:t>
            </a:r>
          </a:p>
        </p:txBody>
      </p:sp>
      <p:sp>
        <p:nvSpPr>
          <p:cNvPr id="263174" name="Line 6"/>
          <p:cNvSpPr>
            <a:spLocks noChangeShapeType="1"/>
          </p:cNvSpPr>
          <p:nvPr/>
        </p:nvSpPr>
        <p:spPr bwMode="auto">
          <a:xfrm flipH="1">
            <a:off x="6934200" y="2590800"/>
            <a:ext cx="533400" cy="5334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3175" name="Text Box 7"/>
          <p:cNvSpPr txBox="1">
            <a:spLocks noChangeArrowheads="1"/>
          </p:cNvSpPr>
          <p:nvPr/>
        </p:nvSpPr>
        <p:spPr bwMode="auto">
          <a:xfrm>
            <a:off x="5410200" y="3657600"/>
            <a:ext cx="1217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New Madrid</a:t>
            </a:r>
          </a:p>
        </p:txBody>
      </p:sp>
      <p:sp>
        <p:nvSpPr>
          <p:cNvPr id="263176" name="Line 8"/>
          <p:cNvSpPr>
            <a:spLocks noChangeShapeType="1"/>
          </p:cNvSpPr>
          <p:nvPr/>
        </p:nvSpPr>
        <p:spPr bwMode="auto">
          <a:xfrm flipV="1">
            <a:off x="6096000" y="3124200"/>
            <a:ext cx="457200" cy="5334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3177" name="Text Box 9"/>
          <p:cNvSpPr txBox="1">
            <a:spLocks noChangeArrowheads="1"/>
          </p:cNvSpPr>
          <p:nvPr/>
        </p:nvSpPr>
        <p:spPr bwMode="auto">
          <a:xfrm>
            <a:off x="5791200" y="2819400"/>
            <a:ext cx="43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chemeClr val="hlink"/>
                </a:solidFill>
              </a:rPr>
              <a:t>*</a:t>
            </a:r>
          </a:p>
        </p:txBody>
      </p:sp>
      <p:sp>
        <p:nvSpPr>
          <p:cNvPr id="263178" name="Text Box 10"/>
          <p:cNvSpPr txBox="1">
            <a:spLocks noChangeArrowheads="1"/>
          </p:cNvSpPr>
          <p:nvPr/>
        </p:nvSpPr>
        <p:spPr bwMode="auto">
          <a:xfrm>
            <a:off x="6781800" y="4114800"/>
            <a:ext cx="43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chemeClr val="hlink"/>
                </a:solidFill>
              </a:rPr>
              <a:t>*</a:t>
            </a:r>
          </a:p>
        </p:txBody>
      </p:sp>
      <p:sp>
        <p:nvSpPr>
          <p:cNvPr id="263179" name="Text Box 11"/>
          <p:cNvSpPr txBox="1">
            <a:spLocks noChangeArrowheads="1"/>
          </p:cNvSpPr>
          <p:nvPr/>
        </p:nvSpPr>
        <p:spPr bwMode="auto">
          <a:xfrm>
            <a:off x="4953000" y="2133600"/>
            <a:ext cx="43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chemeClr val="hlink"/>
                </a:solidFill>
              </a:rPr>
              <a:t>*</a:t>
            </a:r>
          </a:p>
        </p:txBody>
      </p:sp>
      <p:sp>
        <p:nvSpPr>
          <p:cNvPr id="263180" name="Text Box 12"/>
          <p:cNvSpPr txBox="1">
            <a:spLocks noChangeArrowheads="1"/>
          </p:cNvSpPr>
          <p:nvPr/>
        </p:nvSpPr>
        <p:spPr bwMode="auto">
          <a:xfrm>
            <a:off x="1981200" y="2971800"/>
            <a:ext cx="43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chemeClr val="hlink"/>
                </a:solidFill>
              </a:rPr>
              <a:t>*</a:t>
            </a:r>
          </a:p>
        </p:txBody>
      </p:sp>
      <p:sp>
        <p:nvSpPr>
          <p:cNvPr id="263181" name="Text Box 13"/>
          <p:cNvSpPr txBox="1">
            <a:spLocks noChangeArrowheads="1"/>
          </p:cNvSpPr>
          <p:nvPr/>
        </p:nvSpPr>
        <p:spPr bwMode="auto">
          <a:xfrm>
            <a:off x="3505200" y="2819400"/>
            <a:ext cx="43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chemeClr val="hlink"/>
                </a:solidFill>
              </a:rPr>
              <a:t>*</a:t>
            </a:r>
          </a:p>
        </p:txBody>
      </p:sp>
      <p:sp>
        <p:nvSpPr>
          <p:cNvPr id="263182" name="Text Box 14"/>
          <p:cNvSpPr txBox="1">
            <a:spLocks noChangeArrowheads="1"/>
          </p:cNvSpPr>
          <p:nvPr/>
        </p:nvSpPr>
        <p:spPr bwMode="auto">
          <a:xfrm>
            <a:off x="838200" y="2667000"/>
            <a:ext cx="43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chemeClr val="hlink"/>
                </a:solidFill>
              </a:rPr>
              <a:t>*</a:t>
            </a:r>
          </a:p>
        </p:txBody>
      </p:sp>
      <p:sp>
        <p:nvSpPr>
          <p:cNvPr id="263183" name="Text Box 16"/>
          <p:cNvSpPr txBox="1">
            <a:spLocks noChangeArrowheads="1"/>
          </p:cNvSpPr>
          <p:nvPr/>
        </p:nvSpPr>
        <p:spPr bwMode="auto">
          <a:xfrm>
            <a:off x="8305800" y="2727325"/>
            <a:ext cx="43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chemeClr val="hlink"/>
                </a:solidFill>
              </a:rPr>
              <a:t>*</a:t>
            </a:r>
          </a:p>
        </p:txBody>
      </p:sp>
      <p:sp>
        <p:nvSpPr>
          <p:cNvPr id="263184" name="Text Box 17"/>
          <p:cNvSpPr txBox="1">
            <a:spLocks noChangeArrowheads="1"/>
          </p:cNvSpPr>
          <p:nvPr/>
        </p:nvSpPr>
        <p:spPr bwMode="auto">
          <a:xfrm>
            <a:off x="2133600" y="1065213"/>
            <a:ext cx="413226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itchFamily="-110" charset="0"/>
              </a:rPr>
              <a:t>Quakes that we’ve discussed</a:t>
            </a:r>
          </a:p>
        </p:txBody>
      </p:sp>
      <p:sp>
        <p:nvSpPr>
          <p:cNvPr id="263185" name="Text Box 18"/>
          <p:cNvSpPr txBox="1">
            <a:spLocks noChangeArrowheads="1"/>
          </p:cNvSpPr>
          <p:nvPr/>
        </p:nvSpPr>
        <p:spPr bwMode="auto">
          <a:xfrm>
            <a:off x="5943600" y="2209800"/>
            <a:ext cx="804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Nevada</a:t>
            </a:r>
          </a:p>
        </p:txBody>
      </p:sp>
      <p:sp>
        <p:nvSpPr>
          <p:cNvPr id="263186" name="Line 19"/>
          <p:cNvSpPr>
            <a:spLocks noChangeShapeType="1"/>
          </p:cNvSpPr>
          <p:nvPr/>
        </p:nvSpPr>
        <p:spPr bwMode="auto">
          <a:xfrm flipH="1">
            <a:off x="6172200" y="2514600"/>
            <a:ext cx="152400" cy="381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3187" name="Text Box 20"/>
          <p:cNvSpPr txBox="1">
            <a:spLocks noChangeArrowheads="1"/>
          </p:cNvSpPr>
          <p:nvPr/>
        </p:nvSpPr>
        <p:spPr bwMode="auto">
          <a:xfrm>
            <a:off x="5638800" y="2590800"/>
            <a:ext cx="43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chemeClr val="hlink"/>
                </a:solidFill>
              </a:rPr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ext Box 3"/>
          <p:cNvSpPr txBox="1">
            <a:spLocks noChangeArrowheads="1"/>
          </p:cNvSpPr>
          <p:nvPr/>
        </p:nvSpPr>
        <p:spPr bwMode="auto">
          <a:xfrm>
            <a:off x="6934200" y="6019800"/>
            <a:ext cx="163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Richter, 5-6</a:t>
            </a:r>
          </a:p>
        </p:txBody>
      </p:sp>
      <p:pic>
        <p:nvPicPr>
          <p:cNvPr id="205827" name="Picture 4"/>
          <p:cNvPicPr>
            <a:picLocks noChangeAspect="1" noChangeArrowheads="1"/>
          </p:cNvPicPr>
          <p:nvPr/>
        </p:nvPicPr>
        <p:blipFill>
          <a:blip r:embed="rId3">
            <a:lum bright="6000" contrast="12000"/>
          </a:blip>
          <a:srcRect l="1749" t="2983" r="3719" b="2954"/>
          <a:stretch>
            <a:fillRect/>
          </a:stretch>
        </p:blipFill>
        <p:spPr bwMode="auto">
          <a:xfrm>
            <a:off x="0" y="0"/>
            <a:ext cx="5878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28" name="Text Box 5"/>
          <p:cNvSpPr txBox="1">
            <a:spLocks noChangeArrowheads="1"/>
          </p:cNvSpPr>
          <p:nvPr/>
        </p:nvSpPr>
        <p:spPr bwMode="auto">
          <a:xfrm>
            <a:off x="5029200" y="3200400"/>
            <a:ext cx="2824163" cy="1066800"/>
          </a:xfrm>
          <a:prstGeom prst="rect">
            <a:avLst/>
          </a:prstGeom>
          <a:solidFill>
            <a:srgbClr val="FF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Judge’s house:</a:t>
            </a:r>
          </a:p>
          <a:p>
            <a:r>
              <a:rPr lang="en-US" sz="3200"/>
              <a:t>Before and after</a:t>
            </a:r>
          </a:p>
        </p:txBody>
      </p:sp>
      <p:sp>
        <p:nvSpPr>
          <p:cNvPr id="205829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0" y="152400"/>
            <a:ext cx="3657600" cy="1295400"/>
          </a:xfrm>
        </p:spPr>
        <p:txBody>
          <a:bodyPr/>
          <a:lstStyle/>
          <a:p>
            <a:pPr algn="ctr"/>
            <a:r>
              <a:rPr lang="en-US">
                <a:solidFill>
                  <a:schemeClr val="hlink"/>
                </a:solidFill>
              </a:rPr>
              <a:t>1897:</a:t>
            </a:r>
            <a:br>
              <a:rPr lang="en-US">
                <a:solidFill>
                  <a:schemeClr val="hlink"/>
                </a:solidFill>
              </a:rPr>
            </a:br>
            <a:r>
              <a:rPr lang="en-US">
                <a:solidFill>
                  <a:schemeClr val="hlink"/>
                </a:solidFill>
              </a:rPr>
              <a:t>Intensity XII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9725"/>
            <a:ext cx="9144000" cy="651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75" name="Rectangle 7"/>
          <p:cNvSpPr>
            <a:spLocks noChangeArrowheads="1"/>
          </p:cNvSpPr>
          <p:nvPr/>
        </p:nvSpPr>
        <p:spPr bwMode="auto">
          <a:xfrm>
            <a:off x="0" y="152400"/>
            <a:ext cx="396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r>
              <a:rPr kumimoji="1" lang="en-US" sz="4000">
                <a:solidFill>
                  <a:schemeClr val="hlink"/>
                </a:solidFill>
                <a:latin typeface="Arial Black" pitchFamily="-110" charset="0"/>
              </a:rPr>
              <a:t>1897 quake </a:t>
            </a:r>
            <a:br>
              <a:rPr kumimoji="1" lang="en-US" sz="4000">
                <a:solidFill>
                  <a:schemeClr val="hlink"/>
                </a:solidFill>
                <a:latin typeface="Arial Black" pitchFamily="-110" charset="0"/>
              </a:rPr>
            </a:br>
            <a:r>
              <a:rPr kumimoji="1" lang="en-US" sz="4000">
                <a:solidFill>
                  <a:schemeClr val="hlink"/>
                </a:solidFill>
                <a:latin typeface="Arial Black" pitchFamily="-110" charset="0"/>
              </a:rPr>
              <a:t>Intensity XII</a:t>
            </a:r>
          </a:p>
        </p:txBody>
      </p:sp>
      <p:sp>
        <p:nvSpPr>
          <p:cNvPr id="207876" name="Text Box 8"/>
          <p:cNvSpPr txBox="1">
            <a:spLocks noChangeArrowheads="1"/>
          </p:cNvSpPr>
          <p:nvPr/>
        </p:nvSpPr>
        <p:spPr bwMode="auto">
          <a:xfrm>
            <a:off x="7086600" y="990600"/>
            <a:ext cx="163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Richter, 5-8</a:t>
            </a:r>
          </a:p>
        </p:txBody>
      </p:sp>
      <p:sp>
        <p:nvSpPr>
          <p:cNvPr id="207877" name="Text Box 9"/>
          <p:cNvSpPr txBox="1">
            <a:spLocks noChangeArrowheads="1"/>
          </p:cNvSpPr>
          <p:nvPr/>
        </p:nvSpPr>
        <p:spPr bwMode="auto">
          <a:xfrm>
            <a:off x="6916738" y="0"/>
            <a:ext cx="2227262" cy="10668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Formerly</a:t>
            </a:r>
          </a:p>
          <a:p>
            <a:r>
              <a:rPr lang="en-US" sz="3200"/>
              <a:t>level ground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295400"/>
          </a:xfrm>
        </p:spPr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Deadly quake in Pakistan, October 8, 2005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828800"/>
            <a:ext cx="8458200" cy="4171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/>
              <a:t>M7.6, a shade bigger than Landers</a:t>
            </a:r>
          </a:p>
          <a:p>
            <a:pPr>
              <a:lnSpc>
                <a:spcPct val="90000"/>
              </a:lnSpc>
            </a:pPr>
            <a:r>
              <a:rPr lang="en-US" sz="4000"/>
              <a:t>9am, 70,000+ fatalities</a:t>
            </a:r>
          </a:p>
          <a:p>
            <a:pPr>
              <a:lnSpc>
                <a:spcPct val="90000"/>
              </a:lnSpc>
            </a:pPr>
            <a:r>
              <a:rPr lang="en-US" sz="4000"/>
              <a:t>Losses about $5,000,000,000</a:t>
            </a:r>
          </a:p>
          <a:p>
            <a:pPr lvl="1">
              <a:lnSpc>
                <a:spcPct val="90000"/>
              </a:lnSpc>
            </a:pPr>
            <a:r>
              <a:rPr lang="en-US" sz="3600">
                <a:ea typeface="ＭＳ Ｐゴシック" pitchFamily="-110" charset="-128"/>
              </a:rPr>
              <a:t>Had to talk at dawn on MSNBC</a:t>
            </a:r>
          </a:p>
          <a:p>
            <a:pPr lvl="2">
              <a:lnSpc>
                <a:spcPct val="90000"/>
              </a:lnSpc>
            </a:pPr>
            <a:r>
              <a:rPr lang="en-US" sz="3200">
                <a:ea typeface="ＭＳ Ｐゴシック" pitchFamily="-110" charset="-128"/>
              </a:rPr>
              <a:t>Earbrow trim, make-up, Godiva choc</a:t>
            </a:r>
          </a:p>
          <a:p>
            <a:pPr lvl="2">
              <a:lnSpc>
                <a:spcPct val="90000"/>
              </a:lnSpc>
            </a:pPr>
            <a:r>
              <a:rPr lang="en-US" sz="3200">
                <a:ea typeface="ＭＳ Ｐゴシック" pitchFamily="-110" charset="-128"/>
              </a:rPr>
              <a:t>8:30am east coast time</a:t>
            </a:r>
          </a:p>
        </p:txBody>
      </p:sp>
      <p:pic>
        <p:nvPicPr>
          <p:cNvPr id="2099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0025" y="5105400"/>
            <a:ext cx="13239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2163" y="5105400"/>
            <a:ext cx="141763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ECB65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HD:Applications:editors:Microsoft Office 98:Templates:Presentation Designs:Contemporary Portrait</Template>
  <TotalTime>12930</TotalTime>
  <Words>1243</Words>
  <Application>Microsoft PowerPoint</Application>
  <PresentationFormat>On-screen Show (4:3)</PresentationFormat>
  <Paragraphs>286</Paragraphs>
  <Slides>65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Times New Roman</vt:lpstr>
      <vt:lpstr>ＭＳ Ｐゴシック</vt:lpstr>
      <vt:lpstr>Arial</vt:lpstr>
      <vt:lpstr>Arial Black</vt:lpstr>
      <vt:lpstr>Monotype Sorts</vt:lpstr>
      <vt:lpstr>Times</vt:lpstr>
      <vt:lpstr>Contemporary Portrait</vt:lpstr>
      <vt:lpstr>ESS 202</vt:lpstr>
      <vt:lpstr>Global tour of quakes</vt:lpstr>
      <vt:lpstr>International quakes</vt:lpstr>
      <vt:lpstr>Tokyo 1923</vt:lpstr>
      <vt:lpstr>India</vt:lpstr>
      <vt:lpstr>Map: Indian quakes</vt:lpstr>
      <vt:lpstr>1897: Intensity XII</vt:lpstr>
      <vt:lpstr>Slide 8</vt:lpstr>
      <vt:lpstr>Deadly quake in Pakistan, October 8, 2005</vt:lpstr>
      <vt:lpstr>Slide 10</vt:lpstr>
      <vt:lpstr>Landslides</vt:lpstr>
      <vt:lpstr>Earthquake potential</vt:lpstr>
      <vt:lpstr>Space-time EQ’s across Tibet</vt:lpstr>
      <vt:lpstr>Poor construction</vt:lpstr>
      <vt:lpstr>Slide 15</vt:lpstr>
      <vt:lpstr>Cracked hilltop, and damage</vt:lpstr>
      <vt:lpstr>Quakes in Europe</vt:lpstr>
      <vt:lpstr>Mediterranean Seismicity</vt:lpstr>
      <vt:lpstr>Focal mechanisms</vt:lpstr>
      <vt:lpstr>1980 Naples, Italy quake</vt:lpstr>
      <vt:lpstr>Deadly quake in Turkey, August 17, 1999</vt:lpstr>
      <vt:lpstr>Slide 22</vt:lpstr>
      <vt:lpstr>Offset wall</vt:lpstr>
      <vt:lpstr>Faulted barn</vt:lpstr>
      <vt:lpstr>Fault scarp</vt:lpstr>
      <vt:lpstr>Faulted building</vt:lpstr>
      <vt:lpstr>??</vt:lpstr>
      <vt:lpstr>History of Turkish quakes</vt:lpstr>
      <vt:lpstr>A worry</vt:lpstr>
      <vt:lpstr>Slide 30</vt:lpstr>
      <vt:lpstr>Slide 31</vt:lpstr>
      <vt:lpstr>1755 Lisbon quake</vt:lpstr>
      <vt:lpstr>Rousseau concluded “Live Outdoors!”</vt:lpstr>
      <vt:lpstr>Effects of 1755 Lisbon quake</vt:lpstr>
      <vt:lpstr>Tectonic bumper cars</vt:lpstr>
      <vt:lpstr>A numerical model</vt:lpstr>
      <vt:lpstr>The result</vt:lpstr>
      <vt:lpstr>Slide 38</vt:lpstr>
      <vt:lpstr>Slide 39</vt:lpstr>
      <vt:lpstr>Slide 40</vt:lpstr>
      <vt:lpstr>Slide 41</vt:lpstr>
      <vt:lpstr>Problems</vt:lpstr>
      <vt:lpstr>Not unique</vt:lpstr>
      <vt:lpstr>1960 Chile earthquake</vt:lpstr>
      <vt:lpstr>Slide 45</vt:lpstr>
      <vt:lpstr>Isla Chiloe, Chile</vt:lpstr>
      <vt:lpstr>Hilo after 1960 Chile quake</vt:lpstr>
      <vt:lpstr>1964 Alaska</vt:lpstr>
      <vt:lpstr>1964 Alaska displacement</vt:lpstr>
      <vt:lpstr>Railroad station - Steward Port</vt:lpstr>
      <vt:lpstr>Lituya Bay</vt:lpstr>
      <vt:lpstr>Lituya Bay slide</vt:lpstr>
      <vt:lpstr>1720 ft high splash!</vt:lpstr>
      <vt:lpstr>Tsunami from impact</vt:lpstr>
      <vt:lpstr>Chain of impact spots on the surface of Jupiter</vt:lpstr>
      <vt:lpstr>Meteorites</vt:lpstr>
      <vt:lpstr>Powerful meteorites</vt:lpstr>
      <vt:lpstr>Tungushka in 1908</vt:lpstr>
      <vt:lpstr>Slide 59</vt:lpstr>
      <vt:lpstr>Tree Fall</vt:lpstr>
      <vt:lpstr>Meteor crater, Arizona</vt:lpstr>
      <vt:lpstr>King of known impacts</vt:lpstr>
      <vt:lpstr>Chicxulub impact crater</vt:lpstr>
      <vt:lpstr>King of suspected impacts</vt:lpstr>
      <vt:lpstr>Earthquakes M&gt;5, 1963-1988</vt:lpstr>
    </vt:vector>
  </TitlesOfParts>
  <Company>UCLA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ESS 8</dc:title>
  <dc:creator>John Vidale</dc:creator>
  <cp:lastModifiedBy>John Vidale</cp:lastModifiedBy>
  <cp:revision>39</cp:revision>
  <dcterms:created xsi:type="dcterms:W3CDTF">2009-04-27T15:47:22Z</dcterms:created>
  <dcterms:modified xsi:type="dcterms:W3CDTF">2009-04-27T18:27:15Z</dcterms:modified>
</cp:coreProperties>
</file>