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embeddings/Microsoft_Equation1.bin" ContentType="application/vnd.openxmlformats-officedocument.oleObject"/>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embeddings/Microsoft_Equation2.bin" ContentType="application/vnd.openxmlformats-officedocument.oleObject"/>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64" d="100"/>
          <a:sy n="164" d="100"/>
        </p:scale>
        <p:origin x="-1424" y="-96"/>
      </p:cViewPr>
      <p:guideLst>
        <p:guide orient="horz" pos="180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 Id="rId2" Type="http://schemas.openxmlformats.org/officeDocument/2006/relationships/image" Target="../media/image6.emf"/><Relationship Id="rId3"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1F4C7F-3150-DF44-9C2A-CF53E424DF52}" type="datetimeFigureOut">
              <a:rPr lang="en-US" smtClean="0"/>
              <a:t>4/3/12</a:t>
            </a:fld>
            <a:endParaRPr lang="en-US"/>
          </a:p>
        </p:txBody>
      </p:sp>
      <p:sp>
        <p:nvSpPr>
          <p:cNvPr id="4" name="Slide Image Placeholder 3"/>
          <p:cNvSpPr>
            <a:spLocks noGrp="1" noRot="1" noChangeAspect="1"/>
          </p:cNvSpPr>
          <p:nvPr>
            <p:ph type="sldImg" idx="2"/>
          </p:nvPr>
        </p:nvSpPr>
        <p:spPr>
          <a:xfrm>
            <a:off x="685800" y="685800"/>
            <a:ext cx="54864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3CDD39-0B22-E847-BC0A-A5C004E285B2}" type="slidenum">
              <a:rPr lang="en-US" smtClean="0"/>
              <a:t>‹#›</a:t>
            </a:fld>
            <a:endParaRPr lang="en-US"/>
          </a:p>
        </p:txBody>
      </p:sp>
    </p:spTree>
    <p:extLst>
      <p:ext uri="{BB962C8B-B14F-4D97-AF65-F5344CB8AC3E}">
        <p14:creationId xmlns:p14="http://schemas.microsoft.com/office/powerpoint/2010/main" val="353808126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846068E-8828-E94C-B605-41CE8AC65303}" type="slidenum">
              <a:rPr lang="en-US" smtClean="0"/>
              <a:pPr/>
              <a:t>1</a:t>
            </a:fld>
            <a:endParaRPr lang="en-US"/>
          </a:p>
        </p:txBody>
      </p:sp>
    </p:spTree>
    <p:extLst>
      <p:ext uri="{BB962C8B-B14F-4D97-AF65-F5344CB8AC3E}">
        <p14:creationId xmlns:p14="http://schemas.microsoft.com/office/powerpoint/2010/main" val="36843536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846068E-8828-E94C-B605-41CE8AC65303}" type="slidenum">
              <a:rPr lang="en-US" smtClean="0"/>
              <a:pPr/>
              <a:t>10</a:t>
            </a:fld>
            <a:endParaRPr lang="en-US"/>
          </a:p>
        </p:txBody>
      </p:sp>
    </p:spTree>
    <p:extLst>
      <p:ext uri="{BB962C8B-B14F-4D97-AF65-F5344CB8AC3E}">
        <p14:creationId xmlns:p14="http://schemas.microsoft.com/office/powerpoint/2010/main" val="25958181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846068E-8828-E94C-B605-41CE8AC65303}" type="slidenum">
              <a:rPr lang="en-US" smtClean="0"/>
              <a:pPr/>
              <a:t>11</a:t>
            </a:fld>
            <a:endParaRPr lang="en-US"/>
          </a:p>
        </p:txBody>
      </p:sp>
    </p:spTree>
    <p:extLst>
      <p:ext uri="{BB962C8B-B14F-4D97-AF65-F5344CB8AC3E}">
        <p14:creationId xmlns:p14="http://schemas.microsoft.com/office/powerpoint/2010/main" val="6382176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846068E-8828-E94C-B605-41CE8AC65303}" type="slidenum">
              <a:rPr lang="en-US" smtClean="0"/>
              <a:pPr/>
              <a:t>12</a:t>
            </a:fld>
            <a:endParaRPr lang="en-US"/>
          </a:p>
        </p:txBody>
      </p:sp>
    </p:spTree>
    <p:extLst>
      <p:ext uri="{BB962C8B-B14F-4D97-AF65-F5344CB8AC3E}">
        <p14:creationId xmlns:p14="http://schemas.microsoft.com/office/powerpoint/2010/main" val="20373231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846068E-8828-E94C-B605-41CE8AC65303}" type="slidenum">
              <a:rPr lang="en-US" smtClean="0"/>
              <a:pPr/>
              <a:t>13</a:t>
            </a:fld>
            <a:endParaRPr lang="en-US"/>
          </a:p>
        </p:txBody>
      </p:sp>
    </p:spTree>
    <p:extLst>
      <p:ext uri="{BB962C8B-B14F-4D97-AF65-F5344CB8AC3E}">
        <p14:creationId xmlns:p14="http://schemas.microsoft.com/office/powerpoint/2010/main" val="6927180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846068E-8828-E94C-B605-41CE8AC65303}" type="slidenum">
              <a:rPr lang="en-US" smtClean="0"/>
              <a:pPr/>
              <a:t>14</a:t>
            </a:fld>
            <a:endParaRPr lang="en-US"/>
          </a:p>
        </p:txBody>
      </p:sp>
    </p:spTree>
    <p:extLst>
      <p:ext uri="{BB962C8B-B14F-4D97-AF65-F5344CB8AC3E}">
        <p14:creationId xmlns:p14="http://schemas.microsoft.com/office/powerpoint/2010/main" val="727402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846068E-8828-E94C-B605-41CE8AC65303}" type="slidenum">
              <a:rPr lang="en-US" smtClean="0"/>
              <a:pPr/>
              <a:t>2</a:t>
            </a:fld>
            <a:endParaRPr lang="en-US"/>
          </a:p>
        </p:txBody>
      </p:sp>
    </p:spTree>
    <p:extLst>
      <p:ext uri="{BB962C8B-B14F-4D97-AF65-F5344CB8AC3E}">
        <p14:creationId xmlns:p14="http://schemas.microsoft.com/office/powerpoint/2010/main" val="22842648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846068E-8828-E94C-B605-41CE8AC65303}" type="slidenum">
              <a:rPr lang="en-US" smtClean="0"/>
              <a:pPr/>
              <a:t>3</a:t>
            </a:fld>
            <a:endParaRPr lang="en-US"/>
          </a:p>
        </p:txBody>
      </p:sp>
    </p:spTree>
    <p:extLst>
      <p:ext uri="{BB962C8B-B14F-4D97-AF65-F5344CB8AC3E}">
        <p14:creationId xmlns:p14="http://schemas.microsoft.com/office/powerpoint/2010/main" val="3801655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846068E-8828-E94C-B605-41CE8AC65303}" type="slidenum">
              <a:rPr lang="en-US" smtClean="0"/>
              <a:pPr/>
              <a:t>4</a:t>
            </a:fld>
            <a:endParaRPr lang="en-US"/>
          </a:p>
        </p:txBody>
      </p:sp>
    </p:spTree>
    <p:extLst>
      <p:ext uri="{BB962C8B-B14F-4D97-AF65-F5344CB8AC3E}">
        <p14:creationId xmlns:p14="http://schemas.microsoft.com/office/powerpoint/2010/main" val="5215250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846068E-8828-E94C-B605-41CE8AC65303}" type="slidenum">
              <a:rPr lang="en-US" smtClean="0"/>
              <a:pPr/>
              <a:t>5</a:t>
            </a:fld>
            <a:endParaRPr lang="en-US"/>
          </a:p>
        </p:txBody>
      </p:sp>
    </p:spTree>
    <p:extLst>
      <p:ext uri="{BB962C8B-B14F-4D97-AF65-F5344CB8AC3E}">
        <p14:creationId xmlns:p14="http://schemas.microsoft.com/office/powerpoint/2010/main" val="16086344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846068E-8828-E94C-B605-41CE8AC65303}" type="slidenum">
              <a:rPr lang="en-US" smtClean="0"/>
              <a:pPr/>
              <a:t>6</a:t>
            </a:fld>
            <a:endParaRPr lang="en-US"/>
          </a:p>
        </p:txBody>
      </p:sp>
    </p:spTree>
    <p:extLst>
      <p:ext uri="{BB962C8B-B14F-4D97-AF65-F5344CB8AC3E}">
        <p14:creationId xmlns:p14="http://schemas.microsoft.com/office/powerpoint/2010/main" val="14058181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846068E-8828-E94C-B605-41CE8AC65303}" type="slidenum">
              <a:rPr lang="en-US" smtClean="0"/>
              <a:pPr/>
              <a:t>7</a:t>
            </a:fld>
            <a:endParaRPr lang="en-US"/>
          </a:p>
        </p:txBody>
      </p:sp>
    </p:spTree>
    <p:extLst>
      <p:ext uri="{BB962C8B-B14F-4D97-AF65-F5344CB8AC3E}">
        <p14:creationId xmlns:p14="http://schemas.microsoft.com/office/powerpoint/2010/main" val="3786636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846068E-8828-E94C-B605-41CE8AC65303}" type="slidenum">
              <a:rPr lang="en-US" smtClean="0"/>
              <a:pPr/>
              <a:t>8</a:t>
            </a:fld>
            <a:endParaRPr lang="en-US"/>
          </a:p>
        </p:txBody>
      </p:sp>
    </p:spTree>
    <p:extLst>
      <p:ext uri="{BB962C8B-B14F-4D97-AF65-F5344CB8AC3E}">
        <p14:creationId xmlns:p14="http://schemas.microsoft.com/office/powerpoint/2010/main" val="26612679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846068E-8828-E94C-B605-41CE8AC65303}" type="slidenum">
              <a:rPr lang="en-US" smtClean="0"/>
              <a:pPr/>
              <a:t>9</a:t>
            </a:fld>
            <a:endParaRPr lang="en-US"/>
          </a:p>
        </p:txBody>
      </p:sp>
    </p:spTree>
    <p:extLst>
      <p:ext uri="{BB962C8B-B14F-4D97-AF65-F5344CB8AC3E}">
        <p14:creationId xmlns:p14="http://schemas.microsoft.com/office/powerpoint/2010/main" val="10883326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35A8E48-4DD5-2C45-B65C-9C4C6DFBFD45}" type="datetimeFigureOut">
              <a:rPr lang="en-US" smtClean="0"/>
              <a:t>4/3/12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C04639-6D7C-0948-8EB0-9ECE892A91E7}" type="slidenum">
              <a:rPr lang="en-US" smtClean="0"/>
              <a:t>‹#›</a:t>
            </a:fld>
            <a:endParaRPr lang="en-US"/>
          </a:p>
        </p:txBody>
      </p:sp>
    </p:spTree>
    <p:extLst>
      <p:ext uri="{BB962C8B-B14F-4D97-AF65-F5344CB8AC3E}">
        <p14:creationId xmlns:p14="http://schemas.microsoft.com/office/powerpoint/2010/main" val="233713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5A8E48-4DD5-2C45-B65C-9C4C6DFBFD45}" type="datetimeFigureOut">
              <a:rPr lang="en-US" smtClean="0"/>
              <a:t>4/3/12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C04639-6D7C-0948-8EB0-9ECE892A91E7}" type="slidenum">
              <a:rPr lang="en-US" smtClean="0"/>
              <a:t>‹#›</a:t>
            </a:fld>
            <a:endParaRPr lang="en-US"/>
          </a:p>
        </p:txBody>
      </p:sp>
    </p:spTree>
    <p:extLst>
      <p:ext uri="{BB962C8B-B14F-4D97-AF65-F5344CB8AC3E}">
        <p14:creationId xmlns:p14="http://schemas.microsoft.com/office/powerpoint/2010/main" val="1956835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90500"/>
            <a:ext cx="2057400" cy="4064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90500"/>
            <a:ext cx="6019800" cy="406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5A8E48-4DD5-2C45-B65C-9C4C6DFBFD45}" type="datetimeFigureOut">
              <a:rPr lang="en-US" smtClean="0"/>
              <a:t>4/3/12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C04639-6D7C-0948-8EB0-9ECE892A91E7}" type="slidenum">
              <a:rPr lang="en-US" smtClean="0"/>
              <a:t>‹#›</a:t>
            </a:fld>
            <a:endParaRPr lang="en-US"/>
          </a:p>
        </p:txBody>
      </p:sp>
    </p:spTree>
    <p:extLst>
      <p:ext uri="{BB962C8B-B14F-4D97-AF65-F5344CB8AC3E}">
        <p14:creationId xmlns:p14="http://schemas.microsoft.com/office/powerpoint/2010/main" val="2811352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5A8E48-4DD5-2C45-B65C-9C4C6DFBFD45}" type="datetimeFigureOut">
              <a:rPr lang="en-US" smtClean="0"/>
              <a:t>4/3/12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C04639-6D7C-0948-8EB0-9ECE892A91E7}" type="slidenum">
              <a:rPr lang="en-US" smtClean="0"/>
              <a:t>‹#›</a:t>
            </a:fld>
            <a:endParaRPr lang="en-US"/>
          </a:p>
        </p:txBody>
      </p:sp>
    </p:spTree>
    <p:extLst>
      <p:ext uri="{BB962C8B-B14F-4D97-AF65-F5344CB8AC3E}">
        <p14:creationId xmlns:p14="http://schemas.microsoft.com/office/powerpoint/2010/main" val="2546137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5A8E48-4DD5-2C45-B65C-9C4C6DFBFD45}" type="datetimeFigureOut">
              <a:rPr lang="en-US" smtClean="0"/>
              <a:t>4/3/12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C04639-6D7C-0948-8EB0-9ECE892A91E7}" type="slidenum">
              <a:rPr lang="en-US" smtClean="0"/>
              <a:t>‹#›</a:t>
            </a:fld>
            <a:endParaRPr lang="en-US"/>
          </a:p>
        </p:txBody>
      </p:sp>
    </p:spTree>
    <p:extLst>
      <p:ext uri="{BB962C8B-B14F-4D97-AF65-F5344CB8AC3E}">
        <p14:creationId xmlns:p14="http://schemas.microsoft.com/office/powerpoint/2010/main" val="2043642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35A8E48-4DD5-2C45-B65C-9C4C6DFBFD45}" type="datetimeFigureOut">
              <a:rPr lang="en-US" smtClean="0"/>
              <a:t>4/3/12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C04639-6D7C-0948-8EB0-9ECE892A91E7}" type="slidenum">
              <a:rPr lang="en-US" smtClean="0"/>
              <a:t>‹#›</a:t>
            </a:fld>
            <a:endParaRPr lang="en-US"/>
          </a:p>
        </p:txBody>
      </p:sp>
    </p:spTree>
    <p:extLst>
      <p:ext uri="{BB962C8B-B14F-4D97-AF65-F5344CB8AC3E}">
        <p14:creationId xmlns:p14="http://schemas.microsoft.com/office/powerpoint/2010/main" val="198480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865"/>
            <a:ext cx="8229600" cy="9525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35A8E48-4DD5-2C45-B65C-9C4C6DFBFD45}" type="datetimeFigureOut">
              <a:rPr lang="en-US" smtClean="0"/>
              <a:t>4/3/12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C04639-6D7C-0948-8EB0-9ECE892A91E7}" type="slidenum">
              <a:rPr lang="en-US" smtClean="0"/>
              <a:t>‹#›</a:t>
            </a:fld>
            <a:endParaRPr lang="en-US"/>
          </a:p>
        </p:txBody>
      </p:sp>
    </p:spTree>
    <p:extLst>
      <p:ext uri="{BB962C8B-B14F-4D97-AF65-F5344CB8AC3E}">
        <p14:creationId xmlns:p14="http://schemas.microsoft.com/office/powerpoint/2010/main" val="1184511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5A8E48-4DD5-2C45-B65C-9C4C6DFBFD45}" type="datetimeFigureOut">
              <a:rPr lang="en-US" smtClean="0"/>
              <a:t>4/3/12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C04639-6D7C-0948-8EB0-9ECE892A91E7}" type="slidenum">
              <a:rPr lang="en-US" smtClean="0"/>
              <a:t>‹#›</a:t>
            </a:fld>
            <a:endParaRPr lang="en-US"/>
          </a:p>
        </p:txBody>
      </p:sp>
    </p:spTree>
    <p:extLst>
      <p:ext uri="{BB962C8B-B14F-4D97-AF65-F5344CB8AC3E}">
        <p14:creationId xmlns:p14="http://schemas.microsoft.com/office/powerpoint/2010/main" val="3385076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5A8E48-4DD5-2C45-B65C-9C4C6DFBFD45}" type="datetimeFigureOut">
              <a:rPr lang="en-US" smtClean="0"/>
              <a:t>4/3/12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C04639-6D7C-0948-8EB0-9ECE892A91E7}" type="slidenum">
              <a:rPr lang="en-US" smtClean="0"/>
              <a:t>‹#›</a:t>
            </a:fld>
            <a:endParaRPr lang="en-US"/>
          </a:p>
        </p:txBody>
      </p:sp>
    </p:spTree>
    <p:extLst>
      <p:ext uri="{BB962C8B-B14F-4D97-AF65-F5344CB8AC3E}">
        <p14:creationId xmlns:p14="http://schemas.microsoft.com/office/powerpoint/2010/main" val="3877073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5A8E48-4DD5-2C45-B65C-9C4C6DFBFD45}" type="datetimeFigureOut">
              <a:rPr lang="en-US" smtClean="0"/>
              <a:t>4/3/12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C04639-6D7C-0948-8EB0-9ECE892A91E7}" type="slidenum">
              <a:rPr lang="en-US" smtClean="0"/>
              <a:t>‹#›</a:t>
            </a:fld>
            <a:endParaRPr lang="en-US"/>
          </a:p>
        </p:txBody>
      </p:sp>
    </p:spTree>
    <p:extLst>
      <p:ext uri="{BB962C8B-B14F-4D97-AF65-F5344CB8AC3E}">
        <p14:creationId xmlns:p14="http://schemas.microsoft.com/office/powerpoint/2010/main" val="3917352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5A8E48-4DD5-2C45-B65C-9C4C6DFBFD45}" type="datetimeFigureOut">
              <a:rPr lang="en-US" smtClean="0"/>
              <a:t>4/3/12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C04639-6D7C-0948-8EB0-9ECE892A91E7}" type="slidenum">
              <a:rPr lang="en-US" smtClean="0"/>
              <a:t>‹#›</a:t>
            </a:fld>
            <a:endParaRPr lang="en-US"/>
          </a:p>
        </p:txBody>
      </p:sp>
    </p:spTree>
    <p:extLst>
      <p:ext uri="{BB962C8B-B14F-4D97-AF65-F5344CB8AC3E}">
        <p14:creationId xmlns:p14="http://schemas.microsoft.com/office/powerpoint/2010/main" val="6503203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835A8E48-4DD5-2C45-B65C-9C4C6DFBFD45}" type="datetimeFigureOut">
              <a:rPr lang="en-US" smtClean="0"/>
              <a:t>4/3/12</a:t>
            </a:fld>
            <a:endParaRPr lang="en-US"/>
          </a:p>
        </p:txBody>
      </p:sp>
      <p:sp>
        <p:nvSpPr>
          <p:cNvPr id="5" name="Footer Placeholder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DAC04639-6D7C-0948-8EB0-9ECE892A91E7}" type="slidenum">
              <a:rPr lang="en-US" smtClean="0"/>
              <a:t>‹#›</a:t>
            </a:fld>
            <a:endParaRPr lang="en-US"/>
          </a:p>
        </p:txBody>
      </p:sp>
    </p:spTree>
    <p:extLst>
      <p:ext uri="{BB962C8B-B14F-4D97-AF65-F5344CB8AC3E}">
        <p14:creationId xmlns:p14="http://schemas.microsoft.com/office/powerpoint/2010/main" val="31290657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 Id="rId3" Type="http://schemas.openxmlformats.org/officeDocument/2006/relationships/image" Target="../media/image2.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 Id="rId3" Type="http://schemas.openxmlformats.org/officeDocument/2006/relationships/image" Target="../media/image2.emf"/></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4" Type="http://schemas.openxmlformats.org/officeDocument/2006/relationships/image" Target="../media/image2.emf"/><Relationship Id="rId5" Type="http://schemas.openxmlformats.org/officeDocument/2006/relationships/oleObject" Target="../embeddings/oleObject1.bin"/><Relationship Id="rId6" Type="http://schemas.openxmlformats.org/officeDocument/2006/relationships/image" Target="../media/image5.emf"/><Relationship Id="rId7" Type="http://schemas.openxmlformats.org/officeDocument/2006/relationships/oleObject" Target="../embeddings/oleObject2.bin"/><Relationship Id="rId8" Type="http://schemas.openxmlformats.org/officeDocument/2006/relationships/image" Target="../media/image6.emf"/><Relationship Id="rId9" Type="http://schemas.openxmlformats.org/officeDocument/2006/relationships/oleObject" Target="../embeddings/Microsoft_Equation2.bin"/><Relationship Id="rId10" Type="http://schemas.openxmlformats.org/officeDocument/2006/relationships/image" Target="../media/image7.emf"/><Relationship Id="rId1" Type="http://schemas.openxmlformats.org/officeDocument/2006/relationships/vmlDrawing" Target="../drawings/vmlDrawing2.vml"/><Relationship Id="rId2"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 Id="rId3" Type="http://schemas.openxmlformats.org/officeDocument/2006/relationships/image" Target="../media/image2.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2.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emf"/></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2.emf"/><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image" Target="../media/image2.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 Id="rId3" Type="http://schemas.openxmlformats.org/officeDocument/2006/relationships/image" Target="../media/image2.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 Id="rId3" Type="http://schemas.openxmlformats.org/officeDocument/2006/relationships/image" Target="../media/image2.emf"/></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4" Type="http://schemas.openxmlformats.org/officeDocument/2006/relationships/image" Target="../media/image2.emf"/><Relationship Id="rId5" Type="http://schemas.openxmlformats.org/officeDocument/2006/relationships/oleObject" Target="../embeddings/Microsoft_Equation1.bin"/><Relationship Id="rId6" Type="http://schemas.openxmlformats.org/officeDocument/2006/relationships/image" Target="../media/image4.emf"/><Relationship Id="rId1" Type="http://schemas.openxmlformats.org/officeDocument/2006/relationships/vmlDrawing" Target="../drawings/vmlDrawing1.vml"/><Relationship Id="rId2"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5557520" y="1767118"/>
            <a:ext cx="3962400" cy="1225021"/>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smtClean="0">
                <a:solidFill>
                  <a:srgbClr val="000000"/>
                </a:solidFill>
              </a:rPr>
              <a:t>ESS 454 </a:t>
            </a:r>
            <a:br>
              <a:rPr lang="en-US" sz="3600" smtClean="0">
                <a:solidFill>
                  <a:srgbClr val="000000"/>
                </a:solidFill>
              </a:rPr>
            </a:br>
            <a:r>
              <a:rPr lang="en-US" sz="3600" smtClean="0">
                <a:solidFill>
                  <a:srgbClr val="000000"/>
                </a:solidFill>
              </a:rPr>
              <a:t>Hydrogeology</a:t>
            </a:r>
            <a:endParaRPr lang="en-US" sz="3600" dirty="0">
              <a:solidFill>
                <a:srgbClr val="000000"/>
              </a:solidFill>
            </a:endParaRPr>
          </a:p>
        </p:txBody>
      </p:sp>
      <p:sp>
        <p:nvSpPr>
          <p:cNvPr id="3" name="Subtitle 2"/>
          <p:cNvSpPr txBox="1">
            <a:spLocks/>
          </p:cNvSpPr>
          <p:nvPr/>
        </p:nvSpPr>
        <p:spPr>
          <a:xfrm>
            <a:off x="6143083" y="3187700"/>
            <a:ext cx="2746917" cy="1460500"/>
          </a:xfrm>
          <a:prstGeom prst="rect">
            <a:avLst/>
          </a:prstGeom>
        </p:spPr>
        <p:txBody>
          <a:bodyPr>
            <a:normAutofit fontScale="6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1800" dirty="0" smtClean="0">
                <a:solidFill>
                  <a:schemeClr val="tx2">
                    <a:lumMod val="50000"/>
                  </a:schemeClr>
                </a:solidFill>
              </a:rPr>
              <a:t>Module 3</a:t>
            </a:r>
          </a:p>
          <a:p>
            <a:pPr marL="0" indent="0" algn="ctr">
              <a:buNone/>
            </a:pPr>
            <a:r>
              <a:rPr lang="en-US" sz="1800" dirty="0" smtClean="0">
                <a:solidFill>
                  <a:schemeClr val="tx2">
                    <a:lumMod val="50000"/>
                  </a:schemeClr>
                </a:solidFill>
              </a:rPr>
              <a:t>Principles of Groundwater Flow</a:t>
            </a:r>
          </a:p>
          <a:p>
            <a:r>
              <a:rPr lang="en-US" sz="1800" dirty="0" smtClean="0">
                <a:solidFill>
                  <a:schemeClr val="bg1"/>
                </a:solidFill>
              </a:rPr>
              <a:t>Point water Head, Validity of Darcy’s Law</a:t>
            </a:r>
          </a:p>
          <a:p>
            <a:r>
              <a:rPr lang="en-US" sz="1800" dirty="0" smtClean="0">
                <a:solidFill>
                  <a:schemeClr val="tx2">
                    <a:lumMod val="50000"/>
                  </a:schemeClr>
                </a:solidFill>
              </a:rPr>
              <a:t>Diffusion Equation</a:t>
            </a:r>
          </a:p>
          <a:p>
            <a:r>
              <a:rPr lang="en-US" sz="1800" dirty="0" smtClean="0">
                <a:solidFill>
                  <a:schemeClr val="tx2">
                    <a:lumMod val="50000"/>
                  </a:schemeClr>
                </a:solidFill>
              </a:rPr>
              <a:t>Flow in Unconfined Aquifers &amp; Refraction of Flow lines</a:t>
            </a:r>
          </a:p>
          <a:p>
            <a:r>
              <a:rPr lang="en-US" sz="1800" dirty="0" err="1" smtClean="0">
                <a:solidFill>
                  <a:schemeClr val="tx2">
                    <a:lumMod val="50000"/>
                  </a:schemeClr>
                </a:solidFill>
              </a:rPr>
              <a:t>Flownets</a:t>
            </a:r>
            <a:endParaRPr lang="en-US" sz="1800" dirty="0" smtClean="0">
              <a:solidFill>
                <a:schemeClr val="tx2">
                  <a:lumMod val="50000"/>
                </a:schemeClr>
              </a:solidFill>
            </a:endParaRPr>
          </a:p>
        </p:txBody>
      </p:sp>
      <p:pic>
        <p:nvPicPr>
          <p:cNvPr id="4" name="Picture 3" descr="ess_banner_combine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441937"/>
          </a:xfrm>
          <a:prstGeom prst="rect">
            <a:avLst/>
          </a:prstGeom>
        </p:spPr>
      </p:pic>
      <p:sp>
        <p:nvSpPr>
          <p:cNvPr id="5" name="TextBox 4"/>
          <p:cNvSpPr txBox="1"/>
          <p:nvPr/>
        </p:nvSpPr>
        <p:spPr>
          <a:xfrm>
            <a:off x="6014720" y="4826000"/>
            <a:ext cx="3037840" cy="646331"/>
          </a:xfrm>
          <a:prstGeom prst="rect">
            <a:avLst/>
          </a:prstGeom>
          <a:noFill/>
        </p:spPr>
        <p:txBody>
          <a:bodyPr wrap="square" rtlCol="0">
            <a:spAutoFit/>
          </a:bodyPr>
          <a:lstStyle/>
          <a:p>
            <a:r>
              <a:rPr lang="en-US" dirty="0" smtClean="0"/>
              <a:t>Instructor: Michael Brown</a:t>
            </a:r>
          </a:p>
          <a:p>
            <a:r>
              <a:rPr lang="en-US" dirty="0" err="1" smtClean="0"/>
              <a:t>brown@ess.washington.edu</a:t>
            </a:r>
            <a:endParaRPr lang="en-US" dirty="0"/>
          </a:p>
        </p:txBody>
      </p:sp>
    </p:spTree>
    <p:extLst>
      <p:ext uri="{BB962C8B-B14F-4D97-AF65-F5344CB8AC3E}">
        <p14:creationId xmlns:p14="http://schemas.microsoft.com/office/powerpoint/2010/main" val="369430874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719667" y="1833034"/>
            <a:ext cx="8229600" cy="3771636"/>
          </a:xfrm>
        </p:spPr>
        <p:txBody>
          <a:bodyPr/>
          <a:lstStyle/>
          <a:p>
            <a:r>
              <a:rPr lang="en-US" dirty="0" smtClean="0"/>
              <a:t>Valid for most groundwater flow</a:t>
            </a:r>
          </a:p>
          <a:p>
            <a:r>
              <a:rPr lang="en-US" dirty="0" smtClean="0"/>
              <a:t>May not be valid for:</a:t>
            </a:r>
          </a:p>
          <a:p>
            <a:pPr lvl="1"/>
            <a:r>
              <a:rPr lang="en-US" dirty="0"/>
              <a:t>F</a:t>
            </a:r>
            <a:r>
              <a:rPr lang="en-US" dirty="0" smtClean="0"/>
              <a:t>low through basalt fissures</a:t>
            </a:r>
          </a:p>
          <a:p>
            <a:pPr lvl="1"/>
            <a:r>
              <a:rPr lang="en-US" dirty="0" smtClean="0"/>
              <a:t>Flow through limestone (karst) caves</a:t>
            </a:r>
          </a:p>
          <a:p>
            <a:pPr lvl="1"/>
            <a:r>
              <a:rPr lang="en-US" dirty="0" smtClean="0"/>
              <a:t>Flow near production well intakes or in well pipes</a:t>
            </a:r>
          </a:p>
          <a:p>
            <a:pPr lvl="1"/>
            <a:endParaRPr lang="en-US" dirty="0"/>
          </a:p>
        </p:txBody>
      </p:sp>
      <p:sp>
        <p:nvSpPr>
          <p:cNvPr id="5" name="Title 1"/>
          <p:cNvSpPr>
            <a:spLocks noGrp="1"/>
          </p:cNvSpPr>
          <p:nvPr>
            <p:ph type="title"/>
          </p:nvPr>
        </p:nvSpPr>
        <p:spPr>
          <a:xfrm>
            <a:off x="1490133" y="118798"/>
            <a:ext cx="8229600" cy="952500"/>
          </a:xfrm>
        </p:spPr>
        <p:txBody>
          <a:bodyPr>
            <a:normAutofit/>
          </a:bodyPr>
          <a:lstStyle/>
          <a:p>
            <a:r>
              <a:rPr lang="en-US" sz="3600" dirty="0" smtClean="0"/>
              <a:t>Range of Darcy Law Validity</a:t>
            </a:r>
            <a:endParaRPr lang="en-US" sz="3600" dirty="0"/>
          </a:p>
        </p:txBody>
      </p:sp>
      <p:sp>
        <p:nvSpPr>
          <p:cNvPr id="6" name="Rectangle 5"/>
          <p:cNvSpPr/>
          <p:nvPr/>
        </p:nvSpPr>
        <p:spPr>
          <a:xfrm>
            <a:off x="7056" y="11289"/>
            <a:ext cx="1747520" cy="1422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3"/>
          <a:stretch>
            <a:fillRect/>
          </a:stretch>
        </p:blipFill>
        <p:spPr>
          <a:xfrm>
            <a:off x="0" y="1433689"/>
            <a:ext cx="1747520" cy="150001"/>
          </a:xfrm>
          <a:prstGeom prst="rect">
            <a:avLst/>
          </a:prstGeom>
        </p:spPr>
      </p:pic>
    </p:spTree>
    <p:extLst>
      <p:ext uri="{BB962C8B-B14F-4D97-AF65-F5344CB8AC3E}">
        <p14:creationId xmlns:p14="http://schemas.microsoft.com/office/powerpoint/2010/main" val="124204077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dissolve">
                                      <p:cBhvr>
                                        <p:cTn id="18" dur="500"/>
                                        <p:tgtEl>
                                          <p:spTgt spid="3">
                                            <p:txEl>
                                              <p:pRg st="3" end="3"/>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dissolve">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grpSp>
        <p:nvGrpSpPr>
          <p:cNvPr id="17" name="Group 16"/>
          <p:cNvGrpSpPr/>
          <p:nvPr/>
        </p:nvGrpSpPr>
        <p:grpSpPr>
          <a:xfrm>
            <a:off x="2647950" y="1536700"/>
            <a:ext cx="2171700" cy="2401332"/>
            <a:chOff x="4699000" y="1473200"/>
            <a:chExt cx="2171700" cy="2401332"/>
          </a:xfrm>
        </p:grpSpPr>
        <p:grpSp>
          <p:nvGrpSpPr>
            <p:cNvPr id="14" name="Group 13"/>
            <p:cNvGrpSpPr/>
            <p:nvPr/>
          </p:nvGrpSpPr>
          <p:grpSpPr>
            <a:xfrm>
              <a:off x="5664200" y="3505200"/>
              <a:ext cx="1200150" cy="369332"/>
              <a:chOff x="5664200" y="3505200"/>
              <a:chExt cx="1200150" cy="369332"/>
            </a:xfrm>
          </p:grpSpPr>
          <p:cxnSp>
            <p:nvCxnSpPr>
              <p:cNvPr id="12" name="Straight Arrow Connector 11"/>
              <p:cNvCxnSpPr/>
              <p:nvPr/>
            </p:nvCxnSpPr>
            <p:spPr>
              <a:xfrm flipV="1">
                <a:off x="5664200" y="3524250"/>
                <a:ext cx="1200150" cy="196850"/>
              </a:xfrm>
              <a:prstGeom prst="straightConnector1">
                <a:avLst/>
              </a:prstGeom>
              <a:ln>
                <a:solidFill>
                  <a:srgbClr val="000000"/>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6229350" y="3505200"/>
                <a:ext cx="558800" cy="369332"/>
              </a:xfrm>
              <a:prstGeom prst="rect">
                <a:avLst/>
              </a:prstGeom>
              <a:noFill/>
              <a:scene3d>
                <a:camera prst="orthographicFront">
                  <a:rot lat="1080000" lon="20040000" rev="0"/>
                </a:camera>
                <a:lightRig rig="threePt" dir="t"/>
              </a:scene3d>
            </p:spPr>
            <p:txBody>
              <a:bodyPr wrap="square" rtlCol="0">
                <a:spAutoFit/>
              </a:bodyPr>
              <a:lstStyle/>
              <a:p>
                <a:r>
                  <a:rPr lang="en-US" dirty="0" smtClean="0">
                    <a:solidFill>
                      <a:schemeClr val="bg1"/>
                    </a:solidFill>
                  </a:rPr>
                  <a:t>x</a:t>
                </a:r>
                <a:endParaRPr lang="en-US" dirty="0">
                  <a:solidFill>
                    <a:schemeClr val="bg1"/>
                  </a:solidFill>
                </a:endParaRPr>
              </a:p>
            </p:txBody>
          </p:sp>
        </p:grpSp>
        <p:grpSp>
          <p:nvGrpSpPr>
            <p:cNvPr id="16" name="Group 15"/>
            <p:cNvGrpSpPr/>
            <p:nvPr/>
          </p:nvGrpSpPr>
          <p:grpSpPr>
            <a:xfrm>
              <a:off x="4699000" y="1473200"/>
              <a:ext cx="2171700" cy="2082800"/>
              <a:chOff x="4699000" y="1473200"/>
              <a:chExt cx="2171700" cy="2082800"/>
            </a:xfrm>
          </p:grpSpPr>
          <p:grpSp>
            <p:nvGrpSpPr>
              <p:cNvPr id="6" name="Group 5"/>
              <p:cNvGrpSpPr/>
              <p:nvPr/>
            </p:nvGrpSpPr>
            <p:grpSpPr>
              <a:xfrm>
                <a:off x="4699000" y="1473200"/>
                <a:ext cx="2171700" cy="2082800"/>
                <a:chOff x="2889250" y="1377950"/>
                <a:chExt cx="2171700" cy="2082800"/>
              </a:xfrm>
            </p:grpSpPr>
            <p:sp>
              <p:nvSpPr>
                <p:cNvPr id="3" name="Rectangle 2"/>
                <p:cNvSpPr/>
                <p:nvPr/>
              </p:nvSpPr>
              <p:spPr>
                <a:xfrm>
                  <a:off x="2889250" y="2082800"/>
                  <a:ext cx="1295400" cy="1282700"/>
                </a:xfrm>
                <a:prstGeom prst="rect">
                  <a:avLst/>
                </a:prstGeom>
                <a:scene3d>
                  <a:camera prst="orthographicFront">
                    <a:rot lat="1080000" lon="3840000" rev="0"/>
                  </a:camera>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Rectangle 1"/>
                <p:cNvSpPr/>
                <p:nvPr/>
              </p:nvSpPr>
              <p:spPr>
                <a:xfrm>
                  <a:off x="3473450" y="1377950"/>
                  <a:ext cx="1295400" cy="1282700"/>
                </a:xfrm>
                <a:prstGeom prst="rect">
                  <a:avLst/>
                </a:prstGeom>
                <a:scene3d>
                  <a:camera prst="orthographicFront">
                    <a:rot lat="18078000" lon="18390000" rev="3456000"/>
                  </a:camera>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3765550" y="2178050"/>
                  <a:ext cx="1295400" cy="1282700"/>
                </a:xfrm>
                <a:prstGeom prst="rect">
                  <a:avLst/>
                </a:prstGeom>
                <a:scene3d>
                  <a:camera prst="orthographicFront">
                    <a:rot lat="1080000" lon="20040000" rev="0"/>
                  </a:camera>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5" name="TextBox 14"/>
              <p:cNvSpPr txBox="1"/>
              <p:nvPr/>
            </p:nvSpPr>
            <p:spPr>
              <a:xfrm>
                <a:off x="4895850" y="2673350"/>
                <a:ext cx="958850" cy="369332"/>
              </a:xfrm>
              <a:prstGeom prst="rect">
                <a:avLst/>
              </a:prstGeom>
              <a:noFill/>
              <a:scene3d>
                <a:camera prst="orthographicFront">
                  <a:rot lat="1080000" lon="3840000" rev="0"/>
                </a:camera>
                <a:lightRig rig="threePt" dir="t"/>
              </a:scene3d>
            </p:spPr>
            <p:txBody>
              <a:bodyPr wrap="square" rtlCol="0">
                <a:spAutoFit/>
              </a:bodyPr>
              <a:lstStyle/>
              <a:p>
                <a:r>
                  <a:rPr lang="en-US" dirty="0" smtClean="0">
                    <a:solidFill>
                      <a:srgbClr val="000000"/>
                    </a:solidFill>
                  </a:rPr>
                  <a:t>Area A</a:t>
                </a:r>
                <a:endParaRPr lang="en-US" dirty="0">
                  <a:solidFill>
                    <a:srgbClr val="000000"/>
                  </a:solidFill>
                </a:endParaRPr>
              </a:p>
            </p:txBody>
          </p:sp>
        </p:grpSp>
      </p:grpSp>
      <p:grpSp>
        <p:nvGrpSpPr>
          <p:cNvPr id="10" name="Group 9"/>
          <p:cNvGrpSpPr/>
          <p:nvPr/>
        </p:nvGrpSpPr>
        <p:grpSpPr>
          <a:xfrm>
            <a:off x="1809750" y="1377950"/>
            <a:ext cx="2984500" cy="3213100"/>
            <a:chOff x="1492250" y="1181100"/>
            <a:chExt cx="2984500" cy="3213100"/>
          </a:xfrm>
          <a:scene3d>
            <a:camera prst="orthographicFront">
              <a:rot lat="1080000" lon="3840000" rev="0"/>
            </a:camera>
            <a:lightRig rig="threePt" dir="t"/>
          </a:scene3d>
        </p:grpSpPr>
        <p:sp>
          <p:nvSpPr>
            <p:cNvPr id="7" name="Rectangle 6"/>
            <p:cNvSpPr/>
            <p:nvPr/>
          </p:nvSpPr>
          <p:spPr>
            <a:xfrm>
              <a:off x="1492250" y="1181100"/>
              <a:ext cx="2984500" cy="3213100"/>
            </a:xfrm>
            <a:prstGeom prst="rect">
              <a:avLst/>
            </a:prstGeom>
            <a:no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2292350" y="2063750"/>
              <a:ext cx="1295400" cy="1282700"/>
            </a:xfrm>
            <a:prstGeom prst="rect">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TextBox 17"/>
          <p:cNvSpPr txBox="1"/>
          <p:nvPr/>
        </p:nvSpPr>
        <p:spPr>
          <a:xfrm>
            <a:off x="4529668" y="192617"/>
            <a:ext cx="2451100" cy="923330"/>
          </a:xfrm>
          <a:prstGeom prst="rect">
            <a:avLst/>
          </a:prstGeom>
          <a:noFill/>
        </p:spPr>
        <p:txBody>
          <a:bodyPr wrap="square" rtlCol="0">
            <a:spAutoFit/>
          </a:bodyPr>
          <a:lstStyle/>
          <a:p>
            <a:r>
              <a:rPr lang="en-US" dirty="0" smtClean="0"/>
              <a:t>Imagine a cube of water</a:t>
            </a:r>
          </a:p>
          <a:p>
            <a:r>
              <a:rPr lang="en-US" dirty="0"/>
              <a:t> </a:t>
            </a:r>
            <a:r>
              <a:rPr lang="en-US" dirty="0" smtClean="0"/>
              <a:t>         V = Area*length</a:t>
            </a:r>
          </a:p>
          <a:p>
            <a:r>
              <a:rPr lang="en-US" dirty="0"/>
              <a:t> </a:t>
            </a:r>
            <a:r>
              <a:rPr lang="en-US" dirty="0" smtClean="0"/>
              <a:t>         V = A*x</a:t>
            </a:r>
            <a:endParaRPr lang="en-US" dirty="0"/>
          </a:p>
        </p:txBody>
      </p:sp>
      <p:grpSp>
        <p:nvGrpSpPr>
          <p:cNvPr id="24" name="Group 23"/>
          <p:cNvGrpSpPr/>
          <p:nvPr/>
        </p:nvGrpSpPr>
        <p:grpSpPr>
          <a:xfrm>
            <a:off x="1651000" y="3892550"/>
            <a:ext cx="3803650" cy="546100"/>
            <a:chOff x="3790950" y="3873500"/>
            <a:chExt cx="3803650" cy="546100"/>
          </a:xfrm>
        </p:grpSpPr>
        <p:cxnSp>
          <p:nvCxnSpPr>
            <p:cNvPr id="20" name="Straight Arrow Connector 19"/>
            <p:cNvCxnSpPr/>
            <p:nvPr/>
          </p:nvCxnSpPr>
          <p:spPr>
            <a:xfrm flipH="1">
              <a:off x="3790950" y="3879850"/>
              <a:ext cx="3194050" cy="539750"/>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5486400" y="3873500"/>
              <a:ext cx="2108200" cy="369332"/>
            </a:xfrm>
            <a:prstGeom prst="rect">
              <a:avLst/>
            </a:prstGeom>
            <a:noFill/>
            <a:scene3d>
              <a:camera prst="orthographicFront">
                <a:rot lat="1080000" lon="20040000" rev="0"/>
              </a:camera>
              <a:lightRig rig="threePt" dir="t"/>
            </a:scene3d>
          </p:spPr>
          <p:txBody>
            <a:bodyPr wrap="square" rtlCol="0">
              <a:spAutoFit/>
            </a:bodyPr>
            <a:lstStyle/>
            <a:p>
              <a:r>
                <a:rPr lang="en-US" dirty="0" smtClean="0"/>
                <a:t>Flow Direction</a:t>
              </a:r>
              <a:endParaRPr lang="en-US" dirty="0"/>
            </a:p>
          </p:txBody>
        </p:sp>
      </p:grpSp>
      <p:sp>
        <p:nvSpPr>
          <p:cNvPr id="25" name="TextBox 24"/>
          <p:cNvSpPr txBox="1"/>
          <p:nvPr/>
        </p:nvSpPr>
        <p:spPr>
          <a:xfrm>
            <a:off x="5738283" y="1788583"/>
            <a:ext cx="2444750" cy="646331"/>
          </a:xfrm>
          <a:prstGeom prst="rect">
            <a:avLst/>
          </a:prstGeom>
          <a:noFill/>
        </p:spPr>
        <p:txBody>
          <a:bodyPr wrap="square" rtlCol="0">
            <a:spAutoFit/>
          </a:bodyPr>
          <a:lstStyle/>
          <a:p>
            <a:r>
              <a:rPr lang="en-US" dirty="0" smtClean="0"/>
              <a:t>Flux = volume per time</a:t>
            </a:r>
          </a:p>
          <a:p>
            <a:r>
              <a:rPr lang="en-US" dirty="0"/>
              <a:t> </a:t>
            </a:r>
            <a:r>
              <a:rPr lang="en-US" dirty="0" smtClean="0"/>
              <a:t>      Q = V/t</a:t>
            </a:r>
            <a:endParaRPr lang="en-US" dirty="0"/>
          </a:p>
        </p:txBody>
      </p:sp>
      <p:sp>
        <p:nvSpPr>
          <p:cNvPr id="26" name="TextBox 25"/>
          <p:cNvSpPr txBox="1"/>
          <p:nvPr/>
        </p:nvSpPr>
        <p:spPr>
          <a:xfrm>
            <a:off x="1028700" y="1631950"/>
            <a:ext cx="2012950" cy="646331"/>
          </a:xfrm>
          <a:prstGeom prst="rect">
            <a:avLst/>
          </a:prstGeom>
          <a:noFill/>
          <a:scene3d>
            <a:camera prst="orthographicFront">
              <a:rot lat="1080000" lon="20040000" rev="0"/>
            </a:camera>
            <a:lightRig rig="threePt" dir="t"/>
          </a:scene3d>
        </p:spPr>
        <p:txBody>
          <a:bodyPr wrap="square" rtlCol="0">
            <a:spAutoFit/>
          </a:bodyPr>
          <a:lstStyle/>
          <a:p>
            <a:r>
              <a:rPr lang="en-US" dirty="0" smtClean="0"/>
              <a:t>Cube moved distance x in time t</a:t>
            </a:r>
            <a:endParaRPr lang="en-US" dirty="0"/>
          </a:p>
        </p:txBody>
      </p:sp>
      <p:sp>
        <p:nvSpPr>
          <p:cNvPr id="27" name="TextBox 26"/>
          <p:cNvSpPr txBox="1"/>
          <p:nvPr/>
        </p:nvSpPr>
        <p:spPr>
          <a:xfrm>
            <a:off x="2279650" y="3041650"/>
            <a:ext cx="2546350" cy="646331"/>
          </a:xfrm>
          <a:prstGeom prst="rect">
            <a:avLst/>
          </a:prstGeom>
          <a:noFill/>
          <a:scene3d>
            <a:camera prst="orthographicFront">
              <a:rot lat="1080000" lon="20040000" rev="0"/>
            </a:camera>
            <a:lightRig rig="threePt" dir="t"/>
          </a:scene3d>
        </p:spPr>
        <p:txBody>
          <a:bodyPr wrap="square" rtlCol="0">
            <a:spAutoFit/>
          </a:bodyPr>
          <a:lstStyle/>
          <a:p>
            <a:r>
              <a:rPr lang="en-US" dirty="0" smtClean="0">
                <a:solidFill>
                  <a:srgbClr val="000000"/>
                </a:solidFill>
              </a:rPr>
              <a:t>Individual points in cube moved at velocity x/t</a:t>
            </a:r>
            <a:endParaRPr lang="en-US" dirty="0">
              <a:solidFill>
                <a:srgbClr val="000000"/>
              </a:solidFill>
            </a:endParaRPr>
          </a:p>
        </p:txBody>
      </p:sp>
      <p:sp>
        <p:nvSpPr>
          <p:cNvPr id="28" name="TextBox 27"/>
          <p:cNvSpPr txBox="1"/>
          <p:nvPr/>
        </p:nvSpPr>
        <p:spPr>
          <a:xfrm>
            <a:off x="5048250" y="2495550"/>
            <a:ext cx="4159250" cy="646331"/>
          </a:xfrm>
          <a:prstGeom prst="rect">
            <a:avLst/>
          </a:prstGeom>
          <a:noFill/>
        </p:spPr>
        <p:txBody>
          <a:bodyPr wrap="square" rtlCol="0">
            <a:spAutoFit/>
          </a:bodyPr>
          <a:lstStyle/>
          <a:p>
            <a:r>
              <a:rPr lang="en-US" dirty="0" smtClean="0"/>
              <a:t>Define “Specific Discharge” as</a:t>
            </a:r>
          </a:p>
          <a:p>
            <a:r>
              <a:rPr lang="en-US" dirty="0" smtClean="0"/>
              <a:t>     q = Q/A</a:t>
            </a:r>
          </a:p>
        </p:txBody>
      </p:sp>
      <p:sp>
        <p:nvSpPr>
          <p:cNvPr id="29" name="TextBox 28"/>
          <p:cNvSpPr txBox="1"/>
          <p:nvPr/>
        </p:nvSpPr>
        <p:spPr>
          <a:xfrm>
            <a:off x="5080000" y="4127500"/>
            <a:ext cx="3790950" cy="369332"/>
          </a:xfrm>
          <a:prstGeom prst="rect">
            <a:avLst/>
          </a:prstGeom>
          <a:noFill/>
        </p:spPr>
        <p:txBody>
          <a:bodyPr wrap="square" rtlCol="0">
            <a:spAutoFit/>
          </a:bodyPr>
          <a:lstStyle/>
          <a:p>
            <a:r>
              <a:rPr lang="en-US" dirty="0" smtClean="0">
                <a:solidFill>
                  <a:srgbClr val="FFFF00"/>
                </a:solidFill>
              </a:rPr>
              <a:t>Specific Discharge is “Darcy Velocity”</a:t>
            </a:r>
          </a:p>
        </p:txBody>
      </p:sp>
      <p:sp>
        <p:nvSpPr>
          <p:cNvPr id="30" name="TextBox 29"/>
          <p:cNvSpPr txBox="1"/>
          <p:nvPr/>
        </p:nvSpPr>
        <p:spPr>
          <a:xfrm>
            <a:off x="5359400" y="3327400"/>
            <a:ext cx="3422650" cy="646331"/>
          </a:xfrm>
          <a:prstGeom prst="rect">
            <a:avLst/>
          </a:prstGeom>
          <a:noFill/>
        </p:spPr>
        <p:txBody>
          <a:bodyPr wrap="square" rtlCol="0">
            <a:spAutoFit/>
          </a:bodyPr>
          <a:lstStyle/>
          <a:p>
            <a:r>
              <a:rPr lang="en-US" dirty="0"/>
              <a:t>q is velocity of points </a:t>
            </a:r>
            <a:r>
              <a:rPr lang="en-US" dirty="0" smtClean="0"/>
              <a:t>in </a:t>
            </a:r>
            <a:r>
              <a:rPr lang="en-US" dirty="0"/>
              <a:t>the cube</a:t>
            </a:r>
          </a:p>
          <a:p>
            <a:endParaRPr lang="en-US" dirty="0"/>
          </a:p>
        </p:txBody>
      </p:sp>
      <p:grpSp>
        <p:nvGrpSpPr>
          <p:cNvPr id="33" name="Group 32"/>
          <p:cNvGrpSpPr/>
          <p:nvPr/>
        </p:nvGrpSpPr>
        <p:grpSpPr>
          <a:xfrm>
            <a:off x="3949700" y="2787650"/>
            <a:ext cx="4387850" cy="787400"/>
            <a:chOff x="3949700" y="2787650"/>
            <a:chExt cx="4387850" cy="787400"/>
          </a:xfrm>
        </p:grpSpPr>
        <p:sp>
          <p:nvSpPr>
            <p:cNvPr id="31" name="Oval 30"/>
            <p:cNvSpPr/>
            <p:nvPr/>
          </p:nvSpPr>
          <p:spPr>
            <a:xfrm>
              <a:off x="7924800" y="2787650"/>
              <a:ext cx="412750" cy="342900"/>
            </a:xfrm>
            <a:prstGeom prst="ellipse">
              <a:avLst/>
            </a:prstGeom>
            <a:solidFill>
              <a:srgbClr val="FFFF00">
                <a:alpha val="33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Oval 31"/>
            <p:cNvSpPr/>
            <p:nvPr/>
          </p:nvSpPr>
          <p:spPr>
            <a:xfrm>
              <a:off x="3949700" y="3232150"/>
              <a:ext cx="412750" cy="342900"/>
            </a:xfrm>
            <a:prstGeom prst="ellipse">
              <a:avLst/>
            </a:prstGeom>
            <a:solidFill>
              <a:srgbClr val="FFFF00">
                <a:alpha val="33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34" name="Rectangle 33"/>
          <p:cNvSpPr/>
          <p:nvPr/>
        </p:nvSpPr>
        <p:spPr>
          <a:xfrm>
            <a:off x="7056" y="11289"/>
            <a:ext cx="1747520" cy="1422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5" name="Picture 34"/>
          <p:cNvPicPr>
            <a:picLocks noChangeAspect="1"/>
          </p:cNvPicPr>
          <p:nvPr/>
        </p:nvPicPr>
        <p:blipFill>
          <a:blip r:embed="rId3"/>
          <a:stretch>
            <a:fillRect/>
          </a:stretch>
        </p:blipFill>
        <p:spPr>
          <a:xfrm>
            <a:off x="0" y="1433689"/>
            <a:ext cx="1747520" cy="150001"/>
          </a:xfrm>
          <a:prstGeom prst="rect">
            <a:avLst/>
          </a:prstGeom>
        </p:spPr>
      </p:pic>
      <p:sp>
        <p:nvSpPr>
          <p:cNvPr id="36" name="TextBox 35"/>
          <p:cNvSpPr txBox="1"/>
          <p:nvPr/>
        </p:nvSpPr>
        <p:spPr>
          <a:xfrm>
            <a:off x="5124450" y="1159933"/>
            <a:ext cx="2603500" cy="646331"/>
          </a:xfrm>
          <a:prstGeom prst="rect">
            <a:avLst/>
          </a:prstGeom>
          <a:noFill/>
        </p:spPr>
        <p:txBody>
          <a:bodyPr wrap="square" rtlCol="0">
            <a:spAutoFit/>
          </a:bodyPr>
          <a:lstStyle/>
          <a:p>
            <a:r>
              <a:rPr lang="en-US" dirty="0" smtClean="0"/>
              <a:t>Imagine the cube flowing through a surface at x=0</a:t>
            </a:r>
            <a:endParaRPr lang="en-US" dirty="0"/>
          </a:p>
        </p:txBody>
      </p:sp>
      <p:sp>
        <p:nvSpPr>
          <p:cNvPr id="37" name="TextBox 36"/>
          <p:cNvSpPr txBox="1"/>
          <p:nvPr/>
        </p:nvSpPr>
        <p:spPr>
          <a:xfrm>
            <a:off x="6083300" y="2768600"/>
            <a:ext cx="927100" cy="369332"/>
          </a:xfrm>
          <a:prstGeom prst="rect">
            <a:avLst/>
          </a:prstGeom>
          <a:noFill/>
        </p:spPr>
        <p:txBody>
          <a:bodyPr wrap="square" rtlCol="0">
            <a:spAutoFit/>
          </a:bodyPr>
          <a:lstStyle/>
          <a:p>
            <a:r>
              <a:rPr lang="en-US" dirty="0"/>
              <a:t>= V/t/</a:t>
            </a:r>
            <a:r>
              <a:rPr lang="en-US" dirty="0" smtClean="0"/>
              <a:t>A</a:t>
            </a:r>
            <a:endParaRPr lang="en-US" dirty="0"/>
          </a:p>
        </p:txBody>
      </p:sp>
      <p:sp>
        <p:nvSpPr>
          <p:cNvPr id="38" name="TextBox 37"/>
          <p:cNvSpPr txBox="1"/>
          <p:nvPr/>
        </p:nvSpPr>
        <p:spPr>
          <a:xfrm>
            <a:off x="6838950" y="2774950"/>
            <a:ext cx="1079500" cy="369332"/>
          </a:xfrm>
          <a:prstGeom prst="rect">
            <a:avLst/>
          </a:prstGeom>
          <a:noFill/>
        </p:spPr>
        <p:txBody>
          <a:bodyPr wrap="square" rtlCol="0">
            <a:spAutoFit/>
          </a:bodyPr>
          <a:lstStyle/>
          <a:p>
            <a:r>
              <a:rPr lang="en-US" dirty="0" smtClean="0"/>
              <a:t>= A*x/A/t</a:t>
            </a:r>
            <a:endParaRPr lang="en-US" dirty="0"/>
          </a:p>
        </p:txBody>
      </p:sp>
      <p:sp>
        <p:nvSpPr>
          <p:cNvPr id="39" name="TextBox 38"/>
          <p:cNvSpPr txBox="1"/>
          <p:nvPr/>
        </p:nvSpPr>
        <p:spPr>
          <a:xfrm>
            <a:off x="7785100" y="2762250"/>
            <a:ext cx="647700" cy="369332"/>
          </a:xfrm>
          <a:prstGeom prst="rect">
            <a:avLst/>
          </a:prstGeom>
          <a:noFill/>
        </p:spPr>
        <p:txBody>
          <a:bodyPr wrap="square" rtlCol="0">
            <a:spAutoFit/>
          </a:bodyPr>
          <a:lstStyle/>
          <a:p>
            <a:r>
              <a:rPr lang="en-US" dirty="0" smtClean="0"/>
              <a:t>=x/t</a:t>
            </a:r>
            <a:endParaRPr lang="en-US" dirty="0"/>
          </a:p>
        </p:txBody>
      </p:sp>
      <p:grpSp>
        <p:nvGrpSpPr>
          <p:cNvPr id="43" name="Group 42"/>
          <p:cNvGrpSpPr/>
          <p:nvPr/>
        </p:nvGrpSpPr>
        <p:grpSpPr>
          <a:xfrm>
            <a:off x="7124700" y="2882900"/>
            <a:ext cx="514350" cy="241300"/>
            <a:chOff x="7124700" y="2882900"/>
            <a:chExt cx="514350" cy="241300"/>
          </a:xfrm>
        </p:grpSpPr>
        <p:cxnSp>
          <p:nvCxnSpPr>
            <p:cNvPr id="41" name="Straight Connector 40"/>
            <p:cNvCxnSpPr/>
            <p:nvPr/>
          </p:nvCxnSpPr>
          <p:spPr>
            <a:xfrm flipH="1">
              <a:off x="7124700" y="2882900"/>
              <a:ext cx="88900" cy="23495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flipH="1">
              <a:off x="7550150" y="2889250"/>
              <a:ext cx="88900" cy="23495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grpSp>
      <p:sp>
        <p:nvSpPr>
          <p:cNvPr id="44" name="Rectangle 43"/>
          <p:cNvSpPr/>
          <p:nvPr/>
        </p:nvSpPr>
        <p:spPr>
          <a:xfrm>
            <a:off x="5098991" y="4527033"/>
            <a:ext cx="3502657" cy="646331"/>
          </a:xfrm>
          <a:prstGeom prst="rect">
            <a:avLst/>
          </a:prstGeom>
        </p:spPr>
        <p:txBody>
          <a:bodyPr wrap="none">
            <a:spAutoFit/>
          </a:bodyPr>
          <a:lstStyle/>
          <a:p>
            <a:r>
              <a:rPr lang="en-US" dirty="0" smtClean="0">
                <a:solidFill>
                  <a:srgbClr val="FFFF00"/>
                </a:solidFill>
              </a:rPr>
              <a:t>  It </a:t>
            </a:r>
            <a:r>
              <a:rPr lang="en-US" dirty="0">
                <a:solidFill>
                  <a:srgbClr val="FFFF00"/>
                </a:solidFill>
              </a:rPr>
              <a:t>is volume flux per unit </a:t>
            </a:r>
            <a:r>
              <a:rPr lang="en-US" dirty="0" smtClean="0">
                <a:solidFill>
                  <a:srgbClr val="FFFF00"/>
                </a:solidFill>
              </a:rPr>
              <a:t>area</a:t>
            </a:r>
          </a:p>
          <a:p>
            <a:r>
              <a:rPr lang="en-US" dirty="0" smtClean="0">
                <a:solidFill>
                  <a:srgbClr val="FFFF00"/>
                </a:solidFill>
              </a:rPr>
              <a:t>(multiply q by area to get total flux)</a:t>
            </a:r>
            <a:endParaRPr lang="en-US" dirty="0">
              <a:solidFill>
                <a:srgbClr val="FFFF00"/>
              </a:solidFill>
            </a:endParaRPr>
          </a:p>
        </p:txBody>
      </p:sp>
      <p:sp>
        <p:nvSpPr>
          <p:cNvPr id="45" name="TextBox 44"/>
          <p:cNvSpPr txBox="1"/>
          <p:nvPr/>
        </p:nvSpPr>
        <p:spPr>
          <a:xfrm>
            <a:off x="2319865" y="0"/>
            <a:ext cx="2480733" cy="1200329"/>
          </a:xfrm>
          <a:prstGeom prst="rect">
            <a:avLst/>
          </a:prstGeom>
          <a:noFill/>
        </p:spPr>
        <p:txBody>
          <a:bodyPr wrap="square" rtlCol="0">
            <a:spAutoFit/>
          </a:bodyPr>
          <a:lstStyle/>
          <a:p>
            <a:r>
              <a:rPr lang="en-US" sz="3600" dirty="0" smtClean="0"/>
              <a:t>  Darcy Velocity</a:t>
            </a:r>
            <a:endParaRPr lang="en-US" sz="3600" dirty="0"/>
          </a:p>
        </p:txBody>
      </p:sp>
    </p:spTree>
    <p:extLst>
      <p:ext uri="{BB962C8B-B14F-4D97-AF65-F5344CB8AC3E}">
        <p14:creationId xmlns:p14="http://schemas.microsoft.com/office/powerpoint/2010/main" val="126085398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dissolve">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dissolve">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6"/>
                                        </p:tgtEl>
                                        <p:attrNameLst>
                                          <p:attrName>style.visibility</p:attrName>
                                        </p:attrNameLst>
                                      </p:cBhvr>
                                      <p:to>
                                        <p:strVal val="visible"/>
                                      </p:to>
                                    </p:set>
                                    <p:animEffect transition="in" filter="dissolve">
                                      <p:cBhvr>
                                        <p:cTn id="17" dur="500"/>
                                        <p:tgtEl>
                                          <p:spTgt spid="36"/>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dissolv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dissolve">
                                      <p:cBhvr>
                                        <p:cTn id="27" dur="500"/>
                                        <p:tgtEl>
                                          <p:spTgt spid="24"/>
                                        </p:tgtEl>
                                      </p:cBhvr>
                                    </p:animEffect>
                                  </p:childTnLst>
                                </p:cTn>
                              </p:par>
                            </p:childTnLst>
                          </p:cTn>
                        </p:par>
                      </p:childTnLst>
                    </p:cTn>
                  </p:par>
                  <p:par>
                    <p:cTn id="28" fill="hold">
                      <p:stCondLst>
                        <p:cond delay="indefinite"/>
                      </p:stCondLst>
                      <p:childTnLst>
                        <p:par>
                          <p:cTn id="29" fill="hold">
                            <p:stCondLst>
                              <p:cond delay="0"/>
                            </p:stCondLst>
                            <p:childTnLst>
                              <p:par>
                                <p:cTn id="30" presetID="0" presetClass="path" presetSubtype="0" accel="50000" decel="50000" fill="hold" nodeType="clickEffect">
                                  <p:stCondLst>
                                    <p:cond delay="0"/>
                                  </p:stCondLst>
                                  <p:childTnLst>
                                    <p:animMotion origin="layout" path="M 1.11111E-6 5.55112E-17 L -0.12986 0.03667 " pathEditMode="relative" rAng="0" ptsTypes="AA">
                                      <p:cBhvr>
                                        <p:cTn id="31" dur="2000" fill="hold"/>
                                        <p:tgtEl>
                                          <p:spTgt spid="17"/>
                                        </p:tgtEl>
                                        <p:attrNameLst>
                                          <p:attrName>ppt_x</p:attrName>
                                          <p:attrName>ppt_y</p:attrName>
                                        </p:attrNameLst>
                                      </p:cBhvr>
                                      <p:rCtr x="-6493" y="1833"/>
                                    </p:animMotion>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26"/>
                                        </p:tgtEl>
                                        <p:attrNameLst>
                                          <p:attrName>style.visibility</p:attrName>
                                        </p:attrNameLst>
                                      </p:cBhvr>
                                      <p:to>
                                        <p:strVal val="visible"/>
                                      </p:to>
                                    </p:set>
                                    <p:animEffect transition="in" filter="dissolve">
                                      <p:cBhvr>
                                        <p:cTn id="36" dur="500"/>
                                        <p:tgtEl>
                                          <p:spTgt spid="26"/>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27"/>
                                        </p:tgtEl>
                                        <p:attrNameLst>
                                          <p:attrName>style.visibility</p:attrName>
                                        </p:attrNameLst>
                                      </p:cBhvr>
                                      <p:to>
                                        <p:strVal val="visible"/>
                                      </p:to>
                                    </p:set>
                                    <p:animEffect transition="in" filter="dissolve">
                                      <p:cBhvr>
                                        <p:cTn id="41" dur="500"/>
                                        <p:tgtEl>
                                          <p:spTgt spid="27"/>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25"/>
                                        </p:tgtEl>
                                        <p:attrNameLst>
                                          <p:attrName>style.visibility</p:attrName>
                                        </p:attrNameLst>
                                      </p:cBhvr>
                                      <p:to>
                                        <p:strVal val="visible"/>
                                      </p:to>
                                    </p:set>
                                    <p:animEffect transition="in" filter="dissolve">
                                      <p:cBhvr>
                                        <p:cTn id="46" dur="500"/>
                                        <p:tgtEl>
                                          <p:spTgt spid="25"/>
                                        </p:tgtEl>
                                      </p:cBhvr>
                                    </p:animEffect>
                                  </p:childTnLst>
                                </p:cTn>
                              </p:par>
                            </p:childTnLst>
                          </p:cTn>
                        </p:par>
                      </p:childTnLst>
                    </p:cTn>
                  </p:par>
                  <p:par>
                    <p:cTn id="47" fill="hold">
                      <p:stCondLst>
                        <p:cond delay="indefinite"/>
                      </p:stCondLst>
                      <p:childTnLst>
                        <p:par>
                          <p:cTn id="48" fill="hold">
                            <p:stCondLst>
                              <p:cond delay="0"/>
                            </p:stCondLst>
                            <p:childTnLst>
                              <p:par>
                                <p:cTn id="49" presetID="9" presetClass="entr" presetSubtype="0" fill="hold" grpId="0" nodeType="clickEffect">
                                  <p:stCondLst>
                                    <p:cond delay="0"/>
                                  </p:stCondLst>
                                  <p:childTnLst>
                                    <p:set>
                                      <p:cBhvr>
                                        <p:cTn id="50" dur="1" fill="hold">
                                          <p:stCondLst>
                                            <p:cond delay="0"/>
                                          </p:stCondLst>
                                        </p:cTn>
                                        <p:tgtEl>
                                          <p:spTgt spid="28"/>
                                        </p:tgtEl>
                                        <p:attrNameLst>
                                          <p:attrName>style.visibility</p:attrName>
                                        </p:attrNameLst>
                                      </p:cBhvr>
                                      <p:to>
                                        <p:strVal val="visible"/>
                                      </p:to>
                                    </p:set>
                                    <p:animEffect transition="in" filter="dissolve">
                                      <p:cBhvr>
                                        <p:cTn id="51" dur="500"/>
                                        <p:tgtEl>
                                          <p:spTgt spid="28"/>
                                        </p:tgtEl>
                                      </p:cBhvr>
                                    </p:animEffect>
                                  </p:childTnLst>
                                </p:cTn>
                              </p:par>
                            </p:childTnLst>
                          </p:cTn>
                        </p:par>
                      </p:childTnLst>
                    </p:cTn>
                  </p:par>
                  <p:par>
                    <p:cTn id="52" fill="hold">
                      <p:stCondLst>
                        <p:cond delay="indefinite"/>
                      </p:stCondLst>
                      <p:childTnLst>
                        <p:par>
                          <p:cTn id="53" fill="hold">
                            <p:stCondLst>
                              <p:cond delay="0"/>
                            </p:stCondLst>
                            <p:childTnLst>
                              <p:par>
                                <p:cTn id="54" presetID="9" presetClass="entr" presetSubtype="0" fill="hold" grpId="0" nodeType="clickEffect">
                                  <p:stCondLst>
                                    <p:cond delay="0"/>
                                  </p:stCondLst>
                                  <p:childTnLst>
                                    <p:set>
                                      <p:cBhvr>
                                        <p:cTn id="55" dur="1" fill="hold">
                                          <p:stCondLst>
                                            <p:cond delay="0"/>
                                          </p:stCondLst>
                                        </p:cTn>
                                        <p:tgtEl>
                                          <p:spTgt spid="37"/>
                                        </p:tgtEl>
                                        <p:attrNameLst>
                                          <p:attrName>style.visibility</p:attrName>
                                        </p:attrNameLst>
                                      </p:cBhvr>
                                      <p:to>
                                        <p:strVal val="visible"/>
                                      </p:to>
                                    </p:set>
                                    <p:animEffect transition="in" filter="dissolve">
                                      <p:cBhvr>
                                        <p:cTn id="56" dur="500"/>
                                        <p:tgtEl>
                                          <p:spTgt spid="37"/>
                                        </p:tgtEl>
                                      </p:cBhvr>
                                    </p:animEffect>
                                  </p:childTnLst>
                                </p:cTn>
                              </p:par>
                            </p:childTnLst>
                          </p:cTn>
                        </p:par>
                      </p:childTnLst>
                    </p:cTn>
                  </p:par>
                  <p:par>
                    <p:cTn id="57" fill="hold">
                      <p:stCondLst>
                        <p:cond delay="indefinite"/>
                      </p:stCondLst>
                      <p:childTnLst>
                        <p:par>
                          <p:cTn id="58" fill="hold">
                            <p:stCondLst>
                              <p:cond delay="0"/>
                            </p:stCondLst>
                            <p:childTnLst>
                              <p:par>
                                <p:cTn id="59" presetID="9" presetClass="entr" presetSubtype="0" fill="hold" grpId="0" nodeType="clickEffect">
                                  <p:stCondLst>
                                    <p:cond delay="0"/>
                                  </p:stCondLst>
                                  <p:childTnLst>
                                    <p:set>
                                      <p:cBhvr>
                                        <p:cTn id="60" dur="1" fill="hold">
                                          <p:stCondLst>
                                            <p:cond delay="0"/>
                                          </p:stCondLst>
                                        </p:cTn>
                                        <p:tgtEl>
                                          <p:spTgt spid="38"/>
                                        </p:tgtEl>
                                        <p:attrNameLst>
                                          <p:attrName>style.visibility</p:attrName>
                                        </p:attrNameLst>
                                      </p:cBhvr>
                                      <p:to>
                                        <p:strVal val="visible"/>
                                      </p:to>
                                    </p:set>
                                    <p:animEffect transition="in" filter="dissolve">
                                      <p:cBhvr>
                                        <p:cTn id="61" dur="500"/>
                                        <p:tgtEl>
                                          <p:spTgt spid="38"/>
                                        </p:tgtEl>
                                      </p:cBhvr>
                                    </p:animEffect>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nodeType="clickEffect">
                                  <p:stCondLst>
                                    <p:cond delay="0"/>
                                  </p:stCondLst>
                                  <p:childTnLst>
                                    <p:set>
                                      <p:cBhvr>
                                        <p:cTn id="65" dur="1" fill="hold">
                                          <p:stCondLst>
                                            <p:cond delay="0"/>
                                          </p:stCondLst>
                                        </p:cTn>
                                        <p:tgtEl>
                                          <p:spTgt spid="43"/>
                                        </p:tgtEl>
                                        <p:attrNameLst>
                                          <p:attrName>style.visibility</p:attrName>
                                        </p:attrNameLst>
                                      </p:cBhvr>
                                      <p:to>
                                        <p:strVal val="visible"/>
                                      </p:to>
                                    </p:set>
                                    <p:anim calcmode="lin" valueType="num">
                                      <p:cBhvr additive="base">
                                        <p:cTn id="66" dur="500" fill="hold"/>
                                        <p:tgtEl>
                                          <p:spTgt spid="43"/>
                                        </p:tgtEl>
                                        <p:attrNameLst>
                                          <p:attrName>ppt_x</p:attrName>
                                        </p:attrNameLst>
                                      </p:cBhvr>
                                      <p:tavLst>
                                        <p:tav tm="0">
                                          <p:val>
                                            <p:strVal val="#ppt_x"/>
                                          </p:val>
                                        </p:tav>
                                        <p:tav tm="100000">
                                          <p:val>
                                            <p:strVal val="#ppt_x"/>
                                          </p:val>
                                        </p:tav>
                                      </p:tavLst>
                                    </p:anim>
                                    <p:anim calcmode="lin" valueType="num">
                                      <p:cBhvr additive="base">
                                        <p:cTn id="67" dur="500" fill="hold"/>
                                        <p:tgtEl>
                                          <p:spTgt spid="43"/>
                                        </p:tgtEl>
                                        <p:attrNameLst>
                                          <p:attrName>ppt_y</p:attrName>
                                        </p:attrNameLst>
                                      </p:cBhvr>
                                      <p:tavLst>
                                        <p:tav tm="0">
                                          <p:val>
                                            <p:strVal val="1+#ppt_h/2"/>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39"/>
                                        </p:tgtEl>
                                        <p:attrNameLst>
                                          <p:attrName>style.visibility</p:attrName>
                                        </p:attrNameLst>
                                      </p:cBhvr>
                                      <p:to>
                                        <p:strVal val="visible"/>
                                      </p:to>
                                    </p:set>
                                    <p:animEffect transition="in" filter="dissolve">
                                      <p:cBhvr>
                                        <p:cTn id="72" dur="500"/>
                                        <p:tgtEl>
                                          <p:spTgt spid="39"/>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nodeType="clickEffect">
                                  <p:stCondLst>
                                    <p:cond delay="0"/>
                                  </p:stCondLst>
                                  <p:childTnLst>
                                    <p:set>
                                      <p:cBhvr>
                                        <p:cTn id="76" dur="1" fill="hold">
                                          <p:stCondLst>
                                            <p:cond delay="0"/>
                                          </p:stCondLst>
                                        </p:cTn>
                                        <p:tgtEl>
                                          <p:spTgt spid="33"/>
                                        </p:tgtEl>
                                        <p:attrNameLst>
                                          <p:attrName>style.visibility</p:attrName>
                                        </p:attrNameLst>
                                      </p:cBhvr>
                                      <p:to>
                                        <p:strVal val="visible"/>
                                      </p:to>
                                    </p:set>
                                    <p:animEffect transition="in" filter="dissolve">
                                      <p:cBhvr>
                                        <p:cTn id="77" dur="500"/>
                                        <p:tgtEl>
                                          <p:spTgt spid="33"/>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grpId="0" nodeType="clickEffect">
                                  <p:stCondLst>
                                    <p:cond delay="0"/>
                                  </p:stCondLst>
                                  <p:childTnLst>
                                    <p:set>
                                      <p:cBhvr>
                                        <p:cTn id="81" dur="1" fill="hold">
                                          <p:stCondLst>
                                            <p:cond delay="0"/>
                                          </p:stCondLst>
                                        </p:cTn>
                                        <p:tgtEl>
                                          <p:spTgt spid="30"/>
                                        </p:tgtEl>
                                        <p:attrNameLst>
                                          <p:attrName>style.visibility</p:attrName>
                                        </p:attrNameLst>
                                      </p:cBhvr>
                                      <p:to>
                                        <p:strVal val="visible"/>
                                      </p:to>
                                    </p:set>
                                    <p:animEffect transition="in" filter="dissolve">
                                      <p:cBhvr>
                                        <p:cTn id="82" dur="500"/>
                                        <p:tgtEl>
                                          <p:spTgt spid="30"/>
                                        </p:tgtEl>
                                      </p:cBhvr>
                                    </p:animEffect>
                                  </p:childTnLst>
                                </p:cTn>
                              </p:par>
                            </p:childTnLst>
                          </p:cTn>
                        </p:par>
                      </p:childTnLst>
                    </p:cTn>
                  </p:par>
                  <p:par>
                    <p:cTn id="83" fill="hold">
                      <p:stCondLst>
                        <p:cond delay="indefinite"/>
                      </p:stCondLst>
                      <p:childTnLst>
                        <p:par>
                          <p:cTn id="84" fill="hold">
                            <p:stCondLst>
                              <p:cond delay="0"/>
                            </p:stCondLst>
                            <p:childTnLst>
                              <p:par>
                                <p:cTn id="85" presetID="9" presetClass="entr" presetSubtype="0" fill="hold" grpId="0" nodeType="clickEffect">
                                  <p:stCondLst>
                                    <p:cond delay="0"/>
                                  </p:stCondLst>
                                  <p:childTnLst>
                                    <p:set>
                                      <p:cBhvr>
                                        <p:cTn id="86" dur="1" fill="hold">
                                          <p:stCondLst>
                                            <p:cond delay="0"/>
                                          </p:stCondLst>
                                        </p:cTn>
                                        <p:tgtEl>
                                          <p:spTgt spid="29"/>
                                        </p:tgtEl>
                                        <p:attrNameLst>
                                          <p:attrName>style.visibility</p:attrName>
                                        </p:attrNameLst>
                                      </p:cBhvr>
                                      <p:to>
                                        <p:strVal val="visible"/>
                                      </p:to>
                                    </p:set>
                                    <p:animEffect transition="in" filter="dissolve">
                                      <p:cBhvr>
                                        <p:cTn id="87" dur="500"/>
                                        <p:tgtEl>
                                          <p:spTgt spid="29"/>
                                        </p:tgtEl>
                                      </p:cBhvr>
                                    </p:animEffect>
                                  </p:childTnLst>
                                </p:cTn>
                              </p:par>
                            </p:childTnLst>
                          </p:cTn>
                        </p:par>
                      </p:childTnLst>
                    </p:cTn>
                  </p:par>
                  <p:par>
                    <p:cTn id="88" fill="hold">
                      <p:stCondLst>
                        <p:cond delay="indefinite"/>
                      </p:stCondLst>
                      <p:childTnLst>
                        <p:par>
                          <p:cTn id="89" fill="hold">
                            <p:stCondLst>
                              <p:cond delay="0"/>
                            </p:stCondLst>
                            <p:childTnLst>
                              <p:par>
                                <p:cTn id="90" presetID="9" presetClass="entr" presetSubtype="0" fill="hold" grpId="0" nodeType="clickEffect">
                                  <p:stCondLst>
                                    <p:cond delay="0"/>
                                  </p:stCondLst>
                                  <p:childTnLst>
                                    <p:set>
                                      <p:cBhvr>
                                        <p:cTn id="91" dur="1" fill="hold">
                                          <p:stCondLst>
                                            <p:cond delay="0"/>
                                          </p:stCondLst>
                                        </p:cTn>
                                        <p:tgtEl>
                                          <p:spTgt spid="44"/>
                                        </p:tgtEl>
                                        <p:attrNameLst>
                                          <p:attrName>style.visibility</p:attrName>
                                        </p:attrNameLst>
                                      </p:cBhvr>
                                      <p:to>
                                        <p:strVal val="visible"/>
                                      </p:to>
                                    </p:set>
                                    <p:animEffect transition="in" filter="dissolve">
                                      <p:cBhvr>
                                        <p:cTn id="92"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5" grpId="0"/>
      <p:bldP spid="26" grpId="0"/>
      <p:bldP spid="27" grpId="0"/>
      <p:bldP spid="28" grpId="0"/>
      <p:bldP spid="29" grpId="0"/>
      <p:bldP spid="30" grpId="0"/>
      <p:bldP spid="36" grpId="0"/>
      <p:bldP spid="37" grpId="0"/>
      <p:bldP spid="38" grpId="0"/>
      <p:bldP spid="39" grpId="0"/>
      <p:bldP spid="44"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grpSp>
        <p:nvGrpSpPr>
          <p:cNvPr id="24" name="Group 23"/>
          <p:cNvGrpSpPr/>
          <p:nvPr/>
        </p:nvGrpSpPr>
        <p:grpSpPr>
          <a:xfrm>
            <a:off x="1771650" y="4305300"/>
            <a:ext cx="3803650" cy="546100"/>
            <a:chOff x="3790950" y="3873500"/>
            <a:chExt cx="3803650" cy="546100"/>
          </a:xfrm>
        </p:grpSpPr>
        <p:cxnSp>
          <p:nvCxnSpPr>
            <p:cNvPr id="20" name="Straight Arrow Connector 19"/>
            <p:cNvCxnSpPr/>
            <p:nvPr/>
          </p:nvCxnSpPr>
          <p:spPr>
            <a:xfrm flipH="1">
              <a:off x="3790950" y="3879850"/>
              <a:ext cx="3194050" cy="539750"/>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5486400" y="3873500"/>
              <a:ext cx="2108200" cy="369332"/>
            </a:xfrm>
            <a:prstGeom prst="rect">
              <a:avLst/>
            </a:prstGeom>
            <a:noFill/>
            <a:scene3d>
              <a:camera prst="orthographicFront">
                <a:rot lat="1080000" lon="20040000" rev="0"/>
              </a:camera>
              <a:lightRig rig="threePt" dir="t"/>
            </a:scene3d>
          </p:spPr>
          <p:txBody>
            <a:bodyPr wrap="square" rtlCol="0">
              <a:spAutoFit/>
            </a:bodyPr>
            <a:lstStyle/>
            <a:p>
              <a:r>
                <a:rPr lang="en-US" dirty="0" smtClean="0"/>
                <a:t>Flow Direction</a:t>
              </a:r>
              <a:endParaRPr lang="en-US" dirty="0"/>
            </a:p>
          </p:txBody>
        </p:sp>
      </p:grpSp>
      <p:sp>
        <p:nvSpPr>
          <p:cNvPr id="27" name="TextBox 26"/>
          <p:cNvSpPr txBox="1"/>
          <p:nvPr/>
        </p:nvSpPr>
        <p:spPr>
          <a:xfrm>
            <a:off x="1028700" y="3892550"/>
            <a:ext cx="3359150" cy="646331"/>
          </a:xfrm>
          <a:prstGeom prst="rect">
            <a:avLst/>
          </a:prstGeom>
          <a:noFill/>
          <a:scene3d>
            <a:camera prst="orthographicFront">
              <a:rot lat="1080000" lon="20040000" rev="0"/>
            </a:camera>
            <a:lightRig rig="threePt" dir="t"/>
          </a:scene3d>
        </p:spPr>
        <p:txBody>
          <a:bodyPr wrap="square" rtlCol="0">
            <a:spAutoFit/>
          </a:bodyPr>
          <a:lstStyle/>
          <a:p>
            <a:r>
              <a:rPr lang="en-US" dirty="0" smtClean="0">
                <a:solidFill>
                  <a:srgbClr val="000000"/>
                </a:solidFill>
              </a:rPr>
              <a:t>Individual points in cube moved twice the distance in time t</a:t>
            </a:r>
            <a:endParaRPr lang="en-US" dirty="0">
              <a:solidFill>
                <a:srgbClr val="000000"/>
              </a:solidFill>
            </a:endParaRPr>
          </a:p>
        </p:txBody>
      </p:sp>
      <p:sp>
        <p:nvSpPr>
          <p:cNvPr id="29" name="TextBox 28"/>
          <p:cNvSpPr txBox="1"/>
          <p:nvPr/>
        </p:nvSpPr>
        <p:spPr>
          <a:xfrm>
            <a:off x="4997450" y="3009900"/>
            <a:ext cx="4540250" cy="646331"/>
          </a:xfrm>
          <a:prstGeom prst="rect">
            <a:avLst/>
          </a:prstGeom>
          <a:noFill/>
        </p:spPr>
        <p:txBody>
          <a:bodyPr wrap="square" rtlCol="0">
            <a:spAutoFit/>
          </a:bodyPr>
          <a:lstStyle/>
          <a:p>
            <a:r>
              <a:rPr lang="en-US" dirty="0" smtClean="0">
                <a:solidFill>
                  <a:srgbClr val="FFFF00"/>
                </a:solidFill>
              </a:rPr>
              <a:t>Specific Discharge is “Darcy Velocity”</a:t>
            </a:r>
          </a:p>
          <a:p>
            <a:endParaRPr lang="en-US" dirty="0">
              <a:solidFill>
                <a:srgbClr val="FFFF00"/>
              </a:solidFill>
            </a:endParaRPr>
          </a:p>
        </p:txBody>
      </p:sp>
      <p:grpSp>
        <p:nvGrpSpPr>
          <p:cNvPr id="8" name="Group 7"/>
          <p:cNvGrpSpPr/>
          <p:nvPr/>
        </p:nvGrpSpPr>
        <p:grpSpPr>
          <a:xfrm>
            <a:off x="2641600" y="1530350"/>
            <a:ext cx="2171700" cy="1466850"/>
            <a:chOff x="3359150" y="184150"/>
            <a:chExt cx="2171700" cy="1466850"/>
          </a:xfrm>
        </p:grpSpPr>
        <p:sp>
          <p:nvSpPr>
            <p:cNvPr id="45" name="Rectangle 44"/>
            <p:cNvSpPr/>
            <p:nvPr/>
          </p:nvSpPr>
          <p:spPr>
            <a:xfrm>
              <a:off x="3359150" y="908050"/>
              <a:ext cx="1295400" cy="647700"/>
            </a:xfrm>
            <a:prstGeom prst="rect">
              <a:avLst/>
            </a:prstGeom>
            <a:scene3d>
              <a:camera prst="orthographicFront">
                <a:rot lat="1080000" lon="3840000" rev="0"/>
              </a:camera>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Rectangle 45"/>
            <p:cNvSpPr/>
            <p:nvPr/>
          </p:nvSpPr>
          <p:spPr>
            <a:xfrm>
              <a:off x="3943350" y="184150"/>
              <a:ext cx="1295400" cy="1282700"/>
            </a:xfrm>
            <a:prstGeom prst="rect">
              <a:avLst/>
            </a:prstGeom>
            <a:scene3d>
              <a:camera prst="orthographicFront">
                <a:rot lat="18078000" lon="18390000" rev="3456000"/>
              </a:camera>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Rectangle 46"/>
            <p:cNvSpPr/>
            <p:nvPr/>
          </p:nvSpPr>
          <p:spPr>
            <a:xfrm>
              <a:off x="4235450" y="990600"/>
              <a:ext cx="1295400" cy="660400"/>
            </a:xfrm>
            <a:prstGeom prst="rect">
              <a:avLst/>
            </a:prstGeom>
            <a:scene3d>
              <a:camera prst="orthographicFront">
                <a:rot lat="1080000" lon="20040000" rev="0"/>
              </a:camera>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 name="Group 3"/>
          <p:cNvGrpSpPr/>
          <p:nvPr/>
        </p:nvGrpSpPr>
        <p:grpSpPr>
          <a:xfrm>
            <a:off x="2647950" y="2146300"/>
            <a:ext cx="2171700" cy="1466850"/>
            <a:chOff x="3683000" y="1200150"/>
            <a:chExt cx="2171700" cy="1466850"/>
          </a:xfrm>
        </p:grpSpPr>
        <p:sp>
          <p:nvSpPr>
            <p:cNvPr id="39" name="Rectangle 38"/>
            <p:cNvSpPr/>
            <p:nvPr/>
          </p:nvSpPr>
          <p:spPr>
            <a:xfrm>
              <a:off x="3683000" y="1924050"/>
              <a:ext cx="1295400" cy="647700"/>
            </a:xfrm>
            <a:prstGeom prst="rect">
              <a:avLst/>
            </a:prstGeom>
            <a:scene3d>
              <a:camera prst="orthographicFront">
                <a:rot lat="1080000" lon="3840000" rev="0"/>
              </a:camera>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Rectangle 39"/>
            <p:cNvSpPr/>
            <p:nvPr/>
          </p:nvSpPr>
          <p:spPr>
            <a:xfrm>
              <a:off x="4267200" y="1200150"/>
              <a:ext cx="1295400" cy="1282700"/>
            </a:xfrm>
            <a:prstGeom prst="rect">
              <a:avLst/>
            </a:prstGeom>
            <a:scene3d>
              <a:camera prst="orthographicFront">
                <a:rot lat="18078000" lon="18390000" rev="3456000"/>
              </a:camera>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Rectangle 40"/>
            <p:cNvSpPr/>
            <p:nvPr/>
          </p:nvSpPr>
          <p:spPr>
            <a:xfrm>
              <a:off x="4559300" y="2006600"/>
              <a:ext cx="1295400" cy="660400"/>
            </a:xfrm>
            <a:prstGeom prst="rect">
              <a:avLst/>
            </a:prstGeom>
            <a:scene3d>
              <a:camera prst="orthographicFront">
                <a:rot lat="1080000" lon="20040000" rev="0"/>
              </a:camera>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1" name="TextBox 10"/>
          <p:cNvSpPr txBox="1"/>
          <p:nvPr/>
        </p:nvSpPr>
        <p:spPr>
          <a:xfrm>
            <a:off x="5219700" y="762000"/>
            <a:ext cx="2184400" cy="1754327"/>
          </a:xfrm>
          <a:prstGeom prst="rect">
            <a:avLst/>
          </a:prstGeom>
          <a:noFill/>
        </p:spPr>
        <p:txBody>
          <a:bodyPr wrap="square" rtlCol="0">
            <a:spAutoFit/>
          </a:bodyPr>
          <a:lstStyle/>
          <a:p>
            <a:r>
              <a:rPr lang="en-US" dirty="0" smtClean="0"/>
              <a:t>To move the same volume of water in time t through half the space, individual particles need to move twice as  fast</a:t>
            </a:r>
            <a:endParaRPr lang="en-US" dirty="0"/>
          </a:p>
        </p:txBody>
      </p:sp>
      <p:sp>
        <p:nvSpPr>
          <p:cNvPr id="49" name="Rectangle 48"/>
          <p:cNvSpPr/>
          <p:nvPr/>
        </p:nvSpPr>
        <p:spPr>
          <a:xfrm>
            <a:off x="7056" y="11289"/>
            <a:ext cx="1747520" cy="1422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50" name="Picture 49"/>
          <p:cNvPicPr>
            <a:picLocks noChangeAspect="1"/>
          </p:cNvPicPr>
          <p:nvPr/>
        </p:nvPicPr>
        <p:blipFill>
          <a:blip r:embed="rId3"/>
          <a:stretch>
            <a:fillRect/>
          </a:stretch>
        </p:blipFill>
        <p:spPr>
          <a:xfrm>
            <a:off x="0" y="1433689"/>
            <a:ext cx="1747520" cy="150001"/>
          </a:xfrm>
          <a:prstGeom prst="rect">
            <a:avLst/>
          </a:prstGeom>
        </p:spPr>
      </p:pic>
      <p:grpSp>
        <p:nvGrpSpPr>
          <p:cNvPr id="17" name="Group 16"/>
          <p:cNvGrpSpPr/>
          <p:nvPr/>
        </p:nvGrpSpPr>
        <p:grpSpPr>
          <a:xfrm>
            <a:off x="2635250" y="1543050"/>
            <a:ext cx="2171700" cy="2401332"/>
            <a:chOff x="4699000" y="1473200"/>
            <a:chExt cx="2171700" cy="2401332"/>
          </a:xfrm>
        </p:grpSpPr>
        <p:grpSp>
          <p:nvGrpSpPr>
            <p:cNvPr id="14" name="Group 13"/>
            <p:cNvGrpSpPr/>
            <p:nvPr/>
          </p:nvGrpSpPr>
          <p:grpSpPr>
            <a:xfrm>
              <a:off x="5664200" y="3505200"/>
              <a:ext cx="1200150" cy="369332"/>
              <a:chOff x="5664200" y="3505200"/>
              <a:chExt cx="1200150" cy="369332"/>
            </a:xfrm>
          </p:grpSpPr>
          <p:cxnSp>
            <p:nvCxnSpPr>
              <p:cNvPr id="12" name="Straight Arrow Connector 11"/>
              <p:cNvCxnSpPr/>
              <p:nvPr/>
            </p:nvCxnSpPr>
            <p:spPr>
              <a:xfrm flipV="1">
                <a:off x="5664200" y="3524250"/>
                <a:ext cx="1200150" cy="196850"/>
              </a:xfrm>
              <a:prstGeom prst="straightConnector1">
                <a:avLst/>
              </a:prstGeom>
              <a:ln>
                <a:solidFill>
                  <a:srgbClr val="000000"/>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6229350" y="3505200"/>
                <a:ext cx="558800" cy="369332"/>
              </a:xfrm>
              <a:prstGeom prst="rect">
                <a:avLst/>
              </a:prstGeom>
              <a:noFill/>
              <a:scene3d>
                <a:camera prst="orthographicFront">
                  <a:rot lat="1080000" lon="20040000" rev="0"/>
                </a:camera>
                <a:lightRig rig="threePt" dir="t"/>
              </a:scene3d>
            </p:spPr>
            <p:txBody>
              <a:bodyPr wrap="square" rtlCol="0">
                <a:spAutoFit/>
              </a:bodyPr>
              <a:lstStyle/>
              <a:p>
                <a:r>
                  <a:rPr lang="en-US" dirty="0" smtClean="0">
                    <a:solidFill>
                      <a:schemeClr val="bg1"/>
                    </a:solidFill>
                  </a:rPr>
                  <a:t>x</a:t>
                </a:r>
                <a:endParaRPr lang="en-US" dirty="0">
                  <a:solidFill>
                    <a:schemeClr val="bg1"/>
                  </a:solidFill>
                </a:endParaRPr>
              </a:p>
            </p:txBody>
          </p:sp>
        </p:grpSp>
        <p:grpSp>
          <p:nvGrpSpPr>
            <p:cNvPr id="16" name="Group 15"/>
            <p:cNvGrpSpPr/>
            <p:nvPr/>
          </p:nvGrpSpPr>
          <p:grpSpPr>
            <a:xfrm>
              <a:off x="4699000" y="1473200"/>
              <a:ext cx="2171700" cy="2082800"/>
              <a:chOff x="4699000" y="1473200"/>
              <a:chExt cx="2171700" cy="2082800"/>
            </a:xfrm>
          </p:grpSpPr>
          <p:grpSp>
            <p:nvGrpSpPr>
              <p:cNvPr id="6" name="Group 5"/>
              <p:cNvGrpSpPr/>
              <p:nvPr/>
            </p:nvGrpSpPr>
            <p:grpSpPr>
              <a:xfrm>
                <a:off x="4699000" y="1473200"/>
                <a:ext cx="2171700" cy="2082800"/>
                <a:chOff x="2889250" y="1377950"/>
                <a:chExt cx="2171700" cy="2082800"/>
              </a:xfrm>
            </p:grpSpPr>
            <p:sp>
              <p:nvSpPr>
                <p:cNvPr id="3" name="Rectangle 2"/>
                <p:cNvSpPr/>
                <p:nvPr/>
              </p:nvSpPr>
              <p:spPr>
                <a:xfrm>
                  <a:off x="2889250" y="2082800"/>
                  <a:ext cx="1295400" cy="1282700"/>
                </a:xfrm>
                <a:prstGeom prst="rect">
                  <a:avLst/>
                </a:prstGeom>
                <a:scene3d>
                  <a:camera prst="orthographicFront">
                    <a:rot lat="1080000" lon="3840000" rev="0"/>
                  </a:camera>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Rectangle 1"/>
                <p:cNvSpPr/>
                <p:nvPr/>
              </p:nvSpPr>
              <p:spPr>
                <a:xfrm>
                  <a:off x="3473450" y="1377950"/>
                  <a:ext cx="1295400" cy="1282700"/>
                </a:xfrm>
                <a:prstGeom prst="rect">
                  <a:avLst/>
                </a:prstGeom>
                <a:scene3d>
                  <a:camera prst="orthographicFront">
                    <a:rot lat="18078000" lon="18390000" rev="3456000"/>
                  </a:camera>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3765550" y="2178050"/>
                  <a:ext cx="1295400" cy="1282700"/>
                </a:xfrm>
                <a:prstGeom prst="rect">
                  <a:avLst/>
                </a:prstGeom>
                <a:scene3d>
                  <a:camera prst="orthographicFront">
                    <a:rot lat="1080000" lon="20040000" rev="0"/>
                  </a:camera>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5" name="TextBox 14"/>
              <p:cNvSpPr txBox="1"/>
              <p:nvPr/>
            </p:nvSpPr>
            <p:spPr>
              <a:xfrm>
                <a:off x="4895850" y="2673350"/>
                <a:ext cx="958850" cy="369332"/>
              </a:xfrm>
              <a:prstGeom prst="rect">
                <a:avLst/>
              </a:prstGeom>
              <a:noFill/>
              <a:scene3d>
                <a:camera prst="orthographicFront">
                  <a:rot lat="1080000" lon="3840000" rev="0"/>
                </a:camera>
                <a:lightRig rig="threePt" dir="t"/>
              </a:scene3d>
            </p:spPr>
            <p:txBody>
              <a:bodyPr wrap="square" rtlCol="0">
                <a:spAutoFit/>
              </a:bodyPr>
              <a:lstStyle/>
              <a:p>
                <a:r>
                  <a:rPr lang="en-US" dirty="0" smtClean="0">
                    <a:solidFill>
                      <a:srgbClr val="000000"/>
                    </a:solidFill>
                  </a:rPr>
                  <a:t>Area A</a:t>
                </a:r>
                <a:endParaRPr lang="en-US" dirty="0">
                  <a:solidFill>
                    <a:srgbClr val="000000"/>
                  </a:solidFill>
                </a:endParaRPr>
              </a:p>
            </p:txBody>
          </p:sp>
        </p:grpSp>
      </p:grpSp>
      <p:grpSp>
        <p:nvGrpSpPr>
          <p:cNvPr id="10" name="Group 9"/>
          <p:cNvGrpSpPr/>
          <p:nvPr/>
        </p:nvGrpSpPr>
        <p:grpSpPr>
          <a:xfrm>
            <a:off x="1809750" y="1377950"/>
            <a:ext cx="2984500" cy="3213100"/>
            <a:chOff x="1492250" y="1181100"/>
            <a:chExt cx="2984500" cy="3213100"/>
          </a:xfrm>
          <a:scene3d>
            <a:camera prst="orthographicFront">
              <a:rot lat="1080000" lon="3840000" rev="0"/>
            </a:camera>
            <a:lightRig rig="threePt" dir="t"/>
          </a:scene3d>
        </p:grpSpPr>
        <p:sp>
          <p:nvSpPr>
            <p:cNvPr id="7" name="Rectangle 6"/>
            <p:cNvSpPr/>
            <p:nvPr/>
          </p:nvSpPr>
          <p:spPr>
            <a:xfrm>
              <a:off x="1492250" y="1181100"/>
              <a:ext cx="2984500" cy="3213100"/>
            </a:xfrm>
            <a:prstGeom prst="rect">
              <a:avLst/>
            </a:prstGeom>
            <a:no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2292350" y="2063750"/>
              <a:ext cx="1295400" cy="1282700"/>
            </a:xfrm>
            <a:prstGeom prst="rect">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48" name="Rectangle 47"/>
          <p:cNvSpPr/>
          <p:nvPr/>
        </p:nvSpPr>
        <p:spPr>
          <a:xfrm>
            <a:off x="2628900" y="2266950"/>
            <a:ext cx="1295400" cy="647700"/>
          </a:xfrm>
          <a:prstGeom prst="rect">
            <a:avLst/>
          </a:prstGeom>
          <a:solidFill>
            <a:schemeClr val="bg1"/>
          </a:solidFill>
          <a:ln>
            <a:solidFill>
              <a:srgbClr val="000000"/>
            </a:solidFill>
          </a:ln>
          <a:scene3d>
            <a:camera prst="orthographicFront">
              <a:rot lat="1080000" lon="3840000" rev="0"/>
            </a:camera>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TextBox 18"/>
          <p:cNvSpPr txBox="1"/>
          <p:nvPr/>
        </p:nvSpPr>
        <p:spPr>
          <a:xfrm>
            <a:off x="5911850" y="3441700"/>
            <a:ext cx="3098800" cy="1200329"/>
          </a:xfrm>
          <a:prstGeom prst="rect">
            <a:avLst/>
          </a:prstGeom>
          <a:noFill/>
        </p:spPr>
        <p:txBody>
          <a:bodyPr wrap="square" rtlCol="0">
            <a:spAutoFit/>
          </a:bodyPr>
          <a:lstStyle/>
          <a:p>
            <a:r>
              <a:rPr lang="en-US" dirty="0">
                <a:solidFill>
                  <a:srgbClr val="FFFF00"/>
                </a:solidFill>
              </a:rPr>
              <a:t>But velocity of </a:t>
            </a:r>
            <a:r>
              <a:rPr lang="en-US" dirty="0" smtClean="0">
                <a:solidFill>
                  <a:srgbClr val="FFFF00"/>
                </a:solidFill>
              </a:rPr>
              <a:t>water</a:t>
            </a:r>
          </a:p>
          <a:p>
            <a:r>
              <a:rPr lang="en-US" dirty="0" smtClean="0">
                <a:solidFill>
                  <a:srgbClr val="FFFF00"/>
                </a:solidFill>
              </a:rPr>
              <a:t>(the </a:t>
            </a:r>
            <a:r>
              <a:rPr lang="en-US" dirty="0">
                <a:solidFill>
                  <a:srgbClr val="FFFF00"/>
                </a:solidFill>
              </a:rPr>
              <a:t>“</a:t>
            </a:r>
            <a:r>
              <a:rPr lang="en-US" dirty="0" smtClean="0">
                <a:solidFill>
                  <a:srgbClr val="FFFF00"/>
                </a:solidFill>
              </a:rPr>
              <a:t>linear velocity” ) is</a:t>
            </a:r>
            <a:endParaRPr lang="en-US" dirty="0">
              <a:solidFill>
                <a:srgbClr val="FFFF00"/>
              </a:solidFill>
            </a:endParaRPr>
          </a:p>
          <a:p>
            <a:r>
              <a:rPr lang="en-US" dirty="0">
                <a:solidFill>
                  <a:srgbClr val="FFFF00"/>
                </a:solidFill>
              </a:rPr>
              <a:t>    </a:t>
            </a:r>
            <a:r>
              <a:rPr lang="en-US" dirty="0" smtClean="0">
                <a:solidFill>
                  <a:srgbClr val="FFFF00"/>
                </a:solidFill>
              </a:rPr>
              <a:t>Specific </a:t>
            </a:r>
            <a:r>
              <a:rPr lang="en-US" dirty="0">
                <a:solidFill>
                  <a:srgbClr val="FFFF00"/>
                </a:solidFill>
              </a:rPr>
              <a:t>discharge/</a:t>
            </a:r>
            <a:r>
              <a:rPr lang="en-US" dirty="0" smtClean="0">
                <a:solidFill>
                  <a:srgbClr val="FFFF00"/>
                </a:solidFill>
              </a:rPr>
              <a:t>porosity</a:t>
            </a:r>
          </a:p>
          <a:p>
            <a:r>
              <a:rPr lang="en-US" dirty="0">
                <a:solidFill>
                  <a:srgbClr val="FFFF00"/>
                </a:solidFill>
              </a:rPr>
              <a:t> </a:t>
            </a:r>
            <a:r>
              <a:rPr lang="en-US" dirty="0" smtClean="0">
                <a:solidFill>
                  <a:srgbClr val="FFFF00"/>
                </a:solidFill>
              </a:rPr>
              <a:t>                   q/n</a:t>
            </a:r>
            <a:endParaRPr lang="en-US" dirty="0">
              <a:solidFill>
                <a:srgbClr val="FFFF00"/>
              </a:solidFill>
            </a:endParaRPr>
          </a:p>
        </p:txBody>
      </p:sp>
      <p:sp>
        <p:nvSpPr>
          <p:cNvPr id="18" name="TextBox 17"/>
          <p:cNvSpPr txBox="1"/>
          <p:nvPr/>
        </p:nvSpPr>
        <p:spPr>
          <a:xfrm>
            <a:off x="133350" y="1606550"/>
            <a:ext cx="2451100" cy="1200329"/>
          </a:xfrm>
          <a:prstGeom prst="rect">
            <a:avLst/>
          </a:prstGeom>
          <a:noFill/>
        </p:spPr>
        <p:txBody>
          <a:bodyPr wrap="square" rtlCol="0">
            <a:spAutoFit/>
          </a:bodyPr>
          <a:lstStyle/>
          <a:p>
            <a:r>
              <a:rPr lang="en-US" dirty="0" smtClean="0"/>
              <a:t>If the rock porosity is 0.5, only half the volume is available for transport of water</a:t>
            </a:r>
            <a:endParaRPr lang="en-US" dirty="0"/>
          </a:p>
        </p:txBody>
      </p:sp>
      <p:grpSp>
        <p:nvGrpSpPr>
          <p:cNvPr id="55" name="Group 54"/>
          <p:cNvGrpSpPr/>
          <p:nvPr/>
        </p:nvGrpSpPr>
        <p:grpSpPr>
          <a:xfrm>
            <a:off x="3594100" y="3270250"/>
            <a:ext cx="2298700" cy="463550"/>
            <a:chOff x="984250" y="4933950"/>
            <a:chExt cx="2133600" cy="463550"/>
          </a:xfrm>
        </p:grpSpPr>
        <p:cxnSp>
          <p:nvCxnSpPr>
            <p:cNvPr id="23" name="Straight Arrow Connector 22"/>
            <p:cNvCxnSpPr/>
            <p:nvPr/>
          </p:nvCxnSpPr>
          <p:spPr>
            <a:xfrm flipV="1">
              <a:off x="984250" y="5035550"/>
              <a:ext cx="2133600" cy="361950"/>
            </a:xfrm>
            <a:prstGeom prst="straightConnector1">
              <a:avLst/>
            </a:prstGeom>
            <a:ln>
              <a:solidFill>
                <a:srgbClr val="000000"/>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51" name="TextBox 50"/>
            <p:cNvSpPr txBox="1"/>
            <p:nvPr/>
          </p:nvSpPr>
          <p:spPr>
            <a:xfrm>
              <a:off x="1746250" y="4933950"/>
              <a:ext cx="406400" cy="369332"/>
            </a:xfrm>
            <a:prstGeom prst="rect">
              <a:avLst/>
            </a:prstGeom>
            <a:noFill/>
            <a:scene3d>
              <a:camera prst="orthographicFront">
                <a:rot lat="1080000" lon="20040000" rev="0"/>
              </a:camera>
              <a:lightRig rig="threePt" dir="t"/>
            </a:scene3d>
          </p:spPr>
          <p:txBody>
            <a:bodyPr wrap="square" rtlCol="0">
              <a:spAutoFit/>
            </a:bodyPr>
            <a:lstStyle/>
            <a:p>
              <a:r>
                <a:rPr lang="en-US" dirty="0" smtClean="0">
                  <a:solidFill>
                    <a:schemeClr val="bg1"/>
                  </a:solidFill>
                </a:rPr>
                <a:t>2x</a:t>
              </a:r>
              <a:endParaRPr lang="en-US" dirty="0">
                <a:solidFill>
                  <a:schemeClr val="bg1"/>
                </a:solidFill>
              </a:endParaRPr>
            </a:p>
          </p:txBody>
        </p:sp>
      </p:grpSp>
      <p:grpSp>
        <p:nvGrpSpPr>
          <p:cNvPr id="56" name="Group 55"/>
          <p:cNvGrpSpPr/>
          <p:nvPr/>
        </p:nvGrpSpPr>
        <p:grpSpPr>
          <a:xfrm>
            <a:off x="2635250" y="1530350"/>
            <a:ext cx="2171700" cy="1466850"/>
            <a:chOff x="3359150" y="184150"/>
            <a:chExt cx="2171700" cy="1466850"/>
          </a:xfrm>
          <a:solidFill>
            <a:srgbClr val="000000"/>
          </a:solidFill>
        </p:grpSpPr>
        <p:sp>
          <p:nvSpPr>
            <p:cNvPr id="57" name="Rectangle 56"/>
            <p:cNvSpPr/>
            <p:nvPr/>
          </p:nvSpPr>
          <p:spPr>
            <a:xfrm>
              <a:off x="3359150" y="908050"/>
              <a:ext cx="1295400" cy="647700"/>
            </a:xfrm>
            <a:prstGeom prst="rect">
              <a:avLst/>
            </a:prstGeom>
            <a:grpFill/>
            <a:ln>
              <a:solidFill>
                <a:srgbClr val="000000"/>
              </a:solidFill>
            </a:ln>
            <a:scene3d>
              <a:camera prst="orthographicFront">
                <a:rot lat="1080000" lon="3840000" rev="0"/>
              </a:camera>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Rectangle 57"/>
            <p:cNvSpPr/>
            <p:nvPr/>
          </p:nvSpPr>
          <p:spPr>
            <a:xfrm>
              <a:off x="3943350" y="184150"/>
              <a:ext cx="1295400" cy="1282700"/>
            </a:xfrm>
            <a:prstGeom prst="rect">
              <a:avLst/>
            </a:prstGeom>
            <a:grpFill/>
            <a:ln>
              <a:solidFill>
                <a:srgbClr val="000000"/>
              </a:solidFill>
            </a:ln>
            <a:scene3d>
              <a:camera prst="orthographicFront">
                <a:rot lat="18078000" lon="18390000" rev="3456000"/>
              </a:camera>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Rectangle 58"/>
            <p:cNvSpPr/>
            <p:nvPr/>
          </p:nvSpPr>
          <p:spPr>
            <a:xfrm>
              <a:off x="4235450" y="990600"/>
              <a:ext cx="1295400" cy="660400"/>
            </a:xfrm>
            <a:prstGeom prst="rect">
              <a:avLst/>
            </a:prstGeom>
            <a:grpFill/>
            <a:ln>
              <a:solidFill>
                <a:srgbClr val="000000"/>
              </a:solidFill>
            </a:ln>
            <a:scene3d>
              <a:camera prst="orthographicFront">
                <a:rot lat="1080000" lon="20040000" rev="0"/>
              </a:camera>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60" name="TextBox 59"/>
          <p:cNvSpPr txBox="1"/>
          <p:nvPr/>
        </p:nvSpPr>
        <p:spPr>
          <a:xfrm>
            <a:off x="2319865" y="0"/>
            <a:ext cx="2480733" cy="1200329"/>
          </a:xfrm>
          <a:prstGeom prst="rect">
            <a:avLst/>
          </a:prstGeom>
          <a:noFill/>
        </p:spPr>
        <p:txBody>
          <a:bodyPr wrap="square" rtlCol="0">
            <a:spAutoFit/>
          </a:bodyPr>
          <a:lstStyle/>
          <a:p>
            <a:r>
              <a:rPr lang="en-US" sz="3600" dirty="0" smtClean="0"/>
              <a:t>  Linear Velocity</a:t>
            </a:r>
            <a:endParaRPr lang="en-US" sz="3600" dirty="0"/>
          </a:p>
        </p:txBody>
      </p:sp>
    </p:spTree>
    <p:extLst>
      <p:ext uri="{BB962C8B-B14F-4D97-AF65-F5344CB8AC3E}">
        <p14:creationId xmlns:p14="http://schemas.microsoft.com/office/powerpoint/2010/main" val="61862349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dissolve">
                                      <p:cBhvr>
                                        <p:cTn id="7" dur="500"/>
                                        <p:tgtEl>
                                          <p:spTgt spid="48"/>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56"/>
                                        </p:tgtEl>
                                        <p:attrNameLst>
                                          <p:attrName>style.visibility</p:attrName>
                                        </p:attrNameLst>
                                      </p:cBhvr>
                                      <p:to>
                                        <p:strVal val="visible"/>
                                      </p:to>
                                    </p:set>
                                    <p:animEffect transition="in" filter="dissolve">
                                      <p:cBhvr>
                                        <p:cTn id="11" dur="1000"/>
                                        <p:tgtEl>
                                          <p:spTgt spid="56"/>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xit" presetSubtype="0" fill="hold" nodeType="clickEffect">
                                  <p:stCondLst>
                                    <p:cond delay="0"/>
                                  </p:stCondLst>
                                  <p:childTnLst>
                                    <p:animEffect transition="out" filter="dissolve">
                                      <p:cBhvr>
                                        <p:cTn id="15" dur="500"/>
                                        <p:tgtEl>
                                          <p:spTgt spid="17"/>
                                        </p:tgtEl>
                                      </p:cBhvr>
                                    </p:animEffect>
                                    <p:set>
                                      <p:cBhvr>
                                        <p:cTn id="16" dur="1" fill="hold">
                                          <p:stCondLst>
                                            <p:cond delay="499"/>
                                          </p:stCondLst>
                                        </p:cTn>
                                        <p:tgtEl>
                                          <p:spTgt spid="17"/>
                                        </p:tgtEl>
                                        <p:attrNameLst>
                                          <p:attrName>style.visibility</p:attrName>
                                        </p:attrNameLst>
                                      </p:cBhvr>
                                      <p:to>
                                        <p:strVal val="hidden"/>
                                      </p:to>
                                    </p:set>
                                  </p:childTnLst>
                                </p:cTn>
                              </p:par>
                            </p:childTnLst>
                          </p:cTn>
                        </p:par>
                        <p:par>
                          <p:cTn id="17" fill="hold">
                            <p:stCondLst>
                              <p:cond delay="500"/>
                            </p:stCondLst>
                            <p:childTnLst>
                              <p:par>
                                <p:cTn id="18" presetID="0" presetClass="path" presetSubtype="0" accel="50000" decel="50000" fill="hold" nodeType="afterEffect">
                                  <p:stCondLst>
                                    <p:cond delay="0"/>
                                  </p:stCondLst>
                                  <p:childTnLst>
                                    <p:animMotion origin="layout" path="M 2.22222E-6 -3.33333E-6 L 0.12847 0.07556 " pathEditMode="relative" rAng="0" ptsTypes="AA">
                                      <p:cBhvr>
                                        <p:cTn id="19" dur="2000" fill="hold"/>
                                        <p:tgtEl>
                                          <p:spTgt spid="8"/>
                                        </p:tgtEl>
                                        <p:attrNameLst>
                                          <p:attrName>ppt_x</p:attrName>
                                          <p:attrName>ppt_y</p:attrName>
                                        </p:attrNameLst>
                                      </p:cBhvr>
                                      <p:rCtr x="6424" y="3778"/>
                                    </p:animMotion>
                                  </p:childTnLst>
                                </p:cTn>
                              </p:par>
                            </p:childTnLst>
                          </p:cTn>
                        </p:par>
                        <p:par>
                          <p:cTn id="20" fill="hold">
                            <p:stCondLst>
                              <p:cond delay="2500"/>
                            </p:stCondLst>
                            <p:childTnLst>
                              <p:par>
                                <p:cTn id="21" presetID="9" presetClass="entr" presetSubtype="0" fill="hold" nodeType="afterEffect">
                                  <p:stCondLst>
                                    <p:cond delay="0"/>
                                  </p:stCondLst>
                                  <p:childTnLst>
                                    <p:set>
                                      <p:cBhvr>
                                        <p:cTn id="22" dur="1" fill="hold">
                                          <p:stCondLst>
                                            <p:cond delay="0"/>
                                          </p:stCondLst>
                                        </p:cTn>
                                        <p:tgtEl>
                                          <p:spTgt spid="55"/>
                                        </p:tgtEl>
                                        <p:attrNameLst>
                                          <p:attrName>style.visibility</p:attrName>
                                        </p:attrNameLst>
                                      </p:cBhvr>
                                      <p:to>
                                        <p:strVal val="visible"/>
                                      </p:to>
                                    </p:set>
                                    <p:animEffect transition="in" filter="dissolve">
                                      <p:cBhvr>
                                        <p:cTn id="23" dur="500"/>
                                        <p:tgtEl>
                                          <p:spTgt spid="55"/>
                                        </p:tgtEl>
                                      </p:cBhvr>
                                    </p:animEffect>
                                  </p:childTnLst>
                                </p:cTn>
                              </p:par>
                            </p:childTnLst>
                          </p:cTn>
                        </p:par>
                      </p:childTnLst>
                    </p:cTn>
                  </p:par>
                  <p:par>
                    <p:cTn id="24" fill="hold">
                      <p:stCondLst>
                        <p:cond delay="indefinite"/>
                      </p:stCondLst>
                      <p:childTnLst>
                        <p:par>
                          <p:cTn id="25" fill="hold">
                            <p:stCondLst>
                              <p:cond delay="0"/>
                            </p:stCondLst>
                            <p:childTnLst>
                              <p:par>
                                <p:cTn id="26" presetID="0" presetClass="path" presetSubtype="0" accel="50000" decel="50000" fill="hold" nodeType="clickEffect">
                                  <p:stCondLst>
                                    <p:cond delay="0"/>
                                  </p:stCondLst>
                                  <p:childTnLst>
                                    <p:animMotion origin="layout" path="M -3.33333E-6 1.11111E-6 L -0.24861 0.06 " pathEditMode="relative" rAng="0" ptsTypes="AA">
                                      <p:cBhvr>
                                        <p:cTn id="27" dur="2000" fill="hold"/>
                                        <p:tgtEl>
                                          <p:spTgt spid="4"/>
                                        </p:tgtEl>
                                        <p:attrNameLst>
                                          <p:attrName>ppt_x</p:attrName>
                                          <p:attrName>ppt_y</p:attrName>
                                        </p:attrNameLst>
                                      </p:cBhvr>
                                      <p:rCtr x="-12431" y="3000"/>
                                    </p:animMotion>
                                  </p:childTnLst>
                                </p:cTn>
                              </p:par>
                              <p:par>
                                <p:cTn id="28" presetID="0" presetClass="path" presetSubtype="0" accel="50000" decel="50000" fill="hold" nodeType="withEffect">
                                  <p:stCondLst>
                                    <p:cond delay="0"/>
                                  </p:stCondLst>
                                  <p:childTnLst>
                                    <p:animMotion origin="layout" path="M 0.12847 0.07556 L -0.13472 0.14111 " pathEditMode="relative" rAng="0" ptsTypes="AA">
                                      <p:cBhvr>
                                        <p:cTn id="29" dur="2000" fill="hold"/>
                                        <p:tgtEl>
                                          <p:spTgt spid="8"/>
                                        </p:tgtEl>
                                        <p:attrNameLst>
                                          <p:attrName>ppt_x</p:attrName>
                                          <p:attrName>ppt_y</p:attrName>
                                        </p:attrNameLst>
                                      </p:cBhvr>
                                      <p:rCtr x="-13160" y="3278"/>
                                    </p:animMotion>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27"/>
                                        </p:tgtEl>
                                        <p:attrNameLst>
                                          <p:attrName>style.visibility</p:attrName>
                                        </p:attrNameLst>
                                      </p:cBhvr>
                                      <p:to>
                                        <p:strVal val="visible"/>
                                      </p:to>
                                    </p:set>
                                    <p:animEffect transition="in" filter="dissolve">
                                      <p:cBhvr>
                                        <p:cTn id="34" dur="500"/>
                                        <p:tgtEl>
                                          <p:spTgt spid="27"/>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dissolve">
                                      <p:cBhvr>
                                        <p:cTn id="39" dur="500"/>
                                        <p:tgtEl>
                                          <p:spTgt spid="11"/>
                                        </p:tgtEl>
                                      </p:cBhvr>
                                    </p:animEffect>
                                  </p:childTnLst>
                                </p:cTn>
                              </p:par>
                            </p:childTnLst>
                          </p:cTn>
                        </p:par>
                      </p:childTnLst>
                    </p:cTn>
                  </p:par>
                  <p:par>
                    <p:cTn id="40" fill="hold">
                      <p:stCondLst>
                        <p:cond delay="indefinite"/>
                      </p:stCondLst>
                      <p:childTnLst>
                        <p:par>
                          <p:cTn id="41" fill="hold">
                            <p:stCondLst>
                              <p:cond delay="0"/>
                            </p:stCondLst>
                            <p:childTnLst>
                              <p:par>
                                <p:cTn id="42" presetID="9" presetClass="entr" presetSubtype="0" fill="hold" grpId="0" nodeType="clickEffect">
                                  <p:stCondLst>
                                    <p:cond delay="0"/>
                                  </p:stCondLst>
                                  <p:childTnLst>
                                    <p:set>
                                      <p:cBhvr>
                                        <p:cTn id="43" dur="1" fill="hold">
                                          <p:stCondLst>
                                            <p:cond delay="0"/>
                                          </p:stCondLst>
                                        </p:cTn>
                                        <p:tgtEl>
                                          <p:spTgt spid="29"/>
                                        </p:tgtEl>
                                        <p:attrNameLst>
                                          <p:attrName>style.visibility</p:attrName>
                                        </p:attrNameLst>
                                      </p:cBhvr>
                                      <p:to>
                                        <p:strVal val="visible"/>
                                      </p:to>
                                    </p:set>
                                    <p:animEffect transition="in" filter="dissolve">
                                      <p:cBhvr>
                                        <p:cTn id="44" dur="500"/>
                                        <p:tgtEl>
                                          <p:spTgt spid="29"/>
                                        </p:tgtEl>
                                      </p:cBhvr>
                                    </p:animEffect>
                                  </p:childTnLst>
                                </p:cTn>
                              </p:par>
                            </p:childTnLst>
                          </p:cTn>
                        </p:par>
                      </p:childTnLst>
                    </p:cTn>
                  </p:par>
                  <p:par>
                    <p:cTn id="45" fill="hold">
                      <p:stCondLst>
                        <p:cond delay="indefinite"/>
                      </p:stCondLst>
                      <p:childTnLst>
                        <p:par>
                          <p:cTn id="46" fill="hold">
                            <p:stCondLst>
                              <p:cond delay="0"/>
                            </p:stCondLst>
                            <p:childTnLst>
                              <p:par>
                                <p:cTn id="47" presetID="9" presetClass="entr" presetSubtype="0" fill="hold" grpId="0" nodeType="clickEffect">
                                  <p:stCondLst>
                                    <p:cond delay="0"/>
                                  </p:stCondLst>
                                  <p:childTnLst>
                                    <p:set>
                                      <p:cBhvr>
                                        <p:cTn id="48" dur="1" fill="hold">
                                          <p:stCondLst>
                                            <p:cond delay="0"/>
                                          </p:stCondLst>
                                        </p:cTn>
                                        <p:tgtEl>
                                          <p:spTgt spid="19"/>
                                        </p:tgtEl>
                                        <p:attrNameLst>
                                          <p:attrName>style.visibility</p:attrName>
                                        </p:attrNameLst>
                                      </p:cBhvr>
                                      <p:to>
                                        <p:strVal val="visible"/>
                                      </p:to>
                                    </p:set>
                                    <p:animEffect transition="in" filter="dissolve">
                                      <p:cBhvr>
                                        <p:cTn id="49"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9" grpId="0"/>
      <p:bldP spid="11" grpId="0"/>
      <p:bldP spid="48" grpId="0" animBg="1"/>
      <p:bldP spid="19"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8" name="TextBox 27"/>
          <p:cNvSpPr txBox="1"/>
          <p:nvPr/>
        </p:nvSpPr>
        <p:spPr>
          <a:xfrm>
            <a:off x="4159250" y="920750"/>
            <a:ext cx="4159250" cy="523220"/>
          </a:xfrm>
          <a:prstGeom prst="rect">
            <a:avLst/>
          </a:prstGeom>
          <a:noFill/>
        </p:spPr>
        <p:txBody>
          <a:bodyPr wrap="square" rtlCol="0">
            <a:spAutoFit/>
          </a:bodyPr>
          <a:lstStyle/>
          <a:p>
            <a:r>
              <a:rPr lang="en-US" sz="2800" dirty="0" smtClean="0"/>
              <a:t>Define as     q’ = Q/y</a:t>
            </a:r>
          </a:p>
        </p:txBody>
      </p:sp>
      <p:sp>
        <p:nvSpPr>
          <p:cNvPr id="34" name="Rectangle 33"/>
          <p:cNvSpPr/>
          <p:nvPr/>
        </p:nvSpPr>
        <p:spPr>
          <a:xfrm>
            <a:off x="7056" y="11289"/>
            <a:ext cx="1747520" cy="1422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5" name="Picture 34"/>
          <p:cNvPicPr>
            <a:picLocks noChangeAspect="1"/>
          </p:cNvPicPr>
          <p:nvPr/>
        </p:nvPicPr>
        <p:blipFill>
          <a:blip r:embed="rId4"/>
          <a:stretch>
            <a:fillRect/>
          </a:stretch>
        </p:blipFill>
        <p:spPr>
          <a:xfrm>
            <a:off x="0" y="1433689"/>
            <a:ext cx="1747520" cy="150001"/>
          </a:xfrm>
          <a:prstGeom prst="rect">
            <a:avLst/>
          </a:prstGeom>
        </p:spPr>
      </p:pic>
      <p:sp>
        <p:nvSpPr>
          <p:cNvPr id="45" name="TextBox 44"/>
          <p:cNvSpPr txBox="1"/>
          <p:nvPr/>
        </p:nvSpPr>
        <p:spPr>
          <a:xfrm>
            <a:off x="2319865" y="127000"/>
            <a:ext cx="6328835" cy="646331"/>
          </a:xfrm>
          <a:prstGeom prst="rect">
            <a:avLst/>
          </a:prstGeom>
          <a:noFill/>
        </p:spPr>
        <p:txBody>
          <a:bodyPr wrap="square" rtlCol="0">
            <a:spAutoFit/>
          </a:bodyPr>
          <a:lstStyle/>
          <a:p>
            <a:r>
              <a:rPr lang="en-US" sz="3600" dirty="0" smtClean="0"/>
              <a:t>  q’: Discharge per unit Width</a:t>
            </a:r>
            <a:endParaRPr lang="en-US" sz="3600" dirty="0"/>
          </a:p>
        </p:txBody>
      </p:sp>
      <p:grpSp>
        <p:nvGrpSpPr>
          <p:cNvPr id="51" name="Group 50"/>
          <p:cNvGrpSpPr/>
          <p:nvPr/>
        </p:nvGrpSpPr>
        <p:grpSpPr>
          <a:xfrm>
            <a:off x="1498600" y="1657350"/>
            <a:ext cx="3803650" cy="3213100"/>
            <a:chOff x="1651000" y="1377950"/>
            <a:chExt cx="3803650" cy="3213100"/>
          </a:xfrm>
        </p:grpSpPr>
        <p:grpSp>
          <p:nvGrpSpPr>
            <p:cNvPr id="17" name="Group 16"/>
            <p:cNvGrpSpPr/>
            <p:nvPr/>
          </p:nvGrpSpPr>
          <p:grpSpPr>
            <a:xfrm>
              <a:off x="2647950" y="1536700"/>
              <a:ext cx="2171700" cy="2401332"/>
              <a:chOff x="4699000" y="1473200"/>
              <a:chExt cx="2171700" cy="2401332"/>
            </a:xfrm>
          </p:grpSpPr>
          <p:grpSp>
            <p:nvGrpSpPr>
              <p:cNvPr id="14" name="Group 13"/>
              <p:cNvGrpSpPr/>
              <p:nvPr/>
            </p:nvGrpSpPr>
            <p:grpSpPr>
              <a:xfrm>
                <a:off x="5664200" y="3505200"/>
                <a:ext cx="1200150" cy="369332"/>
                <a:chOff x="5664200" y="3505200"/>
                <a:chExt cx="1200150" cy="369332"/>
              </a:xfrm>
            </p:grpSpPr>
            <p:cxnSp>
              <p:nvCxnSpPr>
                <p:cNvPr id="12" name="Straight Arrow Connector 11"/>
                <p:cNvCxnSpPr/>
                <p:nvPr/>
              </p:nvCxnSpPr>
              <p:spPr>
                <a:xfrm flipV="1">
                  <a:off x="5664200" y="3524250"/>
                  <a:ext cx="1200150" cy="196850"/>
                </a:xfrm>
                <a:prstGeom prst="straightConnector1">
                  <a:avLst/>
                </a:prstGeom>
                <a:ln>
                  <a:solidFill>
                    <a:srgbClr val="000000"/>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6229350" y="3505200"/>
                  <a:ext cx="558800" cy="369332"/>
                </a:xfrm>
                <a:prstGeom prst="rect">
                  <a:avLst/>
                </a:prstGeom>
                <a:noFill/>
                <a:scene3d>
                  <a:camera prst="orthographicFront">
                    <a:rot lat="1080000" lon="20040000" rev="0"/>
                  </a:camera>
                  <a:lightRig rig="threePt" dir="t"/>
                </a:scene3d>
              </p:spPr>
              <p:txBody>
                <a:bodyPr wrap="square" rtlCol="0">
                  <a:spAutoFit/>
                </a:bodyPr>
                <a:lstStyle/>
                <a:p>
                  <a:r>
                    <a:rPr lang="en-US" dirty="0" smtClean="0">
                      <a:solidFill>
                        <a:schemeClr val="bg1"/>
                      </a:solidFill>
                    </a:rPr>
                    <a:t>x</a:t>
                  </a:r>
                  <a:endParaRPr lang="en-US" dirty="0">
                    <a:solidFill>
                      <a:schemeClr val="bg1"/>
                    </a:solidFill>
                  </a:endParaRPr>
                </a:p>
              </p:txBody>
            </p:sp>
          </p:grpSp>
          <p:grpSp>
            <p:nvGrpSpPr>
              <p:cNvPr id="16" name="Group 15"/>
              <p:cNvGrpSpPr/>
              <p:nvPr/>
            </p:nvGrpSpPr>
            <p:grpSpPr>
              <a:xfrm>
                <a:off x="4699000" y="1473200"/>
                <a:ext cx="2171700" cy="2082800"/>
                <a:chOff x="4699000" y="1473200"/>
                <a:chExt cx="2171700" cy="2082800"/>
              </a:xfrm>
            </p:grpSpPr>
            <p:grpSp>
              <p:nvGrpSpPr>
                <p:cNvPr id="6" name="Group 5"/>
                <p:cNvGrpSpPr/>
                <p:nvPr/>
              </p:nvGrpSpPr>
              <p:grpSpPr>
                <a:xfrm>
                  <a:off x="4699000" y="1473200"/>
                  <a:ext cx="2171700" cy="2082800"/>
                  <a:chOff x="2889250" y="1377950"/>
                  <a:chExt cx="2171700" cy="2082800"/>
                </a:xfrm>
              </p:grpSpPr>
              <p:sp>
                <p:nvSpPr>
                  <p:cNvPr id="3" name="Rectangle 2"/>
                  <p:cNvSpPr/>
                  <p:nvPr/>
                </p:nvSpPr>
                <p:spPr>
                  <a:xfrm>
                    <a:off x="2889250" y="2082800"/>
                    <a:ext cx="1295400" cy="1282700"/>
                  </a:xfrm>
                  <a:prstGeom prst="rect">
                    <a:avLst/>
                  </a:prstGeom>
                  <a:scene3d>
                    <a:camera prst="orthographicFront">
                      <a:rot lat="1080000" lon="3840000" rev="0"/>
                    </a:camera>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Rectangle 1"/>
                  <p:cNvSpPr/>
                  <p:nvPr/>
                </p:nvSpPr>
                <p:spPr>
                  <a:xfrm>
                    <a:off x="3473450" y="1377950"/>
                    <a:ext cx="1295400" cy="1282700"/>
                  </a:xfrm>
                  <a:prstGeom prst="rect">
                    <a:avLst/>
                  </a:prstGeom>
                  <a:scene3d>
                    <a:camera prst="orthographicFront">
                      <a:rot lat="18078000" lon="18390000" rev="3456000"/>
                    </a:camera>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3765550" y="2178050"/>
                    <a:ext cx="1295400" cy="1282700"/>
                  </a:xfrm>
                  <a:prstGeom prst="rect">
                    <a:avLst/>
                  </a:prstGeom>
                  <a:scene3d>
                    <a:camera prst="orthographicFront">
                      <a:rot lat="1080000" lon="20040000" rev="0"/>
                    </a:camera>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5" name="TextBox 14"/>
                <p:cNvSpPr txBox="1"/>
                <p:nvPr/>
              </p:nvSpPr>
              <p:spPr>
                <a:xfrm>
                  <a:off x="4895850" y="2673350"/>
                  <a:ext cx="958850" cy="369332"/>
                </a:xfrm>
                <a:prstGeom prst="rect">
                  <a:avLst/>
                </a:prstGeom>
                <a:noFill/>
                <a:scene3d>
                  <a:camera prst="orthographicFront">
                    <a:rot lat="1080000" lon="3840000" rev="0"/>
                  </a:camera>
                  <a:lightRig rig="threePt" dir="t"/>
                </a:scene3d>
              </p:spPr>
              <p:txBody>
                <a:bodyPr wrap="square" rtlCol="0">
                  <a:spAutoFit/>
                </a:bodyPr>
                <a:lstStyle/>
                <a:p>
                  <a:r>
                    <a:rPr lang="en-US" dirty="0" smtClean="0">
                      <a:solidFill>
                        <a:srgbClr val="000000"/>
                      </a:solidFill>
                    </a:rPr>
                    <a:t>Area A</a:t>
                  </a:r>
                  <a:endParaRPr lang="en-US" dirty="0">
                    <a:solidFill>
                      <a:srgbClr val="000000"/>
                    </a:solidFill>
                  </a:endParaRPr>
                </a:p>
              </p:txBody>
            </p:sp>
          </p:grpSp>
        </p:grpSp>
        <p:grpSp>
          <p:nvGrpSpPr>
            <p:cNvPr id="10" name="Group 9"/>
            <p:cNvGrpSpPr/>
            <p:nvPr/>
          </p:nvGrpSpPr>
          <p:grpSpPr>
            <a:xfrm>
              <a:off x="1809750" y="1377950"/>
              <a:ext cx="2984500" cy="3213100"/>
              <a:chOff x="1492250" y="1181100"/>
              <a:chExt cx="2984500" cy="3213100"/>
            </a:xfrm>
            <a:scene3d>
              <a:camera prst="orthographicFront">
                <a:rot lat="1080000" lon="3840000" rev="0"/>
              </a:camera>
              <a:lightRig rig="threePt" dir="t"/>
            </a:scene3d>
          </p:grpSpPr>
          <p:sp>
            <p:nvSpPr>
              <p:cNvPr id="7" name="Rectangle 6"/>
              <p:cNvSpPr/>
              <p:nvPr/>
            </p:nvSpPr>
            <p:spPr>
              <a:xfrm>
                <a:off x="1492250" y="1181100"/>
                <a:ext cx="2984500" cy="3213100"/>
              </a:xfrm>
              <a:prstGeom prst="rect">
                <a:avLst/>
              </a:prstGeom>
              <a:no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2292350" y="2063750"/>
                <a:ext cx="1295400" cy="1282700"/>
              </a:xfrm>
              <a:prstGeom prst="rect">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4" name="Group 23"/>
            <p:cNvGrpSpPr/>
            <p:nvPr/>
          </p:nvGrpSpPr>
          <p:grpSpPr>
            <a:xfrm>
              <a:off x="1651000" y="3892550"/>
              <a:ext cx="3803650" cy="546100"/>
              <a:chOff x="3790950" y="3873500"/>
              <a:chExt cx="3803650" cy="546100"/>
            </a:xfrm>
          </p:grpSpPr>
          <p:cxnSp>
            <p:nvCxnSpPr>
              <p:cNvPr id="20" name="Straight Arrow Connector 19"/>
              <p:cNvCxnSpPr/>
              <p:nvPr/>
            </p:nvCxnSpPr>
            <p:spPr>
              <a:xfrm flipH="1">
                <a:off x="3790950" y="3879850"/>
                <a:ext cx="3194050" cy="539750"/>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5486400" y="3873500"/>
                <a:ext cx="2108200" cy="369332"/>
              </a:xfrm>
              <a:prstGeom prst="rect">
                <a:avLst/>
              </a:prstGeom>
              <a:noFill/>
              <a:scene3d>
                <a:camera prst="orthographicFront">
                  <a:rot lat="1080000" lon="20040000" rev="0"/>
                </a:camera>
                <a:lightRig rig="threePt" dir="t"/>
              </a:scene3d>
            </p:spPr>
            <p:txBody>
              <a:bodyPr wrap="square" rtlCol="0">
                <a:spAutoFit/>
              </a:bodyPr>
              <a:lstStyle/>
              <a:p>
                <a:r>
                  <a:rPr lang="en-US" dirty="0" smtClean="0"/>
                  <a:t>Flow Direction</a:t>
                </a:r>
                <a:endParaRPr lang="en-US" dirty="0"/>
              </a:p>
            </p:txBody>
          </p:sp>
        </p:grpSp>
        <p:cxnSp>
          <p:nvCxnSpPr>
            <p:cNvPr id="8" name="Straight Arrow Connector 7"/>
            <p:cNvCxnSpPr/>
            <p:nvPr/>
          </p:nvCxnSpPr>
          <p:spPr>
            <a:xfrm>
              <a:off x="2882900" y="3429000"/>
              <a:ext cx="635000" cy="381000"/>
            </a:xfrm>
            <a:prstGeom prst="straightConnector1">
              <a:avLst/>
            </a:prstGeom>
            <a:ln>
              <a:solidFill>
                <a:srgbClr val="000000"/>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2882900" y="3568700"/>
              <a:ext cx="368300" cy="369332"/>
            </a:xfrm>
            <a:prstGeom prst="rect">
              <a:avLst/>
            </a:prstGeom>
            <a:noFill/>
          </p:spPr>
          <p:txBody>
            <a:bodyPr wrap="square" rtlCol="0">
              <a:spAutoFit/>
            </a:bodyPr>
            <a:lstStyle/>
            <a:p>
              <a:r>
                <a:rPr lang="en-US" dirty="0" smtClean="0">
                  <a:solidFill>
                    <a:schemeClr val="bg1"/>
                  </a:solidFill>
                </a:rPr>
                <a:t>y</a:t>
              </a:r>
              <a:endParaRPr lang="en-US" dirty="0">
                <a:solidFill>
                  <a:schemeClr val="bg1"/>
                </a:solidFill>
              </a:endParaRPr>
            </a:p>
          </p:txBody>
        </p:sp>
        <p:sp>
          <p:nvSpPr>
            <p:cNvPr id="46" name="TextBox 45"/>
            <p:cNvSpPr txBox="1"/>
            <p:nvPr/>
          </p:nvSpPr>
          <p:spPr>
            <a:xfrm>
              <a:off x="2603500" y="2400300"/>
              <a:ext cx="368300" cy="369332"/>
            </a:xfrm>
            <a:prstGeom prst="rect">
              <a:avLst/>
            </a:prstGeom>
            <a:noFill/>
          </p:spPr>
          <p:txBody>
            <a:bodyPr wrap="square" rtlCol="0">
              <a:spAutoFit/>
            </a:bodyPr>
            <a:lstStyle/>
            <a:p>
              <a:r>
                <a:rPr lang="en-US" dirty="0">
                  <a:solidFill>
                    <a:srgbClr val="000000"/>
                  </a:solidFill>
                </a:rPr>
                <a:t>h</a:t>
              </a:r>
            </a:p>
          </p:txBody>
        </p:sp>
        <p:cxnSp>
          <p:nvCxnSpPr>
            <p:cNvPr id="22" name="Straight Arrow Connector 21"/>
            <p:cNvCxnSpPr/>
            <p:nvPr/>
          </p:nvCxnSpPr>
          <p:spPr>
            <a:xfrm flipH="1">
              <a:off x="2895600" y="2120900"/>
              <a:ext cx="25400" cy="1168400"/>
            </a:xfrm>
            <a:prstGeom prst="straightConnector1">
              <a:avLst/>
            </a:prstGeom>
            <a:ln>
              <a:solidFill>
                <a:srgbClr val="000000"/>
              </a:solidFill>
              <a:headEnd type="arrow"/>
              <a:tailEnd type="arrow"/>
            </a:ln>
          </p:spPr>
          <p:style>
            <a:lnRef idx="2">
              <a:schemeClr val="accent1"/>
            </a:lnRef>
            <a:fillRef idx="0">
              <a:schemeClr val="accent1"/>
            </a:fillRef>
            <a:effectRef idx="1">
              <a:schemeClr val="accent1"/>
            </a:effectRef>
            <a:fontRef idx="minor">
              <a:schemeClr val="tx1"/>
            </a:fontRef>
          </p:style>
        </p:cxnSp>
      </p:grpSp>
      <p:graphicFrame>
        <p:nvGraphicFramePr>
          <p:cNvPr id="23" name="Object 22"/>
          <p:cNvGraphicFramePr>
            <a:graphicFrameLocks noChangeAspect="1"/>
          </p:cNvGraphicFramePr>
          <p:nvPr>
            <p:extLst>
              <p:ext uri="{D42A27DB-BD31-4B8C-83A1-F6EECF244321}">
                <p14:modId xmlns:p14="http://schemas.microsoft.com/office/powerpoint/2010/main" val="3368833433"/>
              </p:ext>
            </p:extLst>
          </p:nvPr>
        </p:nvGraphicFramePr>
        <p:xfrm>
          <a:off x="5956300" y="1746250"/>
          <a:ext cx="1638300" cy="1566022"/>
        </p:xfrm>
        <a:graphic>
          <a:graphicData uri="http://schemas.openxmlformats.org/presentationml/2006/ole">
            <mc:AlternateContent xmlns:mc="http://schemas.openxmlformats.org/markup-compatibility/2006">
              <mc:Choice xmlns:v="urn:schemas-microsoft-com:vml" Requires="v">
                <p:oleObj spid="_x0000_s2049" name="Equation" r:id="rId5" imgW="863600" imgH="825500" progId="Equation.3">
                  <p:embed/>
                </p:oleObj>
              </mc:Choice>
              <mc:Fallback>
                <p:oleObj name="Equation" r:id="rId5" imgW="863600" imgH="825500" progId="Equation.3">
                  <p:embed/>
                  <p:pic>
                    <p:nvPicPr>
                      <p:cNvPr id="0" name=""/>
                      <p:cNvPicPr/>
                      <p:nvPr/>
                    </p:nvPicPr>
                    <p:blipFill>
                      <a:blip r:embed="rId6"/>
                      <a:stretch>
                        <a:fillRect/>
                      </a:stretch>
                    </p:blipFill>
                    <p:spPr>
                      <a:xfrm>
                        <a:off x="5956300" y="1746250"/>
                        <a:ext cx="1638300" cy="1566022"/>
                      </a:xfrm>
                      <a:prstGeom prst="rect">
                        <a:avLst/>
                      </a:prstGeom>
                      <a:solidFill>
                        <a:srgbClr val="FFFFFF"/>
                      </a:solidFill>
                    </p:spPr>
                  </p:pic>
                </p:oleObj>
              </mc:Fallback>
            </mc:AlternateContent>
          </a:graphicData>
        </a:graphic>
      </p:graphicFrame>
      <p:grpSp>
        <p:nvGrpSpPr>
          <p:cNvPr id="50" name="Group 49"/>
          <p:cNvGrpSpPr/>
          <p:nvPr/>
        </p:nvGrpSpPr>
        <p:grpSpPr>
          <a:xfrm>
            <a:off x="5880100" y="3594100"/>
            <a:ext cx="1917700" cy="1612900"/>
            <a:chOff x="5880100" y="3594100"/>
            <a:chExt cx="1917700" cy="1612900"/>
          </a:xfrm>
        </p:grpSpPr>
        <p:sp>
          <p:nvSpPr>
            <p:cNvPr id="40" name="Rectangle 39"/>
            <p:cNvSpPr/>
            <p:nvPr/>
          </p:nvSpPr>
          <p:spPr>
            <a:xfrm>
              <a:off x="5880100" y="3594100"/>
              <a:ext cx="1917700" cy="1612900"/>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47" name="Object 46"/>
            <p:cNvGraphicFramePr>
              <a:graphicFrameLocks noChangeAspect="1"/>
            </p:cNvGraphicFramePr>
            <p:nvPr>
              <p:extLst>
                <p:ext uri="{D42A27DB-BD31-4B8C-83A1-F6EECF244321}">
                  <p14:modId xmlns:p14="http://schemas.microsoft.com/office/powerpoint/2010/main" val="3495730451"/>
                </p:ext>
              </p:extLst>
            </p:nvPr>
          </p:nvGraphicFramePr>
          <p:xfrm>
            <a:off x="5970588" y="3630613"/>
            <a:ext cx="1685925" cy="819150"/>
          </p:xfrm>
          <a:graphic>
            <a:graphicData uri="http://schemas.openxmlformats.org/presentationml/2006/ole">
              <mc:AlternateContent xmlns:mc="http://schemas.openxmlformats.org/markup-compatibility/2006">
                <mc:Choice xmlns:v="urn:schemas-microsoft-com:vml" Requires="v">
                  <p:oleObj spid="_x0000_s2050" name="Equation" r:id="rId7" imgW="889000" imgH="431800" progId="Equation.3">
                    <p:embed/>
                  </p:oleObj>
                </mc:Choice>
                <mc:Fallback>
                  <p:oleObj name="Equation" r:id="rId7" imgW="889000" imgH="431800" progId="Equation.3">
                    <p:embed/>
                    <p:pic>
                      <p:nvPicPr>
                        <p:cNvPr id="0" name=""/>
                        <p:cNvPicPr/>
                        <p:nvPr/>
                      </p:nvPicPr>
                      <p:blipFill>
                        <a:blip r:embed="rId8"/>
                        <a:stretch>
                          <a:fillRect/>
                        </a:stretch>
                      </p:blipFill>
                      <p:spPr>
                        <a:xfrm>
                          <a:off x="5970588" y="3630613"/>
                          <a:ext cx="1685925" cy="819150"/>
                        </a:xfrm>
                        <a:prstGeom prst="rect">
                          <a:avLst/>
                        </a:prstGeom>
                        <a:solidFill>
                          <a:srgbClr val="FFFFFF"/>
                        </a:solidFill>
                      </p:spPr>
                    </p:pic>
                  </p:oleObj>
                </mc:Fallback>
              </mc:AlternateContent>
            </a:graphicData>
          </a:graphic>
        </p:graphicFrame>
      </p:grpSp>
      <p:graphicFrame>
        <p:nvGraphicFramePr>
          <p:cNvPr id="48" name="Object 47"/>
          <p:cNvGraphicFramePr>
            <a:graphicFrameLocks noChangeAspect="1"/>
          </p:cNvGraphicFramePr>
          <p:nvPr>
            <p:extLst>
              <p:ext uri="{D42A27DB-BD31-4B8C-83A1-F6EECF244321}">
                <p14:modId xmlns:p14="http://schemas.microsoft.com/office/powerpoint/2010/main" val="3699180802"/>
              </p:ext>
            </p:extLst>
          </p:nvPr>
        </p:nvGraphicFramePr>
        <p:xfrm>
          <a:off x="6248400" y="4452938"/>
          <a:ext cx="1179513" cy="747712"/>
        </p:xfrm>
        <a:graphic>
          <a:graphicData uri="http://schemas.openxmlformats.org/presentationml/2006/ole">
            <mc:AlternateContent xmlns:mc="http://schemas.openxmlformats.org/markup-compatibility/2006">
              <mc:Choice xmlns:v="urn:schemas-microsoft-com:vml" Requires="v">
                <p:oleObj spid="_x0000_s2051" name="Equation" r:id="rId9" imgW="622300" imgH="393700" progId="Equation.3">
                  <p:embed/>
                </p:oleObj>
              </mc:Choice>
              <mc:Fallback>
                <p:oleObj name="Equation" r:id="rId9" imgW="622300" imgH="393700" progId="Equation.3">
                  <p:embed/>
                  <p:pic>
                    <p:nvPicPr>
                      <p:cNvPr id="0" name=""/>
                      <p:cNvPicPr/>
                      <p:nvPr/>
                    </p:nvPicPr>
                    <p:blipFill>
                      <a:blip r:embed="rId10"/>
                      <a:stretch>
                        <a:fillRect/>
                      </a:stretch>
                    </p:blipFill>
                    <p:spPr>
                      <a:xfrm>
                        <a:off x="6248400" y="4452938"/>
                        <a:ext cx="1179513" cy="747712"/>
                      </a:xfrm>
                      <a:prstGeom prst="rect">
                        <a:avLst/>
                      </a:prstGeom>
                      <a:solidFill>
                        <a:srgbClr val="FFFFFF"/>
                      </a:solidFill>
                    </p:spPr>
                  </p:pic>
                </p:oleObj>
              </mc:Fallback>
            </mc:AlternateContent>
          </a:graphicData>
        </a:graphic>
      </p:graphicFrame>
    </p:spTree>
    <p:extLst>
      <p:ext uri="{BB962C8B-B14F-4D97-AF65-F5344CB8AC3E}">
        <p14:creationId xmlns:p14="http://schemas.microsoft.com/office/powerpoint/2010/main" val="314172525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dissolve">
                                      <p:cBhvr>
                                        <p:cTn id="7" dur="500"/>
                                        <p:tgtEl>
                                          <p:spTgt spid="2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1"/>
                                        </p:tgtEl>
                                        <p:attrNameLst>
                                          <p:attrName>style.visibility</p:attrName>
                                        </p:attrNameLst>
                                      </p:cBhvr>
                                      <p:to>
                                        <p:strVal val="visible"/>
                                      </p:to>
                                    </p:set>
                                    <p:animEffect transition="in" filter="dissolve">
                                      <p:cBhvr>
                                        <p:cTn id="12" dur="500"/>
                                        <p:tgtEl>
                                          <p:spTgt spid="51"/>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dissolve">
                                      <p:cBhvr>
                                        <p:cTn id="17" dur="500"/>
                                        <p:tgtEl>
                                          <p:spTgt spid="23"/>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50"/>
                                        </p:tgtEl>
                                        <p:attrNameLst>
                                          <p:attrName>style.visibility</p:attrName>
                                        </p:attrNameLst>
                                      </p:cBhvr>
                                      <p:to>
                                        <p:strVal val="visible"/>
                                      </p:to>
                                    </p:set>
                                    <p:animEffect transition="in" filter="dissolve">
                                      <p:cBhvr>
                                        <p:cTn id="22" dur="500"/>
                                        <p:tgtEl>
                                          <p:spTgt spid="50"/>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48"/>
                                        </p:tgtEl>
                                        <p:attrNameLst>
                                          <p:attrName>style.visibility</p:attrName>
                                        </p:attrNameLst>
                                      </p:cBhvr>
                                      <p:to>
                                        <p:strVal val="visible"/>
                                      </p:to>
                                    </p:set>
                                    <p:animEffect transition="in" filter="dissolve">
                                      <p:cBhvr>
                                        <p:cTn id="27"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Rectangle 1"/>
          <p:cNvSpPr/>
          <p:nvPr/>
        </p:nvSpPr>
        <p:spPr>
          <a:xfrm>
            <a:off x="7056" y="11289"/>
            <a:ext cx="1747520" cy="1422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3"/>
          <a:stretch>
            <a:fillRect/>
          </a:stretch>
        </p:blipFill>
        <p:spPr>
          <a:xfrm>
            <a:off x="0" y="1433689"/>
            <a:ext cx="1747520" cy="150001"/>
          </a:xfrm>
          <a:prstGeom prst="rect">
            <a:avLst/>
          </a:prstGeom>
        </p:spPr>
      </p:pic>
      <p:sp>
        <p:nvSpPr>
          <p:cNvPr id="4" name="TextBox 3"/>
          <p:cNvSpPr txBox="1"/>
          <p:nvPr/>
        </p:nvSpPr>
        <p:spPr>
          <a:xfrm>
            <a:off x="2421466" y="1930400"/>
            <a:ext cx="5884333" cy="923330"/>
          </a:xfrm>
          <a:prstGeom prst="rect">
            <a:avLst/>
          </a:prstGeom>
          <a:noFill/>
        </p:spPr>
        <p:txBody>
          <a:bodyPr wrap="square" rtlCol="0">
            <a:spAutoFit/>
          </a:bodyPr>
          <a:lstStyle/>
          <a:p>
            <a:r>
              <a:rPr lang="en-US" dirty="0" smtClean="0"/>
              <a:t>The End</a:t>
            </a:r>
          </a:p>
          <a:p>
            <a:endParaRPr lang="en-US" dirty="0"/>
          </a:p>
          <a:p>
            <a:r>
              <a:rPr lang="en-US" dirty="0" smtClean="0"/>
              <a:t>Coming up next:  Derivation of the Diffusion Equation</a:t>
            </a:r>
            <a:endParaRPr lang="en-US" dirty="0"/>
          </a:p>
        </p:txBody>
      </p:sp>
    </p:spTree>
    <p:extLst>
      <p:ext uri="{BB962C8B-B14F-4D97-AF65-F5344CB8AC3E}">
        <p14:creationId xmlns:p14="http://schemas.microsoft.com/office/powerpoint/2010/main" val="167450787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extBox 1"/>
          <p:cNvSpPr txBox="1"/>
          <p:nvPr/>
        </p:nvSpPr>
        <p:spPr>
          <a:xfrm>
            <a:off x="2404533" y="973668"/>
            <a:ext cx="6396567" cy="4616647"/>
          </a:xfrm>
          <a:prstGeom prst="rect">
            <a:avLst/>
          </a:prstGeom>
          <a:noFill/>
        </p:spPr>
        <p:txBody>
          <a:bodyPr wrap="square" rtlCol="0">
            <a:spAutoFit/>
          </a:bodyPr>
          <a:lstStyle/>
          <a:p>
            <a:r>
              <a:rPr lang="en-US" dirty="0"/>
              <a:t>March 26, 2009</a:t>
            </a:r>
          </a:p>
          <a:p>
            <a:r>
              <a:rPr lang="en-US" sz="1200" dirty="0" smtClean="0"/>
              <a:t>USGS</a:t>
            </a:r>
            <a:r>
              <a:rPr lang="en-US" sz="1200" dirty="0"/>
              <a:t> </a:t>
            </a:r>
            <a:r>
              <a:rPr lang="en-US" sz="1200" dirty="0" smtClean="0"/>
              <a:t>TECHNICAL </a:t>
            </a:r>
            <a:r>
              <a:rPr lang="en-US" sz="1200" dirty="0"/>
              <a:t>MEMORANDUM 2009.03</a:t>
            </a:r>
          </a:p>
          <a:p>
            <a:r>
              <a:rPr lang="en-US" sz="1200" dirty="0"/>
              <a:t>Subject: GROUNDWATER: Ground water versus groundwater</a:t>
            </a:r>
          </a:p>
          <a:p>
            <a:r>
              <a:rPr lang="en-US" sz="1200" dirty="0"/>
              <a:t>It has been a longstanding practice within the USGS to spell ground water as two words and to hyphenate when ground water is used as a modifier (e.g., ground-water hydrology). </a:t>
            </a:r>
            <a:r>
              <a:rPr lang="en-US" sz="1200" dirty="0" smtClean="0"/>
              <a:t>Language </a:t>
            </a:r>
            <a:r>
              <a:rPr lang="en-US" sz="1200" dirty="0"/>
              <a:t>evolves, and it is clear that the one-word spelling of groundwater has become the preferred usage both nationally and internationally. The one-word spelling has been used by the Merriam-Webster online dictionary since 1998. Most water-resources publications also use the one-word spelling, as do many technical groups, such as the National Research Council. With the emphasis on interdisciplinary science, many USGS scientists who are not specialists in the field commonly use the one-word form, as increasingly do many hydrologists within the Water Resources Discipline.</a:t>
            </a:r>
          </a:p>
          <a:p>
            <a:r>
              <a:rPr lang="en-US" sz="1200" dirty="0"/>
              <a:t>The term surface water has not seen the same language simplification that has occurred with the term “groundwater.” “Surface water” continues in the English language universally spelled as two words. Use of the two terms together spelled as “groundwater and surface water” has become common usage.</a:t>
            </a:r>
          </a:p>
          <a:p>
            <a:r>
              <a:rPr lang="en-US" sz="1200" dirty="0"/>
              <a:t>With this memorandum, we are making a transition to the use of groundwater as one word in USGS. Changeover to use of the one-word spelling in our publications and web sites will be accomplished as seamlessly as possible. Reports in preparation should be converted to the one-word spelling where this does not require a special effort. Reports submitted for approval after August 1, 2009, will be expected to use the one-word form. During this transition period, the one-word or two-word spelling should be used consistently throughout a publication. </a:t>
            </a:r>
          </a:p>
          <a:p>
            <a:r>
              <a:rPr lang="en-US" sz="1200" dirty="0"/>
              <a:t>William M. Alley Chief, Office of Groundwater</a:t>
            </a:r>
          </a:p>
          <a:p>
            <a:r>
              <a:rPr lang="en-US" sz="1200" dirty="0"/>
              <a:t>This memorandum supersedes Ground Water Branch Technical Memorandum No. 75.03</a:t>
            </a:r>
          </a:p>
        </p:txBody>
      </p:sp>
      <p:sp>
        <p:nvSpPr>
          <p:cNvPr id="3" name="TextBox 2"/>
          <p:cNvSpPr txBox="1"/>
          <p:nvPr/>
        </p:nvSpPr>
        <p:spPr>
          <a:xfrm>
            <a:off x="2201333" y="325967"/>
            <a:ext cx="6773333" cy="646331"/>
          </a:xfrm>
          <a:prstGeom prst="rect">
            <a:avLst/>
          </a:prstGeom>
          <a:noFill/>
        </p:spPr>
        <p:txBody>
          <a:bodyPr wrap="square" rtlCol="0">
            <a:spAutoFit/>
          </a:bodyPr>
          <a:lstStyle/>
          <a:p>
            <a:r>
              <a:rPr lang="en-US" sz="3600" dirty="0" smtClean="0">
                <a:solidFill>
                  <a:srgbClr val="FFFF00"/>
                </a:solidFill>
              </a:rPr>
              <a:t>Groundwater</a:t>
            </a:r>
            <a:endParaRPr lang="en-US" sz="2000" dirty="0"/>
          </a:p>
        </p:txBody>
      </p:sp>
      <p:sp>
        <p:nvSpPr>
          <p:cNvPr id="4" name="Rectangle 3"/>
          <p:cNvSpPr/>
          <p:nvPr/>
        </p:nvSpPr>
        <p:spPr>
          <a:xfrm>
            <a:off x="7056" y="11289"/>
            <a:ext cx="1747520" cy="1422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3"/>
          <a:stretch>
            <a:fillRect/>
          </a:stretch>
        </p:blipFill>
        <p:spPr>
          <a:xfrm>
            <a:off x="0" y="1433689"/>
            <a:ext cx="1747520" cy="150001"/>
          </a:xfrm>
          <a:prstGeom prst="rect">
            <a:avLst/>
          </a:prstGeom>
        </p:spPr>
      </p:pic>
      <p:sp>
        <p:nvSpPr>
          <p:cNvPr id="6" name="Rectangle 5"/>
          <p:cNvSpPr/>
          <p:nvPr/>
        </p:nvSpPr>
        <p:spPr>
          <a:xfrm>
            <a:off x="4385733" y="2074333"/>
            <a:ext cx="4224867" cy="162983"/>
          </a:xfrm>
          <a:prstGeom prst="rect">
            <a:avLst/>
          </a:prstGeom>
          <a:solidFill>
            <a:srgbClr val="FF0000">
              <a:alpha val="31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9" name="Group 8"/>
          <p:cNvGrpSpPr/>
          <p:nvPr/>
        </p:nvGrpSpPr>
        <p:grpSpPr>
          <a:xfrm>
            <a:off x="2455334" y="2243666"/>
            <a:ext cx="6206066" cy="330199"/>
            <a:chOff x="2455334" y="2243666"/>
            <a:chExt cx="6206066" cy="330199"/>
          </a:xfrm>
        </p:grpSpPr>
        <p:sp>
          <p:nvSpPr>
            <p:cNvPr id="7" name="Rectangle 6"/>
            <p:cNvSpPr/>
            <p:nvPr/>
          </p:nvSpPr>
          <p:spPr>
            <a:xfrm>
              <a:off x="4707467" y="2243666"/>
              <a:ext cx="3953933" cy="143933"/>
            </a:xfrm>
            <a:prstGeom prst="rect">
              <a:avLst/>
            </a:prstGeom>
            <a:solidFill>
              <a:srgbClr val="FFFF00">
                <a:alpha val="41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2455334" y="2438400"/>
              <a:ext cx="1820333" cy="135465"/>
            </a:xfrm>
            <a:prstGeom prst="rect">
              <a:avLst/>
            </a:prstGeom>
            <a:solidFill>
              <a:srgbClr val="FFFF00">
                <a:alpha val="41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0" name="TextBox 9"/>
          <p:cNvSpPr txBox="1"/>
          <p:nvPr/>
        </p:nvSpPr>
        <p:spPr>
          <a:xfrm>
            <a:off x="4978400" y="508000"/>
            <a:ext cx="3746500" cy="369332"/>
          </a:xfrm>
          <a:prstGeom prst="rect">
            <a:avLst/>
          </a:prstGeom>
          <a:solidFill>
            <a:srgbClr val="FFFFFF"/>
          </a:solidFill>
        </p:spPr>
        <p:txBody>
          <a:bodyPr wrap="square" rtlCol="0">
            <a:spAutoFit/>
          </a:bodyPr>
          <a:lstStyle/>
          <a:p>
            <a:r>
              <a:rPr lang="en-US" u="sng" dirty="0" smtClean="0">
                <a:solidFill>
                  <a:srgbClr val="FF0000"/>
                </a:solidFill>
              </a:rPr>
              <a:t>NOT </a:t>
            </a:r>
            <a:r>
              <a:rPr lang="en-US" dirty="0">
                <a:solidFill>
                  <a:srgbClr val="FF0000"/>
                </a:solidFill>
              </a:rPr>
              <a:t>Ground water or Ground-</a:t>
            </a:r>
            <a:r>
              <a:rPr lang="en-US" dirty="0" smtClean="0">
                <a:solidFill>
                  <a:srgbClr val="FF0000"/>
                </a:solidFill>
              </a:rPr>
              <a:t>water</a:t>
            </a:r>
            <a:endParaRPr lang="en-US" dirty="0">
              <a:solidFill>
                <a:srgbClr val="FF0000"/>
              </a:solidFill>
            </a:endParaRPr>
          </a:p>
        </p:txBody>
      </p:sp>
    </p:spTree>
    <p:extLst>
      <p:ext uri="{BB962C8B-B14F-4D97-AF65-F5344CB8AC3E}">
        <p14:creationId xmlns:p14="http://schemas.microsoft.com/office/powerpoint/2010/main" val="22857107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2000"/>
                                        <p:tgtEl>
                                          <p:spTgt spid="10"/>
                                        </p:tgtEl>
                                      </p:cBhvr>
                                    </p:animEffect>
                                    <p:anim calcmode="lin" valueType="num">
                                      <p:cBhvr>
                                        <p:cTn id="8" dur="2000" fill="hold"/>
                                        <p:tgtEl>
                                          <p:spTgt spid="10"/>
                                        </p:tgtEl>
                                        <p:attrNameLst>
                                          <p:attrName>style.rotation</p:attrName>
                                        </p:attrNameLst>
                                      </p:cBhvr>
                                      <p:tavLst>
                                        <p:tav tm="0">
                                          <p:val>
                                            <p:fltVal val="720"/>
                                          </p:val>
                                        </p:tav>
                                        <p:tav tm="100000">
                                          <p:val>
                                            <p:fltVal val="0"/>
                                          </p:val>
                                        </p:tav>
                                      </p:tavLst>
                                    </p:anim>
                                    <p:anim calcmode="lin" valueType="num">
                                      <p:cBhvr>
                                        <p:cTn id="9" dur="2000" fill="hold"/>
                                        <p:tgtEl>
                                          <p:spTgt spid="10"/>
                                        </p:tgtEl>
                                        <p:attrNameLst>
                                          <p:attrName>ppt_h</p:attrName>
                                        </p:attrNameLst>
                                      </p:cBhvr>
                                      <p:tavLst>
                                        <p:tav tm="0">
                                          <p:val>
                                            <p:fltVal val="0"/>
                                          </p:val>
                                        </p:tav>
                                        <p:tav tm="100000">
                                          <p:val>
                                            <p:strVal val="#ppt_h"/>
                                          </p:val>
                                        </p:tav>
                                      </p:tavLst>
                                    </p:anim>
                                    <p:anim calcmode="lin" valueType="num">
                                      <p:cBhvr>
                                        <p:cTn id="10" dur="2000" fill="hold"/>
                                        <p:tgtEl>
                                          <p:spTgt spid="10"/>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dissolve">
                                      <p:cBhvr>
                                        <p:cTn id="15" dur="5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dissolve">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dissolve">
                                      <p:cBhvr>
                                        <p:cTn id="2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78000" y="127000"/>
            <a:ext cx="8229600" cy="952500"/>
          </a:xfrm>
        </p:spPr>
        <p:txBody>
          <a:bodyPr>
            <a:normAutofit/>
          </a:bodyPr>
          <a:lstStyle/>
          <a:p>
            <a:r>
              <a:rPr lang="en-US" sz="3600" dirty="0" smtClean="0"/>
              <a:t>Module Three Vocabulary	</a:t>
            </a:r>
            <a:endParaRPr lang="en-US" sz="3600" dirty="0"/>
          </a:p>
        </p:txBody>
      </p:sp>
      <p:sp>
        <p:nvSpPr>
          <p:cNvPr id="3" name="Content Placeholder 2"/>
          <p:cNvSpPr>
            <a:spLocks noGrp="1"/>
          </p:cNvSpPr>
          <p:nvPr>
            <p:ph idx="1"/>
          </p:nvPr>
        </p:nvSpPr>
        <p:spPr>
          <a:xfrm>
            <a:off x="4083050" y="1517651"/>
            <a:ext cx="5168900" cy="3683000"/>
          </a:xfrm>
        </p:spPr>
        <p:txBody>
          <a:bodyPr>
            <a:normAutofit lnSpcReduction="10000"/>
          </a:bodyPr>
          <a:lstStyle/>
          <a:p>
            <a:r>
              <a:rPr lang="en-US" sz="2000" dirty="0" smtClean="0"/>
              <a:t>Point water/freshwater head</a:t>
            </a:r>
          </a:p>
          <a:p>
            <a:r>
              <a:rPr lang="en-US" sz="2000" dirty="0" smtClean="0"/>
              <a:t>Reynolds </a:t>
            </a:r>
            <a:r>
              <a:rPr lang="en-US" sz="2000" dirty="0"/>
              <a:t>number R=</a:t>
            </a:r>
            <a:r>
              <a:rPr lang="en-US" sz="2000" dirty="0" err="1" smtClean="0">
                <a:latin typeface="Symbol" charset="2"/>
                <a:cs typeface="Symbol" charset="2"/>
              </a:rPr>
              <a:t>r</a:t>
            </a:r>
            <a:r>
              <a:rPr lang="en-US" sz="2000" dirty="0" err="1" smtClean="0"/>
              <a:t>vd</a:t>
            </a:r>
            <a:r>
              <a:rPr lang="en-US" sz="2000" dirty="0"/>
              <a:t>/</a:t>
            </a:r>
            <a:r>
              <a:rPr lang="en-US" sz="2000" dirty="0" smtClean="0">
                <a:latin typeface="Symbol" charset="2"/>
                <a:cs typeface="Symbol" charset="2"/>
              </a:rPr>
              <a:t>m </a:t>
            </a:r>
            <a:r>
              <a:rPr lang="en-US" sz="1400" dirty="0" smtClean="0">
                <a:cs typeface="Symbol" charset="2"/>
              </a:rPr>
              <a:t>(dimensionless)</a:t>
            </a:r>
            <a:endParaRPr lang="en-US" sz="1400" dirty="0">
              <a:cs typeface="Symbol" charset="2"/>
            </a:endParaRPr>
          </a:p>
          <a:p>
            <a:r>
              <a:rPr lang="en-US" sz="2000" dirty="0" smtClean="0"/>
              <a:t>Linear Velocity v=q/n (L/t)</a:t>
            </a:r>
          </a:p>
          <a:p>
            <a:r>
              <a:rPr lang="en-US" sz="2000" dirty="0" smtClean="0"/>
              <a:t>Discharge per unit width q’=</a:t>
            </a:r>
            <a:r>
              <a:rPr lang="en-US" sz="2000" dirty="0" err="1" smtClean="0"/>
              <a:t>Kh</a:t>
            </a:r>
            <a:r>
              <a:rPr lang="en-US" sz="2000" dirty="0" smtClean="0"/>
              <a:t>(dh/dx) (L</a:t>
            </a:r>
            <a:r>
              <a:rPr lang="en-US" sz="2000" baseline="30000" dirty="0" smtClean="0"/>
              <a:t>2</a:t>
            </a:r>
            <a:r>
              <a:rPr lang="en-US" sz="2000" dirty="0" smtClean="0"/>
              <a:t>/t)</a:t>
            </a:r>
          </a:p>
          <a:p>
            <a:r>
              <a:rPr lang="en-US" sz="2000" dirty="0" smtClean="0"/>
              <a:t>“Steady-state” </a:t>
            </a:r>
            <a:r>
              <a:rPr lang="en-US" sz="2000" dirty="0" err="1" smtClean="0"/>
              <a:t>vs</a:t>
            </a:r>
            <a:r>
              <a:rPr lang="en-US" sz="2000" dirty="0" smtClean="0"/>
              <a:t> “time dependent”</a:t>
            </a:r>
          </a:p>
          <a:p>
            <a:r>
              <a:rPr lang="en-US" sz="2000" dirty="0"/>
              <a:t>Diffusion equation </a:t>
            </a:r>
            <a:r>
              <a:rPr lang="en-US" sz="2000" dirty="0" err="1"/>
              <a:t>LaPlace’s</a:t>
            </a:r>
            <a:r>
              <a:rPr lang="en-US" sz="2000" dirty="0"/>
              <a:t> </a:t>
            </a:r>
            <a:r>
              <a:rPr lang="en-US" sz="2000" dirty="0" smtClean="0"/>
              <a:t>equation</a:t>
            </a:r>
          </a:p>
          <a:p>
            <a:r>
              <a:rPr lang="en-US" sz="2000" dirty="0" smtClean="0"/>
              <a:t>Diffusivity: </a:t>
            </a:r>
            <a:r>
              <a:rPr lang="en-US" sz="2000" dirty="0" smtClean="0">
                <a:latin typeface="Symbol" charset="2"/>
                <a:cs typeface="Symbol" charset="2"/>
              </a:rPr>
              <a:t>h</a:t>
            </a:r>
            <a:r>
              <a:rPr lang="en-US" sz="2000" dirty="0" smtClean="0"/>
              <a:t> = T/S  (L</a:t>
            </a:r>
            <a:r>
              <a:rPr lang="en-US" sz="2000" baseline="30000" dirty="0" smtClean="0"/>
              <a:t>2</a:t>
            </a:r>
            <a:r>
              <a:rPr lang="en-US" sz="2000" dirty="0" smtClean="0"/>
              <a:t>/t)</a:t>
            </a:r>
          </a:p>
          <a:p>
            <a:r>
              <a:rPr lang="en-US" sz="2000" dirty="0" smtClean="0"/>
              <a:t>Infiltration  w  (L/t)</a:t>
            </a:r>
          </a:p>
          <a:p>
            <a:r>
              <a:rPr lang="en-US" sz="2000" dirty="0" smtClean="0"/>
              <a:t>Flow line Refraction</a:t>
            </a:r>
          </a:p>
          <a:p>
            <a:r>
              <a:rPr lang="en-US" sz="2000" dirty="0" err="1" smtClean="0"/>
              <a:t>Flownet</a:t>
            </a:r>
            <a:endParaRPr lang="en-US" sz="2000" dirty="0" smtClean="0"/>
          </a:p>
        </p:txBody>
      </p:sp>
      <p:sp>
        <p:nvSpPr>
          <p:cNvPr id="4" name="Rectangle 3"/>
          <p:cNvSpPr/>
          <p:nvPr/>
        </p:nvSpPr>
        <p:spPr>
          <a:xfrm>
            <a:off x="7056" y="11289"/>
            <a:ext cx="1747520" cy="1422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3"/>
          <a:stretch>
            <a:fillRect/>
          </a:stretch>
        </p:blipFill>
        <p:spPr>
          <a:xfrm>
            <a:off x="0" y="1433689"/>
            <a:ext cx="1747520" cy="150001"/>
          </a:xfrm>
          <a:prstGeom prst="rect">
            <a:avLst/>
          </a:prstGeom>
        </p:spPr>
      </p:pic>
      <p:sp>
        <p:nvSpPr>
          <p:cNvPr id="6" name="TextBox 5"/>
          <p:cNvSpPr txBox="1"/>
          <p:nvPr/>
        </p:nvSpPr>
        <p:spPr>
          <a:xfrm>
            <a:off x="133350" y="1873249"/>
            <a:ext cx="4076700" cy="2862322"/>
          </a:xfrm>
          <a:prstGeom prst="rect">
            <a:avLst/>
          </a:prstGeom>
          <a:noFill/>
        </p:spPr>
        <p:txBody>
          <a:bodyPr wrap="square" rtlCol="0">
            <a:spAutoFit/>
          </a:bodyPr>
          <a:lstStyle/>
          <a:p>
            <a:r>
              <a:rPr lang="en-US" sz="1200" dirty="0"/>
              <a:t>Darcy’s Law:  q=-</a:t>
            </a:r>
            <a:r>
              <a:rPr lang="en-US" sz="1200" dirty="0" err="1"/>
              <a:t>K∇</a:t>
            </a:r>
            <a:r>
              <a:rPr lang="en-US" sz="1200" dirty="0" err="1" smtClean="0"/>
              <a:t>h</a:t>
            </a:r>
            <a:r>
              <a:rPr lang="en-US" sz="1200" dirty="0" smtClean="0"/>
              <a:t>     (flux is proportional to gradient)</a:t>
            </a:r>
            <a:endParaRPr lang="en-US" sz="1200" dirty="0"/>
          </a:p>
          <a:p>
            <a:pPr lvl="1"/>
            <a:r>
              <a:rPr lang="en-US" sz="1200" dirty="0"/>
              <a:t>Head gradient: </a:t>
            </a:r>
            <a:r>
              <a:rPr lang="en-US" sz="1200" dirty="0" smtClean="0"/>
              <a:t>dh/dl or dh/dx or </a:t>
            </a:r>
            <a:r>
              <a:rPr lang="en-US" sz="1200" dirty="0"/>
              <a:t>∇h </a:t>
            </a:r>
            <a:r>
              <a:rPr lang="en-US" sz="1200" dirty="0" smtClean="0"/>
              <a:t>(</a:t>
            </a:r>
            <a:r>
              <a:rPr lang="en-US" sz="1200" dirty="0"/>
              <a:t>dimensionless)</a:t>
            </a:r>
          </a:p>
          <a:p>
            <a:pPr lvl="1"/>
            <a:r>
              <a:rPr lang="en-US" sz="1200" dirty="0" smtClean="0"/>
              <a:t>Hydraulic </a:t>
            </a:r>
            <a:r>
              <a:rPr lang="en-US" sz="1200" dirty="0"/>
              <a:t>Conductivity: K  (L/t)</a:t>
            </a:r>
          </a:p>
          <a:p>
            <a:pPr lvl="1"/>
            <a:r>
              <a:rPr lang="en-US" sz="1200" dirty="0"/>
              <a:t>Specific discharge (Darcy velocity): q  (L/t)</a:t>
            </a:r>
          </a:p>
          <a:p>
            <a:pPr lvl="1"/>
            <a:r>
              <a:rPr lang="en-US" sz="1200" dirty="0" err="1" smtClean="0"/>
              <a:t>Permeameters</a:t>
            </a:r>
            <a:r>
              <a:rPr lang="en-US" sz="1200" dirty="0"/>
              <a:t>: Q = -KA dh/dl</a:t>
            </a:r>
          </a:p>
          <a:p>
            <a:r>
              <a:rPr lang="en-US" sz="1200" dirty="0"/>
              <a:t>Head:    </a:t>
            </a:r>
          </a:p>
          <a:p>
            <a:pPr lvl="1"/>
            <a:r>
              <a:rPr lang="en-US" sz="1200" dirty="0"/>
              <a:t>Pressure head:   </a:t>
            </a:r>
            <a:r>
              <a:rPr lang="en-US" sz="1200" dirty="0" err="1">
                <a:latin typeface="Symbol" charset="2"/>
                <a:cs typeface="Symbol" charset="2"/>
              </a:rPr>
              <a:t>r</a:t>
            </a:r>
            <a:r>
              <a:rPr lang="en-US" sz="1200" baseline="-25000" dirty="0" err="1">
                <a:latin typeface="Cambria"/>
                <a:cs typeface="Cambria"/>
              </a:rPr>
              <a:t>w</a:t>
            </a:r>
            <a:r>
              <a:rPr lang="en-US" sz="1200" dirty="0" err="1"/>
              <a:t>g∆h</a:t>
            </a:r>
            <a:r>
              <a:rPr lang="en-US" sz="1200" dirty="0"/>
              <a:t>  (force/area)</a:t>
            </a:r>
          </a:p>
          <a:p>
            <a:pPr lvl="1"/>
            <a:r>
              <a:rPr lang="en-US" sz="1200" dirty="0"/>
              <a:t>Elevation head</a:t>
            </a:r>
          </a:p>
          <a:p>
            <a:r>
              <a:rPr lang="en-US" sz="1200" dirty="0" smtClean="0"/>
              <a:t>Permeability</a:t>
            </a:r>
            <a:r>
              <a:rPr lang="en-US" sz="1200" dirty="0"/>
              <a:t>:  K</a:t>
            </a:r>
            <a:r>
              <a:rPr lang="en-US" sz="1200" baseline="-25000" dirty="0"/>
              <a:t>i</a:t>
            </a:r>
            <a:r>
              <a:rPr lang="en-US" sz="1200" dirty="0"/>
              <a:t> = </a:t>
            </a:r>
            <a:r>
              <a:rPr lang="en-US" sz="1200" dirty="0" smtClean="0"/>
              <a:t>K/(</a:t>
            </a:r>
            <a:r>
              <a:rPr lang="en-US" sz="1200" dirty="0" err="1" smtClean="0">
                <a:latin typeface="Symbol" charset="2"/>
                <a:cs typeface="Symbol" charset="2"/>
              </a:rPr>
              <a:t>r</a:t>
            </a:r>
            <a:r>
              <a:rPr lang="en-US" sz="1200" dirty="0" err="1" smtClean="0"/>
              <a:t>g</a:t>
            </a:r>
            <a:r>
              <a:rPr lang="en-US" sz="1200" dirty="0" smtClean="0"/>
              <a:t>/</a:t>
            </a:r>
            <a:r>
              <a:rPr lang="en-US" sz="1200" dirty="0" smtClean="0">
                <a:latin typeface="Symbol" charset="2"/>
                <a:cs typeface="Symbol" charset="2"/>
              </a:rPr>
              <a:t>m</a:t>
            </a:r>
            <a:r>
              <a:rPr lang="en-US" sz="1200" dirty="0"/>
              <a:t>)</a:t>
            </a:r>
          </a:p>
          <a:p>
            <a:r>
              <a:rPr lang="en-US" sz="1200" dirty="0" err="1"/>
              <a:t>Transmissivity</a:t>
            </a:r>
            <a:r>
              <a:rPr lang="en-US" sz="1200" dirty="0"/>
              <a:t> T= </a:t>
            </a:r>
            <a:r>
              <a:rPr lang="en-US" sz="1200" dirty="0" smtClean="0"/>
              <a:t>Kb</a:t>
            </a:r>
          </a:p>
          <a:p>
            <a:r>
              <a:rPr lang="en-US" sz="1200" dirty="0" err="1" smtClean="0"/>
              <a:t>Storativity</a:t>
            </a:r>
            <a:r>
              <a:rPr lang="en-US" sz="1200" dirty="0" smtClean="0"/>
              <a:t>  </a:t>
            </a:r>
            <a:r>
              <a:rPr lang="en-US" sz="1200" dirty="0"/>
              <a:t>(</a:t>
            </a:r>
            <a:r>
              <a:rPr lang="en-US" sz="1200" dirty="0" err="1"/>
              <a:t>V</a:t>
            </a:r>
            <a:r>
              <a:rPr lang="en-US" sz="1200" baseline="-25000" dirty="0" err="1"/>
              <a:t>w</a:t>
            </a:r>
            <a:r>
              <a:rPr lang="en-US" sz="1200" dirty="0"/>
              <a:t> = S A ∆h)   S= </a:t>
            </a:r>
            <a:r>
              <a:rPr lang="en-US" sz="1200" dirty="0" err="1"/>
              <a:t>bS</a:t>
            </a:r>
            <a:r>
              <a:rPr lang="en-US" sz="1200" baseline="-25000" dirty="0" err="1"/>
              <a:t>s</a:t>
            </a:r>
            <a:r>
              <a:rPr lang="en-US" sz="1200" baseline="-25000" dirty="0"/>
              <a:t> </a:t>
            </a:r>
            <a:r>
              <a:rPr lang="en-US" sz="1200" dirty="0"/>
              <a:t>or S = </a:t>
            </a:r>
            <a:r>
              <a:rPr lang="en-US" sz="1200" dirty="0" err="1"/>
              <a:t>S</a:t>
            </a:r>
            <a:r>
              <a:rPr lang="en-US" sz="1200" baseline="-25000" dirty="0" err="1"/>
              <a:t>y</a:t>
            </a:r>
            <a:r>
              <a:rPr lang="en-US" sz="1200" dirty="0" err="1"/>
              <a:t>+</a:t>
            </a:r>
            <a:r>
              <a:rPr lang="en-US" sz="1200" dirty="0" err="1" smtClean="0"/>
              <a:t>bS</a:t>
            </a:r>
            <a:r>
              <a:rPr lang="en-US" sz="2400" dirty="0" smtClean="0"/>
              <a:t>                                                     </a:t>
            </a:r>
            <a:r>
              <a:rPr lang="en-US" sz="1200" dirty="0" err="1" smtClean="0"/>
              <a:t>S</a:t>
            </a:r>
            <a:r>
              <a:rPr lang="en-US" sz="1200" baseline="-25000" dirty="0" err="1" smtClean="0"/>
              <a:t>s</a:t>
            </a:r>
            <a:r>
              <a:rPr lang="en-US" sz="1200" dirty="0"/>
              <a:t>=</a:t>
            </a:r>
            <a:r>
              <a:rPr lang="en-US" sz="1200" dirty="0" err="1">
                <a:latin typeface="Symbol" charset="2"/>
                <a:cs typeface="Symbol" charset="2"/>
              </a:rPr>
              <a:t>r</a:t>
            </a:r>
            <a:r>
              <a:rPr lang="en-US" sz="1200" dirty="0" err="1"/>
              <a:t>g</a:t>
            </a:r>
            <a:r>
              <a:rPr lang="en-US" sz="1200" dirty="0"/>
              <a:t>(</a:t>
            </a:r>
            <a:r>
              <a:rPr lang="en-US" sz="1200" dirty="0" err="1">
                <a:latin typeface="Symbol" charset="2"/>
                <a:cs typeface="Symbol" charset="2"/>
              </a:rPr>
              <a:t>a</a:t>
            </a:r>
            <a:r>
              <a:rPr lang="en-US" sz="1200" dirty="0" err="1"/>
              <a:t>+n</a:t>
            </a:r>
            <a:r>
              <a:rPr lang="en-US" sz="1200" dirty="0" err="1">
                <a:latin typeface="Symbol" charset="2"/>
                <a:cs typeface="Symbol" charset="2"/>
              </a:rPr>
              <a:t>b</a:t>
            </a:r>
            <a:r>
              <a:rPr lang="en-US" sz="1200" dirty="0"/>
              <a:t>) </a:t>
            </a:r>
            <a:endParaRPr lang="en-US" sz="1200" dirty="0" smtClean="0"/>
          </a:p>
          <a:p>
            <a:endParaRPr lang="en-US" sz="1200" dirty="0"/>
          </a:p>
          <a:p>
            <a:r>
              <a:rPr lang="en-US" sz="1200" dirty="0" smtClean="0"/>
              <a:t> </a:t>
            </a:r>
            <a:endParaRPr lang="en-US" sz="1200" dirty="0"/>
          </a:p>
        </p:txBody>
      </p:sp>
      <p:sp>
        <p:nvSpPr>
          <p:cNvPr id="7" name="TextBox 6"/>
          <p:cNvSpPr txBox="1"/>
          <p:nvPr/>
        </p:nvSpPr>
        <p:spPr>
          <a:xfrm>
            <a:off x="397934" y="4563533"/>
            <a:ext cx="2785532" cy="954107"/>
          </a:xfrm>
          <a:prstGeom prst="rect">
            <a:avLst/>
          </a:prstGeom>
          <a:solidFill>
            <a:srgbClr val="008000"/>
          </a:solidFill>
        </p:spPr>
        <p:txBody>
          <a:bodyPr wrap="square" rtlCol="0">
            <a:spAutoFit/>
          </a:bodyPr>
          <a:lstStyle/>
          <a:p>
            <a:r>
              <a:rPr lang="en-US" sz="1400" dirty="0"/>
              <a:t>Properties of geologic materials:</a:t>
            </a:r>
          </a:p>
          <a:p>
            <a:pPr lvl="1"/>
            <a:r>
              <a:rPr lang="en-US" sz="1400" dirty="0"/>
              <a:t>K, </a:t>
            </a:r>
            <a:r>
              <a:rPr lang="en-US" sz="1400" dirty="0" err="1"/>
              <a:t>S</a:t>
            </a:r>
            <a:r>
              <a:rPr lang="en-US" sz="1400" baseline="-25000" dirty="0" err="1"/>
              <a:t>s</a:t>
            </a:r>
            <a:r>
              <a:rPr lang="en-US" sz="1400" dirty="0"/>
              <a:t>, and </a:t>
            </a:r>
            <a:r>
              <a:rPr lang="en-US" sz="1400" dirty="0" err="1"/>
              <a:t>S</a:t>
            </a:r>
            <a:r>
              <a:rPr lang="en-US" sz="1400" baseline="-25000" dirty="0" err="1"/>
              <a:t>y</a:t>
            </a:r>
            <a:r>
              <a:rPr lang="en-US" sz="1400" dirty="0"/>
              <a:t> </a:t>
            </a:r>
          </a:p>
          <a:p>
            <a:r>
              <a:rPr lang="en-US" sz="1400" dirty="0"/>
              <a:t>Related properties of entire aquifer:</a:t>
            </a:r>
          </a:p>
          <a:p>
            <a:pPr lvl="1"/>
            <a:r>
              <a:rPr lang="en-US" sz="1400" dirty="0"/>
              <a:t>T   and  </a:t>
            </a:r>
            <a:r>
              <a:rPr lang="en-US" sz="1400" dirty="0" smtClean="0"/>
              <a:t>S</a:t>
            </a:r>
            <a:endParaRPr lang="en-US" sz="1400" dirty="0"/>
          </a:p>
        </p:txBody>
      </p:sp>
    </p:spTree>
    <p:extLst>
      <p:ext uri="{BB962C8B-B14F-4D97-AF65-F5344CB8AC3E}">
        <p14:creationId xmlns:p14="http://schemas.microsoft.com/office/powerpoint/2010/main" val="167127479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dissolv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dissolve">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dissolv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dissolve">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dissolve">
                                      <p:cBhvr>
                                        <p:cTn id="32" dur="5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dissolv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dissolve">
                                      <p:cBhvr>
                                        <p:cTn id="42" dur="5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dissolve">
                                      <p:cBhvr>
                                        <p:cTn id="47" dur="500"/>
                                        <p:tgtEl>
                                          <p:spTgt spid="3">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3">
                                            <p:txEl>
                                              <p:pRg st="7" end="7"/>
                                            </p:txEl>
                                          </p:spTgt>
                                        </p:tgtEl>
                                        <p:attrNameLst>
                                          <p:attrName>style.visibility</p:attrName>
                                        </p:attrNameLst>
                                      </p:cBhvr>
                                      <p:to>
                                        <p:strVal val="visible"/>
                                      </p:to>
                                    </p:set>
                                    <p:animEffect transition="in" filter="dissolve">
                                      <p:cBhvr>
                                        <p:cTn id="52" dur="500"/>
                                        <p:tgtEl>
                                          <p:spTgt spid="3">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3">
                                            <p:txEl>
                                              <p:pRg st="8" end="8"/>
                                            </p:txEl>
                                          </p:spTgt>
                                        </p:tgtEl>
                                        <p:attrNameLst>
                                          <p:attrName>style.visibility</p:attrName>
                                        </p:attrNameLst>
                                      </p:cBhvr>
                                      <p:to>
                                        <p:strVal val="visible"/>
                                      </p:to>
                                    </p:set>
                                    <p:animEffect transition="in" filter="dissolve">
                                      <p:cBhvr>
                                        <p:cTn id="57" dur="500"/>
                                        <p:tgtEl>
                                          <p:spTgt spid="3">
                                            <p:txEl>
                                              <p:pRg st="8" end="8"/>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3">
                                            <p:txEl>
                                              <p:pRg st="9" end="9"/>
                                            </p:txEl>
                                          </p:spTgt>
                                        </p:tgtEl>
                                        <p:attrNameLst>
                                          <p:attrName>style.visibility</p:attrName>
                                        </p:attrNameLst>
                                      </p:cBhvr>
                                      <p:to>
                                        <p:strVal val="visible"/>
                                      </p:to>
                                    </p:set>
                                    <p:animEffect transition="in" filter="dissolve">
                                      <p:cBhvr>
                                        <p:cTn id="6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pic>
        <p:nvPicPr>
          <p:cNvPr id="4" name="Picture 3" descr="Seismic026.jpg"/>
          <p:cNvPicPr>
            <a:picLocks noChangeAspect="1"/>
          </p:cNvPicPr>
          <p:nvPr/>
        </p:nvPicPr>
        <p:blipFill>
          <a:blip r:embed="rId3"/>
          <a:stretch>
            <a:fillRect/>
          </a:stretch>
        </p:blipFill>
        <p:spPr>
          <a:xfrm>
            <a:off x="4291642" y="0"/>
            <a:ext cx="4852358" cy="5715000"/>
          </a:xfrm>
          <a:prstGeom prst="rect">
            <a:avLst/>
          </a:prstGeom>
        </p:spPr>
      </p:pic>
      <p:sp>
        <p:nvSpPr>
          <p:cNvPr id="5" name="TextBox 4"/>
          <p:cNvSpPr txBox="1"/>
          <p:nvPr/>
        </p:nvSpPr>
        <p:spPr>
          <a:xfrm>
            <a:off x="2116667" y="4271331"/>
            <a:ext cx="1828800" cy="1015663"/>
          </a:xfrm>
          <a:prstGeom prst="rect">
            <a:avLst/>
          </a:prstGeom>
          <a:noFill/>
        </p:spPr>
        <p:txBody>
          <a:bodyPr wrap="square" rtlCol="0">
            <a:spAutoFit/>
          </a:bodyPr>
          <a:lstStyle/>
          <a:p>
            <a:r>
              <a:rPr lang="en-US" sz="1400" dirty="0" smtClean="0"/>
              <a:t>Freeze, A., and J. Cherry, Groundwater, 1997, Prentice Hall</a:t>
            </a:r>
          </a:p>
          <a:p>
            <a:endParaRPr lang="en-US" dirty="0"/>
          </a:p>
        </p:txBody>
      </p:sp>
      <p:sp>
        <p:nvSpPr>
          <p:cNvPr id="6" name="Rectangle 5"/>
          <p:cNvSpPr/>
          <p:nvPr/>
        </p:nvSpPr>
        <p:spPr>
          <a:xfrm>
            <a:off x="7056" y="11289"/>
            <a:ext cx="1747520" cy="1422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4"/>
          <a:stretch>
            <a:fillRect/>
          </a:stretch>
        </p:blipFill>
        <p:spPr>
          <a:xfrm>
            <a:off x="0" y="1433689"/>
            <a:ext cx="1747520" cy="150001"/>
          </a:xfrm>
          <a:prstGeom prst="rect">
            <a:avLst/>
          </a:prstGeom>
        </p:spPr>
      </p:pic>
      <p:sp>
        <p:nvSpPr>
          <p:cNvPr id="2" name="TextBox 1"/>
          <p:cNvSpPr txBox="1"/>
          <p:nvPr/>
        </p:nvSpPr>
        <p:spPr>
          <a:xfrm>
            <a:off x="685799" y="1879600"/>
            <a:ext cx="2421467" cy="923330"/>
          </a:xfrm>
          <a:prstGeom prst="rect">
            <a:avLst/>
          </a:prstGeom>
          <a:noFill/>
        </p:spPr>
        <p:txBody>
          <a:bodyPr wrap="square" rtlCol="0">
            <a:spAutoFit/>
          </a:bodyPr>
          <a:lstStyle/>
          <a:p>
            <a:r>
              <a:rPr lang="en-US" dirty="0" smtClean="0"/>
              <a:t>More information about geologic materials</a:t>
            </a:r>
            <a:endParaRPr lang="en-US" dirty="0"/>
          </a:p>
        </p:txBody>
      </p:sp>
      <p:sp>
        <p:nvSpPr>
          <p:cNvPr id="3" name="TextBox 2"/>
          <p:cNvSpPr txBox="1"/>
          <p:nvPr/>
        </p:nvSpPr>
        <p:spPr>
          <a:xfrm>
            <a:off x="927100" y="3251200"/>
            <a:ext cx="2463800" cy="646331"/>
          </a:xfrm>
          <a:prstGeom prst="rect">
            <a:avLst/>
          </a:prstGeom>
          <a:noFill/>
        </p:spPr>
        <p:txBody>
          <a:bodyPr wrap="square" rtlCol="0">
            <a:spAutoFit/>
          </a:bodyPr>
          <a:lstStyle/>
          <a:p>
            <a:r>
              <a:rPr lang="en-US" dirty="0"/>
              <a:t>A</a:t>
            </a:r>
            <a:r>
              <a:rPr lang="en-US" dirty="0" smtClean="0"/>
              <a:t>nother table later will show </a:t>
            </a:r>
            <a:r>
              <a:rPr lang="en-US" dirty="0" err="1" smtClean="0"/>
              <a:t>Storativities</a:t>
            </a:r>
            <a:endParaRPr lang="en-US" dirty="0"/>
          </a:p>
        </p:txBody>
      </p:sp>
    </p:spTree>
    <p:extLst>
      <p:ext uri="{BB962C8B-B14F-4D97-AF65-F5344CB8AC3E}">
        <p14:creationId xmlns:p14="http://schemas.microsoft.com/office/powerpoint/2010/main" val="26384390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00100" y="222515"/>
            <a:ext cx="8229600" cy="952500"/>
          </a:xfrm>
        </p:spPr>
        <p:txBody>
          <a:bodyPr>
            <a:normAutofit/>
          </a:bodyPr>
          <a:lstStyle/>
          <a:p>
            <a:r>
              <a:rPr lang="en-US" sz="3600" dirty="0" smtClean="0"/>
              <a:t>Outline and Learning Goals</a:t>
            </a:r>
            <a:endParaRPr lang="en-US" sz="3600" dirty="0"/>
          </a:p>
        </p:txBody>
      </p:sp>
      <p:sp>
        <p:nvSpPr>
          <p:cNvPr id="3" name="Content Placeholder 2"/>
          <p:cNvSpPr>
            <a:spLocks noGrp="1"/>
          </p:cNvSpPr>
          <p:nvPr>
            <p:ph idx="1"/>
          </p:nvPr>
        </p:nvSpPr>
        <p:spPr>
          <a:xfrm>
            <a:off x="2330450" y="1314450"/>
            <a:ext cx="6032500" cy="3962400"/>
          </a:xfrm>
        </p:spPr>
        <p:txBody>
          <a:bodyPr>
            <a:normAutofit fontScale="32500" lnSpcReduction="20000"/>
          </a:bodyPr>
          <a:lstStyle/>
          <a:p>
            <a:r>
              <a:rPr lang="en-US" sz="4300" dirty="0" smtClean="0"/>
              <a:t>Master vocabulary</a:t>
            </a:r>
          </a:p>
          <a:p>
            <a:r>
              <a:rPr lang="en-US" sz="4300" dirty="0" smtClean="0"/>
              <a:t>Be able to adjust measured hydraulic heads to account for water with variable density</a:t>
            </a:r>
          </a:p>
          <a:p>
            <a:r>
              <a:rPr lang="en-US" sz="4300" dirty="0" smtClean="0"/>
              <a:t>Understand the range of validity for Darcy’s Law</a:t>
            </a:r>
          </a:p>
          <a:p>
            <a:r>
              <a:rPr lang="en-US" sz="4300" dirty="0" smtClean="0"/>
              <a:t>Understand how to determine the “linear velocity” of groundwater</a:t>
            </a:r>
          </a:p>
          <a:p>
            <a:r>
              <a:rPr lang="en-US" sz="4300" dirty="0" smtClean="0"/>
              <a:t>Understand how Darcy’s Law and conservation of water leads to the “diffusion equation”</a:t>
            </a:r>
          </a:p>
          <a:p>
            <a:r>
              <a:rPr lang="en-US" sz="4300" dirty="0" smtClean="0"/>
              <a:t>Be able to quantitatively determine characteristic lengths or times based on “scaling” of the diffusion equation </a:t>
            </a:r>
          </a:p>
          <a:p>
            <a:r>
              <a:rPr lang="en-US" sz="4300" dirty="0"/>
              <a:t>Be aware of the range of diffusivities for various rock types </a:t>
            </a:r>
            <a:endParaRPr lang="en-US" sz="4300" dirty="0" smtClean="0"/>
          </a:p>
          <a:p>
            <a:r>
              <a:rPr lang="en-US" sz="4300" dirty="0" smtClean="0"/>
              <a:t>Understand how to quantitatively calculate heads and water fluxes in unconfined aquifers</a:t>
            </a:r>
          </a:p>
          <a:p>
            <a:r>
              <a:rPr lang="en-US" sz="4300" dirty="0" smtClean="0"/>
              <a:t>Be able to qualitatively and quantitatively estimate how flow lines are bent at interfaces between materials having different hydraulic conductivities</a:t>
            </a:r>
          </a:p>
          <a:p>
            <a:r>
              <a:rPr lang="en-US" sz="4300" dirty="0" smtClean="0"/>
              <a:t>Know the appropriate boundary conditions of head and flux for various types of boundaries</a:t>
            </a:r>
          </a:p>
          <a:p>
            <a:r>
              <a:rPr lang="en-US" sz="4300" dirty="0" smtClean="0"/>
              <a:t>Be able to qualitatively estimate </a:t>
            </a:r>
            <a:r>
              <a:rPr lang="en-US" sz="4300" dirty="0" err="1" smtClean="0"/>
              <a:t>equipotential</a:t>
            </a:r>
            <a:r>
              <a:rPr lang="en-US" sz="4300" dirty="0" smtClean="0"/>
              <a:t> lines and flux lines using </a:t>
            </a:r>
            <a:r>
              <a:rPr lang="en-US" sz="4300" dirty="0" err="1" smtClean="0"/>
              <a:t>flownets</a:t>
            </a:r>
            <a:endParaRPr lang="en-US" sz="4300" dirty="0" smtClean="0"/>
          </a:p>
          <a:p>
            <a:endParaRPr lang="en-US" dirty="0"/>
          </a:p>
        </p:txBody>
      </p:sp>
      <p:sp>
        <p:nvSpPr>
          <p:cNvPr id="4" name="Rectangle 3"/>
          <p:cNvSpPr/>
          <p:nvPr/>
        </p:nvSpPr>
        <p:spPr>
          <a:xfrm>
            <a:off x="7056" y="11289"/>
            <a:ext cx="1747520" cy="1422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3"/>
          <a:stretch>
            <a:fillRect/>
          </a:stretch>
        </p:blipFill>
        <p:spPr>
          <a:xfrm>
            <a:off x="0" y="1433689"/>
            <a:ext cx="1747520" cy="150001"/>
          </a:xfrm>
          <a:prstGeom prst="rect">
            <a:avLst/>
          </a:prstGeom>
        </p:spPr>
      </p:pic>
    </p:spTree>
    <p:extLst>
      <p:ext uri="{BB962C8B-B14F-4D97-AF65-F5344CB8AC3E}">
        <p14:creationId xmlns:p14="http://schemas.microsoft.com/office/powerpoint/2010/main" val="25509339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dissolv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dissolv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dissolv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dissolv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dissolve">
                                      <p:cBhvr>
                                        <p:cTn id="5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Rectangle 1"/>
          <p:cNvSpPr/>
          <p:nvPr/>
        </p:nvSpPr>
        <p:spPr>
          <a:xfrm>
            <a:off x="2070100" y="1549738"/>
            <a:ext cx="6642100" cy="3416320"/>
          </a:xfrm>
          <a:prstGeom prst="rect">
            <a:avLst/>
          </a:prstGeom>
        </p:spPr>
        <p:txBody>
          <a:bodyPr wrap="square">
            <a:spAutoFit/>
          </a:bodyPr>
          <a:lstStyle/>
          <a:p>
            <a:endParaRPr lang="en-US" sz="2400" dirty="0"/>
          </a:p>
          <a:p>
            <a:pPr marL="285750" indent="-285750">
              <a:buFont typeface="Arial"/>
              <a:buChar char="•"/>
            </a:pPr>
            <a:r>
              <a:rPr lang="en-US" sz="2400" dirty="0"/>
              <a:t>Be able to adjust measured hydraulic heads to account for water with variable </a:t>
            </a:r>
            <a:r>
              <a:rPr lang="en-US" sz="2400" dirty="0" smtClean="0"/>
              <a:t>density</a:t>
            </a:r>
          </a:p>
          <a:p>
            <a:endParaRPr lang="en-US" sz="2400" dirty="0"/>
          </a:p>
          <a:p>
            <a:pPr marL="285750" indent="-285750">
              <a:buFont typeface="Arial"/>
              <a:buChar char="•"/>
            </a:pPr>
            <a:r>
              <a:rPr lang="en-US" sz="2400" dirty="0"/>
              <a:t>Understand the range of validity for Darcy’s </a:t>
            </a:r>
            <a:r>
              <a:rPr lang="en-US" sz="2400" dirty="0" smtClean="0"/>
              <a:t>Law</a:t>
            </a:r>
          </a:p>
          <a:p>
            <a:endParaRPr lang="en-US" sz="2400" dirty="0"/>
          </a:p>
          <a:p>
            <a:pPr marL="285750" indent="-285750">
              <a:buFont typeface="Arial"/>
              <a:buChar char="•"/>
            </a:pPr>
            <a:r>
              <a:rPr lang="en-US" sz="2400" dirty="0"/>
              <a:t>Understand how to determine the “linear velocity” </a:t>
            </a:r>
            <a:r>
              <a:rPr lang="en-US" sz="2400" dirty="0" smtClean="0"/>
              <a:t>and discharge per unit with of </a:t>
            </a:r>
            <a:r>
              <a:rPr lang="en-US" sz="2400" dirty="0"/>
              <a:t>groundwater</a:t>
            </a:r>
          </a:p>
        </p:txBody>
      </p:sp>
      <p:sp>
        <p:nvSpPr>
          <p:cNvPr id="3" name="Title 1"/>
          <p:cNvSpPr txBox="1">
            <a:spLocks/>
          </p:cNvSpPr>
          <p:nvPr/>
        </p:nvSpPr>
        <p:spPr>
          <a:xfrm>
            <a:off x="800100" y="222515"/>
            <a:ext cx="8229600" cy="9525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smtClean="0"/>
              <a:t>Outline and Learning Goals</a:t>
            </a:r>
            <a:endParaRPr lang="en-US" sz="3600" dirty="0"/>
          </a:p>
        </p:txBody>
      </p:sp>
      <p:sp>
        <p:nvSpPr>
          <p:cNvPr id="4" name="Rectangle 3"/>
          <p:cNvSpPr/>
          <p:nvPr/>
        </p:nvSpPr>
        <p:spPr>
          <a:xfrm>
            <a:off x="7056" y="11289"/>
            <a:ext cx="1747520" cy="1422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3"/>
          <a:stretch>
            <a:fillRect/>
          </a:stretch>
        </p:blipFill>
        <p:spPr>
          <a:xfrm>
            <a:off x="0" y="1433689"/>
            <a:ext cx="1747520" cy="150001"/>
          </a:xfrm>
          <a:prstGeom prst="rect">
            <a:avLst/>
          </a:prstGeom>
        </p:spPr>
      </p:pic>
    </p:spTree>
    <p:extLst>
      <p:ext uri="{BB962C8B-B14F-4D97-AF65-F5344CB8AC3E}">
        <p14:creationId xmlns:p14="http://schemas.microsoft.com/office/powerpoint/2010/main" val="8595206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dissolv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dissolve">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Effect transition="in" filter="dissolve">
                                      <p:cBhvr>
                                        <p:cTn id="17"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47800" y="171715"/>
            <a:ext cx="8229600" cy="952500"/>
          </a:xfrm>
        </p:spPr>
        <p:txBody>
          <a:bodyPr>
            <a:normAutofit/>
          </a:bodyPr>
          <a:lstStyle/>
          <a:p>
            <a:r>
              <a:rPr lang="en-US" sz="3600" dirty="0" smtClean="0"/>
              <a:t>Groundwater of Variable Density</a:t>
            </a:r>
            <a:endParaRPr lang="en-US" sz="3600" dirty="0"/>
          </a:p>
        </p:txBody>
      </p:sp>
      <p:sp>
        <p:nvSpPr>
          <p:cNvPr id="3" name="Rectangle 2"/>
          <p:cNvSpPr/>
          <p:nvPr/>
        </p:nvSpPr>
        <p:spPr>
          <a:xfrm>
            <a:off x="7056" y="11289"/>
            <a:ext cx="1747520" cy="1422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3"/>
          <a:stretch>
            <a:fillRect/>
          </a:stretch>
        </p:blipFill>
        <p:spPr>
          <a:xfrm>
            <a:off x="0" y="1433689"/>
            <a:ext cx="1747520" cy="150001"/>
          </a:xfrm>
          <a:prstGeom prst="rect">
            <a:avLst/>
          </a:prstGeom>
        </p:spPr>
      </p:pic>
      <p:grpSp>
        <p:nvGrpSpPr>
          <p:cNvPr id="48" name="Group 47"/>
          <p:cNvGrpSpPr/>
          <p:nvPr/>
        </p:nvGrpSpPr>
        <p:grpSpPr>
          <a:xfrm>
            <a:off x="4648200" y="2368550"/>
            <a:ext cx="3854450" cy="1181100"/>
            <a:chOff x="4648200" y="2368550"/>
            <a:chExt cx="3854450" cy="1181100"/>
          </a:xfrm>
        </p:grpSpPr>
        <p:sp>
          <p:nvSpPr>
            <p:cNvPr id="5" name="Rectangle 4"/>
            <p:cNvSpPr/>
            <p:nvPr/>
          </p:nvSpPr>
          <p:spPr>
            <a:xfrm>
              <a:off x="4648200" y="2368550"/>
              <a:ext cx="3841750" cy="247650"/>
            </a:xfrm>
            <a:prstGeom prst="rect">
              <a:avLst/>
            </a:prstGeom>
            <a:pattFill prst="wdUpDiag">
              <a:fgClr>
                <a:prstClr val="black"/>
              </a:fgClr>
              <a:bgClr>
                <a:srgbClr val="008000"/>
              </a:bgClr>
            </a:patt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4654550" y="3302000"/>
              <a:ext cx="3848100" cy="247650"/>
            </a:xfrm>
            <a:prstGeom prst="rect">
              <a:avLst/>
            </a:prstGeom>
            <a:pattFill prst="wdUpDiag">
              <a:fgClr>
                <a:prstClr val="black"/>
              </a:fgClr>
              <a:bgClr>
                <a:srgbClr val="008000"/>
              </a:bgClr>
            </a:patt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4660900" y="2622550"/>
              <a:ext cx="3835400" cy="666750"/>
            </a:xfrm>
            <a:prstGeom prst="rect">
              <a:avLst/>
            </a:prstGeom>
            <a:pattFill prst="pct20">
              <a:fgClr>
                <a:prstClr val="black"/>
              </a:fgClr>
              <a:bgClr>
                <a:srgbClr val="3366FF"/>
              </a:bgClr>
            </a:patt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8" name="Rectangle 7"/>
          <p:cNvSpPr/>
          <p:nvPr/>
        </p:nvSpPr>
        <p:spPr>
          <a:xfrm>
            <a:off x="5638800" y="1606550"/>
            <a:ext cx="184150" cy="1339850"/>
          </a:xfrm>
          <a:prstGeom prst="rect">
            <a:avLst/>
          </a:prstGeom>
          <a:solidFill>
            <a:schemeClr val="tx1"/>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47" name="Group 46"/>
          <p:cNvGrpSpPr/>
          <p:nvPr/>
        </p:nvGrpSpPr>
        <p:grpSpPr>
          <a:xfrm>
            <a:off x="4622800" y="3670300"/>
            <a:ext cx="3873500" cy="369332"/>
            <a:chOff x="4622800" y="3670300"/>
            <a:chExt cx="3873500" cy="369332"/>
          </a:xfrm>
        </p:grpSpPr>
        <p:cxnSp>
          <p:nvCxnSpPr>
            <p:cNvPr id="10" name="Straight Connector 9"/>
            <p:cNvCxnSpPr/>
            <p:nvPr/>
          </p:nvCxnSpPr>
          <p:spPr>
            <a:xfrm>
              <a:off x="4622800" y="3968750"/>
              <a:ext cx="3873500" cy="12700"/>
            </a:xfrm>
            <a:prstGeom prst="line">
              <a:avLst/>
            </a:prstGeom>
            <a:ln>
              <a:solidFill>
                <a:srgbClr val="FFFFFF"/>
              </a:solidFill>
            </a:ln>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5863167" y="3670300"/>
              <a:ext cx="857250" cy="369332"/>
            </a:xfrm>
            <a:prstGeom prst="rect">
              <a:avLst/>
            </a:prstGeom>
            <a:noFill/>
          </p:spPr>
          <p:txBody>
            <a:bodyPr wrap="square" rtlCol="0">
              <a:spAutoFit/>
            </a:bodyPr>
            <a:lstStyle/>
            <a:p>
              <a:r>
                <a:rPr lang="en-US" dirty="0" smtClean="0"/>
                <a:t>datum</a:t>
              </a:r>
              <a:endParaRPr lang="en-US" dirty="0"/>
            </a:p>
          </p:txBody>
        </p:sp>
      </p:grpSp>
      <p:grpSp>
        <p:nvGrpSpPr>
          <p:cNvPr id="17" name="Group 16"/>
          <p:cNvGrpSpPr/>
          <p:nvPr/>
        </p:nvGrpSpPr>
        <p:grpSpPr>
          <a:xfrm>
            <a:off x="6493933" y="2946400"/>
            <a:ext cx="1441450" cy="1022350"/>
            <a:chOff x="1473200" y="2946400"/>
            <a:chExt cx="1441450" cy="1022350"/>
          </a:xfrm>
        </p:grpSpPr>
        <p:cxnSp>
          <p:nvCxnSpPr>
            <p:cNvPr id="13" name="Straight Arrow Connector 12"/>
            <p:cNvCxnSpPr/>
            <p:nvPr/>
          </p:nvCxnSpPr>
          <p:spPr>
            <a:xfrm flipV="1">
              <a:off x="2520950" y="2946400"/>
              <a:ext cx="0" cy="1022350"/>
            </a:xfrm>
            <a:prstGeom prst="straightConnector1">
              <a:avLst/>
            </a:prstGeom>
            <a:ln>
              <a:solidFill>
                <a:srgbClr val="FFFFFF"/>
              </a:solidFill>
              <a:tailEnd type="arrow"/>
            </a:ln>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1473200" y="3543300"/>
              <a:ext cx="1441450" cy="276999"/>
            </a:xfrm>
            <a:prstGeom prst="rect">
              <a:avLst/>
            </a:prstGeom>
            <a:noFill/>
          </p:spPr>
          <p:txBody>
            <a:bodyPr wrap="square" rtlCol="0">
              <a:spAutoFit/>
            </a:bodyPr>
            <a:lstStyle/>
            <a:p>
              <a:r>
                <a:rPr lang="en-US" sz="1200" dirty="0" smtClean="0"/>
                <a:t>Elevation head</a:t>
              </a:r>
              <a:endParaRPr lang="en-US" sz="1200" dirty="0"/>
            </a:p>
          </p:txBody>
        </p:sp>
      </p:grpSp>
      <p:sp>
        <p:nvSpPr>
          <p:cNvPr id="19" name="Rectangle 18"/>
          <p:cNvSpPr/>
          <p:nvPr/>
        </p:nvSpPr>
        <p:spPr>
          <a:xfrm>
            <a:off x="7226300" y="1600200"/>
            <a:ext cx="184150" cy="1339850"/>
          </a:xfrm>
          <a:prstGeom prst="rect">
            <a:avLst/>
          </a:prstGeom>
          <a:solidFill>
            <a:schemeClr val="tx1"/>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5638800" y="2133600"/>
            <a:ext cx="184150" cy="812800"/>
          </a:xfrm>
          <a:prstGeom prst="rect">
            <a:avLst/>
          </a:prstGeom>
          <a:pattFill prst="pct20">
            <a:fgClr>
              <a:schemeClr val="bg1"/>
            </a:fgClr>
            <a:bgClr>
              <a:srgbClr val="3366FF"/>
            </a:bgClr>
          </a:patt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7226300" y="1797050"/>
            <a:ext cx="184150" cy="1143000"/>
          </a:xfrm>
          <a:prstGeom prst="rect">
            <a:avLst/>
          </a:prstGeom>
          <a:solidFill>
            <a:srgbClr val="3366FF"/>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8" name="Group 27"/>
          <p:cNvGrpSpPr/>
          <p:nvPr/>
        </p:nvGrpSpPr>
        <p:grpSpPr>
          <a:xfrm>
            <a:off x="4527550" y="1905000"/>
            <a:ext cx="1047750" cy="1022350"/>
            <a:chOff x="4527550" y="1905000"/>
            <a:chExt cx="1047750" cy="1022350"/>
          </a:xfrm>
        </p:grpSpPr>
        <p:cxnSp>
          <p:nvCxnSpPr>
            <p:cNvPr id="26" name="Straight Arrow Connector 25"/>
            <p:cNvCxnSpPr/>
            <p:nvPr/>
          </p:nvCxnSpPr>
          <p:spPr>
            <a:xfrm flipH="1" flipV="1">
              <a:off x="5511800" y="2139950"/>
              <a:ext cx="12700" cy="787400"/>
            </a:xfrm>
            <a:prstGeom prst="straightConnector1">
              <a:avLst/>
            </a:prstGeom>
            <a:ln>
              <a:solidFill>
                <a:srgbClr val="FFFFFF"/>
              </a:solidFill>
              <a:tailEnd type="arrow"/>
            </a:ln>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4527550" y="1905000"/>
              <a:ext cx="1047750" cy="276999"/>
            </a:xfrm>
            <a:prstGeom prst="rect">
              <a:avLst/>
            </a:prstGeom>
            <a:noFill/>
          </p:spPr>
          <p:txBody>
            <a:bodyPr wrap="square" rtlCol="0">
              <a:spAutoFit/>
            </a:bodyPr>
            <a:lstStyle/>
            <a:p>
              <a:r>
                <a:rPr lang="en-US" sz="1200" dirty="0" err="1" smtClean="0"/>
                <a:t>h</a:t>
              </a:r>
              <a:r>
                <a:rPr lang="en-US" sz="1200" baseline="-25000" dirty="0" err="1" smtClean="0"/>
                <a:t>sw</a:t>
              </a:r>
              <a:r>
                <a:rPr lang="en-US" sz="1200" dirty="0" smtClean="0"/>
                <a:t> = P/</a:t>
              </a:r>
              <a:r>
                <a:rPr lang="en-US" sz="1200" dirty="0" err="1">
                  <a:latin typeface="Symbol" charset="2"/>
                  <a:cs typeface="Symbol" charset="2"/>
                </a:rPr>
                <a:t>r</a:t>
              </a:r>
              <a:r>
                <a:rPr lang="en-US" sz="1200" baseline="-25000" dirty="0" err="1"/>
                <a:t>sw</a:t>
              </a:r>
              <a:r>
                <a:rPr lang="en-US" sz="1200" dirty="0" err="1"/>
                <a:t>g</a:t>
              </a:r>
              <a:endParaRPr lang="en-US" sz="1200" dirty="0"/>
            </a:p>
          </p:txBody>
        </p:sp>
      </p:grpSp>
      <p:sp>
        <p:nvSpPr>
          <p:cNvPr id="29" name="TextBox 28"/>
          <p:cNvSpPr txBox="1"/>
          <p:nvPr/>
        </p:nvSpPr>
        <p:spPr>
          <a:xfrm>
            <a:off x="7296150" y="1016000"/>
            <a:ext cx="1631950" cy="523220"/>
          </a:xfrm>
          <a:prstGeom prst="rect">
            <a:avLst/>
          </a:prstGeom>
          <a:noFill/>
        </p:spPr>
        <p:txBody>
          <a:bodyPr wrap="square" rtlCol="0">
            <a:spAutoFit/>
          </a:bodyPr>
          <a:lstStyle/>
          <a:p>
            <a:r>
              <a:rPr lang="en-US" sz="1400" dirty="0" smtClean="0"/>
              <a:t>Fill with Freshwater</a:t>
            </a:r>
          </a:p>
          <a:p>
            <a:r>
              <a:rPr lang="en-US" sz="1400" dirty="0" err="1">
                <a:latin typeface="Symbol" charset="2"/>
                <a:cs typeface="Symbol" charset="2"/>
              </a:rPr>
              <a:t>r</a:t>
            </a:r>
            <a:r>
              <a:rPr lang="en-US" sz="1400" baseline="-25000" dirty="0" err="1" smtClean="0"/>
              <a:t>fw</a:t>
            </a:r>
            <a:r>
              <a:rPr lang="en-US" sz="1400" dirty="0" smtClean="0"/>
              <a:t> = 1000 kg/m</a:t>
            </a:r>
            <a:r>
              <a:rPr lang="en-US" sz="1400" baseline="30000" dirty="0" smtClean="0"/>
              <a:t>3</a:t>
            </a:r>
            <a:r>
              <a:rPr lang="en-US" sz="1400" dirty="0" smtClean="0"/>
              <a:t> </a:t>
            </a:r>
            <a:endParaRPr lang="en-US" sz="1400" dirty="0"/>
          </a:p>
        </p:txBody>
      </p:sp>
      <p:grpSp>
        <p:nvGrpSpPr>
          <p:cNvPr id="30" name="Group 29"/>
          <p:cNvGrpSpPr/>
          <p:nvPr/>
        </p:nvGrpSpPr>
        <p:grpSpPr>
          <a:xfrm>
            <a:off x="7531100" y="1816100"/>
            <a:ext cx="1047750" cy="1117600"/>
            <a:chOff x="4527550" y="1841500"/>
            <a:chExt cx="1047750" cy="1117600"/>
          </a:xfrm>
        </p:grpSpPr>
        <p:cxnSp>
          <p:nvCxnSpPr>
            <p:cNvPr id="31" name="Straight Arrow Connector 30"/>
            <p:cNvCxnSpPr/>
            <p:nvPr/>
          </p:nvCxnSpPr>
          <p:spPr>
            <a:xfrm flipV="1">
              <a:off x="4533900" y="1841500"/>
              <a:ext cx="12700" cy="1117600"/>
            </a:xfrm>
            <a:prstGeom prst="straightConnector1">
              <a:avLst/>
            </a:prstGeom>
            <a:ln>
              <a:solidFill>
                <a:srgbClr val="FFFFFF"/>
              </a:solidFill>
              <a:tailEnd type="arrow"/>
            </a:ln>
          </p:spPr>
          <p:style>
            <a:lnRef idx="2">
              <a:schemeClr val="accent1"/>
            </a:lnRef>
            <a:fillRef idx="0">
              <a:schemeClr val="accent1"/>
            </a:fillRef>
            <a:effectRef idx="1">
              <a:schemeClr val="accent1"/>
            </a:effectRef>
            <a:fontRef idx="minor">
              <a:schemeClr val="tx1"/>
            </a:fontRef>
          </p:style>
        </p:cxnSp>
        <p:sp>
          <p:nvSpPr>
            <p:cNvPr id="32" name="TextBox 31"/>
            <p:cNvSpPr txBox="1"/>
            <p:nvPr/>
          </p:nvSpPr>
          <p:spPr>
            <a:xfrm>
              <a:off x="4527550" y="1905000"/>
              <a:ext cx="1047750" cy="276999"/>
            </a:xfrm>
            <a:prstGeom prst="rect">
              <a:avLst/>
            </a:prstGeom>
            <a:noFill/>
          </p:spPr>
          <p:txBody>
            <a:bodyPr wrap="square" rtlCol="0">
              <a:spAutoFit/>
            </a:bodyPr>
            <a:lstStyle/>
            <a:p>
              <a:r>
                <a:rPr lang="en-US" sz="1200" dirty="0" err="1" smtClean="0"/>
                <a:t>h</a:t>
              </a:r>
              <a:r>
                <a:rPr lang="en-US" sz="1200" baseline="-25000" dirty="0" err="1" smtClean="0"/>
                <a:t>fw</a:t>
              </a:r>
              <a:r>
                <a:rPr lang="en-US" sz="1200" dirty="0" smtClean="0"/>
                <a:t> = P/</a:t>
              </a:r>
              <a:r>
                <a:rPr lang="en-US" sz="1200" dirty="0" err="1" smtClean="0">
                  <a:latin typeface="Symbol" charset="2"/>
                  <a:cs typeface="Symbol" charset="2"/>
                </a:rPr>
                <a:t>r</a:t>
              </a:r>
              <a:r>
                <a:rPr lang="en-US" sz="1200" baseline="-25000" dirty="0" err="1" smtClean="0"/>
                <a:t>fw</a:t>
              </a:r>
              <a:r>
                <a:rPr lang="en-US" sz="1200" dirty="0" err="1" smtClean="0"/>
                <a:t>g</a:t>
              </a:r>
              <a:endParaRPr lang="en-US" sz="1200" dirty="0"/>
            </a:p>
          </p:txBody>
        </p:sp>
      </p:grpSp>
      <p:sp>
        <p:nvSpPr>
          <p:cNvPr id="36" name="TextBox 35"/>
          <p:cNvSpPr txBox="1"/>
          <p:nvPr/>
        </p:nvSpPr>
        <p:spPr>
          <a:xfrm>
            <a:off x="6053666" y="1803400"/>
            <a:ext cx="1257300" cy="369332"/>
          </a:xfrm>
          <a:prstGeom prst="rect">
            <a:avLst/>
          </a:prstGeom>
          <a:noFill/>
        </p:spPr>
        <p:txBody>
          <a:bodyPr wrap="square" rtlCol="0">
            <a:spAutoFit/>
          </a:bodyPr>
          <a:lstStyle/>
          <a:p>
            <a:r>
              <a:rPr lang="en-US" dirty="0" err="1"/>
              <a:t>h</a:t>
            </a:r>
            <a:r>
              <a:rPr lang="en-US" baseline="-25000" dirty="0" err="1" smtClean="0"/>
              <a:t>fw</a:t>
            </a:r>
            <a:r>
              <a:rPr lang="en-US" dirty="0" smtClean="0"/>
              <a:t>&gt;</a:t>
            </a:r>
            <a:r>
              <a:rPr lang="en-US" dirty="0" err="1" smtClean="0"/>
              <a:t>h</a:t>
            </a:r>
            <a:r>
              <a:rPr lang="en-US" baseline="-25000" dirty="0" err="1" smtClean="0"/>
              <a:t>sw</a:t>
            </a:r>
            <a:endParaRPr lang="en-US" baseline="-25000" dirty="0"/>
          </a:p>
        </p:txBody>
      </p:sp>
      <p:sp>
        <p:nvSpPr>
          <p:cNvPr id="37" name="TextBox 36"/>
          <p:cNvSpPr txBox="1"/>
          <p:nvPr/>
        </p:nvSpPr>
        <p:spPr>
          <a:xfrm>
            <a:off x="429682" y="2015066"/>
            <a:ext cx="4104218" cy="338554"/>
          </a:xfrm>
          <a:prstGeom prst="rect">
            <a:avLst/>
          </a:prstGeom>
          <a:noFill/>
        </p:spPr>
        <p:txBody>
          <a:bodyPr wrap="square" rtlCol="0">
            <a:spAutoFit/>
          </a:bodyPr>
          <a:lstStyle/>
          <a:p>
            <a:r>
              <a:rPr lang="en-US" sz="1600" dirty="0" smtClean="0"/>
              <a:t>Define </a:t>
            </a:r>
            <a:r>
              <a:rPr lang="en-US" sz="1600" dirty="0" err="1" smtClean="0"/>
              <a:t>h</a:t>
            </a:r>
            <a:r>
              <a:rPr lang="en-US" sz="1600" baseline="-25000" dirty="0" err="1" smtClean="0"/>
              <a:t>sw</a:t>
            </a:r>
            <a:r>
              <a:rPr lang="en-US" sz="1600" dirty="0" smtClean="0"/>
              <a:t> as “Point-water pressure Head”</a:t>
            </a:r>
            <a:endParaRPr lang="en-US" sz="1600" dirty="0"/>
          </a:p>
        </p:txBody>
      </p:sp>
      <p:sp>
        <p:nvSpPr>
          <p:cNvPr id="38" name="TextBox 37"/>
          <p:cNvSpPr txBox="1"/>
          <p:nvPr/>
        </p:nvSpPr>
        <p:spPr>
          <a:xfrm>
            <a:off x="431796" y="2381250"/>
            <a:ext cx="3886200" cy="338554"/>
          </a:xfrm>
          <a:prstGeom prst="rect">
            <a:avLst/>
          </a:prstGeom>
          <a:noFill/>
        </p:spPr>
        <p:txBody>
          <a:bodyPr wrap="square" rtlCol="0">
            <a:spAutoFit/>
          </a:bodyPr>
          <a:lstStyle/>
          <a:p>
            <a:r>
              <a:rPr lang="en-US" sz="1600" dirty="0" smtClean="0"/>
              <a:t>Define </a:t>
            </a:r>
            <a:r>
              <a:rPr lang="en-US" sz="1600" dirty="0" err="1" smtClean="0"/>
              <a:t>h</a:t>
            </a:r>
            <a:r>
              <a:rPr lang="en-US" sz="1600" baseline="-25000" dirty="0" err="1" smtClean="0"/>
              <a:t>fw</a:t>
            </a:r>
            <a:r>
              <a:rPr lang="en-US" sz="1600" dirty="0" smtClean="0"/>
              <a:t> as “Freshwater pressure Head”</a:t>
            </a:r>
            <a:endParaRPr lang="en-US" sz="1600" dirty="0"/>
          </a:p>
        </p:txBody>
      </p:sp>
      <p:sp>
        <p:nvSpPr>
          <p:cNvPr id="39" name="TextBox 38"/>
          <p:cNvSpPr txBox="1"/>
          <p:nvPr/>
        </p:nvSpPr>
        <p:spPr>
          <a:xfrm>
            <a:off x="228600" y="2901950"/>
            <a:ext cx="3905250" cy="646331"/>
          </a:xfrm>
          <a:prstGeom prst="rect">
            <a:avLst/>
          </a:prstGeom>
          <a:noFill/>
        </p:spPr>
        <p:txBody>
          <a:bodyPr wrap="square" rtlCol="0">
            <a:spAutoFit/>
          </a:bodyPr>
          <a:lstStyle/>
          <a:p>
            <a:r>
              <a:rPr lang="en-US" dirty="0" smtClean="0"/>
              <a:t> Convert Point head to freshwater head </a:t>
            </a:r>
          </a:p>
          <a:p>
            <a:r>
              <a:rPr lang="en-US" dirty="0" smtClean="0">
                <a:latin typeface="Symbol" charset="2"/>
                <a:cs typeface="Symbol" charset="2"/>
              </a:rPr>
              <a:t>          </a:t>
            </a:r>
            <a:r>
              <a:rPr lang="en-US" dirty="0" err="1" smtClean="0"/>
              <a:t>h</a:t>
            </a:r>
            <a:r>
              <a:rPr lang="en-US" baseline="-25000" dirty="0" err="1" smtClean="0"/>
              <a:t>fw</a:t>
            </a:r>
            <a:r>
              <a:rPr lang="en-US" dirty="0" smtClean="0"/>
              <a:t>  = </a:t>
            </a:r>
            <a:r>
              <a:rPr lang="en-US" dirty="0" err="1" smtClean="0">
                <a:latin typeface="Symbol" charset="2"/>
                <a:cs typeface="Symbol" charset="2"/>
              </a:rPr>
              <a:t>r</a:t>
            </a:r>
            <a:r>
              <a:rPr lang="en-US" baseline="-25000" dirty="0" err="1" smtClean="0"/>
              <a:t>sw</a:t>
            </a:r>
            <a:r>
              <a:rPr lang="en-US" dirty="0" smtClean="0"/>
              <a:t>/</a:t>
            </a:r>
            <a:r>
              <a:rPr lang="en-US" dirty="0" err="1" smtClean="0">
                <a:latin typeface="Symbol" charset="2"/>
                <a:cs typeface="Symbol" charset="2"/>
              </a:rPr>
              <a:t>r</a:t>
            </a:r>
            <a:r>
              <a:rPr lang="en-US" baseline="-25000" dirty="0" err="1" smtClean="0"/>
              <a:t>fw</a:t>
            </a:r>
            <a:r>
              <a:rPr lang="en-US" dirty="0" smtClean="0"/>
              <a:t> * </a:t>
            </a:r>
            <a:r>
              <a:rPr lang="en-US" dirty="0" err="1" smtClean="0"/>
              <a:t>h</a:t>
            </a:r>
            <a:r>
              <a:rPr lang="en-US" baseline="-25000" dirty="0" err="1" smtClean="0"/>
              <a:t>sw</a:t>
            </a:r>
            <a:r>
              <a:rPr lang="en-US" dirty="0" smtClean="0"/>
              <a:t> </a:t>
            </a:r>
            <a:endParaRPr lang="en-US" dirty="0"/>
          </a:p>
        </p:txBody>
      </p:sp>
      <p:sp>
        <p:nvSpPr>
          <p:cNvPr id="40" name="TextBox 39"/>
          <p:cNvSpPr txBox="1"/>
          <p:nvPr/>
        </p:nvSpPr>
        <p:spPr>
          <a:xfrm>
            <a:off x="647700" y="4133850"/>
            <a:ext cx="3765550" cy="923330"/>
          </a:xfrm>
          <a:prstGeom prst="rect">
            <a:avLst/>
          </a:prstGeom>
          <a:noFill/>
        </p:spPr>
        <p:txBody>
          <a:bodyPr wrap="square" rtlCol="0">
            <a:spAutoFit/>
          </a:bodyPr>
          <a:lstStyle/>
          <a:p>
            <a:r>
              <a:rPr lang="en-US" dirty="0" smtClean="0"/>
              <a:t>Need to use freshwater heads in order to determine hydraulic gradient for vertical flow between aquifers</a:t>
            </a:r>
            <a:endParaRPr lang="en-US" dirty="0"/>
          </a:p>
        </p:txBody>
      </p:sp>
      <p:grpSp>
        <p:nvGrpSpPr>
          <p:cNvPr id="43" name="Group 42"/>
          <p:cNvGrpSpPr/>
          <p:nvPr/>
        </p:nvGrpSpPr>
        <p:grpSpPr>
          <a:xfrm>
            <a:off x="5880100" y="2552700"/>
            <a:ext cx="2070100" cy="695127"/>
            <a:chOff x="5880100" y="2552700"/>
            <a:chExt cx="2070100" cy="695127"/>
          </a:xfrm>
        </p:grpSpPr>
        <p:sp>
          <p:nvSpPr>
            <p:cNvPr id="23" name="TextBox 22"/>
            <p:cNvSpPr txBox="1"/>
            <p:nvPr/>
          </p:nvSpPr>
          <p:spPr>
            <a:xfrm>
              <a:off x="5937250" y="2552700"/>
              <a:ext cx="1390650" cy="369332"/>
            </a:xfrm>
            <a:prstGeom prst="rect">
              <a:avLst/>
            </a:prstGeom>
            <a:noFill/>
          </p:spPr>
          <p:txBody>
            <a:bodyPr wrap="square" rtlCol="0">
              <a:spAutoFit/>
            </a:bodyPr>
            <a:lstStyle/>
            <a:p>
              <a:r>
                <a:rPr lang="en-US" dirty="0" smtClean="0"/>
                <a:t>saltwater</a:t>
              </a:r>
              <a:endParaRPr lang="en-US" dirty="0"/>
            </a:p>
          </p:txBody>
        </p:sp>
        <p:sp>
          <p:nvSpPr>
            <p:cNvPr id="24" name="TextBox 23"/>
            <p:cNvSpPr txBox="1"/>
            <p:nvPr/>
          </p:nvSpPr>
          <p:spPr>
            <a:xfrm>
              <a:off x="5880100" y="2768600"/>
              <a:ext cx="1454150" cy="276999"/>
            </a:xfrm>
            <a:prstGeom prst="rect">
              <a:avLst/>
            </a:prstGeom>
            <a:noFill/>
          </p:spPr>
          <p:txBody>
            <a:bodyPr wrap="square" rtlCol="0">
              <a:spAutoFit/>
            </a:bodyPr>
            <a:lstStyle/>
            <a:p>
              <a:r>
                <a:rPr lang="en-US" sz="1200" dirty="0" err="1">
                  <a:latin typeface="Symbol" charset="2"/>
                  <a:cs typeface="Symbol" charset="2"/>
                </a:rPr>
                <a:t>r</a:t>
              </a:r>
              <a:r>
                <a:rPr lang="en-US" sz="1200" baseline="-25000" dirty="0" err="1" smtClean="0"/>
                <a:t>sw</a:t>
              </a:r>
              <a:r>
                <a:rPr lang="en-US" sz="1200" dirty="0" smtClean="0"/>
                <a:t> =1100 kg/m</a:t>
              </a:r>
              <a:r>
                <a:rPr lang="en-US" sz="1200" baseline="30000" dirty="0" smtClean="0"/>
                <a:t>3</a:t>
              </a:r>
              <a:endParaRPr lang="en-US" sz="1200" baseline="30000" dirty="0"/>
            </a:p>
          </p:txBody>
        </p:sp>
        <p:sp>
          <p:nvSpPr>
            <p:cNvPr id="41" name="TextBox 40"/>
            <p:cNvSpPr txBox="1"/>
            <p:nvPr/>
          </p:nvSpPr>
          <p:spPr>
            <a:xfrm>
              <a:off x="5981700" y="2940050"/>
              <a:ext cx="1968500" cy="307777"/>
            </a:xfrm>
            <a:prstGeom prst="rect">
              <a:avLst/>
            </a:prstGeom>
            <a:noFill/>
          </p:spPr>
          <p:txBody>
            <a:bodyPr wrap="square" rtlCol="0">
              <a:spAutoFit/>
            </a:bodyPr>
            <a:lstStyle/>
            <a:p>
              <a:r>
                <a:rPr lang="en-US" sz="1400" dirty="0" smtClean="0"/>
                <a:t>Pressure = P</a:t>
              </a:r>
              <a:endParaRPr lang="en-US" sz="1400" dirty="0"/>
            </a:p>
          </p:txBody>
        </p:sp>
      </p:grpSp>
      <p:sp>
        <p:nvSpPr>
          <p:cNvPr id="42" name="TextBox 41"/>
          <p:cNvSpPr txBox="1"/>
          <p:nvPr/>
        </p:nvSpPr>
        <p:spPr>
          <a:xfrm>
            <a:off x="3225800" y="977900"/>
            <a:ext cx="2755900" cy="646331"/>
          </a:xfrm>
          <a:prstGeom prst="rect">
            <a:avLst/>
          </a:prstGeom>
          <a:noFill/>
        </p:spPr>
        <p:txBody>
          <a:bodyPr wrap="square" rtlCol="0">
            <a:spAutoFit/>
          </a:bodyPr>
          <a:lstStyle/>
          <a:p>
            <a:r>
              <a:rPr lang="en-US" dirty="0" smtClean="0"/>
              <a:t>Consider confined aquifer filled with salty water</a:t>
            </a:r>
            <a:endParaRPr lang="en-US" dirty="0"/>
          </a:p>
        </p:txBody>
      </p:sp>
      <p:grpSp>
        <p:nvGrpSpPr>
          <p:cNvPr id="44" name="Group 43"/>
          <p:cNvGrpSpPr/>
          <p:nvPr/>
        </p:nvGrpSpPr>
        <p:grpSpPr>
          <a:xfrm>
            <a:off x="4478879" y="2959111"/>
            <a:ext cx="1441450" cy="1022350"/>
            <a:chOff x="1473200" y="2946400"/>
            <a:chExt cx="1441450" cy="1022350"/>
          </a:xfrm>
        </p:grpSpPr>
        <p:cxnSp>
          <p:nvCxnSpPr>
            <p:cNvPr id="45" name="Straight Arrow Connector 44"/>
            <p:cNvCxnSpPr/>
            <p:nvPr/>
          </p:nvCxnSpPr>
          <p:spPr>
            <a:xfrm flipV="1">
              <a:off x="2520950" y="2946400"/>
              <a:ext cx="0" cy="1022350"/>
            </a:xfrm>
            <a:prstGeom prst="straightConnector1">
              <a:avLst/>
            </a:prstGeom>
            <a:ln>
              <a:solidFill>
                <a:srgbClr val="FFFFFF"/>
              </a:solidFill>
              <a:tailEnd type="arrow"/>
            </a:ln>
          </p:spPr>
          <p:style>
            <a:lnRef idx="2">
              <a:schemeClr val="accent1"/>
            </a:lnRef>
            <a:fillRef idx="0">
              <a:schemeClr val="accent1"/>
            </a:fillRef>
            <a:effectRef idx="1">
              <a:schemeClr val="accent1"/>
            </a:effectRef>
            <a:fontRef idx="minor">
              <a:schemeClr val="tx1"/>
            </a:fontRef>
          </p:style>
        </p:cxnSp>
        <p:sp>
          <p:nvSpPr>
            <p:cNvPr id="46" name="TextBox 45"/>
            <p:cNvSpPr txBox="1"/>
            <p:nvPr/>
          </p:nvSpPr>
          <p:spPr>
            <a:xfrm>
              <a:off x="1473200" y="3543300"/>
              <a:ext cx="1441450" cy="276999"/>
            </a:xfrm>
            <a:prstGeom prst="rect">
              <a:avLst/>
            </a:prstGeom>
            <a:noFill/>
          </p:spPr>
          <p:txBody>
            <a:bodyPr wrap="square" rtlCol="0">
              <a:spAutoFit/>
            </a:bodyPr>
            <a:lstStyle/>
            <a:p>
              <a:r>
                <a:rPr lang="en-US" sz="1200" dirty="0" smtClean="0"/>
                <a:t>Elevation head</a:t>
              </a:r>
              <a:endParaRPr lang="en-US" sz="1200" dirty="0"/>
            </a:p>
          </p:txBody>
        </p:sp>
      </p:grpSp>
    </p:spTree>
    <p:extLst>
      <p:ext uri="{BB962C8B-B14F-4D97-AF65-F5344CB8AC3E}">
        <p14:creationId xmlns:p14="http://schemas.microsoft.com/office/powerpoint/2010/main" val="183786528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dissolve">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8"/>
                                        </p:tgtEl>
                                        <p:attrNameLst>
                                          <p:attrName>style.visibility</p:attrName>
                                        </p:attrNameLst>
                                      </p:cBhvr>
                                      <p:to>
                                        <p:strVal val="visible"/>
                                      </p:to>
                                    </p:set>
                                    <p:animEffect transition="in" filter="dissolve">
                                      <p:cBhvr>
                                        <p:cTn id="12" dur="500"/>
                                        <p:tgtEl>
                                          <p:spTgt spid="48"/>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47"/>
                                        </p:tgtEl>
                                        <p:attrNameLst>
                                          <p:attrName>style.visibility</p:attrName>
                                        </p:attrNameLst>
                                      </p:cBhvr>
                                      <p:to>
                                        <p:strVal val="visible"/>
                                      </p:to>
                                    </p:set>
                                    <p:anim calcmode="lin" valueType="num">
                                      <p:cBhvr additive="base">
                                        <p:cTn id="17" dur="500" fill="hold"/>
                                        <p:tgtEl>
                                          <p:spTgt spid="47"/>
                                        </p:tgtEl>
                                        <p:attrNameLst>
                                          <p:attrName>ppt_x</p:attrName>
                                        </p:attrNameLst>
                                      </p:cBhvr>
                                      <p:tavLst>
                                        <p:tav tm="0">
                                          <p:val>
                                            <p:strVal val="#ppt_x"/>
                                          </p:val>
                                        </p:tav>
                                        <p:tav tm="100000">
                                          <p:val>
                                            <p:strVal val="#ppt_x"/>
                                          </p:val>
                                        </p:tav>
                                      </p:tavLst>
                                    </p:anim>
                                    <p:anim calcmode="lin" valueType="num">
                                      <p:cBhvr additive="base">
                                        <p:cTn id="18"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43"/>
                                        </p:tgtEl>
                                        <p:attrNameLst>
                                          <p:attrName>style.visibility</p:attrName>
                                        </p:attrNameLst>
                                      </p:cBhvr>
                                      <p:to>
                                        <p:strVal val="visible"/>
                                      </p:to>
                                    </p:set>
                                    <p:animEffect transition="in" filter="dissolve">
                                      <p:cBhvr>
                                        <p:cTn id="23" dur="500"/>
                                        <p:tgtEl>
                                          <p:spTgt spid="43"/>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1"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1000" fill="hold"/>
                                        <p:tgtEl>
                                          <p:spTgt spid="8"/>
                                        </p:tgtEl>
                                        <p:attrNameLst>
                                          <p:attrName>ppt_x</p:attrName>
                                        </p:attrNameLst>
                                      </p:cBhvr>
                                      <p:tavLst>
                                        <p:tav tm="0">
                                          <p:val>
                                            <p:strVal val="#ppt_x"/>
                                          </p:val>
                                        </p:tav>
                                        <p:tav tm="100000">
                                          <p:val>
                                            <p:strVal val="#ppt_x"/>
                                          </p:val>
                                        </p:tav>
                                      </p:tavLst>
                                    </p:anim>
                                    <p:anim calcmode="lin" valueType="num">
                                      <p:cBhvr additive="base">
                                        <p:cTn id="29" dur="1000" fill="hold"/>
                                        <p:tgtEl>
                                          <p:spTgt spid="8"/>
                                        </p:tgtEl>
                                        <p:attrNameLst>
                                          <p:attrName>ppt_y</p:attrName>
                                        </p:attrNameLst>
                                      </p:cBhvr>
                                      <p:tavLst>
                                        <p:tav tm="0">
                                          <p:val>
                                            <p:strVal val="0-#ppt_h/2"/>
                                          </p:val>
                                        </p:tav>
                                        <p:tav tm="100000">
                                          <p:val>
                                            <p:strVal val="#ppt_y"/>
                                          </p:val>
                                        </p:tav>
                                      </p:tavLst>
                                    </p:anim>
                                  </p:childTnLst>
                                </p:cTn>
                              </p:par>
                            </p:childTnLst>
                          </p:cTn>
                        </p:par>
                        <p:par>
                          <p:cTn id="30" fill="hold">
                            <p:stCondLst>
                              <p:cond delay="1000"/>
                            </p:stCondLst>
                            <p:childTnLst>
                              <p:par>
                                <p:cTn id="31" presetID="2" presetClass="entr" presetSubtype="4" fill="hold" grpId="0" nodeType="afterEffect">
                                  <p:stCondLst>
                                    <p:cond delay="0"/>
                                  </p:stCondLst>
                                  <p:childTnLst>
                                    <p:set>
                                      <p:cBhvr>
                                        <p:cTn id="32" dur="1" fill="hold">
                                          <p:stCondLst>
                                            <p:cond delay="0"/>
                                          </p:stCondLst>
                                        </p:cTn>
                                        <p:tgtEl>
                                          <p:spTgt spid="21"/>
                                        </p:tgtEl>
                                        <p:attrNameLst>
                                          <p:attrName>style.visibility</p:attrName>
                                        </p:attrNameLst>
                                      </p:cBhvr>
                                      <p:to>
                                        <p:strVal val="visible"/>
                                      </p:to>
                                    </p:set>
                                    <p:anim calcmode="lin" valueType="num">
                                      <p:cBhvr additive="base">
                                        <p:cTn id="33" dur="1000" fill="hold"/>
                                        <p:tgtEl>
                                          <p:spTgt spid="21"/>
                                        </p:tgtEl>
                                        <p:attrNameLst>
                                          <p:attrName>ppt_x</p:attrName>
                                        </p:attrNameLst>
                                      </p:cBhvr>
                                      <p:tavLst>
                                        <p:tav tm="0">
                                          <p:val>
                                            <p:strVal val="#ppt_x"/>
                                          </p:val>
                                        </p:tav>
                                        <p:tav tm="100000">
                                          <p:val>
                                            <p:strVal val="#ppt_x"/>
                                          </p:val>
                                        </p:tav>
                                      </p:tavLst>
                                    </p:anim>
                                    <p:anim calcmode="lin" valueType="num">
                                      <p:cBhvr additive="base">
                                        <p:cTn id="34" dur="10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nodeType="clickEffect">
                                  <p:stCondLst>
                                    <p:cond delay="0"/>
                                  </p:stCondLst>
                                  <p:childTnLst>
                                    <p:set>
                                      <p:cBhvr>
                                        <p:cTn id="38" dur="1" fill="hold">
                                          <p:stCondLst>
                                            <p:cond delay="0"/>
                                          </p:stCondLst>
                                        </p:cTn>
                                        <p:tgtEl>
                                          <p:spTgt spid="44"/>
                                        </p:tgtEl>
                                        <p:attrNameLst>
                                          <p:attrName>style.visibility</p:attrName>
                                        </p:attrNameLst>
                                      </p:cBhvr>
                                      <p:to>
                                        <p:strVal val="visible"/>
                                      </p:to>
                                    </p:set>
                                    <p:animEffect transition="in" filter="dissolve">
                                      <p:cBhvr>
                                        <p:cTn id="39" dur="500"/>
                                        <p:tgtEl>
                                          <p:spTgt spid="44"/>
                                        </p:tgtEl>
                                      </p:cBhvr>
                                    </p:animEffect>
                                  </p:childTnLst>
                                </p:cTn>
                              </p:par>
                            </p:childTnLst>
                          </p:cTn>
                        </p:par>
                      </p:childTnLst>
                    </p:cTn>
                  </p:par>
                  <p:par>
                    <p:cTn id="40" fill="hold">
                      <p:stCondLst>
                        <p:cond delay="indefinite"/>
                      </p:stCondLst>
                      <p:childTnLst>
                        <p:par>
                          <p:cTn id="41" fill="hold">
                            <p:stCondLst>
                              <p:cond delay="0"/>
                            </p:stCondLst>
                            <p:childTnLst>
                              <p:par>
                                <p:cTn id="42" presetID="9" presetClass="entr" presetSubtype="0" fill="hold" nodeType="clickEffect">
                                  <p:stCondLst>
                                    <p:cond delay="0"/>
                                  </p:stCondLst>
                                  <p:childTnLst>
                                    <p:set>
                                      <p:cBhvr>
                                        <p:cTn id="43" dur="1" fill="hold">
                                          <p:stCondLst>
                                            <p:cond delay="0"/>
                                          </p:stCondLst>
                                        </p:cTn>
                                        <p:tgtEl>
                                          <p:spTgt spid="28"/>
                                        </p:tgtEl>
                                        <p:attrNameLst>
                                          <p:attrName>style.visibility</p:attrName>
                                        </p:attrNameLst>
                                      </p:cBhvr>
                                      <p:to>
                                        <p:strVal val="visible"/>
                                      </p:to>
                                    </p:set>
                                    <p:animEffect transition="in" filter="dissolve">
                                      <p:cBhvr>
                                        <p:cTn id="44" dur="500"/>
                                        <p:tgtEl>
                                          <p:spTgt spid="28"/>
                                        </p:tgtEl>
                                      </p:cBhvr>
                                    </p:animEffect>
                                  </p:childTnLst>
                                </p:cTn>
                              </p:par>
                            </p:childTnLst>
                          </p:cTn>
                        </p:par>
                      </p:childTnLst>
                    </p:cTn>
                  </p:par>
                  <p:par>
                    <p:cTn id="45" fill="hold">
                      <p:stCondLst>
                        <p:cond delay="indefinite"/>
                      </p:stCondLst>
                      <p:childTnLst>
                        <p:par>
                          <p:cTn id="46" fill="hold">
                            <p:stCondLst>
                              <p:cond delay="0"/>
                            </p:stCondLst>
                            <p:childTnLst>
                              <p:par>
                                <p:cTn id="47" presetID="9" presetClass="entr" presetSubtype="0" fill="hold" grpId="0" nodeType="clickEffect">
                                  <p:stCondLst>
                                    <p:cond delay="0"/>
                                  </p:stCondLst>
                                  <p:childTnLst>
                                    <p:set>
                                      <p:cBhvr>
                                        <p:cTn id="48" dur="1" fill="hold">
                                          <p:stCondLst>
                                            <p:cond delay="0"/>
                                          </p:stCondLst>
                                        </p:cTn>
                                        <p:tgtEl>
                                          <p:spTgt spid="37"/>
                                        </p:tgtEl>
                                        <p:attrNameLst>
                                          <p:attrName>style.visibility</p:attrName>
                                        </p:attrNameLst>
                                      </p:cBhvr>
                                      <p:to>
                                        <p:strVal val="visible"/>
                                      </p:to>
                                    </p:set>
                                    <p:animEffect transition="in" filter="dissolve">
                                      <p:cBhvr>
                                        <p:cTn id="49" dur="500"/>
                                        <p:tgtEl>
                                          <p:spTgt spid="37"/>
                                        </p:tgtEl>
                                      </p:cBhvr>
                                    </p:animEffect>
                                  </p:childTnLst>
                                </p:cTn>
                              </p:par>
                            </p:childTnLst>
                          </p:cTn>
                        </p:par>
                      </p:childTnLst>
                    </p:cTn>
                  </p:par>
                  <p:par>
                    <p:cTn id="50" fill="hold">
                      <p:stCondLst>
                        <p:cond delay="indefinite"/>
                      </p:stCondLst>
                      <p:childTnLst>
                        <p:par>
                          <p:cTn id="51" fill="hold">
                            <p:stCondLst>
                              <p:cond delay="0"/>
                            </p:stCondLst>
                            <p:childTnLst>
                              <p:par>
                                <p:cTn id="52" presetID="2" presetClass="entr" presetSubtype="1" fill="hold" grpId="0" nodeType="clickEffect">
                                  <p:stCondLst>
                                    <p:cond delay="0"/>
                                  </p:stCondLst>
                                  <p:childTnLst>
                                    <p:set>
                                      <p:cBhvr>
                                        <p:cTn id="53" dur="1" fill="hold">
                                          <p:stCondLst>
                                            <p:cond delay="0"/>
                                          </p:stCondLst>
                                        </p:cTn>
                                        <p:tgtEl>
                                          <p:spTgt spid="19"/>
                                        </p:tgtEl>
                                        <p:attrNameLst>
                                          <p:attrName>style.visibility</p:attrName>
                                        </p:attrNameLst>
                                      </p:cBhvr>
                                      <p:to>
                                        <p:strVal val="visible"/>
                                      </p:to>
                                    </p:set>
                                    <p:anim calcmode="lin" valueType="num">
                                      <p:cBhvr additive="base">
                                        <p:cTn id="54" dur="1000" fill="hold"/>
                                        <p:tgtEl>
                                          <p:spTgt spid="19"/>
                                        </p:tgtEl>
                                        <p:attrNameLst>
                                          <p:attrName>ppt_x</p:attrName>
                                        </p:attrNameLst>
                                      </p:cBhvr>
                                      <p:tavLst>
                                        <p:tav tm="0">
                                          <p:val>
                                            <p:strVal val="#ppt_x"/>
                                          </p:val>
                                        </p:tav>
                                        <p:tav tm="100000">
                                          <p:val>
                                            <p:strVal val="#ppt_x"/>
                                          </p:val>
                                        </p:tav>
                                      </p:tavLst>
                                    </p:anim>
                                    <p:anim calcmode="lin" valueType="num">
                                      <p:cBhvr additive="base">
                                        <p:cTn id="55" dur="1000" fill="hold"/>
                                        <p:tgtEl>
                                          <p:spTgt spid="19"/>
                                        </p:tgtEl>
                                        <p:attrNameLst>
                                          <p:attrName>ppt_y</p:attrName>
                                        </p:attrNameLst>
                                      </p:cBhvr>
                                      <p:tavLst>
                                        <p:tav tm="0">
                                          <p:val>
                                            <p:strVal val="0-#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9" presetClass="entr" presetSubtype="0" fill="hold" grpId="0" nodeType="clickEffect">
                                  <p:stCondLst>
                                    <p:cond delay="0"/>
                                  </p:stCondLst>
                                  <p:childTnLst>
                                    <p:set>
                                      <p:cBhvr>
                                        <p:cTn id="59" dur="1" fill="hold">
                                          <p:stCondLst>
                                            <p:cond delay="0"/>
                                          </p:stCondLst>
                                        </p:cTn>
                                        <p:tgtEl>
                                          <p:spTgt spid="29"/>
                                        </p:tgtEl>
                                        <p:attrNameLst>
                                          <p:attrName>style.visibility</p:attrName>
                                        </p:attrNameLst>
                                      </p:cBhvr>
                                      <p:to>
                                        <p:strVal val="visible"/>
                                      </p:to>
                                    </p:set>
                                    <p:animEffect transition="in" filter="dissolve">
                                      <p:cBhvr>
                                        <p:cTn id="60" dur="500"/>
                                        <p:tgtEl>
                                          <p:spTgt spid="29"/>
                                        </p:tgtEl>
                                      </p:cBhvr>
                                    </p:animEffect>
                                  </p:childTnLst>
                                </p:cTn>
                              </p:par>
                            </p:childTnLst>
                          </p:cTn>
                        </p:par>
                      </p:childTnLst>
                    </p:cTn>
                  </p:par>
                  <p:par>
                    <p:cTn id="61" fill="hold">
                      <p:stCondLst>
                        <p:cond delay="indefinite"/>
                      </p:stCondLst>
                      <p:childTnLst>
                        <p:par>
                          <p:cTn id="62" fill="hold">
                            <p:stCondLst>
                              <p:cond delay="0"/>
                            </p:stCondLst>
                            <p:childTnLst>
                              <p:par>
                                <p:cTn id="63" presetID="2" presetClass="entr" presetSubtype="1" fill="hold" grpId="0" nodeType="clickEffect">
                                  <p:stCondLst>
                                    <p:cond delay="0"/>
                                  </p:stCondLst>
                                  <p:childTnLst>
                                    <p:set>
                                      <p:cBhvr>
                                        <p:cTn id="64" dur="1" fill="hold">
                                          <p:stCondLst>
                                            <p:cond delay="0"/>
                                          </p:stCondLst>
                                        </p:cTn>
                                        <p:tgtEl>
                                          <p:spTgt spid="22"/>
                                        </p:tgtEl>
                                        <p:attrNameLst>
                                          <p:attrName>style.visibility</p:attrName>
                                        </p:attrNameLst>
                                      </p:cBhvr>
                                      <p:to>
                                        <p:strVal val="visible"/>
                                      </p:to>
                                    </p:set>
                                    <p:anim calcmode="lin" valueType="num">
                                      <p:cBhvr additive="base">
                                        <p:cTn id="65" dur="2000" fill="hold"/>
                                        <p:tgtEl>
                                          <p:spTgt spid="22"/>
                                        </p:tgtEl>
                                        <p:attrNameLst>
                                          <p:attrName>ppt_x</p:attrName>
                                        </p:attrNameLst>
                                      </p:cBhvr>
                                      <p:tavLst>
                                        <p:tav tm="0">
                                          <p:val>
                                            <p:strVal val="#ppt_x"/>
                                          </p:val>
                                        </p:tav>
                                        <p:tav tm="100000">
                                          <p:val>
                                            <p:strVal val="#ppt_x"/>
                                          </p:val>
                                        </p:tav>
                                      </p:tavLst>
                                    </p:anim>
                                    <p:anim calcmode="lin" valueType="num">
                                      <p:cBhvr additive="base">
                                        <p:cTn id="66" dur="2000" fill="hold"/>
                                        <p:tgtEl>
                                          <p:spTgt spid="22"/>
                                        </p:tgtEl>
                                        <p:attrNameLst>
                                          <p:attrName>ppt_y</p:attrName>
                                        </p:attrNameLst>
                                      </p:cBhvr>
                                      <p:tavLst>
                                        <p:tav tm="0">
                                          <p:val>
                                            <p:strVal val="0-#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9" presetClass="entr" presetSubtype="0" fill="hold" nodeType="clickEffect">
                                  <p:stCondLst>
                                    <p:cond delay="0"/>
                                  </p:stCondLst>
                                  <p:childTnLst>
                                    <p:set>
                                      <p:cBhvr>
                                        <p:cTn id="70" dur="1" fill="hold">
                                          <p:stCondLst>
                                            <p:cond delay="0"/>
                                          </p:stCondLst>
                                        </p:cTn>
                                        <p:tgtEl>
                                          <p:spTgt spid="17"/>
                                        </p:tgtEl>
                                        <p:attrNameLst>
                                          <p:attrName>style.visibility</p:attrName>
                                        </p:attrNameLst>
                                      </p:cBhvr>
                                      <p:to>
                                        <p:strVal val="visible"/>
                                      </p:to>
                                    </p:set>
                                    <p:animEffect transition="in" filter="dissolve">
                                      <p:cBhvr>
                                        <p:cTn id="71" dur="500"/>
                                        <p:tgtEl>
                                          <p:spTgt spid="17"/>
                                        </p:tgtEl>
                                      </p:cBhvr>
                                    </p:animEffect>
                                  </p:childTnLst>
                                </p:cTn>
                              </p:par>
                            </p:childTnLst>
                          </p:cTn>
                        </p:par>
                      </p:childTnLst>
                    </p:cTn>
                  </p:par>
                  <p:par>
                    <p:cTn id="72" fill="hold">
                      <p:stCondLst>
                        <p:cond delay="indefinite"/>
                      </p:stCondLst>
                      <p:childTnLst>
                        <p:par>
                          <p:cTn id="73" fill="hold">
                            <p:stCondLst>
                              <p:cond delay="0"/>
                            </p:stCondLst>
                            <p:childTnLst>
                              <p:par>
                                <p:cTn id="74" presetID="9" presetClass="entr" presetSubtype="0" fill="hold" nodeType="clickEffect">
                                  <p:stCondLst>
                                    <p:cond delay="0"/>
                                  </p:stCondLst>
                                  <p:childTnLst>
                                    <p:set>
                                      <p:cBhvr>
                                        <p:cTn id="75" dur="1" fill="hold">
                                          <p:stCondLst>
                                            <p:cond delay="0"/>
                                          </p:stCondLst>
                                        </p:cTn>
                                        <p:tgtEl>
                                          <p:spTgt spid="30"/>
                                        </p:tgtEl>
                                        <p:attrNameLst>
                                          <p:attrName>style.visibility</p:attrName>
                                        </p:attrNameLst>
                                      </p:cBhvr>
                                      <p:to>
                                        <p:strVal val="visible"/>
                                      </p:to>
                                    </p:set>
                                    <p:animEffect transition="in" filter="dissolve">
                                      <p:cBhvr>
                                        <p:cTn id="76" dur="500"/>
                                        <p:tgtEl>
                                          <p:spTgt spid="30"/>
                                        </p:tgtEl>
                                      </p:cBhvr>
                                    </p:animEffect>
                                  </p:childTnLst>
                                </p:cTn>
                              </p:par>
                            </p:childTnLst>
                          </p:cTn>
                        </p:par>
                      </p:childTnLst>
                    </p:cTn>
                  </p:par>
                  <p:par>
                    <p:cTn id="77" fill="hold">
                      <p:stCondLst>
                        <p:cond delay="indefinite"/>
                      </p:stCondLst>
                      <p:childTnLst>
                        <p:par>
                          <p:cTn id="78" fill="hold">
                            <p:stCondLst>
                              <p:cond delay="0"/>
                            </p:stCondLst>
                            <p:childTnLst>
                              <p:par>
                                <p:cTn id="79" presetID="9" presetClass="entr" presetSubtype="0" fill="hold" grpId="0" nodeType="clickEffect">
                                  <p:stCondLst>
                                    <p:cond delay="0"/>
                                  </p:stCondLst>
                                  <p:childTnLst>
                                    <p:set>
                                      <p:cBhvr>
                                        <p:cTn id="80" dur="1" fill="hold">
                                          <p:stCondLst>
                                            <p:cond delay="0"/>
                                          </p:stCondLst>
                                        </p:cTn>
                                        <p:tgtEl>
                                          <p:spTgt spid="38"/>
                                        </p:tgtEl>
                                        <p:attrNameLst>
                                          <p:attrName>style.visibility</p:attrName>
                                        </p:attrNameLst>
                                      </p:cBhvr>
                                      <p:to>
                                        <p:strVal val="visible"/>
                                      </p:to>
                                    </p:set>
                                    <p:animEffect transition="in" filter="dissolve">
                                      <p:cBhvr>
                                        <p:cTn id="81" dur="500"/>
                                        <p:tgtEl>
                                          <p:spTgt spid="38"/>
                                        </p:tgtEl>
                                      </p:cBhvr>
                                    </p:animEffect>
                                  </p:childTnLst>
                                </p:cTn>
                              </p:par>
                            </p:childTnLst>
                          </p:cTn>
                        </p:par>
                      </p:childTnLst>
                    </p:cTn>
                  </p:par>
                  <p:par>
                    <p:cTn id="82" fill="hold">
                      <p:stCondLst>
                        <p:cond delay="indefinite"/>
                      </p:stCondLst>
                      <p:childTnLst>
                        <p:par>
                          <p:cTn id="83" fill="hold">
                            <p:stCondLst>
                              <p:cond delay="0"/>
                            </p:stCondLst>
                            <p:childTnLst>
                              <p:par>
                                <p:cTn id="84" presetID="9" presetClass="entr" presetSubtype="0" fill="hold" grpId="0" nodeType="clickEffect">
                                  <p:stCondLst>
                                    <p:cond delay="0"/>
                                  </p:stCondLst>
                                  <p:childTnLst>
                                    <p:set>
                                      <p:cBhvr>
                                        <p:cTn id="85" dur="1" fill="hold">
                                          <p:stCondLst>
                                            <p:cond delay="0"/>
                                          </p:stCondLst>
                                        </p:cTn>
                                        <p:tgtEl>
                                          <p:spTgt spid="36"/>
                                        </p:tgtEl>
                                        <p:attrNameLst>
                                          <p:attrName>style.visibility</p:attrName>
                                        </p:attrNameLst>
                                      </p:cBhvr>
                                      <p:to>
                                        <p:strVal val="visible"/>
                                      </p:to>
                                    </p:set>
                                    <p:animEffect transition="in" filter="dissolve">
                                      <p:cBhvr>
                                        <p:cTn id="86" dur="500"/>
                                        <p:tgtEl>
                                          <p:spTgt spid="36"/>
                                        </p:tgtEl>
                                      </p:cBhvr>
                                    </p:animEffect>
                                  </p:childTnLst>
                                </p:cTn>
                              </p:par>
                            </p:childTnLst>
                          </p:cTn>
                        </p:par>
                      </p:childTnLst>
                    </p:cTn>
                  </p:par>
                  <p:par>
                    <p:cTn id="87" fill="hold">
                      <p:stCondLst>
                        <p:cond delay="indefinite"/>
                      </p:stCondLst>
                      <p:childTnLst>
                        <p:par>
                          <p:cTn id="88" fill="hold">
                            <p:stCondLst>
                              <p:cond delay="0"/>
                            </p:stCondLst>
                            <p:childTnLst>
                              <p:par>
                                <p:cTn id="89" presetID="9" presetClass="entr" presetSubtype="0" fill="hold" grpId="0" nodeType="clickEffect">
                                  <p:stCondLst>
                                    <p:cond delay="0"/>
                                  </p:stCondLst>
                                  <p:childTnLst>
                                    <p:set>
                                      <p:cBhvr>
                                        <p:cTn id="90" dur="1" fill="hold">
                                          <p:stCondLst>
                                            <p:cond delay="0"/>
                                          </p:stCondLst>
                                        </p:cTn>
                                        <p:tgtEl>
                                          <p:spTgt spid="39"/>
                                        </p:tgtEl>
                                        <p:attrNameLst>
                                          <p:attrName>style.visibility</p:attrName>
                                        </p:attrNameLst>
                                      </p:cBhvr>
                                      <p:to>
                                        <p:strVal val="visible"/>
                                      </p:to>
                                    </p:set>
                                    <p:animEffect transition="in" filter="dissolve">
                                      <p:cBhvr>
                                        <p:cTn id="91" dur="500"/>
                                        <p:tgtEl>
                                          <p:spTgt spid="39"/>
                                        </p:tgtEl>
                                      </p:cBhvr>
                                    </p:animEffect>
                                  </p:childTnLst>
                                </p:cTn>
                              </p:par>
                            </p:childTnLst>
                          </p:cTn>
                        </p:par>
                      </p:childTnLst>
                    </p:cTn>
                  </p:par>
                  <p:par>
                    <p:cTn id="92" fill="hold">
                      <p:stCondLst>
                        <p:cond delay="indefinite"/>
                      </p:stCondLst>
                      <p:childTnLst>
                        <p:par>
                          <p:cTn id="93" fill="hold">
                            <p:stCondLst>
                              <p:cond delay="0"/>
                            </p:stCondLst>
                            <p:childTnLst>
                              <p:par>
                                <p:cTn id="94" presetID="9" presetClass="entr" presetSubtype="0" fill="hold" grpId="0" nodeType="clickEffect">
                                  <p:stCondLst>
                                    <p:cond delay="0"/>
                                  </p:stCondLst>
                                  <p:childTnLst>
                                    <p:set>
                                      <p:cBhvr>
                                        <p:cTn id="95" dur="1" fill="hold">
                                          <p:stCondLst>
                                            <p:cond delay="0"/>
                                          </p:stCondLst>
                                        </p:cTn>
                                        <p:tgtEl>
                                          <p:spTgt spid="40"/>
                                        </p:tgtEl>
                                        <p:attrNameLst>
                                          <p:attrName>style.visibility</p:attrName>
                                        </p:attrNameLst>
                                      </p:cBhvr>
                                      <p:to>
                                        <p:strVal val="visible"/>
                                      </p:to>
                                    </p:set>
                                    <p:animEffect transition="in" filter="dissolve">
                                      <p:cBhvr>
                                        <p:cTn id="96"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9" grpId="0" animBg="1"/>
      <p:bldP spid="21" grpId="0" animBg="1"/>
      <p:bldP spid="22" grpId="0" animBg="1"/>
      <p:bldP spid="29" grpId="0"/>
      <p:bldP spid="36" grpId="0"/>
      <p:bldP spid="37" grpId="0"/>
      <p:bldP spid="38" grpId="0"/>
      <p:bldP spid="39" grpId="0"/>
      <p:bldP spid="40" grpId="0"/>
      <p:bldP spid="4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grpSp>
        <p:nvGrpSpPr>
          <p:cNvPr id="84" name="Group 83"/>
          <p:cNvGrpSpPr/>
          <p:nvPr/>
        </p:nvGrpSpPr>
        <p:grpSpPr>
          <a:xfrm>
            <a:off x="4203700" y="469900"/>
            <a:ext cx="3915833" cy="2952465"/>
            <a:chOff x="4203700" y="469900"/>
            <a:chExt cx="3915833" cy="2952465"/>
          </a:xfrm>
        </p:grpSpPr>
        <p:grpSp>
          <p:nvGrpSpPr>
            <p:cNvPr id="20" name="Group 19"/>
            <p:cNvGrpSpPr/>
            <p:nvPr/>
          </p:nvGrpSpPr>
          <p:grpSpPr>
            <a:xfrm>
              <a:off x="4203700" y="469900"/>
              <a:ext cx="3915833" cy="2952465"/>
              <a:chOff x="4203700" y="469900"/>
              <a:chExt cx="3915833" cy="2952465"/>
            </a:xfrm>
          </p:grpSpPr>
          <p:sp>
            <p:nvSpPr>
              <p:cNvPr id="5" name="Rectangle 4"/>
              <p:cNvSpPr/>
              <p:nvPr/>
            </p:nvSpPr>
            <p:spPr>
              <a:xfrm>
                <a:off x="4271433" y="469900"/>
                <a:ext cx="3831166" cy="681566"/>
              </a:xfrm>
              <a:prstGeom prst="rect">
                <a:avLst/>
              </a:prstGeom>
              <a:solidFill>
                <a:srgbClr val="3366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4275667" y="1159933"/>
                <a:ext cx="3831166" cy="321733"/>
              </a:xfrm>
              <a:prstGeom prst="rect">
                <a:avLst/>
              </a:prstGeom>
              <a:pattFill prst="wdUpDiag">
                <a:fgClr>
                  <a:schemeClr val="bg1"/>
                </a:fgClr>
                <a:bgClr>
                  <a:srgbClr val="008000"/>
                </a:bgClr>
              </a:patt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4275666" y="1490133"/>
                <a:ext cx="3831166" cy="681566"/>
              </a:xfrm>
              <a:prstGeom prst="rect">
                <a:avLst/>
              </a:prstGeom>
              <a:pattFill prst="pct10">
                <a:fgClr>
                  <a:schemeClr val="bg1"/>
                </a:fgClr>
                <a:bgClr>
                  <a:srgbClr val="3366FF"/>
                </a:bgClr>
              </a:patt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4271433" y="2180167"/>
                <a:ext cx="3831166" cy="262466"/>
              </a:xfrm>
              <a:prstGeom prst="rect">
                <a:avLst/>
              </a:prstGeom>
              <a:pattFill prst="wdUpDiag">
                <a:fgClr>
                  <a:schemeClr val="bg1"/>
                </a:fgClr>
                <a:bgClr>
                  <a:srgbClr val="008000"/>
                </a:bgClr>
              </a:patt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4271433" y="2451099"/>
                <a:ext cx="3831166" cy="905933"/>
              </a:xfrm>
              <a:prstGeom prst="rect">
                <a:avLst/>
              </a:prstGeom>
              <a:pattFill prst="pct25">
                <a:fgClr>
                  <a:schemeClr val="bg1"/>
                </a:fgClr>
                <a:bgClr>
                  <a:srgbClr val="0000FF"/>
                </a:bgClr>
              </a:patt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4906434" y="3145366"/>
                <a:ext cx="977900" cy="276999"/>
              </a:xfrm>
              <a:prstGeom prst="rect">
                <a:avLst/>
              </a:prstGeom>
              <a:noFill/>
            </p:spPr>
            <p:txBody>
              <a:bodyPr wrap="square" rtlCol="0">
                <a:spAutoFit/>
              </a:bodyPr>
              <a:lstStyle/>
              <a:p>
                <a:r>
                  <a:rPr lang="en-US" sz="1200" dirty="0" smtClean="0"/>
                  <a:t>datum</a:t>
                </a:r>
                <a:endParaRPr lang="en-US" sz="1200" dirty="0"/>
              </a:p>
            </p:txBody>
          </p:sp>
          <p:sp>
            <p:nvSpPr>
              <p:cNvPr id="11" name="TextBox 10"/>
              <p:cNvSpPr txBox="1"/>
              <p:nvPr/>
            </p:nvSpPr>
            <p:spPr>
              <a:xfrm>
                <a:off x="4246033" y="952500"/>
                <a:ext cx="1540933" cy="215444"/>
              </a:xfrm>
              <a:prstGeom prst="rect">
                <a:avLst/>
              </a:prstGeom>
              <a:noFill/>
            </p:spPr>
            <p:txBody>
              <a:bodyPr wrap="square" rtlCol="0">
                <a:spAutoFit/>
              </a:bodyPr>
              <a:lstStyle/>
              <a:p>
                <a:r>
                  <a:rPr lang="en-US" sz="800" dirty="0">
                    <a:latin typeface="Symbol" charset="2"/>
                    <a:cs typeface="Symbol" charset="2"/>
                  </a:rPr>
                  <a:t>r</a:t>
                </a:r>
                <a:r>
                  <a:rPr lang="en-US" sz="800" dirty="0" smtClean="0"/>
                  <a:t>=999 kg/m</a:t>
                </a:r>
                <a:r>
                  <a:rPr lang="en-US" sz="800" baseline="30000" dirty="0" smtClean="0"/>
                  <a:t>3</a:t>
                </a:r>
                <a:endParaRPr lang="en-US" sz="800" baseline="30000" dirty="0"/>
              </a:p>
            </p:txBody>
          </p:sp>
          <p:sp>
            <p:nvSpPr>
              <p:cNvPr id="12" name="TextBox 11"/>
              <p:cNvSpPr txBox="1"/>
              <p:nvPr/>
            </p:nvSpPr>
            <p:spPr>
              <a:xfrm>
                <a:off x="4271433" y="1960033"/>
                <a:ext cx="1540933" cy="215444"/>
              </a:xfrm>
              <a:prstGeom prst="rect">
                <a:avLst/>
              </a:prstGeom>
              <a:noFill/>
            </p:spPr>
            <p:txBody>
              <a:bodyPr wrap="square" rtlCol="0">
                <a:spAutoFit/>
              </a:bodyPr>
              <a:lstStyle/>
              <a:p>
                <a:r>
                  <a:rPr lang="en-US" sz="800" dirty="0">
                    <a:latin typeface="Symbol" charset="2"/>
                    <a:cs typeface="Symbol" charset="2"/>
                  </a:rPr>
                  <a:t>r</a:t>
                </a:r>
                <a:r>
                  <a:rPr lang="en-US" sz="800" dirty="0" smtClean="0"/>
                  <a:t>=1040 kg/m</a:t>
                </a:r>
                <a:r>
                  <a:rPr lang="en-US" sz="800" baseline="30000" dirty="0" smtClean="0"/>
                  <a:t>3</a:t>
                </a:r>
                <a:endParaRPr lang="en-US" sz="800" baseline="30000" dirty="0"/>
              </a:p>
            </p:txBody>
          </p:sp>
          <p:sp>
            <p:nvSpPr>
              <p:cNvPr id="13" name="TextBox 12"/>
              <p:cNvSpPr txBox="1"/>
              <p:nvPr/>
            </p:nvSpPr>
            <p:spPr>
              <a:xfrm>
                <a:off x="4254500" y="3141134"/>
                <a:ext cx="1540933" cy="215444"/>
              </a:xfrm>
              <a:prstGeom prst="rect">
                <a:avLst/>
              </a:prstGeom>
              <a:noFill/>
            </p:spPr>
            <p:txBody>
              <a:bodyPr wrap="square" rtlCol="0">
                <a:spAutoFit/>
              </a:bodyPr>
              <a:lstStyle/>
              <a:p>
                <a:r>
                  <a:rPr lang="en-US" sz="800" dirty="0">
                    <a:latin typeface="Symbol" charset="2"/>
                    <a:cs typeface="Symbol" charset="2"/>
                  </a:rPr>
                  <a:t>r</a:t>
                </a:r>
                <a:r>
                  <a:rPr lang="en-US" sz="800" dirty="0" smtClean="0"/>
                  <a:t>=1100 kg/m</a:t>
                </a:r>
                <a:r>
                  <a:rPr lang="en-US" sz="800" baseline="30000" dirty="0" smtClean="0"/>
                  <a:t>3</a:t>
                </a:r>
                <a:endParaRPr lang="en-US" sz="800" baseline="30000" dirty="0"/>
              </a:p>
            </p:txBody>
          </p:sp>
          <p:cxnSp>
            <p:nvCxnSpPr>
              <p:cNvPr id="15" name="Straight Connector 14"/>
              <p:cNvCxnSpPr/>
              <p:nvPr/>
            </p:nvCxnSpPr>
            <p:spPr>
              <a:xfrm>
                <a:off x="4271433" y="647700"/>
                <a:ext cx="3848100" cy="0"/>
              </a:xfrm>
              <a:prstGeom prst="line">
                <a:avLst/>
              </a:prstGeom>
              <a:ln>
                <a:solidFill>
                  <a:srgbClr val="FFFFFF"/>
                </a:solidFill>
                <a:prstDash val="dot"/>
              </a:ln>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4203700" y="588434"/>
                <a:ext cx="762000" cy="215444"/>
              </a:xfrm>
              <a:prstGeom prst="rect">
                <a:avLst/>
              </a:prstGeom>
              <a:noFill/>
            </p:spPr>
            <p:txBody>
              <a:bodyPr wrap="square" rtlCol="0">
                <a:spAutoFit/>
              </a:bodyPr>
              <a:lstStyle/>
              <a:p>
                <a:r>
                  <a:rPr lang="en-US" sz="800" dirty="0" smtClean="0"/>
                  <a:t>Water table</a:t>
                </a:r>
                <a:endParaRPr lang="en-US" sz="800" dirty="0"/>
              </a:p>
            </p:txBody>
          </p:sp>
          <p:sp>
            <p:nvSpPr>
              <p:cNvPr id="17" name="TextBox 16"/>
              <p:cNvSpPr txBox="1"/>
              <p:nvPr/>
            </p:nvSpPr>
            <p:spPr>
              <a:xfrm>
                <a:off x="4203705" y="1202267"/>
                <a:ext cx="1083733" cy="261610"/>
              </a:xfrm>
              <a:prstGeom prst="rect">
                <a:avLst/>
              </a:prstGeom>
              <a:noFill/>
            </p:spPr>
            <p:txBody>
              <a:bodyPr wrap="square" rtlCol="0">
                <a:spAutoFit/>
              </a:bodyPr>
              <a:lstStyle/>
              <a:p>
                <a:r>
                  <a:rPr lang="en-US" sz="1050" dirty="0" err="1" smtClean="0"/>
                  <a:t>aquitard</a:t>
                </a:r>
                <a:endParaRPr lang="en-US" sz="1050" dirty="0"/>
              </a:p>
            </p:txBody>
          </p:sp>
          <p:sp>
            <p:nvSpPr>
              <p:cNvPr id="18" name="TextBox 17"/>
              <p:cNvSpPr txBox="1"/>
              <p:nvPr/>
            </p:nvSpPr>
            <p:spPr>
              <a:xfrm>
                <a:off x="4220634" y="2184400"/>
                <a:ext cx="1083733" cy="261610"/>
              </a:xfrm>
              <a:prstGeom prst="rect">
                <a:avLst/>
              </a:prstGeom>
              <a:noFill/>
            </p:spPr>
            <p:txBody>
              <a:bodyPr wrap="square" rtlCol="0">
                <a:spAutoFit/>
              </a:bodyPr>
              <a:lstStyle/>
              <a:p>
                <a:r>
                  <a:rPr lang="en-US" sz="1050" dirty="0" err="1" smtClean="0"/>
                  <a:t>aquitard</a:t>
                </a:r>
                <a:endParaRPr lang="en-US" sz="1050" dirty="0"/>
              </a:p>
            </p:txBody>
          </p:sp>
        </p:grpSp>
        <p:sp>
          <p:nvSpPr>
            <p:cNvPr id="81" name="TextBox 80"/>
            <p:cNvSpPr txBox="1"/>
            <p:nvPr/>
          </p:nvSpPr>
          <p:spPr>
            <a:xfrm>
              <a:off x="4224864" y="685797"/>
              <a:ext cx="389467" cy="369332"/>
            </a:xfrm>
            <a:prstGeom prst="rect">
              <a:avLst/>
            </a:prstGeom>
            <a:noFill/>
          </p:spPr>
          <p:txBody>
            <a:bodyPr wrap="square" rtlCol="0">
              <a:spAutoFit/>
            </a:bodyPr>
            <a:lstStyle/>
            <a:p>
              <a:r>
                <a:rPr lang="en-US" dirty="0" smtClean="0"/>
                <a:t>A</a:t>
              </a:r>
              <a:endParaRPr lang="en-US" dirty="0"/>
            </a:p>
          </p:txBody>
        </p:sp>
        <p:sp>
          <p:nvSpPr>
            <p:cNvPr id="82" name="TextBox 81"/>
            <p:cNvSpPr txBox="1"/>
            <p:nvPr/>
          </p:nvSpPr>
          <p:spPr>
            <a:xfrm>
              <a:off x="4224866" y="2633133"/>
              <a:ext cx="389467" cy="369332"/>
            </a:xfrm>
            <a:prstGeom prst="rect">
              <a:avLst/>
            </a:prstGeom>
            <a:noFill/>
          </p:spPr>
          <p:txBody>
            <a:bodyPr wrap="square" rtlCol="0">
              <a:spAutoFit/>
            </a:bodyPr>
            <a:lstStyle/>
            <a:p>
              <a:r>
                <a:rPr lang="en-US" dirty="0"/>
                <a:t>C</a:t>
              </a:r>
            </a:p>
          </p:txBody>
        </p:sp>
        <p:sp>
          <p:nvSpPr>
            <p:cNvPr id="83" name="TextBox 82"/>
            <p:cNvSpPr txBox="1"/>
            <p:nvPr/>
          </p:nvSpPr>
          <p:spPr>
            <a:xfrm>
              <a:off x="4233333" y="1600200"/>
              <a:ext cx="389467" cy="369332"/>
            </a:xfrm>
            <a:prstGeom prst="rect">
              <a:avLst/>
            </a:prstGeom>
            <a:noFill/>
          </p:spPr>
          <p:txBody>
            <a:bodyPr wrap="square" rtlCol="0">
              <a:spAutoFit/>
            </a:bodyPr>
            <a:lstStyle/>
            <a:p>
              <a:r>
                <a:rPr lang="en-US" dirty="0"/>
                <a:t>B</a:t>
              </a:r>
            </a:p>
          </p:txBody>
        </p:sp>
      </p:grpSp>
      <p:sp>
        <p:nvSpPr>
          <p:cNvPr id="3" name="Rectangle 2"/>
          <p:cNvSpPr/>
          <p:nvPr/>
        </p:nvSpPr>
        <p:spPr>
          <a:xfrm>
            <a:off x="7056" y="11289"/>
            <a:ext cx="1747520" cy="1422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3"/>
          <a:stretch>
            <a:fillRect/>
          </a:stretch>
        </p:blipFill>
        <p:spPr>
          <a:xfrm>
            <a:off x="0" y="1433689"/>
            <a:ext cx="1747520" cy="150001"/>
          </a:xfrm>
          <a:prstGeom prst="rect">
            <a:avLst/>
          </a:prstGeom>
        </p:spPr>
      </p:pic>
      <p:sp>
        <p:nvSpPr>
          <p:cNvPr id="19" name="TextBox 18"/>
          <p:cNvSpPr txBox="1"/>
          <p:nvPr/>
        </p:nvSpPr>
        <p:spPr>
          <a:xfrm>
            <a:off x="2057400" y="444500"/>
            <a:ext cx="1845733" cy="646331"/>
          </a:xfrm>
          <a:prstGeom prst="rect">
            <a:avLst/>
          </a:prstGeom>
          <a:noFill/>
        </p:spPr>
        <p:txBody>
          <a:bodyPr wrap="square" rtlCol="0">
            <a:spAutoFit/>
          </a:bodyPr>
          <a:lstStyle/>
          <a:p>
            <a:r>
              <a:rPr lang="en-US" dirty="0" smtClean="0"/>
              <a:t>Example with three aquifers</a:t>
            </a:r>
            <a:endParaRPr lang="en-US" dirty="0"/>
          </a:p>
        </p:txBody>
      </p:sp>
      <p:grpSp>
        <p:nvGrpSpPr>
          <p:cNvPr id="24" name="Group 23"/>
          <p:cNvGrpSpPr/>
          <p:nvPr/>
        </p:nvGrpSpPr>
        <p:grpSpPr>
          <a:xfrm>
            <a:off x="5422900" y="304801"/>
            <a:ext cx="2120900" cy="2535766"/>
            <a:chOff x="5422900" y="304801"/>
            <a:chExt cx="2120900" cy="2535766"/>
          </a:xfrm>
        </p:grpSpPr>
        <p:sp>
          <p:nvSpPr>
            <p:cNvPr id="21" name="Rectangle 20"/>
            <p:cNvSpPr/>
            <p:nvPr/>
          </p:nvSpPr>
          <p:spPr>
            <a:xfrm>
              <a:off x="5422900" y="317498"/>
              <a:ext cx="182033" cy="588433"/>
            </a:xfrm>
            <a:prstGeom prst="rect">
              <a:avLst/>
            </a:prstGeom>
            <a:solidFill>
              <a:schemeClr val="tx1"/>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7361767" y="304801"/>
              <a:ext cx="182033" cy="2535766"/>
            </a:xfrm>
            <a:prstGeom prst="rect">
              <a:avLst/>
            </a:prstGeom>
            <a:solidFill>
              <a:schemeClr val="tx1"/>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6366934" y="309033"/>
              <a:ext cx="182033" cy="1553634"/>
            </a:xfrm>
            <a:prstGeom prst="rect">
              <a:avLst/>
            </a:prstGeom>
            <a:solidFill>
              <a:schemeClr val="tx1"/>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5" name="Rectangle 24"/>
          <p:cNvSpPr/>
          <p:nvPr/>
        </p:nvSpPr>
        <p:spPr>
          <a:xfrm>
            <a:off x="5435601" y="880533"/>
            <a:ext cx="165100" cy="292099"/>
          </a:xfrm>
          <a:prstGeom prst="rect">
            <a:avLst/>
          </a:prstGeom>
          <a:solidFill>
            <a:srgbClr val="3366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p:cNvSpPr/>
          <p:nvPr/>
        </p:nvSpPr>
        <p:spPr>
          <a:xfrm>
            <a:off x="6366933" y="753533"/>
            <a:ext cx="182033" cy="1320801"/>
          </a:xfrm>
          <a:prstGeom prst="rect">
            <a:avLst/>
          </a:prstGeom>
          <a:pattFill prst="pct10">
            <a:fgClr>
              <a:schemeClr val="bg1"/>
            </a:fgClr>
            <a:bgClr>
              <a:srgbClr val="3366FF"/>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ectangle 26"/>
          <p:cNvSpPr/>
          <p:nvPr/>
        </p:nvSpPr>
        <p:spPr>
          <a:xfrm>
            <a:off x="7361769" y="863599"/>
            <a:ext cx="182033" cy="1985433"/>
          </a:xfrm>
          <a:prstGeom prst="rect">
            <a:avLst/>
          </a:prstGeom>
          <a:pattFill prst="pct25">
            <a:fgClr>
              <a:schemeClr val="bg1"/>
            </a:fgClr>
            <a:bgClr>
              <a:srgbClr val="0000FF"/>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52" name="Group 51"/>
          <p:cNvGrpSpPr/>
          <p:nvPr/>
        </p:nvGrpSpPr>
        <p:grpSpPr>
          <a:xfrm>
            <a:off x="5706534" y="918634"/>
            <a:ext cx="2328332" cy="2446869"/>
            <a:chOff x="5706534" y="918634"/>
            <a:chExt cx="2328332" cy="2446869"/>
          </a:xfrm>
        </p:grpSpPr>
        <p:cxnSp>
          <p:nvCxnSpPr>
            <p:cNvPr id="29" name="Straight Arrow Connector 28"/>
            <p:cNvCxnSpPr/>
            <p:nvPr/>
          </p:nvCxnSpPr>
          <p:spPr>
            <a:xfrm flipH="1" flipV="1">
              <a:off x="5706534" y="918634"/>
              <a:ext cx="25400" cy="2446869"/>
            </a:xfrm>
            <a:prstGeom prst="straightConnector1">
              <a:avLst/>
            </a:prstGeom>
            <a:ln>
              <a:solidFill>
                <a:srgbClr val="FFFFFF"/>
              </a:solidFill>
              <a:tailEnd type="arrow"/>
            </a:ln>
          </p:spPr>
          <p:style>
            <a:lnRef idx="2">
              <a:schemeClr val="accent1"/>
            </a:lnRef>
            <a:fillRef idx="0">
              <a:schemeClr val="accent1"/>
            </a:fillRef>
            <a:effectRef idx="1">
              <a:schemeClr val="accent1"/>
            </a:effectRef>
            <a:fontRef idx="minor">
              <a:schemeClr val="tx1"/>
            </a:fontRef>
          </p:style>
        </p:cxnSp>
        <p:cxnSp>
          <p:nvCxnSpPr>
            <p:cNvPr id="32" name="Straight Arrow Connector 31"/>
            <p:cNvCxnSpPr/>
            <p:nvPr/>
          </p:nvCxnSpPr>
          <p:spPr>
            <a:xfrm flipH="1" flipV="1">
              <a:off x="6675967" y="1862668"/>
              <a:ext cx="16933" cy="1498603"/>
            </a:xfrm>
            <a:prstGeom prst="straightConnector1">
              <a:avLst/>
            </a:prstGeom>
            <a:ln>
              <a:solidFill>
                <a:srgbClr val="FFFFFF"/>
              </a:solidFill>
              <a:tailEnd type="arrow"/>
            </a:ln>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p:nvPr/>
          </p:nvCxnSpPr>
          <p:spPr>
            <a:xfrm flipH="1" flipV="1">
              <a:off x="7649633" y="2853267"/>
              <a:ext cx="12702" cy="508005"/>
            </a:xfrm>
            <a:prstGeom prst="straightConnector1">
              <a:avLst/>
            </a:prstGeom>
            <a:ln>
              <a:solidFill>
                <a:srgbClr val="FFFFFF"/>
              </a:solidFill>
              <a:tailEnd type="arrow"/>
            </a:ln>
          </p:spPr>
          <p:style>
            <a:lnRef idx="2">
              <a:schemeClr val="accent1"/>
            </a:lnRef>
            <a:fillRef idx="0">
              <a:schemeClr val="accent1"/>
            </a:fillRef>
            <a:effectRef idx="1">
              <a:schemeClr val="accent1"/>
            </a:effectRef>
            <a:fontRef idx="minor">
              <a:schemeClr val="tx1"/>
            </a:fontRef>
          </p:style>
        </p:cxnSp>
        <p:sp>
          <p:nvSpPr>
            <p:cNvPr id="37" name="TextBox 36"/>
            <p:cNvSpPr txBox="1"/>
            <p:nvPr/>
          </p:nvSpPr>
          <p:spPr>
            <a:xfrm>
              <a:off x="5727699" y="2980265"/>
              <a:ext cx="385234" cy="307777"/>
            </a:xfrm>
            <a:prstGeom prst="rect">
              <a:avLst/>
            </a:prstGeom>
            <a:noFill/>
          </p:spPr>
          <p:txBody>
            <a:bodyPr wrap="square" rtlCol="0">
              <a:spAutoFit/>
            </a:bodyPr>
            <a:lstStyle/>
            <a:p>
              <a:r>
                <a:rPr lang="en-US" sz="1400" dirty="0" smtClean="0"/>
                <a:t>Z</a:t>
              </a:r>
              <a:r>
                <a:rPr lang="en-US" sz="1400" baseline="-25000" dirty="0"/>
                <a:t>A</a:t>
              </a:r>
            </a:p>
          </p:txBody>
        </p:sp>
        <p:sp>
          <p:nvSpPr>
            <p:cNvPr id="38" name="TextBox 37"/>
            <p:cNvSpPr txBox="1"/>
            <p:nvPr/>
          </p:nvSpPr>
          <p:spPr>
            <a:xfrm>
              <a:off x="6714066" y="2976033"/>
              <a:ext cx="385234" cy="307777"/>
            </a:xfrm>
            <a:prstGeom prst="rect">
              <a:avLst/>
            </a:prstGeom>
            <a:noFill/>
          </p:spPr>
          <p:txBody>
            <a:bodyPr wrap="square" rtlCol="0">
              <a:spAutoFit/>
            </a:bodyPr>
            <a:lstStyle/>
            <a:p>
              <a:r>
                <a:rPr lang="en-US" sz="1400" dirty="0" smtClean="0"/>
                <a:t>Z</a:t>
              </a:r>
              <a:r>
                <a:rPr lang="en-US" sz="1400" baseline="-25000" dirty="0"/>
                <a:t>B</a:t>
              </a:r>
            </a:p>
          </p:txBody>
        </p:sp>
        <p:sp>
          <p:nvSpPr>
            <p:cNvPr id="39" name="TextBox 38"/>
            <p:cNvSpPr txBox="1"/>
            <p:nvPr/>
          </p:nvSpPr>
          <p:spPr>
            <a:xfrm>
              <a:off x="7649632" y="2976033"/>
              <a:ext cx="385234" cy="307777"/>
            </a:xfrm>
            <a:prstGeom prst="rect">
              <a:avLst/>
            </a:prstGeom>
            <a:noFill/>
          </p:spPr>
          <p:txBody>
            <a:bodyPr wrap="square" rtlCol="0">
              <a:spAutoFit/>
            </a:bodyPr>
            <a:lstStyle/>
            <a:p>
              <a:r>
                <a:rPr lang="en-US" sz="1400" dirty="0" smtClean="0"/>
                <a:t>Z</a:t>
              </a:r>
              <a:r>
                <a:rPr lang="en-US" sz="1400" baseline="-25000" dirty="0"/>
                <a:t>C</a:t>
              </a:r>
            </a:p>
          </p:txBody>
        </p:sp>
      </p:grpSp>
      <p:grpSp>
        <p:nvGrpSpPr>
          <p:cNvPr id="53" name="Group 52"/>
          <p:cNvGrpSpPr/>
          <p:nvPr/>
        </p:nvGrpSpPr>
        <p:grpSpPr>
          <a:xfrm>
            <a:off x="5698067" y="613834"/>
            <a:ext cx="2357966" cy="2222499"/>
            <a:chOff x="5698067" y="613834"/>
            <a:chExt cx="2357966" cy="2222499"/>
          </a:xfrm>
        </p:grpSpPr>
        <p:sp>
          <p:nvSpPr>
            <p:cNvPr id="40" name="TextBox 39"/>
            <p:cNvSpPr txBox="1"/>
            <p:nvPr/>
          </p:nvSpPr>
          <p:spPr>
            <a:xfrm>
              <a:off x="5715001" y="613834"/>
              <a:ext cx="469900" cy="307777"/>
            </a:xfrm>
            <a:prstGeom prst="rect">
              <a:avLst/>
            </a:prstGeom>
            <a:noFill/>
          </p:spPr>
          <p:txBody>
            <a:bodyPr wrap="square" rtlCol="0">
              <a:spAutoFit/>
            </a:bodyPr>
            <a:lstStyle/>
            <a:p>
              <a:r>
                <a:rPr lang="en-US" sz="1400" dirty="0" err="1" smtClean="0"/>
                <a:t>h</a:t>
              </a:r>
              <a:r>
                <a:rPr lang="en-US" sz="1400" baseline="-25000" dirty="0" err="1" smtClean="0"/>
                <a:t>pA</a:t>
              </a:r>
              <a:endParaRPr lang="en-US" sz="1400" baseline="-25000" dirty="0"/>
            </a:p>
          </p:txBody>
        </p:sp>
        <p:cxnSp>
          <p:nvCxnSpPr>
            <p:cNvPr id="42" name="Straight Arrow Connector 41"/>
            <p:cNvCxnSpPr/>
            <p:nvPr/>
          </p:nvCxnSpPr>
          <p:spPr>
            <a:xfrm>
              <a:off x="5698067" y="656167"/>
              <a:ext cx="4234" cy="249766"/>
            </a:xfrm>
            <a:prstGeom prst="straightConnector1">
              <a:avLst/>
            </a:prstGeom>
            <a:ln>
              <a:solidFill>
                <a:srgbClr val="FFFFFF"/>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46" name="Straight Arrow Connector 45"/>
            <p:cNvCxnSpPr/>
            <p:nvPr/>
          </p:nvCxnSpPr>
          <p:spPr>
            <a:xfrm>
              <a:off x="6663267" y="762000"/>
              <a:ext cx="12700" cy="1087967"/>
            </a:xfrm>
            <a:prstGeom prst="straightConnector1">
              <a:avLst/>
            </a:prstGeom>
            <a:ln>
              <a:solidFill>
                <a:srgbClr val="FFFFFF"/>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48" name="Straight Arrow Connector 47"/>
            <p:cNvCxnSpPr/>
            <p:nvPr/>
          </p:nvCxnSpPr>
          <p:spPr>
            <a:xfrm>
              <a:off x="7645401" y="876300"/>
              <a:ext cx="4232" cy="1960033"/>
            </a:xfrm>
            <a:prstGeom prst="straightConnector1">
              <a:avLst/>
            </a:prstGeom>
            <a:ln>
              <a:solidFill>
                <a:srgbClr val="FFFFFF"/>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50" name="TextBox 49"/>
            <p:cNvSpPr txBox="1"/>
            <p:nvPr/>
          </p:nvSpPr>
          <p:spPr>
            <a:xfrm>
              <a:off x="6612466" y="876302"/>
              <a:ext cx="469900" cy="307777"/>
            </a:xfrm>
            <a:prstGeom prst="rect">
              <a:avLst/>
            </a:prstGeom>
            <a:noFill/>
          </p:spPr>
          <p:txBody>
            <a:bodyPr wrap="square" rtlCol="0">
              <a:spAutoFit/>
            </a:bodyPr>
            <a:lstStyle/>
            <a:p>
              <a:r>
                <a:rPr lang="en-US" sz="1400" dirty="0" err="1" smtClean="0"/>
                <a:t>h</a:t>
              </a:r>
              <a:r>
                <a:rPr lang="en-US" sz="1400" baseline="-25000" dirty="0" err="1" smtClean="0"/>
                <a:t>pB</a:t>
              </a:r>
              <a:endParaRPr lang="en-US" sz="1400" baseline="-25000" dirty="0"/>
            </a:p>
          </p:txBody>
        </p:sp>
        <p:sp>
          <p:nvSpPr>
            <p:cNvPr id="51" name="TextBox 50"/>
            <p:cNvSpPr txBox="1"/>
            <p:nvPr/>
          </p:nvSpPr>
          <p:spPr>
            <a:xfrm>
              <a:off x="7586133" y="1574800"/>
              <a:ext cx="469900" cy="307777"/>
            </a:xfrm>
            <a:prstGeom prst="rect">
              <a:avLst/>
            </a:prstGeom>
            <a:noFill/>
          </p:spPr>
          <p:txBody>
            <a:bodyPr wrap="square" rtlCol="0">
              <a:spAutoFit/>
            </a:bodyPr>
            <a:lstStyle/>
            <a:p>
              <a:r>
                <a:rPr lang="en-US" sz="1400" dirty="0" err="1" smtClean="0"/>
                <a:t>h</a:t>
              </a:r>
              <a:r>
                <a:rPr lang="en-US" sz="1400" baseline="-25000" dirty="0" err="1" smtClean="0"/>
                <a:t>pC</a:t>
              </a:r>
              <a:endParaRPr lang="en-US" sz="1400" baseline="-25000" dirty="0"/>
            </a:p>
          </p:txBody>
        </p:sp>
      </p:grpSp>
      <p:sp>
        <p:nvSpPr>
          <p:cNvPr id="54" name="TextBox 53"/>
          <p:cNvSpPr txBox="1"/>
          <p:nvPr/>
        </p:nvSpPr>
        <p:spPr>
          <a:xfrm>
            <a:off x="397934" y="1718733"/>
            <a:ext cx="3640666" cy="800219"/>
          </a:xfrm>
          <a:prstGeom prst="rect">
            <a:avLst/>
          </a:prstGeom>
          <a:noFill/>
        </p:spPr>
        <p:txBody>
          <a:bodyPr wrap="square" rtlCol="0">
            <a:spAutoFit/>
          </a:bodyPr>
          <a:lstStyle/>
          <a:p>
            <a:r>
              <a:rPr lang="en-US" sz="1000" u="sng" dirty="0" smtClean="0"/>
              <a:t>Aquifer   Density(kg/m)     Elevation Head (m)        Total Head(m)</a:t>
            </a:r>
          </a:p>
          <a:p>
            <a:r>
              <a:rPr lang="en-US" sz="1200" dirty="0" smtClean="0"/>
              <a:t>   A               999                  50.00                     55.00</a:t>
            </a:r>
          </a:p>
          <a:p>
            <a:r>
              <a:rPr lang="en-US" sz="1200" dirty="0"/>
              <a:t> </a:t>
            </a:r>
            <a:r>
              <a:rPr lang="en-US" sz="1200" dirty="0" smtClean="0"/>
              <a:t>  B             1040                  31.34                     54.67</a:t>
            </a:r>
          </a:p>
          <a:p>
            <a:r>
              <a:rPr lang="en-US" sz="1200" dirty="0"/>
              <a:t> </a:t>
            </a:r>
            <a:r>
              <a:rPr lang="en-US" sz="1200" dirty="0" smtClean="0"/>
              <a:t>  C             1100                    7.95                     51.88</a:t>
            </a:r>
            <a:endParaRPr lang="en-US" sz="1200" dirty="0"/>
          </a:p>
        </p:txBody>
      </p:sp>
      <p:sp>
        <p:nvSpPr>
          <p:cNvPr id="55" name="TextBox 54"/>
          <p:cNvSpPr txBox="1"/>
          <p:nvPr/>
        </p:nvSpPr>
        <p:spPr>
          <a:xfrm>
            <a:off x="474133" y="2696634"/>
            <a:ext cx="3530600" cy="523220"/>
          </a:xfrm>
          <a:prstGeom prst="rect">
            <a:avLst/>
          </a:prstGeom>
          <a:noFill/>
        </p:spPr>
        <p:txBody>
          <a:bodyPr wrap="square" rtlCol="0">
            <a:spAutoFit/>
          </a:bodyPr>
          <a:lstStyle/>
          <a:p>
            <a:r>
              <a:rPr lang="en-US" sz="1400" dirty="0" smtClean="0">
                <a:solidFill>
                  <a:srgbClr val="FFFF00"/>
                </a:solidFill>
              </a:rPr>
              <a:t>Based on these heads, you might (incorrectly) suggest that water flows from A to B to C</a:t>
            </a:r>
            <a:endParaRPr lang="en-US" sz="1400" dirty="0">
              <a:solidFill>
                <a:srgbClr val="FFFF00"/>
              </a:solidFill>
            </a:endParaRPr>
          </a:p>
        </p:txBody>
      </p:sp>
      <p:sp>
        <p:nvSpPr>
          <p:cNvPr id="58" name="Rectangle 57"/>
          <p:cNvSpPr/>
          <p:nvPr/>
        </p:nvSpPr>
        <p:spPr>
          <a:xfrm>
            <a:off x="3022600" y="1930400"/>
            <a:ext cx="524933" cy="575733"/>
          </a:xfrm>
          <a:prstGeom prst="rect">
            <a:avLst/>
          </a:prstGeom>
          <a:solidFill>
            <a:srgbClr val="FFFF00">
              <a:alpha val="42000"/>
            </a:srgbClr>
          </a:solidFill>
          <a:ln>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60" name="Straight Arrow Connector 59"/>
          <p:cNvCxnSpPr/>
          <p:nvPr/>
        </p:nvCxnSpPr>
        <p:spPr>
          <a:xfrm flipV="1">
            <a:off x="2336799" y="2302933"/>
            <a:ext cx="660401" cy="499535"/>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62" name="TextBox 61"/>
          <p:cNvSpPr txBox="1"/>
          <p:nvPr/>
        </p:nvSpPr>
        <p:spPr>
          <a:xfrm>
            <a:off x="211666" y="3386667"/>
            <a:ext cx="9160933" cy="338554"/>
          </a:xfrm>
          <a:prstGeom prst="rect">
            <a:avLst/>
          </a:prstGeom>
          <a:noFill/>
        </p:spPr>
        <p:txBody>
          <a:bodyPr wrap="square" rtlCol="0">
            <a:spAutoFit/>
          </a:bodyPr>
          <a:lstStyle/>
          <a:p>
            <a:r>
              <a:rPr lang="en-US" sz="1600" u="sng" dirty="0" smtClean="0"/>
              <a:t>Aquifer  </a:t>
            </a:r>
            <a:r>
              <a:rPr lang="en-US" sz="1600" u="sng" dirty="0" err="1" smtClean="0"/>
              <a:t>Pointwater</a:t>
            </a:r>
            <a:r>
              <a:rPr lang="en-US" sz="1600" u="sng" dirty="0" smtClean="0"/>
              <a:t> head (m)   </a:t>
            </a:r>
            <a:r>
              <a:rPr lang="en-US" sz="1600" u="sng" dirty="0" err="1" smtClean="0">
                <a:latin typeface="Symbol" charset="2"/>
                <a:cs typeface="Symbol" charset="2"/>
              </a:rPr>
              <a:t>r</a:t>
            </a:r>
            <a:r>
              <a:rPr lang="en-US" sz="1600" u="sng" baseline="-25000" dirty="0" err="1" smtClean="0"/>
              <a:t>p</a:t>
            </a:r>
            <a:r>
              <a:rPr lang="en-US" sz="1600" u="sng" dirty="0" smtClean="0"/>
              <a:t>/</a:t>
            </a:r>
            <a:r>
              <a:rPr lang="en-US" sz="1600" u="sng" dirty="0" err="1" smtClean="0">
                <a:latin typeface="Symbol" charset="2"/>
                <a:cs typeface="Symbol" charset="2"/>
              </a:rPr>
              <a:t>r</a:t>
            </a:r>
            <a:r>
              <a:rPr lang="en-US" sz="1600" u="sng" baseline="-25000" dirty="0" err="1" smtClean="0"/>
              <a:t>f</a:t>
            </a:r>
            <a:r>
              <a:rPr lang="en-US" sz="1600" u="sng" dirty="0" smtClean="0"/>
              <a:t>   Freshwater pressure head (m)   Freshwater Total Head (m)</a:t>
            </a:r>
            <a:endParaRPr lang="en-US" sz="1600" u="sng" dirty="0"/>
          </a:p>
        </p:txBody>
      </p:sp>
      <p:sp>
        <p:nvSpPr>
          <p:cNvPr id="63" name="TextBox 62"/>
          <p:cNvSpPr txBox="1"/>
          <p:nvPr/>
        </p:nvSpPr>
        <p:spPr>
          <a:xfrm>
            <a:off x="414867" y="3742267"/>
            <a:ext cx="389467" cy="923330"/>
          </a:xfrm>
          <a:prstGeom prst="rect">
            <a:avLst/>
          </a:prstGeom>
          <a:noFill/>
        </p:spPr>
        <p:txBody>
          <a:bodyPr wrap="square" rtlCol="0">
            <a:spAutoFit/>
          </a:bodyPr>
          <a:lstStyle/>
          <a:p>
            <a:r>
              <a:rPr lang="en-US" dirty="0" smtClean="0"/>
              <a:t>A</a:t>
            </a:r>
          </a:p>
          <a:p>
            <a:r>
              <a:rPr lang="en-US" dirty="0" smtClean="0"/>
              <a:t>B</a:t>
            </a:r>
          </a:p>
          <a:p>
            <a:r>
              <a:rPr lang="en-US" dirty="0"/>
              <a:t>C</a:t>
            </a:r>
          </a:p>
        </p:txBody>
      </p:sp>
      <p:sp>
        <p:nvSpPr>
          <p:cNvPr id="65" name="TextBox 64"/>
          <p:cNvSpPr txBox="1"/>
          <p:nvPr/>
        </p:nvSpPr>
        <p:spPr>
          <a:xfrm>
            <a:off x="2692400" y="3741804"/>
            <a:ext cx="745067" cy="923330"/>
          </a:xfrm>
          <a:prstGeom prst="rect">
            <a:avLst/>
          </a:prstGeom>
          <a:noFill/>
        </p:spPr>
        <p:txBody>
          <a:bodyPr wrap="square" rtlCol="0">
            <a:spAutoFit/>
          </a:bodyPr>
          <a:lstStyle/>
          <a:p>
            <a:r>
              <a:rPr lang="en-US" dirty="0" smtClean="0"/>
              <a:t>1.000</a:t>
            </a:r>
          </a:p>
          <a:p>
            <a:r>
              <a:rPr lang="en-US" dirty="0" smtClean="0"/>
              <a:t>1.040</a:t>
            </a:r>
          </a:p>
          <a:p>
            <a:r>
              <a:rPr lang="en-US" dirty="0" smtClean="0"/>
              <a:t>1.100</a:t>
            </a:r>
            <a:endParaRPr lang="en-US" dirty="0"/>
          </a:p>
        </p:txBody>
      </p:sp>
      <p:sp>
        <p:nvSpPr>
          <p:cNvPr id="66" name="TextBox 65"/>
          <p:cNvSpPr txBox="1"/>
          <p:nvPr/>
        </p:nvSpPr>
        <p:spPr>
          <a:xfrm>
            <a:off x="4131733" y="3741804"/>
            <a:ext cx="719667" cy="923330"/>
          </a:xfrm>
          <a:prstGeom prst="rect">
            <a:avLst/>
          </a:prstGeom>
          <a:noFill/>
        </p:spPr>
        <p:txBody>
          <a:bodyPr wrap="square" rtlCol="0">
            <a:spAutoFit/>
          </a:bodyPr>
          <a:lstStyle/>
          <a:p>
            <a:r>
              <a:rPr lang="en-US" dirty="0" smtClean="0"/>
              <a:t> 5.00</a:t>
            </a:r>
          </a:p>
          <a:p>
            <a:r>
              <a:rPr lang="en-US" dirty="0" smtClean="0"/>
              <a:t>24.26</a:t>
            </a:r>
          </a:p>
          <a:p>
            <a:r>
              <a:rPr lang="en-US" dirty="0" smtClean="0"/>
              <a:t>48.32</a:t>
            </a:r>
            <a:endParaRPr lang="en-US" dirty="0"/>
          </a:p>
        </p:txBody>
      </p:sp>
      <p:sp>
        <p:nvSpPr>
          <p:cNvPr id="67" name="TextBox 66"/>
          <p:cNvSpPr txBox="1"/>
          <p:nvPr/>
        </p:nvSpPr>
        <p:spPr>
          <a:xfrm>
            <a:off x="6400800" y="3733799"/>
            <a:ext cx="770466" cy="923330"/>
          </a:xfrm>
          <a:prstGeom prst="rect">
            <a:avLst/>
          </a:prstGeom>
          <a:noFill/>
        </p:spPr>
        <p:txBody>
          <a:bodyPr wrap="square" rtlCol="0">
            <a:spAutoFit/>
          </a:bodyPr>
          <a:lstStyle/>
          <a:p>
            <a:r>
              <a:rPr lang="en-US" dirty="0" smtClean="0"/>
              <a:t>55.00</a:t>
            </a:r>
          </a:p>
          <a:p>
            <a:r>
              <a:rPr lang="en-US" dirty="0" smtClean="0"/>
              <a:t>55.60</a:t>
            </a:r>
          </a:p>
          <a:p>
            <a:r>
              <a:rPr lang="en-US" dirty="0" smtClean="0"/>
              <a:t>56.27</a:t>
            </a:r>
            <a:endParaRPr lang="en-US" dirty="0"/>
          </a:p>
        </p:txBody>
      </p:sp>
      <p:grpSp>
        <p:nvGrpSpPr>
          <p:cNvPr id="74" name="Group 73"/>
          <p:cNvGrpSpPr/>
          <p:nvPr/>
        </p:nvGrpSpPr>
        <p:grpSpPr>
          <a:xfrm>
            <a:off x="2912532" y="3716867"/>
            <a:ext cx="5444067" cy="1546199"/>
            <a:chOff x="2912532" y="3716867"/>
            <a:chExt cx="5444067" cy="1546199"/>
          </a:xfrm>
        </p:grpSpPr>
        <p:sp>
          <p:nvSpPr>
            <p:cNvPr id="68" name="TextBox 67"/>
            <p:cNvSpPr txBox="1"/>
            <p:nvPr/>
          </p:nvSpPr>
          <p:spPr>
            <a:xfrm>
              <a:off x="2912532" y="4893734"/>
              <a:ext cx="5444067" cy="369332"/>
            </a:xfrm>
            <a:prstGeom prst="rect">
              <a:avLst/>
            </a:prstGeom>
            <a:noFill/>
          </p:spPr>
          <p:txBody>
            <a:bodyPr wrap="square" rtlCol="0">
              <a:spAutoFit/>
            </a:bodyPr>
            <a:lstStyle/>
            <a:p>
              <a:r>
                <a:rPr lang="en-US" dirty="0" smtClean="0">
                  <a:solidFill>
                    <a:srgbClr val="FFFF00"/>
                  </a:solidFill>
                </a:rPr>
                <a:t>Corrected Heads show that water will flow upwards</a:t>
              </a:r>
              <a:endParaRPr lang="en-US" dirty="0">
                <a:solidFill>
                  <a:srgbClr val="FFFF00"/>
                </a:solidFill>
              </a:endParaRPr>
            </a:p>
          </p:txBody>
        </p:sp>
        <p:sp>
          <p:nvSpPr>
            <p:cNvPr id="69" name="Rectangle 68"/>
            <p:cNvSpPr/>
            <p:nvPr/>
          </p:nvSpPr>
          <p:spPr>
            <a:xfrm>
              <a:off x="6324600" y="3716867"/>
              <a:ext cx="990600" cy="1016000"/>
            </a:xfrm>
            <a:prstGeom prst="rect">
              <a:avLst/>
            </a:prstGeom>
            <a:solidFill>
              <a:srgbClr val="FFFF00">
                <a:alpha val="52000"/>
              </a:srgbClr>
            </a:solidFill>
            <a:ln>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71" name="Straight Arrow Connector 70"/>
            <p:cNvCxnSpPr/>
            <p:nvPr/>
          </p:nvCxnSpPr>
          <p:spPr>
            <a:xfrm flipV="1">
              <a:off x="5596467" y="4368800"/>
              <a:ext cx="592666" cy="66040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grpSp>
      <p:grpSp>
        <p:nvGrpSpPr>
          <p:cNvPr id="79" name="Group 78"/>
          <p:cNvGrpSpPr/>
          <p:nvPr/>
        </p:nvGrpSpPr>
        <p:grpSpPr>
          <a:xfrm>
            <a:off x="1312332" y="677334"/>
            <a:ext cx="6663269" cy="4013663"/>
            <a:chOff x="1312332" y="677334"/>
            <a:chExt cx="6663269" cy="4013663"/>
          </a:xfrm>
        </p:grpSpPr>
        <p:sp>
          <p:nvSpPr>
            <p:cNvPr id="64" name="TextBox 63"/>
            <p:cNvSpPr txBox="1"/>
            <p:nvPr/>
          </p:nvSpPr>
          <p:spPr>
            <a:xfrm>
              <a:off x="1312332" y="3767667"/>
              <a:ext cx="787400" cy="923330"/>
            </a:xfrm>
            <a:prstGeom prst="rect">
              <a:avLst/>
            </a:prstGeom>
            <a:noFill/>
          </p:spPr>
          <p:txBody>
            <a:bodyPr wrap="square" rtlCol="0">
              <a:spAutoFit/>
            </a:bodyPr>
            <a:lstStyle/>
            <a:p>
              <a:r>
                <a:rPr lang="en-US" dirty="0" smtClean="0"/>
                <a:t>  5.00</a:t>
              </a:r>
            </a:p>
            <a:p>
              <a:r>
                <a:rPr lang="en-US" dirty="0" smtClean="0"/>
                <a:t>23.33</a:t>
              </a:r>
            </a:p>
            <a:p>
              <a:r>
                <a:rPr lang="en-US" dirty="0" smtClean="0"/>
                <a:t>43.93</a:t>
              </a:r>
              <a:endParaRPr lang="en-US" dirty="0"/>
            </a:p>
          </p:txBody>
        </p:sp>
        <p:sp>
          <p:nvSpPr>
            <p:cNvPr id="75" name="Rectangle 74"/>
            <p:cNvSpPr/>
            <p:nvPr/>
          </p:nvSpPr>
          <p:spPr>
            <a:xfrm>
              <a:off x="5715001" y="677334"/>
              <a:ext cx="330200" cy="262467"/>
            </a:xfrm>
            <a:prstGeom prst="rect">
              <a:avLst/>
            </a:prstGeom>
            <a:solidFill>
              <a:srgbClr val="FF0000">
                <a:alpha val="77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 name="Rectangle 76"/>
            <p:cNvSpPr/>
            <p:nvPr/>
          </p:nvSpPr>
          <p:spPr>
            <a:xfrm>
              <a:off x="6671734" y="948267"/>
              <a:ext cx="330200" cy="262467"/>
            </a:xfrm>
            <a:prstGeom prst="rect">
              <a:avLst/>
            </a:prstGeom>
            <a:solidFill>
              <a:srgbClr val="FF0000">
                <a:alpha val="77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 name="Rectangle 77"/>
            <p:cNvSpPr/>
            <p:nvPr/>
          </p:nvSpPr>
          <p:spPr>
            <a:xfrm>
              <a:off x="7645401" y="1625601"/>
              <a:ext cx="330200" cy="262467"/>
            </a:xfrm>
            <a:prstGeom prst="rect">
              <a:avLst/>
            </a:prstGeom>
            <a:solidFill>
              <a:srgbClr val="FF0000">
                <a:alpha val="77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80" name="TextBox 79"/>
          <p:cNvSpPr txBox="1"/>
          <p:nvPr/>
        </p:nvSpPr>
        <p:spPr>
          <a:xfrm>
            <a:off x="4817533" y="3877734"/>
            <a:ext cx="1413934" cy="646331"/>
          </a:xfrm>
          <a:prstGeom prst="rect">
            <a:avLst/>
          </a:prstGeom>
          <a:noFill/>
        </p:spPr>
        <p:txBody>
          <a:bodyPr wrap="square" rtlCol="0">
            <a:spAutoFit/>
          </a:bodyPr>
          <a:lstStyle/>
          <a:p>
            <a:r>
              <a:rPr lang="en-US" dirty="0" smtClean="0"/>
              <a:t>+ Elevation   </a:t>
            </a:r>
          </a:p>
          <a:p>
            <a:r>
              <a:rPr lang="en-US" dirty="0"/>
              <a:t> </a:t>
            </a:r>
            <a:r>
              <a:rPr lang="en-US" dirty="0" smtClean="0"/>
              <a:t>   Heads</a:t>
            </a:r>
            <a:endParaRPr lang="en-US" dirty="0"/>
          </a:p>
        </p:txBody>
      </p:sp>
    </p:spTree>
    <p:extLst>
      <p:ext uri="{BB962C8B-B14F-4D97-AF65-F5344CB8AC3E}">
        <p14:creationId xmlns:p14="http://schemas.microsoft.com/office/powerpoint/2010/main" val="195725187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84"/>
                                        </p:tgtEl>
                                        <p:attrNameLst>
                                          <p:attrName>style.visibility</p:attrName>
                                        </p:attrNameLst>
                                      </p:cBhvr>
                                      <p:to>
                                        <p:strVal val="visible"/>
                                      </p:to>
                                    </p:set>
                                    <p:animEffect transition="in" filter="dissolve">
                                      <p:cBhvr>
                                        <p:cTn id="7" dur="500"/>
                                        <p:tgtEl>
                                          <p:spTgt spid="8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1"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 calcmode="lin" valueType="num">
                                      <p:cBhvr additive="base">
                                        <p:cTn id="12" dur="2000" fill="hold"/>
                                        <p:tgtEl>
                                          <p:spTgt spid="24"/>
                                        </p:tgtEl>
                                        <p:attrNameLst>
                                          <p:attrName>ppt_x</p:attrName>
                                        </p:attrNameLst>
                                      </p:cBhvr>
                                      <p:tavLst>
                                        <p:tav tm="0">
                                          <p:val>
                                            <p:strVal val="#ppt_x"/>
                                          </p:val>
                                        </p:tav>
                                        <p:tav tm="100000">
                                          <p:val>
                                            <p:strVal val="#ppt_x"/>
                                          </p:val>
                                        </p:tav>
                                      </p:tavLst>
                                    </p:anim>
                                    <p:anim calcmode="lin" valueType="num">
                                      <p:cBhvr additive="base">
                                        <p:cTn id="13" dur="2000" fill="hold"/>
                                        <p:tgtEl>
                                          <p:spTgt spid="24"/>
                                        </p:tgtEl>
                                        <p:attrNameLst>
                                          <p:attrName>ppt_y</p:attrName>
                                        </p:attrNameLst>
                                      </p:cBhvr>
                                      <p:tavLst>
                                        <p:tav tm="0">
                                          <p:val>
                                            <p:strVal val="0-#ppt_h/2"/>
                                          </p:val>
                                        </p:tav>
                                        <p:tav tm="100000">
                                          <p:val>
                                            <p:strVal val="#ppt_y"/>
                                          </p:val>
                                        </p:tav>
                                      </p:tavLst>
                                    </p:anim>
                                  </p:childTnLst>
                                </p:cTn>
                              </p:par>
                            </p:childTnLst>
                          </p:cTn>
                        </p:par>
                        <p:par>
                          <p:cTn id="14" fill="hold">
                            <p:stCondLst>
                              <p:cond delay="2000"/>
                            </p:stCondLst>
                            <p:childTnLst>
                              <p:par>
                                <p:cTn id="15" presetID="9" presetClass="entr" presetSubtype="0"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dissolve">
                                      <p:cBhvr>
                                        <p:cTn id="17" dur="1000"/>
                                        <p:tgtEl>
                                          <p:spTgt spid="25"/>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52"/>
                                        </p:tgtEl>
                                        <p:attrNameLst>
                                          <p:attrName>style.visibility</p:attrName>
                                        </p:attrNameLst>
                                      </p:cBhvr>
                                      <p:to>
                                        <p:strVal val="visible"/>
                                      </p:to>
                                    </p:set>
                                    <p:animEffect transition="in" filter="dissolve">
                                      <p:cBhvr>
                                        <p:cTn id="22" dur="500"/>
                                        <p:tgtEl>
                                          <p:spTgt spid="52"/>
                                        </p:tgtEl>
                                      </p:cBhvr>
                                    </p:animEffect>
                                  </p:childTnLst>
                                </p:cTn>
                              </p:par>
                            </p:childTnLst>
                          </p:cTn>
                        </p:par>
                      </p:childTnLst>
                    </p:cTn>
                  </p:par>
                  <p:par>
                    <p:cTn id="23" fill="hold">
                      <p:stCondLst>
                        <p:cond delay="indefinite"/>
                      </p:stCondLst>
                      <p:childTnLst>
                        <p:par>
                          <p:cTn id="24" fill="hold">
                            <p:stCondLst>
                              <p:cond delay="0"/>
                            </p:stCondLst>
                            <p:childTnLst>
                              <p:par>
                                <p:cTn id="25" presetID="0" presetClass="path" presetSubtype="0" accel="50000" decel="50000" fill="hold" grpId="1" nodeType="clickEffect">
                                  <p:stCondLst>
                                    <p:cond delay="0"/>
                                  </p:stCondLst>
                                  <p:childTnLst>
                                    <p:animMotion origin="layout" path="M 3.05556E-6 -2.22222E-6 L 3.05556E-6 -0.04055 " pathEditMode="relative" rAng="0" ptsTypes="AA">
                                      <p:cBhvr>
                                        <p:cTn id="26" dur="2000" fill="hold"/>
                                        <p:tgtEl>
                                          <p:spTgt spid="25"/>
                                        </p:tgtEl>
                                        <p:attrNameLst>
                                          <p:attrName>ppt_x</p:attrName>
                                          <p:attrName>ppt_y</p:attrName>
                                        </p:attrNameLst>
                                      </p:cBhvr>
                                      <p:rCtr x="0" y="-2028"/>
                                    </p:animMotion>
                                  </p:childTnLst>
                                </p:cTn>
                              </p:par>
                              <p:par>
                                <p:cTn id="27" presetID="9" presetClass="entr" presetSubtype="0" fill="hold" grpId="0" nodeType="withEffect">
                                  <p:stCondLst>
                                    <p:cond delay="0"/>
                                  </p:stCondLst>
                                  <p:childTnLst>
                                    <p:set>
                                      <p:cBhvr>
                                        <p:cTn id="28" dur="1" fill="hold">
                                          <p:stCondLst>
                                            <p:cond delay="0"/>
                                          </p:stCondLst>
                                        </p:cTn>
                                        <p:tgtEl>
                                          <p:spTgt spid="26"/>
                                        </p:tgtEl>
                                        <p:attrNameLst>
                                          <p:attrName>style.visibility</p:attrName>
                                        </p:attrNameLst>
                                      </p:cBhvr>
                                      <p:to>
                                        <p:strVal val="visible"/>
                                      </p:to>
                                    </p:set>
                                    <p:animEffect transition="in" filter="dissolve">
                                      <p:cBhvr>
                                        <p:cTn id="29" dur="2000"/>
                                        <p:tgtEl>
                                          <p:spTgt spid="26"/>
                                        </p:tgtEl>
                                      </p:cBhvr>
                                    </p:animEffect>
                                  </p:childTnLst>
                                </p:cTn>
                              </p:par>
                              <p:par>
                                <p:cTn id="30" presetID="9" presetClass="entr" presetSubtype="0" fill="hold" grpId="0" nodeType="withEffect">
                                  <p:stCondLst>
                                    <p:cond delay="0"/>
                                  </p:stCondLst>
                                  <p:childTnLst>
                                    <p:set>
                                      <p:cBhvr>
                                        <p:cTn id="31" dur="1" fill="hold">
                                          <p:stCondLst>
                                            <p:cond delay="0"/>
                                          </p:stCondLst>
                                        </p:cTn>
                                        <p:tgtEl>
                                          <p:spTgt spid="27"/>
                                        </p:tgtEl>
                                        <p:attrNameLst>
                                          <p:attrName>style.visibility</p:attrName>
                                        </p:attrNameLst>
                                      </p:cBhvr>
                                      <p:to>
                                        <p:strVal val="visible"/>
                                      </p:to>
                                    </p:set>
                                    <p:animEffect transition="in" filter="dissolve">
                                      <p:cBhvr>
                                        <p:cTn id="32" dur="2000"/>
                                        <p:tgtEl>
                                          <p:spTgt spid="27"/>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53"/>
                                        </p:tgtEl>
                                        <p:attrNameLst>
                                          <p:attrName>style.visibility</p:attrName>
                                        </p:attrNameLst>
                                      </p:cBhvr>
                                      <p:to>
                                        <p:strVal val="visible"/>
                                      </p:to>
                                    </p:set>
                                    <p:animEffect transition="in" filter="dissolve">
                                      <p:cBhvr>
                                        <p:cTn id="37" dur="500"/>
                                        <p:tgtEl>
                                          <p:spTgt spid="53"/>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54"/>
                                        </p:tgtEl>
                                        <p:attrNameLst>
                                          <p:attrName>style.visibility</p:attrName>
                                        </p:attrNameLst>
                                      </p:cBhvr>
                                      <p:to>
                                        <p:strVal val="visible"/>
                                      </p:to>
                                    </p:set>
                                    <p:animEffect transition="in" filter="dissolve">
                                      <p:cBhvr>
                                        <p:cTn id="42" dur="500"/>
                                        <p:tgtEl>
                                          <p:spTgt spid="54"/>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55"/>
                                        </p:tgtEl>
                                        <p:attrNameLst>
                                          <p:attrName>style.visibility</p:attrName>
                                        </p:attrNameLst>
                                      </p:cBhvr>
                                      <p:to>
                                        <p:strVal val="visible"/>
                                      </p:to>
                                    </p:set>
                                    <p:animEffect transition="in" filter="dissolve">
                                      <p:cBhvr>
                                        <p:cTn id="47" dur="500"/>
                                        <p:tgtEl>
                                          <p:spTgt spid="55"/>
                                        </p:tgtEl>
                                      </p:cBhvr>
                                    </p:animEffect>
                                  </p:childTnLst>
                                </p:cTn>
                              </p:par>
                              <p:par>
                                <p:cTn id="48" presetID="9" presetClass="entr" presetSubtype="0" fill="hold" nodeType="withEffect">
                                  <p:stCondLst>
                                    <p:cond delay="0"/>
                                  </p:stCondLst>
                                  <p:childTnLst>
                                    <p:set>
                                      <p:cBhvr>
                                        <p:cTn id="49" dur="1" fill="hold">
                                          <p:stCondLst>
                                            <p:cond delay="0"/>
                                          </p:stCondLst>
                                        </p:cTn>
                                        <p:tgtEl>
                                          <p:spTgt spid="60"/>
                                        </p:tgtEl>
                                        <p:attrNameLst>
                                          <p:attrName>style.visibility</p:attrName>
                                        </p:attrNameLst>
                                      </p:cBhvr>
                                      <p:to>
                                        <p:strVal val="visible"/>
                                      </p:to>
                                    </p:set>
                                    <p:animEffect transition="in" filter="dissolve">
                                      <p:cBhvr>
                                        <p:cTn id="50" dur="500"/>
                                        <p:tgtEl>
                                          <p:spTgt spid="60"/>
                                        </p:tgtEl>
                                      </p:cBhvr>
                                    </p:animEffect>
                                  </p:childTnLst>
                                </p:cTn>
                              </p:par>
                              <p:par>
                                <p:cTn id="51" presetID="9" presetClass="entr" presetSubtype="0" fill="hold" grpId="0" nodeType="withEffect">
                                  <p:stCondLst>
                                    <p:cond delay="0"/>
                                  </p:stCondLst>
                                  <p:childTnLst>
                                    <p:set>
                                      <p:cBhvr>
                                        <p:cTn id="52" dur="1" fill="hold">
                                          <p:stCondLst>
                                            <p:cond delay="0"/>
                                          </p:stCondLst>
                                        </p:cTn>
                                        <p:tgtEl>
                                          <p:spTgt spid="58"/>
                                        </p:tgtEl>
                                        <p:attrNameLst>
                                          <p:attrName>style.visibility</p:attrName>
                                        </p:attrNameLst>
                                      </p:cBhvr>
                                      <p:to>
                                        <p:strVal val="visible"/>
                                      </p:to>
                                    </p:set>
                                    <p:animEffect transition="in" filter="dissolve">
                                      <p:cBhvr>
                                        <p:cTn id="53" dur="500"/>
                                        <p:tgtEl>
                                          <p:spTgt spid="58"/>
                                        </p:tgtEl>
                                      </p:cBhvr>
                                    </p:animEffect>
                                  </p:childTnLst>
                                </p:cTn>
                              </p:par>
                            </p:childTnLst>
                          </p:cTn>
                        </p:par>
                      </p:childTnLst>
                    </p:cTn>
                  </p:par>
                  <p:par>
                    <p:cTn id="54" fill="hold">
                      <p:stCondLst>
                        <p:cond delay="indefinite"/>
                      </p:stCondLst>
                      <p:childTnLst>
                        <p:par>
                          <p:cTn id="55" fill="hold">
                            <p:stCondLst>
                              <p:cond delay="0"/>
                            </p:stCondLst>
                            <p:childTnLst>
                              <p:par>
                                <p:cTn id="56" presetID="9" presetClass="entr" presetSubtype="0" fill="hold" grpId="0" nodeType="clickEffect">
                                  <p:stCondLst>
                                    <p:cond delay="0"/>
                                  </p:stCondLst>
                                  <p:childTnLst>
                                    <p:set>
                                      <p:cBhvr>
                                        <p:cTn id="57" dur="1" fill="hold">
                                          <p:stCondLst>
                                            <p:cond delay="0"/>
                                          </p:stCondLst>
                                        </p:cTn>
                                        <p:tgtEl>
                                          <p:spTgt spid="62"/>
                                        </p:tgtEl>
                                        <p:attrNameLst>
                                          <p:attrName>style.visibility</p:attrName>
                                        </p:attrNameLst>
                                      </p:cBhvr>
                                      <p:to>
                                        <p:strVal val="visible"/>
                                      </p:to>
                                    </p:set>
                                    <p:animEffect transition="in" filter="dissolve">
                                      <p:cBhvr>
                                        <p:cTn id="58" dur="500"/>
                                        <p:tgtEl>
                                          <p:spTgt spid="62"/>
                                        </p:tgtEl>
                                      </p:cBhvr>
                                    </p:animEffect>
                                  </p:childTnLst>
                                </p:cTn>
                              </p:par>
                              <p:par>
                                <p:cTn id="59" presetID="9" presetClass="entr" presetSubtype="0" fill="hold" grpId="0" nodeType="withEffect">
                                  <p:stCondLst>
                                    <p:cond delay="0"/>
                                  </p:stCondLst>
                                  <p:childTnLst>
                                    <p:set>
                                      <p:cBhvr>
                                        <p:cTn id="60" dur="1" fill="hold">
                                          <p:stCondLst>
                                            <p:cond delay="0"/>
                                          </p:stCondLst>
                                        </p:cTn>
                                        <p:tgtEl>
                                          <p:spTgt spid="63"/>
                                        </p:tgtEl>
                                        <p:attrNameLst>
                                          <p:attrName>style.visibility</p:attrName>
                                        </p:attrNameLst>
                                      </p:cBhvr>
                                      <p:to>
                                        <p:strVal val="visible"/>
                                      </p:to>
                                    </p:set>
                                    <p:animEffect transition="in" filter="dissolve">
                                      <p:cBhvr>
                                        <p:cTn id="61" dur="500"/>
                                        <p:tgtEl>
                                          <p:spTgt spid="63"/>
                                        </p:tgtEl>
                                      </p:cBhvr>
                                    </p:animEffect>
                                  </p:childTnLst>
                                </p:cTn>
                              </p:par>
                            </p:childTnLst>
                          </p:cTn>
                        </p:par>
                      </p:childTnLst>
                    </p:cTn>
                  </p:par>
                  <p:par>
                    <p:cTn id="62" fill="hold">
                      <p:stCondLst>
                        <p:cond delay="indefinite"/>
                      </p:stCondLst>
                      <p:childTnLst>
                        <p:par>
                          <p:cTn id="63" fill="hold">
                            <p:stCondLst>
                              <p:cond delay="0"/>
                            </p:stCondLst>
                            <p:childTnLst>
                              <p:par>
                                <p:cTn id="64" presetID="9" presetClass="entr" presetSubtype="0" fill="hold" nodeType="clickEffect">
                                  <p:stCondLst>
                                    <p:cond delay="0"/>
                                  </p:stCondLst>
                                  <p:childTnLst>
                                    <p:set>
                                      <p:cBhvr>
                                        <p:cTn id="65" dur="1" fill="hold">
                                          <p:stCondLst>
                                            <p:cond delay="0"/>
                                          </p:stCondLst>
                                        </p:cTn>
                                        <p:tgtEl>
                                          <p:spTgt spid="79"/>
                                        </p:tgtEl>
                                        <p:attrNameLst>
                                          <p:attrName>style.visibility</p:attrName>
                                        </p:attrNameLst>
                                      </p:cBhvr>
                                      <p:to>
                                        <p:strVal val="visible"/>
                                      </p:to>
                                    </p:set>
                                    <p:animEffect transition="in" filter="dissolve">
                                      <p:cBhvr>
                                        <p:cTn id="66" dur="500"/>
                                        <p:tgtEl>
                                          <p:spTgt spid="79"/>
                                        </p:tgtEl>
                                      </p:cBhvr>
                                    </p:animEffect>
                                  </p:childTnLst>
                                </p:cTn>
                              </p:par>
                            </p:childTnLst>
                          </p:cTn>
                        </p:par>
                      </p:childTnLst>
                    </p:cTn>
                  </p:par>
                  <p:par>
                    <p:cTn id="67" fill="hold">
                      <p:stCondLst>
                        <p:cond delay="indefinite"/>
                      </p:stCondLst>
                      <p:childTnLst>
                        <p:par>
                          <p:cTn id="68" fill="hold">
                            <p:stCondLst>
                              <p:cond delay="0"/>
                            </p:stCondLst>
                            <p:childTnLst>
                              <p:par>
                                <p:cTn id="69" presetID="9" presetClass="entr" presetSubtype="0" fill="hold" grpId="0" nodeType="clickEffect">
                                  <p:stCondLst>
                                    <p:cond delay="0"/>
                                  </p:stCondLst>
                                  <p:childTnLst>
                                    <p:set>
                                      <p:cBhvr>
                                        <p:cTn id="70" dur="1" fill="hold">
                                          <p:stCondLst>
                                            <p:cond delay="0"/>
                                          </p:stCondLst>
                                        </p:cTn>
                                        <p:tgtEl>
                                          <p:spTgt spid="65"/>
                                        </p:tgtEl>
                                        <p:attrNameLst>
                                          <p:attrName>style.visibility</p:attrName>
                                        </p:attrNameLst>
                                      </p:cBhvr>
                                      <p:to>
                                        <p:strVal val="visible"/>
                                      </p:to>
                                    </p:set>
                                    <p:animEffect transition="in" filter="dissolve">
                                      <p:cBhvr>
                                        <p:cTn id="71" dur="500"/>
                                        <p:tgtEl>
                                          <p:spTgt spid="65"/>
                                        </p:tgtEl>
                                      </p:cBhvr>
                                    </p:animEffect>
                                  </p:childTnLst>
                                </p:cTn>
                              </p:par>
                            </p:childTnLst>
                          </p:cTn>
                        </p:par>
                      </p:childTnLst>
                    </p:cTn>
                  </p:par>
                  <p:par>
                    <p:cTn id="72" fill="hold">
                      <p:stCondLst>
                        <p:cond delay="indefinite"/>
                      </p:stCondLst>
                      <p:childTnLst>
                        <p:par>
                          <p:cTn id="73" fill="hold">
                            <p:stCondLst>
                              <p:cond delay="0"/>
                            </p:stCondLst>
                            <p:childTnLst>
                              <p:par>
                                <p:cTn id="74" presetID="9" presetClass="entr" presetSubtype="0" fill="hold" grpId="0" nodeType="clickEffect">
                                  <p:stCondLst>
                                    <p:cond delay="0"/>
                                  </p:stCondLst>
                                  <p:childTnLst>
                                    <p:set>
                                      <p:cBhvr>
                                        <p:cTn id="75" dur="1" fill="hold">
                                          <p:stCondLst>
                                            <p:cond delay="0"/>
                                          </p:stCondLst>
                                        </p:cTn>
                                        <p:tgtEl>
                                          <p:spTgt spid="66"/>
                                        </p:tgtEl>
                                        <p:attrNameLst>
                                          <p:attrName>style.visibility</p:attrName>
                                        </p:attrNameLst>
                                      </p:cBhvr>
                                      <p:to>
                                        <p:strVal val="visible"/>
                                      </p:to>
                                    </p:set>
                                    <p:animEffect transition="in" filter="dissolve">
                                      <p:cBhvr>
                                        <p:cTn id="76" dur="500"/>
                                        <p:tgtEl>
                                          <p:spTgt spid="66"/>
                                        </p:tgtEl>
                                      </p:cBhvr>
                                    </p:animEffect>
                                  </p:childTnLst>
                                </p:cTn>
                              </p:par>
                            </p:childTnLst>
                          </p:cTn>
                        </p:par>
                      </p:childTnLst>
                    </p:cTn>
                  </p:par>
                  <p:par>
                    <p:cTn id="77" fill="hold">
                      <p:stCondLst>
                        <p:cond delay="indefinite"/>
                      </p:stCondLst>
                      <p:childTnLst>
                        <p:par>
                          <p:cTn id="78" fill="hold">
                            <p:stCondLst>
                              <p:cond delay="0"/>
                            </p:stCondLst>
                            <p:childTnLst>
                              <p:par>
                                <p:cTn id="79" presetID="9" presetClass="entr" presetSubtype="0" fill="hold" grpId="0" nodeType="clickEffect">
                                  <p:stCondLst>
                                    <p:cond delay="0"/>
                                  </p:stCondLst>
                                  <p:childTnLst>
                                    <p:set>
                                      <p:cBhvr>
                                        <p:cTn id="80" dur="1" fill="hold">
                                          <p:stCondLst>
                                            <p:cond delay="0"/>
                                          </p:stCondLst>
                                        </p:cTn>
                                        <p:tgtEl>
                                          <p:spTgt spid="80"/>
                                        </p:tgtEl>
                                        <p:attrNameLst>
                                          <p:attrName>style.visibility</p:attrName>
                                        </p:attrNameLst>
                                      </p:cBhvr>
                                      <p:to>
                                        <p:strVal val="visible"/>
                                      </p:to>
                                    </p:set>
                                    <p:animEffect transition="in" filter="dissolve">
                                      <p:cBhvr>
                                        <p:cTn id="81" dur="500"/>
                                        <p:tgtEl>
                                          <p:spTgt spid="80"/>
                                        </p:tgtEl>
                                      </p:cBhvr>
                                    </p:animEffect>
                                  </p:childTnLst>
                                </p:cTn>
                              </p:par>
                            </p:childTnLst>
                          </p:cTn>
                        </p:par>
                      </p:childTnLst>
                    </p:cTn>
                  </p:par>
                  <p:par>
                    <p:cTn id="82" fill="hold">
                      <p:stCondLst>
                        <p:cond delay="indefinite"/>
                      </p:stCondLst>
                      <p:childTnLst>
                        <p:par>
                          <p:cTn id="83" fill="hold">
                            <p:stCondLst>
                              <p:cond delay="0"/>
                            </p:stCondLst>
                            <p:childTnLst>
                              <p:par>
                                <p:cTn id="84" presetID="9" presetClass="entr" presetSubtype="0" fill="hold" grpId="0" nodeType="clickEffect">
                                  <p:stCondLst>
                                    <p:cond delay="0"/>
                                  </p:stCondLst>
                                  <p:childTnLst>
                                    <p:set>
                                      <p:cBhvr>
                                        <p:cTn id="85" dur="1" fill="hold">
                                          <p:stCondLst>
                                            <p:cond delay="0"/>
                                          </p:stCondLst>
                                        </p:cTn>
                                        <p:tgtEl>
                                          <p:spTgt spid="67"/>
                                        </p:tgtEl>
                                        <p:attrNameLst>
                                          <p:attrName>style.visibility</p:attrName>
                                        </p:attrNameLst>
                                      </p:cBhvr>
                                      <p:to>
                                        <p:strVal val="visible"/>
                                      </p:to>
                                    </p:set>
                                    <p:animEffect transition="in" filter="dissolve">
                                      <p:cBhvr>
                                        <p:cTn id="86" dur="500"/>
                                        <p:tgtEl>
                                          <p:spTgt spid="67"/>
                                        </p:tgtEl>
                                      </p:cBhvr>
                                    </p:animEffect>
                                  </p:childTnLst>
                                </p:cTn>
                              </p:par>
                            </p:childTnLst>
                          </p:cTn>
                        </p:par>
                      </p:childTnLst>
                    </p:cTn>
                  </p:par>
                  <p:par>
                    <p:cTn id="87" fill="hold">
                      <p:stCondLst>
                        <p:cond delay="indefinite"/>
                      </p:stCondLst>
                      <p:childTnLst>
                        <p:par>
                          <p:cTn id="88" fill="hold">
                            <p:stCondLst>
                              <p:cond delay="0"/>
                            </p:stCondLst>
                            <p:childTnLst>
                              <p:par>
                                <p:cTn id="89" presetID="9" presetClass="entr" presetSubtype="0" fill="hold" nodeType="clickEffect">
                                  <p:stCondLst>
                                    <p:cond delay="0"/>
                                  </p:stCondLst>
                                  <p:childTnLst>
                                    <p:set>
                                      <p:cBhvr>
                                        <p:cTn id="90" dur="1" fill="hold">
                                          <p:stCondLst>
                                            <p:cond delay="0"/>
                                          </p:stCondLst>
                                        </p:cTn>
                                        <p:tgtEl>
                                          <p:spTgt spid="74"/>
                                        </p:tgtEl>
                                        <p:attrNameLst>
                                          <p:attrName>style.visibility</p:attrName>
                                        </p:attrNameLst>
                                      </p:cBhvr>
                                      <p:to>
                                        <p:strVal val="visible"/>
                                      </p:to>
                                    </p:set>
                                    <p:animEffect transition="in" filter="dissolve">
                                      <p:cBhvr>
                                        <p:cTn id="91" dur="500"/>
                                        <p:tgtEl>
                                          <p:spTgt spid="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5" grpId="1" animBg="1"/>
      <p:bldP spid="26" grpId="0" animBg="1"/>
      <p:bldP spid="27" grpId="0" animBg="1"/>
      <p:bldP spid="54" grpId="0"/>
      <p:bldP spid="55" grpId="0"/>
      <p:bldP spid="58" grpId="0" animBg="1"/>
      <p:bldP spid="62" grpId="0"/>
      <p:bldP spid="63" grpId="0"/>
      <p:bldP spid="65" grpId="0"/>
      <p:bldP spid="66" grpId="0"/>
      <p:bldP spid="67" grpId="0"/>
      <p:bldP spid="80"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90133" y="118798"/>
            <a:ext cx="8229600" cy="952500"/>
          </a:xfrm>
        </p:spPr>
        <p:txBody>
          <a:bodyPr>
            <a:normAutofit/>
          </a:bodyPr>
          <a:lstStyle/>
          <a:p>
            <a:r>
              <a:rPr lang="en-US" sz="3600" dirty="0" smtClean="0"/>
              <a:t>Range of Darcy Law Validity</a:t>
            </a:r>
            <a:endParaRPr lang="en-US" sz="3600" dirty="0"/>
          </a:p>
        </p:txBody>
      </p:sp>
      <p:sp>
        <p:nvSpPr>
          <p:cNvPr id="3" name="Rectangle 2"/>
          <p:cNvSpPr/>
          <p:nvPr/>
        </p:nvSpPr>
        <p:spPr>
          <a:xfrm>
            <a:off x="7056" y="11289"/>
            <a:ext cx="1747520" cy="1422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4"/>
          <a:stretch>
            <a:fillRect/>
          </a:stretch>
        </p:blipFill>
        <p:spPr>
          <a:xfrm>
            <a:off x="0" y="1433689"/>
            <a:ext cx="1747520" cy="150001"/>
          </a:xfrm>
          <a:prstGeom prst="rect">
            <a:avLst/>
          </a:prstGeom>
        </p:spPr>
      </p:pic>
      <p:grpSp>
        <p:nvGrpSpPr>
          <p:cNvPr id="12" name="Group 11"/>
          <p:cNvGrpSpPr/>
          <p:nvPr/>
        </p:nvGrpSpPr>
        <p:grpSpPr>
          <a:xfrm>
            <a:off x="5753100" y="1210734"/>
            <a:ext cx="2556934" cy="436034"/>
            <a:chOff x="2425700" y="1231900"/>
            <a:chExt cx="2556934" cy="436034"/>
          </a:xfrm>
        </p:grpSpPr>
        <p:cxnSp>
          <p:nvCxnSpPr>
            <p:cNvPr id="13" name="Straight Connector 12"/>
            <p:cNvCxnSpPr/>
            <p:nvPr/>
          </p:nvCxnSpPr>
          <p:spPr>
            <a:xfrm flipV="1">
              <a:off x="2480733" y="1240366"/>
              <a:ext cx="2446867" cy="8467"/>
            </a:xfrm>
            <a:prstGeom prst="line">
              <a:avLst/>
            </a:prstGeom>
            <a:ln>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flipV="1">
              <a:off x="2476500" y="1655232"/>
              <a:ext cx="2446867" cy="8467"/>
            </a:xfrm>
            <a:prstGeom prst="line">
              <a:avLst/>
            </a:prstGeom>
            <a:ln>
              <a:solidFill>
                <a:srgbClr val="FFFFFF"/>
              </a:solidFill>
            </a:ln>
          </p:spPr>
          <p:style>
            <a:lnRef idx="2">
              <a:schemeClr val="accent1"/>
            </a:lnRef>
            <a:fillRef idx="0">
              <a:schemeClr val="accent1"/>
            </a:fillRef>
            <a:effectRef idx="1">
              <a:schemeClr val="accent1"/>
            </a:effectRef>
            <a:fontRef idx="minor">
              <a:schemeClr val="tx1"/>
            </a:fontRef>
          </p:style>
        </p:cxnSp>
        <p:sp>
          <p:nvSpPr>
            <p:cNvPr id="15" name="Oval 14"/>
            <p:cNvSpPr/>
            <p:nvPr/>
          </p:nvSpPr>
          <p:spPr>
            <a:xfrm>
              <a:off x="4847167" y="1231900"/>
              <a:ext cx="135467" cy="423334"/>
            </a:xfrm>
            <a:prstGeom prst="ellipse">
              <a:avLst/>
            </a:prstGeom>
            <a:noFill/>
            <a:ln w="19050">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Oval 15"/>
            <p:cNvSpPr/>
            <p:nvPr/>
          </p:nvSpPr>
          <p:spPr>
            <a:xfrm>
              <a:off x="2425700" y="1244600"/>
              <a:ext cx="135467" cy="423334"/>
            </a:xfrm>
            <a:prstGeom prst="ellipse">
              <a:avLst/>
            </a:prstGeom>
            <a:noFill/>
            <a:ln w="19050">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1" name="Group 10"/>
          <p:cNvGrpSpPr/>
          <p:nvPr/>
        </p:nvGrpSpPr>
        <p:grpSpPr>
          <a:xfrm>
            <a:off x="2429933" y="1206500"/>
            <a:ext cx="2556934" cy="436034"/>
            <a:chOff x="2425700" y="1231900"/>
            <a:chExt cx="2556934" cy="436034"/>
          </a:xfrm>
        </p:grpSpPr>
        <p:cxnSp>
          <p:nvCxnSpPr>
            <p:cNvPr id="6" name="Straight Connector 5"/>
            <p:cNvCxnSpPr/>
            <p:nvPr/>
          </p:nvCxnSpPr>
          <p:spPr>
            <a:xfrm flipV="1">
              <a:off x="2480733" y="1240366"/>
              <a:ext cx="2446867" cy="8467"/>
            </a:xfrm>
            <a:prstGeom prst="line">
              <a:avLst/>
            </a:prstGeom>
            <a:ln>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V="1">
              <a:off x="2476500" y="1655232"/>
              <a:ext cx="2446867" cy="8467"/>
            </a:xfrm>
            <a:prstGeom prst="line">
              <a:avLst/>
            </a:prstGeom>
            <a:ln>
              <a:solidFill>
                <a:srgbClr val="FFFFFF"/>
              </a:solidFill>
            </a:ln>
          </p:spPr>
          <p:style>
            <a:lnRef idx="2">
              <a:schemeClr val="accent1"/>
            </a:lnRef>
            <a:fillRef idx="0">
              <a:schemeClr val="accent1"/>
            </a:fillRef>
            <a:effectRef idx="1">
              <a:schemeClr val="accent1"/>
            </a:effectRef>
            <a:fontRef idx="minor">
              <a:schemeClr val="tx1"/>
            </a:fontRef>
          </p:style>
        </p:cxnSp>
        <p:sp>
          <p:nvSpPr>
            <p:cNvPr id="9" name="Oval 8"/>
            <p:cNvSpPr/>
            <p:nvPr/>
          </p:nvSpPr>
          <p:spPr>
            <a:xfrm>
              <a:off x="4847167" y="1231900"/>
              <a:ext cx="135467" cy="423334"/>
            </a:xfrm>
            <a:prstGeom prst="ellipse">
              <a:avLst/>
            </a:prstGeom>
            <a:noFill/>
            <a:ln w="19050">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Oval 9"/>
            <p:cNvSpPr/>
            <p:nvPr/>
          </p:nvSpPr>
          <p:spPr>
            <a:xfrm>
              <a:off x="2425700" y="1244600"/>
              <a:ext cx="135467" cy="423334"/>
            </a:xfrm>
            <a:prstGeom prst="ellipse">
              <a:avLst/>
            </a:prstGeom>
            <a:noFill/>
            <a:ln w="19050">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0" name="Group 49"/>
          <p:cNvGrpSpPr/>
          <p:nvPr/>
        </p:nvGrpSpPr>
        <p:grpSpPr>
          <a:xfrm>
            <a:off x="2476498" y="1291167"/>
            <a:ext cx="2527300" cy="877333"/>
            <a:chOff x="2476498" y="1291167"/>
            <a:chExt cx="2527300" cy="877333"/>
          </a:xfrm>
        </p:grpSpPr>
        <p:grpSp>
          <p:nvGrpSpPr>
            <p:cNvPr id="49" name="Group 48"/>
            <p:cNvGrpSpPr/>
            <p:nvPr/>
          </p:nvGrpSpPr>
          <p:grpSpPr>
            <a:xfrm>
              <a:off x="2480732" y="1291167"/>
              <a:ext cx="2328335" cy="245533"/>
              <a:chOff x="2480732" y="1291167"/>
              <a:chExt cx="2328335" cy="245533"/>
            </a:xfrm>
          </p:grpSpPr>
          <p:cxnSp>
            <p:nvCxnSpPr>
              <p:cNvPr id="18" name="Straight Arrow Connector 17"/>
              <p:cNvCxnSpPr/>
              <p:nvPr/>
            </p:nvCxnSpPr>
            <p:spPr>
              <a:xfrm flipV="1">
                <a:off x="2484966" y="1291167"/>
                <a:ext cx="2167467" cy="8469"/>
              </a:xfrm>
              <a:prstGeom prst="straightConnector1">
                <a:avLst/>
              </a:prstGeom>
              <a:ln w="15875">
                <a:solidFill>
                  <a:schemeClr val="bg1"/>
                </a:solidFill>
                <a:tailEnd type="arrow"/>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p:nvPr/>
            </p:nvCxnSpPr>
            <p:spPr>
              <a:xfrm>
                <a:off x="2489199" y="1452035"/>
                <a:ext cx="2319868" cy="12698"/>
              </a:xfrm>
              <a:prstGeom prst="straightConnector1">
                <a:avLst/>
              </a:prstGeom>
              <a:ln w="15875">
                <a:solidFill>
                  <a:schemeClr val="bg1"/>
                </a:solidFill>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a:off x="2497666" y="1532469"/>
                <a:ext cx="2167467" cy="4231"/>
              </a:xfrm>
              <a:prstGeom prst="straightConnector1">
                <a:avLst/>
              </a:prstGeom>
              <a:ln w="15875">
                <a:solidFill>
                  <a:schemeClr val="bg1"/>
                </a:solidFill>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flipV="1">
                <a:off x="2480732" y="1371600"/>
                <a:ext cx="2311401" cy="4235"/>
              </a:xfrm>
              <a:prstGeom prst="straightConnector1">
                <a:avLst/>
              </a:prstGeom>
              <a:ln w="15875">
                <a:solidFill>
                  <a:schemeClr val="bg1"/>
                </a:solidFill>
                <a:tailEnd type="arrow"/>
              </a:ln>
            </p:spPr>
            <p:style>
              <a:lnRef idx="2">
                <a:schemeClr val="accent1"/>
              </a:lnRef>
              <a:fillRef idx="0">
                <a:schemeClr val="accent1"/>
              </a:fillRef>
              <a:effectRef idx="1">
                <a:schemeClr val="accent1"/>
              </a:effectRef>
              <a:fontRef idx="minor">
                <a:schemeClr val="tx1"/>
              </a:fontRef>
            </p:style>
          </p:cxnSp>
        </p:grpSp>
        <p:sp>
          <p:nvSpPr>
            <p:cNvPr id="44" name="TextBox 43"/>
            <p:cNvSpPr txBox="1"/>
            <p:nvPr/>
          </p:nvSpPr>
          <p:spPr>
            <a:xfrm>
              <a:off x="2476498" y="1799168"/>
              <a:ext cx="2527300" cy="369332"/>
            </a:xfrm>
            <a:prstGeom prst="rect">
              <a:avLst/>
            </a:prstGeom>
            <a:solidFill>
              <a:srgbClr val="008000"/>
            </a:solidFill>
            <a:ln>
              <a:noFill/>
            </a:ln>
          </p:spPr>
          <p:txBody>
            <a:bodyPr wrap="square" rtlCol="0">
              <a:spAutoFit/>
            </a:bodyPr>
            <a:lstStyle/>
            <a:p>
              <a:r>
                <a:rPr lang="en-US" dirty="0" smtClean="0"/>
                <a:t>Applies to “laminar flow”</a:t>
              </a:r>
              <a:endParaRPr lang="en-US" dirty="0"/>
            </a:p>
          </p:txBody>
        </p:sp>
      </p:grpSp>
      <p:grpSp>
        <p:nvGrpSpPr>
          <p:cNvPr id="53" name="Group 52"/>
          <p:cNvGrpSpPr/>
          <p:nvPr/>
        </p:nvGrpSpPr>
        <p:grpSpPr>
          <a:xfrm>
            <a:off x="5795432" y="1261533"/>
            <a:ext cx="2417235" cy="923901"/>
            <a:chOff x="5795432" y="1261533"/>
            <a:chExt cx="2417235" cy="923901"/>
          </a:xfrm>
        </p:grpSpPr>
        <p:grpSp>
          <p:nvGrpSpPr>
            <p:cNvPr id="52" name="Group 51"/>
            <p:cNvGrpSpPr/>
            <p:nvPr/>
          </p:nvGrpSpPr>
          <p:grpSpPr>
            <a:xfrm>
              <a:off x="5820833" y="1261533"/>
              <a:ext cx="2324100" cy="368300"/>
              <a:chOff x="5820833" y="1261533"/>
              <a:chExt cx="2324100" cy="368300"/>
            </a:xfrm>
          </p:grpSpPr>
          <p:sp>
            <p:nvSpPr>
              <p:cNvPr id="46" name="Freeform 45"/>
              <p:cNvSpPr/>
              <p:nvPr/>
            </p:nvSpPr>
            <p:spPr>
              <a:xfrm>
                <a:off x="5842000" y="1261533"/>
                <a:ext cx="2302933" cy="368300"/>
              </a:xfrm>
              <a:custGeom>
                <a:avLst/>
                <a:gdLst>
                  <a:gd name="connsiteX0" fmla="*/ 0 w 2302933"/>
                  <a:gd name="connsiteY0" fmla="*/ 228600 h 368300"/>
                  <a:gd name="connsiteX1" fmla="*/ 97367 w 2302933"/>
                  <a:gd name="connsiteY1" fmla="*/ 215900 h 368300"/>
                  <a:gd name="connsiteX2" fmla="*/ 152400 w 2302933"/>
                  <a:gd name="connsiteY2" fmla="*/ 177800 h 368300"/>
                  <a:gd name="connsiteX3" fmla="*/ 148167 w 2302933"/>
                  <a:gd name="connsiteY3" fmla="*/ 127000 h 368300"/>
                  <a:gd name="connsiteX4" fmla="*/ 148167 w 2302933"/>
                  <a:gd name="connsiteY4" fmla="*/ 127000 h 368300"/>
                  <a:gd name="connsiteX5" fmla="*/ 101600 w 2302933"/>
                  <a:gd name="connsiteY5" fmla="*/ 131234 h 368300"/>
                  <a:gd name="connsiteX6" fmla="*/ 114300 w 2302933"/>
                  <a:gd name="connsiteY6" fmla="*/ 198967 h 368300"/>
                  <a:gd name="connsiteX7" fmla="*/ 152400 w 2302933"/>
                  <a:gd name="connsiteY7" fmla="*/ 237067 h 368300"/>
                  <a:gd name="connsiteX8" fmla="*/ 241300 w 2302933"/>
                  <a:gd name="connsiteY8" fmla="*/ 194734 h 368300"/>
                  <a:gd name="connsiteX9" fmla="*/ 266700 w 2302933"/>
                  <a:gd name="connsiteY9" fmla="*/ 88900 h 368300"/>
                  <a:gd name="connsiteX10" fmla="*/ 317500 w 2302933"/>
                  <a:gd name="connsiteY10" fmla="*/ 63500 h 368300"/>
                  <a:gd name="connsiteX11" fmla="*/ 385233 w 2302933"/>
                  <a:gd name="connsiteY11" fmla="*/ 127000 h 368300"/>
                  <a:gd name="connsiteX12" fmla="*/ 436033 w 2302933"/>
                  <a:gd name="connsiteY12" fmla="*/ 165100 h 368300"/>
                  <a:gd name="connsiteX13" fmla="*/ 491067 w 2302933"/>
                  <a:gd name="connsiteY13" fmla="*/ 266700 h 368300"/>
                  <a:gd name="connsiteX14" fmla="*/ 431800 w 2302933"/>
                  <a:gd name="connsiteY14" fmla="*/ 313267 h 368300"/>
                  <a:gd name="connsiteX15" fmla="*/ 402167 w 2302933"/>
                  <a:gd name="connsiteY15" fmla="*/ 270934 h 368300"/>
                  <a:gd name="connsiteX16" fmla="*/ 516467 w 2302933"/>
                  <a:gd name="connsiteY16" fmla="*/ 152400 h 368300"/>
                  <a:gd name="connsiteX17" fmla="*/ 563033 w 2302933"/>
                  <a:gd name="connsiteY17" fmla="*/ 127000 h 368300"/>
                  <a:gd name="connsiteX18" fmla="*/ 664633 w 2302933"/>
                  <a:gd name="connsiteY18" fmla="*/ 59267 h 368300"/>
                  <a:gd name="connsiteX19" fmla="*/ 757767 w 2302933"/>
                  <a:gd name="connsiteY19" fmla="*/ 46567 h 368300"/>
                  <a:gd name="connsiteX20" fmla="*/ 778933 w 2302933"/>
                  <a:gd name="connsiteY20" fmla="*/ 131234 h 368300"/>
                  <a:gd name="connsiteX21" fmla="*/ 698500 w 2302933"/>
                  <a:gd name="connsiteY21" fmla="*/ 224367 h 368300"/>
                  <a:gd name="connsiteX22" fmla="*/ 749300 w 2302933"/>
                  <a:gd name="connsiteY22" fmla="*/ 275167 h 368300"/>
                  <a:gd name="connsiteX23" fmla="*/ 795867 w 2302933"/>
                  <a:gd name="connsiteY23" fmla="*/ 262467 h 368300"/>
                  <a:gd name="connsiteX24" fmla="*/ 876300 w 2302933"/>
                  <a:gd name="connsiteY24" fmla="*/ 211667 h 368300"/>
                  <a:gd name="connsiteX25" fmla="*/ 889000 w 2302933"/>
                  <a:gd name="connsiteY25" fmla="*/ 110067 h 368300"/>
                  <a:gd name="connsiteX26" fmla="*/ 1079500 w 2302933"/>
                  <a:gd name="connsiteY26" fmla="*/ 59267 h 368300"/>
                  <a:gd name="connsiteX27" fmla="*/ 1210733 w 2302933"/>
                  <a:gd name="connsiteY27" fmla="*/ 186267 h 368300"/>
                  <a:gd name="connsiteX28" fmla="*/ 1172633 w 2302933"/>
                  <a:gd name="connsiteY28" fmla="*/ 207434 h 368300"/>
                  <a:gd name="connsiteX29" fmla="*/ 1159933 w 2302933"/>
                  <a:gd name="connsiteY29" fmla="*/ 211667 h 368300"/>
                  <a:gd name="connsiteX30" fmla="*/ 1138767 w 2302933"/>
                  <a:gd name="connsiteY30" fmla="*/ 224367 h 368300"/>
                  <a:gd name="connsiteX31" fmla="*/ 1113367 w 2302933"/>
                  <a:gd name="connsiteY31" fmla="*/ 232834 h 368300"/>
                  <a:gd name="connsiteX32" fmla="*/ 960967 w 2302933"/>
                  <a:gd name="connsiteY32" fmla="*/ 232834 h 368300"/>
                  <a:gd name="connsiteX33" fmla="*/ 1096433 w 2302933"/>
                  <a:gd name="connsiteY33" fmla="*/ 304800 h 368300"/>
                  <a:gd name="connsiteX34" fmla="*/ 1231900 w 2302933"/>
                  <a:gd name="connsiteY34" fmla="*/ 342900 h 368300"/>
                  <a:gd name="connsiteX35" fmla="*/ 1278467 w 2302933"/>
                  <a:gd name="connsiteY35" fmla="*/ 232834 h 368300"/>
                  <a:gd name="connsiteX36" fmla="*/ 1291167 w 2302933"/>
                  <a:gd name="connsiteY36" fmla="*/ 198967 h 368300"/>
                  <a:gd name="connsiteX37" fmla="*/ 1253067 w 2302933"/>
                  <a:gd name="connsiteY37" fmla="*/ 55034 h 368300"/>
                  <a:gd name="connsiteX38" fmla="*/ 1464733 w 2302933"/>
                  <a:gd name="connsiteY38" fmla="*/ 0 h 368300"/>
                  <a:gd name="connsiteX39" fmla="*/ 1524000 w 2302933"/>
                  <a:gd name="connsiteY39" fmla="*/ 84667 h 368300"/>
                  <a:gd name="connsiteX40" fmla="*/ 1435100 w 2302933"/>
                  <a:gd name="connsiteY40" fmla="*/ 139700 h 368300"/>
                  <a:gd name="connsiteX41" fmla="*/ 1380067 w 2302933"/>
                  <a:gd name="connsiteY41" fmla="*/ 275167 h 368300"/>
                  <a:gd name="connsiteX42" fmla="*/ 1422400 w 2302933"/>
                  <a:gd name="connsiteY42" fmla="*/ 304800 h 368300"/>
                  <a:gd name="connsiteX43" fmla="*/ 1591733 w 2302933"/>
                  <a:gd name="connsiteY43" fmla="*/ 266700 h 368300"/>
                  <a:gd name="connsiteX44" fmla="*/ 1612900 w 2302933"/>
                  <a:gd name="connsiteY44" fmla="*/ 118534 h 368300"/>
                  <a:gd name="connsiteX45" fmla="*/ 1634067 w 2302933"/>
                  <a:gd name="connsiteY45" fmla="*/ 38100 h 368300"/>
                  <a:gd name="connsiteX46" fmla="*/ 1532467 w 2302933"/>
                  <a:gd name="connsiteY46" fmla="*/ 25400 h 368300"/>
                  <a:gd name="connsiteX47" fmla="*/ 1540933 w 2302933"/>
                  <a:gd name="connsiteY47" fmla="*/ 122767 h 368300"/>
                  <a:gd name="connsiteX48" fmla="*/ 1680633 w 2302933"/>
                  <a:gd name="connsiteY48" fmla="*/ 152400 h 368300"/>
                  <a:gd name="connsiteX49" fmla="*/ 1782233 w 2302933"/>
                  <a:gd name="connsiteY49" fmla="*/ 80434 h 368300"/>
                  <a:gd name="connsiteX50" fmla="*/ 1862667 w 2302933"/>
                  <a:gd name="connsiteY50" fmla="*/ 29634 h 368300"/>
                  <a:gd name="connsiteX51" fmla="*/ 1938867 w 2302933"/>
                  <a:gd name="connsiteY51" fmla="*/ 33867 h 368300"/>
                  <a:gd name="connsiteX52" fmla="*/ 1930400 w 2302933"/>
                  <a:gd name="connsiteY52" fmla="*/ 93134 h 368300"/>
                  <a:gd name="connsiteX53" fmla="*/ 1998133 w 2302933"/>
                  <a:gd name="connsiteY53" fmla="*/ 228600 h 368300"/>
                  <a:gd name="connsiteX54" fmla="*/ 2006600 w 2302933"/>
                  <a:gd name="connsiteY54" fmla="*/ 368300 h 368300"/>
                  <a:gd name="connsiteX55" fmla="*/ 2044700 w 2302933"/>
                  <a:gd name="connsiteY55" fmla="*/ 334434 h 368300"/>
                  <a:gd name="connsiteX56" fmla="*/ 2133600 w 2302933"/>
                  <a:gd name="connsiteY56" fmla="*/ 241300 h 368300"/>
                  <a:gd name="connsiteX57" fmla="*/ 2150533 w 2302933"/>
                  <a:gd name="connsiteY57" fmla="*/ 186267 h 368300"/>
                  <a:gd name="connsiteX58" fmla="*/ 2163233 w 2302933"/>
                  <a:gd name="connsiteY58" fmla="*/ 63500 h 368300"/>
                  <a:gd name="connsiteX59" fmla="*/ 2053167 w 2302933"/>
                  <a:gd name="connsiteY59" fmla="*/ 38100 h 368300"/>
                  <a:gd name="connsiteX60" fmla="*/ 2095500 w 2302933"/>
                  <a:gd name="connsiteY60" fmla="*/ 148167 h 368300"/>
                  <a:gd name="connsiteX61" fmla="*/ 2142067 w 2302933"/>
                  <a:gd name="connsiteY61" fmla="*/ 148167 h 368300"/>
                  <a:gd name="connsiteX62" fmla="*/ 2264833 w 2302933"/>
                  <a:gd name="connsiteY62" fmla="*/ 139700 h 368300"/>
                  <a:gd name="connsiteX63" fmla="*/ 2302933 w 2302933"/>
                  <a:gd name="connsiteY63" fmla="*/ 38100 h 368300"/>
                  <a:gd name="connsiteX64" fmla="*/ 2302933 w 2302933"/>
                  <a:gd name="connsiteY64" fmla="*/ 80434 h 368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2302933" h="368300">
                    <a:moveTo>
                      <a:pt x="0" y="228600"/>
                    </a:moveTo>
                    <a:lnTo>
                      <a:pt x="97367" y="215900"/>
                    </a:lnTo>
                    <a:lnTo>
                      <a:pt x="152400" y="177800"/>
                    </a:lnTo>
                    <a:lnTo>
                      <a:pt x="148167" y="127000"/>
                    </a:lnTo>
                    <a:lnTo>
                      <a:pt x="148167" y="127000"/>
                    </a:lnTo>
                    <a:lnTo>
                      <a:pt x="101600" y="131234"/>
                    </a:lnTo>
                    <a:lnTo>
                      <a:pt x="114300" y="198967"/>
                    </a:lnTo>
                    <a:lnTo>
                      <a:pt x="152400" y="237067"/>
                    </a:lnTo>
                    <a:lnTo>
                      <a:pt x="241300" y="194734"/>
                    </a:lnTo>
                    <a:lnTo>
                      <a:pt x="266700" y="88900"/>
                    </a:lnTo>
                    <a:lnTo>
                      <a:pt x="317500" y="63500"/>
                    </a:lnTo>
                    <a:lnTo>
                      <a:pt x="385233" y="127000"/>
                    </a:lnTo>
                    <a:lnTo>
                      <a:pt x="436033" y="165100"/>
                    </a:lnTo>
                    <a:lnTo>
                      <a:pt x="491067" y="266700"/>
                    </a:lnTo>
                    <a:lnTo>
                      <a:pt x="431800" y="313267"/>
                    </a:lnTo>
                    <a:lnTo>
                      <a:pt x="402167" y="270934"/>
                    </a:lnTo>
                    <a:lnTo>
                      <a:pt x="516467" y="152400"/>
                    </a:lnTo>
                    <a:lnTo>
                      <a:pt x="563033" y="127000"/>
                    </a:lnTo>
                    <a:lnTo>
                      <a:pt x="664633" y="59267"/>
                    </a:lnTo>
                    <a:lnTo>
                      <a:pt x="757767" y="46567"/>
                    </a:lnTo>
                    <a:lnTo>
                      <a:pt x="778933" y="131234"/>
                    </a:lnTo>
                    <a:lnTo>
                      <a:pt x="698500" y="224367"/>
                    </a:lnTo>
                    <a:lnTo>
                      <a:pt x="749300" y="275167"/>
                    </a:lnTo>
                    <a:lnTo>
                      <a:pt x="795867" y="262467"/>
                    </a:lnTo>
                    <a:lnTo>
                      <a:pt x="876300" y="211667"/>
                    </a:lnTo>
                    <a:lnTo>
                      <a:pt x="889000" y="110067"/>
                    </a:lnTo>
                    <a:lnTo>
                      <a:pt x="1079500" y="59267"/>
                    </a:lnTo>
                    <a:lnTo>
                      <a:pt x="1210733" y="186267"/>
                    </a:lnTo>
                    <a:cubicBezTo>
                      <a:pt x="1198033" y="193323"/>
                      <a:pt x="1185628" y="200937"/>
                      <a:pt x="1172633" y="207434"/>
                    </a:cubicBezTo>
                    <a:cubicBezTo>
                      <a:pt x="1168642" y="209430"/>
                      <a:pt x="1163924" y="209671"/>
                      <a:pt x="1159933" y="211667"/>
                    </a:cubicBezTo>
                    <a:cubicBezTo>
                      <a:pt x="1152574" y="215347"/>
                      <a:pt x="1146257" y="220962"/>
                      <a:pt x="1138767" y="224367"/>
                    </a:cubicBezTo>
                    <a:cubicBezTo>
                      <a:pt x="1130642" y="228060"/>
                      <a:pt x="1113367" y="232834"/>
                      <a:pt x="1113367" y="232834"/>
                    </a:cubicBezTo>
                    <a:lnTo>
                      <a:pt x="960967" y="232834"/>
                    </a:lnTo>
                    <a:lnTo>
                      <a:pt x="1096433" y="304800"/>
                    </a:lnTo>
                    <a:lnTo>
                      <a:pt x="1231900" y="342900"/>
                    </a:lnTo>
                    <a:lnTo>
                      <a:pt x="1278467" y="232834"/>
                    </a:lnTo>
                    <a:lnTo>
                      <a:pt x="1291167" y="198967"/>
                    </a:lnTo>
                    <a:lnTo>
                      <a:pt x="1253067" y="55034"/>
                    </a:lnTo>
                    <a:lnTo>
                      <a:pt x="1464733" y="0"/>
                    </a:lnTo>
                    <a:lnTo>
                      <a:pt x="1524000" y="84667"/>
                    </a:lnTo>
                    <a:lnTo>
                      <a:pt x="1435100" y="139700"/>
                    </a:lnTo>
                    <a:lnTo>
                      <a:pt x="1380067" y="275167"/>
                    </a:lnTo>
                    <a:lnTo>
                      <a:pt x="1422400" y="304800"/>
                    </a:lnTo>
                    <a:lnTo>
                      <a:pt x="1591733" y="266700"/>
                    </a:lnTo>
                    <a:lnTo>
                      <a:pt x="1612900" y="118534"/>
                    </a:lnTo>
                    <a:lnTo>
                      <a:pt x="1634067" y="38100"/>
                    </a:lnTo>
                    <a:lnTo>
                      <a:pt x="1532467" y="25400"/>
                    </a:lnTo>
                    <a:lnTo>
                      <a:pt x="1540933" y="122767"/>
                    </a:lnTo>
                    <a:lnTo>
                      <a:pt x="1680633" y="152400"/>
                    </a:lnTo>
                    <a:lnTo>
                      <a:pt x="1782233" y="80434"/>
                    </a:lnTo>
                    <a:lnTo>
                      <a:pt x="1862667" y="29634"/>
                    </a:lnTo>
                    <a:lnTo>
                      <a:pt x="1938867" y="33867"/>
                    </a:lnTo>
                    <a:lnTo>
                      <a:pt x="1930400" y="93134"/>
                    </a:lnTo>
                    <a:lnTo>
                      <a:pt x="1998133" y="228600"/>
                    </a:lnTo>
                    <a:lnTo>
                      <a:pt x="2006600" y="368300"/>
                    </a:lnTo>
                    <a:lnTo>
                      <a:pt x="2044700" y="334434"/>
                    </a:lnTo>
                    <a:lnTo>
                      <a:pt x="2133600" y="241300"/>
                    </a:lnTo>
                    <a:lnTo>
                      <a:pt x="2150533" y="186267"/>
                    </a:lnTo>
                    <a:lnTo>
                      <a:pt x="2163233" y="63500"/>
                    </a:lnTo>
                    <a:lnTo>
                      <a:pt x="2053167" y="38100"/>
                    </a:lnTo>
                    <a:lnTo>
                      <a:pt x="2095500" y="148167"/>
                    </a:lnTo>
                    <a:lnTo>
                      <a:pt x="2142067" y="148167"/>
                    </a:lnTo>
                    <a:lnTo>
                      <a:pt x="2264833" y="139700"/>
                    </a:lnTo>
                    <a:lnTo>
                      <a:pt x="2302933" y="38100"/>
                    </a:lnTo>
                    <a:lnTo>
                      <a:pt x="2302933" y="80434"/>
                    </a:lnTo>
                  </a:path>
                </a:pathLst>
              </a:custGeom>
              <a:ln>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5" name="Freeform 44"/>
              <p:cNvSpPr/>
              <p:nvPr/>
            </p:nvSpPr>
            <p:spPr>
              <a:xfrm>
                <a:off x="5820833" y="1291167"/>
                <a:ext cx="2311400" cy="287866"/>
              </a:xfrm>
              <a:custGeom>
                <a:avLst/>
                <a:gdLst>
                  <a:gd name="connsiteX0" fmla="*/ 0 w 2311400"/>
                  <a:gd name="connsiteY0" fmla="*/ 55033 h 287866"/>
                  <a:gd name="connsiteX1" fmla="*/ 186267 w 2311400"/>
                  <a:gd name="connsiteY1" fmla="*/ 12700 h 287866"/>
                  <a:gd name="connsiteX2" fmla="*/ 266700 w 2311400"/>
                  <a:gd name="connsiteY2" fmla="*/ 59266 h 287866"/>
                  <a:gd name="connsiteX3" fmla="*/ 385234 w 2311400"/>
                  <a:gd name="connsiteY3" fmla="*/ 152400 h 287866"/>
                  <a:gd name="connsiteX4" fmla="*/ 444500 w 2311400"/>
                  <a:gd name="connsiteY4" fmla="*/ 110066 h 287866"/>
                  <a:gd name="connsiteX5" fmla="*/ 512234 w 2311400"/>
                  <a:gd name="connsiteY5" fmla="*/ 33866 h 287866"/>
                  <a:gd name="connsiteX6" fmla="*/ 567267 w 2311400"/>
                  <a:gd name="connsiteY6" fmla="*/ 8466 h 287866"/>
                  <a:gd name="connsiteX7" fmla="*/ 651934 w 2311400"/>
                  <a:gd name="connsiteY7" fmla="*/ 0 h 287866"/>
                  <a:gd name="connsiteX8" fmla="*/ 719667 w 2311400"/>
                  <a:gd name="connsiteY8" fmla="*/ 93133 h 287866"/>
                  <a:gd name="connsiteX9" fmla="*/ 778934 w 2311400"/>
                  <a:gd name="connsiteY9" fmla="*/ 169333 h 287866"/>
                  <a:gd name="connsiteX10" fmla="*/ 855134 w 2311400"/>
                  <a:gd name="connsiteY10" fmla="*/ 228600 h 287866"/>
                  <a:gd name="connsiteX11" fmla="*/ 999067 w 2311400"/>
                  <a:gd name="connsiteY11" fmla="*/ 287866 h 287866"/>
                  <a:gd name="connsiteX12" fmla="*/ 1079500 w 2311400"/>
                  <a:gd name="connsiteY12" fmla="*/ 245533 h 287866"/>
                  <a:gd name="connsiteX13" fmla="*/ 1100667 w 2311400"/>
                  <a:gd name="connsiteY13" fmla="*/ 143933 h 287866"/>
                  <a:gd name="connsiteX14" fmla="*/ 973667 w 2311400"/>
                  <a:gd name="connsiteY14" fmla="*/ 63500 h 287866"/>
                  <a:gd name="connsiteX15" fmla="*/ 1104900 w 2311400"/>
                  <a:gd name="connsiteY15" fmla="*/ 21166 h 287866"/>
                  <a:gd name="connsiteX16" fmla="*/ 1151467 w 2311400"/>
                  <a:gd name="connsiteY16" fmla="*/ 67733 h 287866"/>
                  <a:gd name="connsiteX17" fmla="*/ 1041400 w 2311400"/>
                  <a:gd name="connsiteY17" fmla="*/ 169333 h 287866"/>
                  <a:gd name="connsiteX18" fmla="*/ 1121834 w 2311400"/>
                  <a:gd name="connsiteY18" fmla="*/ 237066 h 287866"/>
                  <a:gd name="connsiteX19" fmla="*/ 1257300 w 2311400"/>
                  <a:gd name="connsiteY19" fmla="*/ 241300 h 287866"/>
                  <a:gd name="connsiteX20" fmla="*/ 1405467 w 2311400"/>
                  <a:gd name="connsiteY20" fmla="*/ 177800 h 287866"/>
                  <a:gd name="connsiteX21" fmla="*/ 1443567 w 2311400"/>
                  <a:gd name="connsiteY21" fmla="*/ 76200 h 287866"/>
                  <a:gd name="connsiteX22" fmla="*/ 1388534 w 2311400"/>
                  <a:gd name="connsiteY22" fmla="*/ 8466 h 287866"/>
                  <a:gd name="connsiteX23" fmla="*/ 1337734 w 2311400"/>
                  <a:gd name="connsiteY23" fmla="*/ 38100 h 287866"/>
                  <a:gd name="connsiteX24" fmla="*/ 1367367 w 2311400"/>
                  <a:gd name="connsiteY24" fmla="*/ 110066 h 287866"/>
                  <a:gd name="connsiteX25" fmla="*/ 1418167 w 2311400"/>
                  <a:gd name="connsiteY25" fmla="*/ 165100 h 287866"/>
                  <a:gd name="connsiteX26" fmla="*/ 1494367 w 2311400"/>
                  <a:gd name="connsiteY26" fmla="*/ 211666 h 287866"/>
                  <a:gd name="connsiteX27" fmla="*/ 1608667 w 2311400"/>
                  <a:gd name="connsiteY27" fmla="*/ 190500 h 287866"/>
                  <a:gd name="connsiteX28" fmla="*/ 1710267 w 2311400"/>
                  <a:gd name="connsiteY28" fmla="*/ 97366 h 287866"/>
                  <a:gd name="connsiteX29" fmla="*/ 1858434 w 2311400"/>
                  <a:gd name="connsiteY29" fmla="*/ 173566 h 287866"/>
                  <a:gd name="connsiteX30" fmla="*/ 1875367 w 2311400"/>
                  <a:gd name="connsiteY30" fmla="*/ 237066 h 287866"/>
                  <a:gd name="connsiteX31" fmla="*/ 1752600 w 2311400"/>
                  <a:gd name="connsiteY31" fmla="*/ 266700 h 287866"/>
                  <a:gd name="connsiteX32" fmla="*/ 1773767 w 2311400"/>
                  <a:gd name="connsiteY32" fmla="*/ 173566 h 287866"/>
                  <a:gd name="connsiteX33" fmla="*/ 1883834 w 2311400"/>
                  <a:gd name="connsiteY33" fmla="*/ 63500 h 287866"/>
                  <a:gd name="connsiteX34" fmla="*/ 1968500 w 2311400"/>
                  <a:gd name="connsiteY34" fmla="*/ 63500 h 287866"/>
                  <a:gd name="connsiteX35" fmla="*/ 2053167 w 2311400"/>
                  <a:gd name="connsiteY35" fmla="*/ 122766 h 287866"/>
                  <a:gd name="connsiteX36" fmla="*/ 2103967 w 2311400"/>
                  <a:gd name="connsiteY36" fmla="*/ 152400 h 287866"/>
                  <a:gd name="connsiteX37" fmla="*/ 2133600 w 2311400"/>
                  <a:gd name="connsiteY37" fmla="*/ 182033 h 287866"/>
                  <a:gd name="connsiteX38" fmla="*/ 2222500 w 2311400"/>
                  <a:gd name="connsiteY38" fmla="*/ 198966 h 287866"/>
                  <a:gd name="connsiteX39" fmla="*/ 2311400 w 2311400"/>
                  <a:gd name="connsiteY39" fmla="*/ 148166 h 287866"/>
                  <a:gd name="connsiteX40" fmla="*/ 2311400 w 2311400"/>
                  <a:gd name="connsiteY40" fmla="*/ 148166 h 287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311400" h="287866">
                    <a:moveTo>
                      <a:pt x="0" y="55033"/>
                    </a:moveTo>
                    <a:lnTo>
                      <a:pt x="186267" y="12700"/>
                    </a:lnTo>
                    <a:lnTo>
                      <a:pt x="266700" y="59266"/>
                    </a:lnTo>
                    <a:lnTo>
                      <a:pt x="385234" y="152400"/>
                    </a:lnTo>
                    <a:lnTo>
                      <a:pt x="444500" y="110066"/>
                    </a:lnTo>
                    <a:lnTo>
                      <a:pt x="512234" y="33866"/>
                    </a:lnTo>
                    <a:lnTo>
                      <a:pt x="567267" y="8466"/>
                    </a:lnTo>
                    <a:lnTo>
                      <a:pt x="651934" y="0"/>
                    </a:lnTo>
                    <a:lnTo>
                      <a:pt x="719667" y="93133"/>
                    </a:lnTo>
                    <a:lnTo>
                      <a:pt x="778934" y="169333"/>
                    </a:lnTo>
                    <a:lnTo>
                      <a:pt x="855134" y="228600"/>
                    </a:lnTo>
                    <a:lnTo>
                      <a:pt x="999067" y="287866"/>
                    </a:lnTo>
                    <a:lnTo>
                      <a:pt x="1079500" y="245533"/>
                    </a:lnTo>
                    <a:lnTo>
                      <a:pt x="1100667" y="143933"/>
                    </a:lnTo>
                    <a:lnTo>
                      <a:pt x="973667" y="63500"/>
                    </a:lnTo>
                    <a:lnTo>
                      <a:pt x="1104900" y="21166"/>
                    </a:lnTo>
                    <a:lnTo>
                      <a:pt x="1151467" y="67733"/>
                    </a:lnTo>
                    <a:lnTo>
                      <a:pt x="1041400" y="169333"/>
                    </a:lnTo>
                    <a:lnTo>
                      <a:pt x="1121834" y="237066"/>
                    </a:lnTo>
                    <a:lnTo>
                      <a:pt x="1257300" y="241300"/>
                    </a:lnTo>
                    <a:lnTo>
                      <a:pt x="1405467" y="177800"/>
                    </a:lnTo>
                    <a:lnTo>
                      <a:pt x="1443567" y="76200"/>
                    </a:lnTo>
                    <a:lnTo>
                      <a:pt x="1388534" y="8466"/>
                    </a:lnTo>
                    <a:lnTo>
                      <a:pt x="1337734" y="38100"/>
                    </a:lnTo>
                    <a:lnTo>
                      <a:pt x="1367367" y="110066"/>
                    </a:lnTo>
                    <a:lnTo>
                      <a:pt x="1418167" y="165100"/>
                    </a:lnTo>
                    <a:lnTo>
                      <a:pt x="1494367" y="211666"/>
                    </a:lnTo>
                    <a:lnTo>
                      <a:pt x="1608667" y="190500"/>
                    </a:lnTo>
                    <a:lnTo>
                      <a:pt x="1710267" y="97366"/>
                    </a:lnTo>
                    <a:lnTo>
                      <a:pt x="1858434" y="173566"/>
                    </a:lnTo>
                    <a:lnTo>
                      <a:pt x="1875367" y="237066"/>
                    </a:lnTo>
                    <a:lnTo>
                      <a:pt x="1752600" y="266700"/>
                    </a:lnTo>
                    <a:lnTo>
                      <a:pt x="1773767" y="173566"/>
                    </a:lnTo>
                    <a:lnTo>
                      <a:pt x="1883834" y="63500"/>
                    </a:lnTo>
                    <a:lnTo>
                      <a:pt x="1968500" y="63500"/>
                    </a:lnTo>
                    <a:lnTo>
                      <a:pt x="2053167" y="122766"/>
                    </a:lnTo>
                    <a:lnTo>
                      <a:pt x="2103967" y="152400"/>
                    </a:lnTo>
                    <a:cubicBezTo>
                      <a:pt x="2130285" y="183104"/>
                      <a:pt x="2116357" y="182033"/>
                      <a:pt x="2133600" y="182033"/>
                    </a:cubicBezTo>
                    <a:lnTo>
                      <a:pt x="2222500" y="198966"/>
                    </a:lnTo>
                    <a:lnTo>
                      <a:pt x="2311400" y="148166"/>
                    </a:lnTo>
                    <a:lnTo>
                      <a:pt x="2311400" y="148166"/>
                    </a:lnTo>
                  </a:path>
                </a:pathLst>
              </a:custGeom>
              <a:ln>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sp>
          <p:nvSpPr>
            <p:cNvPr id="48" name="TextBox 47"/>
            <p:cNvSpPr txBox="1"/>
            <p:nvPr/>
          </p:nvSpPr>
          <p:spPr>
            <a:xfrm>
              <a:off x="5795432" y="1816102"/>
              <a:ext cx="2417235" cy="369332"/>
            </a:xfrm>
            <a:prstGeom prst="rect">
              <a:avLst/>
            </a:prstGeom>
            <a:solidFill>
              <a:srgbClr val="FF0000"/>
            </a:solidFill>
          </p:spPr>
          <p:txBody>
            <a:bodyPr wrap="square" rtlCol="0">
              <a:spAutoFit/>
            </a:bodyPr>
            <a:lstStyle/>
            <a:p>
              <a:r>
                <a:rPr lang="en-US" dirty="0" smtClean="0"/>
                <a:t>Not to “turbulent flow”</a:t>
              </a:r>
              <a:endParaRPr lang="en-US" dirty="0"/>
            </a:p>
          </p:txBody>
        </p:sp>
      </p:grpSp>
      <p:sp>
        <p:nvSpPr>
          <p:cNvPr id="54" name="TextBox 53"/>
          <p:cNvSpPr txBox="1"/>
          <p:nvPr/>
        </p:nvSpPr>
        <p:spPr>
          <a:xfrm>
            <a:off x="736598" y="2328332"/>
            <a:ext cx="7899402" cy="369332"/>
          </a:xfrm>
          <a:prstGeom prst="rect">
            <a:avLst/>
          </a:prstGeom>
          <a:noFill/>
        </p:spPr>
        <p:txBody>
          <a:bodyPr wrap="square" rtlCol="0">
            <a:spAutoFit/>
          </a:bodyPr>
          <a:lstStyle/>
          <a:p>
            <a:r>
              <a:rPr lang="en-US" dirty="0" smtClean="0"/>
              <a:t>Reynolds Number (R) is (dimensionless) ratio of inertial forces to viscous forces</a:t>
            </a:r>
            <a:endParaRPr lang="en-US" dirty="0"/>
          </a:p>
        </p:txBody>
      </p:sp>
      <p:sp>
        <p:nvSpPr>
          <p:cNvPr id="55" name="TextBox 54"/>
          <p:cNvSpPr txBox="1"/>
          <p:nvPr/>
        </p:nvSpPr>
        <p:spPr>
          <a:xfrm>
            <a:off x="4237566" y="2709336"/>
            <a:ext cx="4068234" cy="369332"/>
          </a:xfrm>
          <a:prstGeom prst="rect">
            <a:avLst/>
          </a:prstGeom>
          <a:noFill/>
        </p:spPr>
        <p:txBody>
          <a:bodyPr wrap="square" rtlCol="0">
            <a:spAutoFit/>
          </a:bodyPr>
          <a:lstStyle/>
          <a:p>
            <a:r>
              <a:rPr lang="en-US" dirty="0" smtClean="0"/>
              <a:t>Turbulent flow happens when R is large </a:t>
            </a:r>
            <a:endParaRPr lang="en-US" dirty="0"/>
          </a:p>
        </p:txBody>
      </p:sp>
      <p:graphicFrame>
        <p:nvGraphicFramePr>
          <p:cNvPr id="57" name="Object 56"/>
          <p:cNvGraphicFramePr>
            <a:graphicFrameLocks noChangeAspect="1"/>
          </p:cNvGraphicFramePr>
          <p:nvPr>
            <p:extLst>
              <p:ext uri="{D42A27DB-BD31-4B8C-83A1-F6EECF244321}">
                <p14:modId xmlns:p14="http://schemas.microsoft.com/office/powerpoint/2010/main" val="734737148"/>
              </p:ext>
            </p:extLst>
          </p:nvPr>
        </p:nvGraphicFramePr>
        <p:xfrm>
          <a:off x="649815" y="2753782"/>
          <a:ext cx="1870152" cy="666750"/>
        </p:xfrm>
        <a:graphic>
          <a:graphicData uri="http://schemas.openxmlformats.org/presentationml/2006/ole">
            <mc:AlternateContent xmlns:mc="http://schemas.openxmlformats.org/markup-compatibility/2006">
              <mc:Choice xmlns:v="urn:schemas-microsoft-com:vml" Requires="v">
                <p:oleObj spid="_x0000_s1025" name="Equation" r:id="rId5" imgW="1460500" imgH="520700" progId="Equation.3">
                  <p:embed/>
                </p:oleObj>
              </mc:Choice>
              <mc:Fallback>
                <p:oleObj name="Equation" r:id="rId5" imgW="1460500" imgH="520700" progId="Equation.3">
                  <p:embed/>
                  <p:pic>
                    <p:nvPicPr>
                      <p:cNvPr id="0" name=""/>
                      <p:cNvPicPr/>
                      <p:nvPr/>
                    </p:nvPicPr>
                    <p:blipFill>
                      <a:blip r:embed="rId6"/>
                      <a:stretch>
                        <a:fillRect/>
                      </a:stretch>
                    </p:blipFill>
                    <p:spPr>
                      <a:xfrm>
                        <a:off x="649815" y="2753782"/>
                        <a:ext cx="1870152" cy="666750"/>
                      </a:xfrm>
                      <a:prstGeom prst="rect">
                        <a:avLst/>
                      </a:prstGeom>
                      <a:solidFill>
                        <a:srgbClr val="FFFFFF"/>
                      </a:solidFill>
                      <a:ln>
                        <a:solidFill>
                          <a:schemeClr val="bg1"/>
                        </a:solidFill>
                      </a:ln>
                    </p:spPr>
                  </p:pic>
                </p:oleObj>
              </mc:Fallback>
            </mc:AlternateContent>
          </a:graphicData>
        </a:graphic>
      </p:graphicFrame>
      <p:sp>
        <p:nvSpPr>
          <p:cNvPr id="58" name="TextBox 57"/>
          <p:cNvSpPr txBox="1"/>
          <p:nvPr/>
        </p:nvSpPr>
        <p:spPr>
          <a:xfrm>
            <a:off x="4377267" y="2997200"/>
            <a:ext cx="3378200" cy="369332"/>
          </a:xfrm>
          <a:prstGeom prst="rect">
            <a:avLst/>
          </a:prstGeom>
          <a:noFill/>
        </p:spPr>
        <p:txBody>
          <a:bodyPr wrap="square" rtlCol="0">
            <a:spAutoFit/>
          </a:bodyPr>
          <a:lstStyle/>
          <a:p>
            <a:r>
              <a:rPr lang="en-US" dirty="0" smtClean="0"/>
              <a:t>(increase </a:t>
            </a:r>
            <a:r>
              <a:rPr lang="en-US" dirty="0" smtClean="0">
                <a:latin typeface="Symbol" charset="2"/>
                <a:cs typeface="Symbol" charset="2"/>
              </a:rPr>
              <a:t>r</a:t>
            </a:r>
            <a:r>
              <a:rPr lang="en-US" dirty="0" smtClean="0"/>
              <a:t>, v or d or decrease </a:t>
            </a:r>
            <a:r>
              <a:rPr lang="en-US" dirty="0" smtClean="0">
                <a:latin typeface="Symbol" charset="2"/>
                <a:cs typeface="Symbol" charset="2"/>
              </a:rPr>
              <a:t>m)</a:t>
            </a:r>
            <a:endParaRPr lang="en-US" dirty="0">
              <a:latin typeface="Symbol" charset="2"/>
              <a:cs typeface="Symbol" charset="2"/>
            </a:endParaRPr>
          </a:p>
        </p:txBody>
      </p:sp>
      <p:sp>
        <p:nvSpPr>
          <p:cNvPr id="59" name="TextBox 58"/>
          <p:cNvSpPr txBox="1"/>
          <p:nvPr/>
        </p:nvSpPr>
        <p:spPr>
          <a:xfrm>
            <a:off x="2713566" y="2700866"/>
            <a:ext cx="1562101" cy="769441"/>
          </a:xfrm>
          <a:prstGeom prst="rect">
            <a:avLst/>
          </a:prstGeom>
          <a:noFill/>
        </p:spPr>
        <p:txBody>
          <a:bodyPr wrap="square" rtlCol="0">
            <a:spAutoFit/>
          </a:bodyPr>
          <a:lstStyle/>
          <a:p>
            <a:r>
              <a:rPr lang="en-US" sz="1100" dirty="0" smtClean="0"/>
              <a:t>Where </a:t>
            </a:r>
            <a:r>
              <a:rPr lang="en-US" sz="1100" dirty="0" smtClean="0">
                <a:latin typeface="Symbol" charset="2"/>
                <a:cs typeface="Symbol" charset="2"/>
              </a:rPr>
              <a:t>r</a:t>
            </a:r>
            <a:r>
              <a:rPr lang="en-US" sz="1100" dirty="0" smtClean="0"/>
              <a:t> is density of fluid, v is velocity, d is channel size, and </a:t>
            </a:r>
            <a:r>
              <a:rPr lang="en-US" sz="1100" dirty="0" smtClean="0">
                <a:latin typeface="Symbol" charset="2"/>
                <a:cs typeface="Symbol" charset="2"/>
              </a:rPr>
              <a:t>m</a:t>
            </a:r>
            <a:r>
              <a:rPr lang="en-US" sz="1100" dirty="0" smtClean="0"/>
              <a:t> is viscosity </a:t>
            </a:r>
            <a:endParaRPr lang="en-US" sz="1100" dirty="0"/>
          </a:p>
        </p:txBody>
      </p:sp>
      <p:sp>
        <p:nvSpPr>
          <p:cNvPr id="60" name="TextBox 59"/>
          <p:cNvSpPr txBox="1"/>
          <p:nvPr/>
        </p:nvSpPr>
        <p:spPr>
          <a:xfrm>
            <a:off x="677333" y="3462867"/>
            <a:ext cx="5774267" cy="369332"/>
          </a:xfrm>
          <a:prstGeom prst="rect">
            <a:avLst/>
          </a:prstGeom>
          <a:noFill/>
        </p:spPr>
        <p:txBody>
          <a:bodyPr wrap="square" rtlCol="0">
            <a:spAutoFit/>
          </a:bodyPr>
          <a:lstStyle/>
          <a:p>
            <a:r>
              <a:rPr lang="en-US" dirty="0" smtClean="0"/>
              <a:t>Experiments show groundwater turbulence for R &gt; 1-10</a:t>
            </a:r>
            <a:endParaRPr lang="en-US" dirty="0"/>
          </a:p>
        </p:txBody>
      </p:sp>
      <p:sp>
        <p:nvSpPr>
          <p:cNvPr id="61" name="TextBox 60"/>
          <p:cNvSpPr txBox="1"/>
          <p:nvPr/>
        </p:nvSpPr>
        <p:spPr>
          <a:xfrm>
            <a:off x="635001" y="3725333"/>
            <a:ext cx="7128934" cy="646331"/>
          </a:xfrm>
          <a:prstGeom prst="rect">
            <a:avLst/>
          </a:prstGeom>
          <a:noFill/>
        </p:spPr>
        <p:txBody>
          <a:bodyPr wrap="square" rtlCol="0">
            <a:spAutoFit/>
          </a:bodyPr>
          <a:lstStyle/>
          <a:p>
            <a:r>
              <a:rPr lang="en-US" dirty="0" smtClean="0"/>
              <a:t>Use properties of water and a sand aquifer with a channel size of 0.5 mm, solve for velocity of water at the transition to turbulent flow (R=1):</a:t>
            </a:r>
          </a:p>
        </p:txBody>
      </p:sp>
      <p:sp>
        <p:nvSpPr>
          <p:cNvPr id="62" name="TextBox 61"/>
          <p:cNvSpPr txBox="1"/>
          <p:nvPr/>
        </p:nvSpPr>
        <p:spPr>
          <a:xfrm>
            <a:off x="677335" y="4377268"/>
            <a:ext cx="2878666" cy="369332"/>
          </a:xfrm>
          <a:prstGeom prst="rect">
            <a:avLst/>
          </a:prstGeom>
          <a:noFill/>
        </p:spPr>
        <p:txBody>
          <a:bodyPr wrap="square" rtlCol="0">
            <a:spAutoFit/>
          </a:bodyPr>
          <a:lstStyle/>
          <a:p>
            <a:r>
              <a:rPr lang="en-US" dirty="0" smtClean="0"/>
              <a:t>R=1= </a:t>
            </a:r>
            <a:r>
              <a:rPr lang="en-US" dirty="0" smtClean="0">
                <a:latin typeface="Symbol" charset="2"/>
                <a:cs typeface="Symbol" charset="2"/>
              </a:rPr>
              <a:t>r</a:t>
            </a:r>
            <a:r>
              <a:rPr lang="en-US" dirty="0" smtClean="0"/>
              <a:t> v d/</a:t>
            </a:r>
            <a:r>
              <a:rPr lang="en-US" dirty="0" smtClean="0">
                <a:latin typeface="Symbol" charset="2"/>
                <a:cs typeface="Symbol" charset="2"/>
              </a:rPr>
              <a:t>m</a:t>
            </a:r>
            <a:r>
              <a:rPr lang="en-US" dirty="0" smtClean="0"/>
              <a:t> =&gt; v=</a:t>
            </a:r>
            <a:r>
              <a:rPr lang="en-US" dirty="0" err="1" smtClean="0"/>
              <a:t>R</a:t>
            </a:r>
            <a:r>
              <a:rPr lang="en-US" dirty="0" err="1" smtClean="0">
                <a:latin typeface="Symbol" charset="2"/>
                <a:cs typeface="Symbol" charset="2"/>
              </a:rPr>
              <a:t>m</a:t>
            </a:r>
            <a:r>
              <a:rPr lang="en-US" dirty="0" smtClean="0"/>
              <a:t>/</a:t>
            </a:r>
            <a:r>
              <a:rPr lang="en-US" dirty="0" err="1" smtClean="0">
                <a:latin typeface="Symbol" charset="2"/>
                <a:cs typeface="Symbol" charset="2"/>
              </a:rPr>
              <a:t>r</a:t>
            </a:r>
            <a:r>
              <a:rPr lang="en-US" dirty="0" err="1" smtClean="0"/>
              <a:t>d</a:t>
            </a:r>
            <a:endParaRPr lang="en-US" dirty="0"/>
          </a:p>
        </p:txBody>
      </p:sp>
      <p:sp>
        <p:nvSpPr>
          <p:cNvPr id="63" name="TextBox 62"/>
          <p:cNvSpPr txBox="1"/>
          <p:nvPr/>
        </p:nvSpPr>
        <p:spPr>
          <a:xfrm>
            <a:off x="3386667" y="4402667"/>
            <a:ext cx="2971800" cy="369332"/>
          </a:xfrm>
          <a:prstGeom prst="rect">
            <a:avLst/>
          </a:prstGeom>
          <a:noFill/>
        </p:spPr>
        <p:txBody>
          <a:bodyPr wrap="square" rtlCol="0">
            <a:spAutoFit/>
          </a:bodyPr>
          <a:lstStyle/>
          <a:p>
            <a:r>
              <a:rPr lang="en-US" dirty="0"/>
              <a:t>v</a:t>
            </a:r>
            <a:r>
              <a:rPr lang="en-US" dirty="0" smtClean="0"/>
              <a:t>=1*10</a:t>
            </a:r>
            <a:r>
              <a:rPr lang="en-US" baseline="30000" dirty="0" smtClean="0"/>
              <a:t>-2</a:t>
            </a:r>
            <a:r>
              <a:rPr lang="en-US" dirty="0" smtClean="0"/>
              <a:t>/1000/.05 =0.2 cm/s</a:t>
            </a:r>
            <a:endParaRPr lang="en-US" dirty="0"/>
          </a:p>
        </p:txBody>
      </p:sp>
      <p:sp>
        <p:nvSpPr>
          <p:cNvPr id="64" name="TextBox 63"/>
          <p:cNvSpPr txBox="1"/>
          <p:nvPr/>
        </p:nvSpPr>
        <p:spPr>
          <a:xfrm>
            <a:off x="6536265" y="4250267"/>
            <a:ext cx="1896533" cy="646331"/>
          </a:xfrm>
          <a:prstGeom prst="rect">
            <a:avLst/>
          </a:prstGeom>
          <a:noFill/>
        </p:spPr>
        <p:txBody>
          <a:bodyPr wrap="square" rtlCol="0">
            <a:spAutoFit/>
          </a:bodyPr>
          <a:lstStyle/>
          <a:p>
            <a:r>
              <a:rPr lang="en-US" dirty="0" smtClean="0"/>
              <a:t>   Conversion</a:t>
            </a:r>
          </a:p>
          <a:p>
            <a:r>
              <a:rPr lang="en-US" dirty="0" smtClean="0"/>
              <a:t>3000 </a:t>
            </a:r>
            <a:r>
              <a:rPr lang="en-US" dirty="0" err="1" smtClean="0"/>
              <a:t>ft</a:t>
            </a:r>
            <a:r>
              <a:rPr lang="en-US" dirty="0" smtClean="0"/>
              <a:t>/d ~ 1 cm/s</a:t>
            </a:r>
            <a:endParaRPr lang="en-US" dirty="0"/>
          </a:p>
        </p:txBody>
      </p:sp>
      <p:sp>
        <p:nvSpPr>
          <p:cNvPr id="65" name="TextBox 64"/>
          <p:cNvSpPr txBox="1"/>
          <p:nvPr/>
        </p:nvSpPr>
        <p:spPr>
          <a:xfrm>
            <a:off x="389466" y="4910667"/>
            <a:ext cx="8382000" cy="369332"/>
          </a:xfrm>
          <a:prstGeom prst="rect">
            <a:avLst/>
          </a:prstGeom>
          <a:solidFill>
            <a:srgbClr val="008000"/>
          </a:solidFill>
        </p:spPr>
        <p:txBody>
          <a:bodyPr wrap="square" rtlCol="0">
            <a:spAutoFit/>
          </a:bodyPr>
          <a:lstStyle/>
          <a:p>
            <a:r>
              <a:rPr lang="en-US" dirty="0" smtClean="0"/>
              <a:t>As long as flow is less than 0.2 cm/s (600 </a:t>
            </a:r>
            <a:r>
              <a:rPr lang="en-US" dirty="0" err="1" smtClean="0"/>
              <a:t>ft</a:t>
            </a:r>
            <a:r>
              <a:rPr lang="en-US" dirty="0" smtClean="0"/>
              <a:t>/d) Darcy’s Law is applicable in this aquifer</a:t>
            </a:r>
            <a:endParaRPr lang="en-US" dirty="0"/>
          </a:p>
        </p:txBody>
      </p:sp>
    </p:spTree>
    <p:extLst>
      <p:ext uri="{BB962C8B-B14F-4D97-AF65-F5344CB8AC3E}">
        <p14:creationId xmlns:p14="http://schemas.microsoft.com/office/powerpoint/2010/main" val="194271440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dissolve">
                                      <p:cBhvr>
                                        <p:cTn id="7" dur="500"/>
                                        <p:tgtEl>
                                          <p:spTgt spid="5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3"/>
                                        </p:tgtEl>
                                        <p:attrNameLst>
                                          <p:attrName>style.visibility</p:attrName>
                                        </p:attrNameLst>
                                      </p:cBhvr>
                                      <p:to>
                                        <p:strVal val="visible"/>
                                      </p:to>
                                    </p:set>
                                    <p:animEffect transition="in" filter="dissolve">
                                      <p:cBhvr>
                                        <p:cTn id="12" dur="500"/>
                                        <p:tgtEl>
                                          <p:spTgt spid="5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4"/>
                                        </p:tgtEl>
                                        <p:attrNameLst>
                                          <p:attrName>style.visibility</p:attrName>
                                        </p:attrNameLst>
                                      </p:cBhvr>
                                      <p:to>
                                        <p:strVal val="visible"/>
                                      </p:to>
                                    </p:set>
                                    <p:animEffect transition="in" filter="dissolve">
                                      <p:cBhvr>
                                        <p:cTn id="17" dur="500"/>
                                        <p:tgtEl>
                                          <p:spTgt spid="54"/>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57"/>
                                        </p:tgtEl>
                                        <p:attrNameLst>
                                          <p:attrName>style.visibility</p:attrName>
                                        </p:attrNameLst>
                                      </p:cBhvr>
                                      <p:to>
                                        <p:strVal val="visible"/>
                                      </p:to>
                                    </p:set>
                                    <p:animEffect transition="in" filter="dissolve">
                                      <p:cBhvr>
                                        <p:cTn id="22" dur="500"/>
                                        <p:tgtEl>
                                          <p:spTgt spid="57"/>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9"/>
                                        </p:tgtEl>
                                        <p:attrNameLst>
                                          <p:attrName>style.visibility</p:attrName>
                                        </p:attrNameLst>
                                      </p:cBhvr>
                                      <p:to>
                                        <p:strVal val="visible"/>
                                      </p:to>
                                    </p:set>
                                    <p:animEffect transition="in" filter="dissolve">
                                      <p:cBhvr>
                                        <p:cTn id="27" dur="500"/>
                                        <p:tgtEl>
                                          <p:spTgt spid="59"/>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5"/>
                                        </p:tgtEl>
                                        <p:attrNameLst>
                                          <p:attrName>style.visibility</p:attrName>
                                        </p:attrNameLst>
                                      </p:cBhvr>
                                      <p:to>
                                        <p:strVal val="visible"/>
                                      </p:to>
                                    </p:set>
                                    <p:animEffect transition="in" filter="dissolve">
                                      <p:cBhvr>
                                        <p:cTn id="32" dur="500"/>
                                        <p:tgtEl>
                                          <p:spTgt spid="55"/>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58"/>
                                        </p:tgtEl>
                                        <p:attrNameLst>
                                          <p:attrName>style.visibility</p:attrName>
                                        </p:attrNameLst>
                                      </p:cBhvr>
                                      <p:to>
                                        <p:strVal val="visible"/>
                                      </p:to>
                                    </p:set>
                                    <p:animEffect transition="in" filter="dissolve">
                                      <p:cBhvr>
                                        <p:cTn id="37" dur="500"/>
                                        <p:tgtEl>
                                          <p:spTgt spid="58"/>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60"/>
                                        </p:tgtEl>
                                        <p:attrNameLst>
                                          <p:attrName>style.visibility</p:attrName>
                                        </p:attrNameLst>
                                      </p:cBhvr>
                                      <p:to>
                                        <p:strVal val="visible"/>
                                      </p:to>
                                    </p:set>
                                    <p:animEffect transition="in" filter="dissolve">
                                      <p:cBhvr>
                                        <p:cTn id="42" dur="500"/>
                                        <p:tgtEl>
                                          <p:spTgt spid="60"/>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61"/>
                                        </p:tgtEl>
                                        <p:attrNameLst>
                                          <p:attrName>style.visibility</p:attrName>
                                        </p:attrNameLst>
                                      </p:cBhvr>
                                      <p:to>
                                        <p:strVal val="visible"/>
                                      </p:to>
                                    </p:set>
                                    <p:animEffect transition="in" filter="dissolve">
                                      <p:cBhvr>
                                        <p:cTn id="47" dur="500"/>
                                        <p:tgtEl>
                                          <p:spTgt spid="61"/>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62"/>
                                        </p:tgtEl>
                                        <p:attrNameLst>
                                          <p:attrName>style.visibility</p:attrName>
                                        </p:attrNameLst>
                                      </p:cBhvr>
                                      <p:to>
                                        <p:strVal val="visible"/>
                                      </p:to>
                                    </p:set>
                                    <p:animEffect transition="in" filter="dissolve">
                                      <p:cBhvr>
                                        <p:cTn id="52" dur="500"/>
                                        <p:tgtEl>
                                          <p:spTgt spid="62"/>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63"/>
                                        </p:tgtEl>
                                        <p:attrNameLst>
                                          <p:attrName>style.visibility</p:attrName>
                                        </p:attrNameLst>
                                      </p:cBhvr>
                                      <p:to>
                                        <p:strVal val="visible"/>
                                      </p:to>
                                    </p:set>
                                    <p:animEffect transition="in" filter="dissolve">
                                      <p:cBhvr>
                                        <p:cTn id="57" dur="500"/>
                                        <p:tgtEl>
                                          <p:spTgt spid="63"/>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64"/>
                                        </p:tgtEl>
                                        <p:attrNameLst>
                                          <p:attrName>style.visibility</p:attrName>
                                        </p:attrNameLst>
                                      </p:cBhvr>
                                      <p:to>
                                        <p:strVal val="visible"/>
                                      </p:to>
                                    </p:set>
                                    <p:animEffect transition="in" filter="dissolve">
                                      <p:cBhvr>
                                        <p:cTn id="62" dur="500"/>
                                        <p:tgtEl>
                                          <p:spTgt spid="64"/>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65"/>
                                        </p:tgtEl>
                                        <p:attrNameLst>
                                          <p:attrName>style.visibility</p:attrName>
                                        </p:attrNameLst>
                                      </p:cBhvr>
                                      <p:to>
                                        <p:strVal val="visible"/>
                                      </p:to>
                                    </p:set>
                                    <p:animEffect transition="in" filter="dissolve">
                                      <p:cBhvr>
                                        <p:cTn id="67" dur="500"/>
                                        <p:tgtEl>
                                          <p:spTgt spid="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P spid="55" grpId="0"/>
      <p:bldP spid="58" grpId="0"/>
      <p:bldP spid="59" grpId="0"/>
      <p:bldP spid="60" grpId="0"/>
      <p:bldP spid="61" grpId="0"/>
      <p:bldP spid="62" grpId="0"/>
      <p:bldP spid="63" grpId="0"/>
      <p:bldP spid="64" grpId="0"/>
      <p:bldP spid="6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TotalTime>
  <Words>1535</Words>
  <Application>Microsoft Macintosh PowerPoint</Application>
  <PresentationFormat>On-screen Show (16:10)</PresentationFormat>
  <Paragraphs>206</Paragraphs>
  <Slides>14</Slides>
  <Notes>14</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14</vt:i4>
      </vt:variant>
    </vt:vector>
  </HeadingPairs>
  <TitlesOfParts>
    <vt:vector size="17" baseType="lpstr">
      <vt:lpstr>Office Theme</vt:lpstr>
      <vt:lpstr>Microsoft Equation</vt:lpstr>
      <vt:lpstr>Equation</vt:lpstr>
      <vt:lpstr>PowerPoint Presentation</vt:lpstr>
      <vt:lpstr>PowerPoint Presentation</vt:lpstr>
      <vt:lpstr>Module Three Vocabulary </vt:lpstr>
      <vt:lpstr>PowerPoint Presentation</vt:lpstr>
      <vt:lpstr>Outline and Learning Goals</vt:lpstr>
      <vt:lpstr>PowerPoint Presentation</vt:lpstr>
      <vt:lpstr>Groundwater of Variable Density</vt:lpstr>
      <vt:lpstr>PowerPoint Presentation</vt:lpstr>
      <vt:lpstr>Range of Darcy Law Validity</vt:lpstr>
      <vt:lpstr>Range of Darcy Law Validity</vt:lpstr>
      <vt:lpstr>PowerPoint Presentation</vt:lpstr>
      <vt:lpstr>PowerPoint Presentation</vt:lpstr>
      <vt:lpstr>PowerPoint Presentation</vt:lpstr>
      <vt:lpstr>PowerPoint Presentation</vt:lpstr>
    </vt:vector>
  </TitlesOfParts>
  <Company>University of Washington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 Michael Brown</dc:creator>
  <cp:lastModifiedBy>J Michael Brown</cp:lastModifiedBy>
  <cp:revision>1</cp:revision>
  <dcterms:created xsi:type="dcterms:W3CDTF">2012-04-03T21:13:38Z</dcterms:created>
  <dcterms:modified xsi:type="dcterms:W3CDTF">2012-04-03T21:16:49Z</dcterms:modified>
</cp:coreProperties>
</file>