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2" r:id="rId5"/>
    <p:sldId id="260" r:id="rId6"/>
    <p:sldId id="265" r:id="rId7"/>
    <p:sldId id="279" r:id="rId8"/>
    <p:sldId id="278" r:id="rId9"/>
    <p:sldId id="280" r:id="rId10"/>
    <p:sldId id="281" r:id="rId11"/>
    <p:sldId id="282" r:id="rId12"/>
    <p:sldId id="261" r:id="rId13"/>
    <p:sldId id="263" r:id="rId14"/>
    <p:sldId id="266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3" r:id="rId2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544" y="-4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71BB0-DB63-4948-8CA5-D5A1DDDB209E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C24C-91EB-2949-B962-F0B0DC61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AFD0-1A9A-9F4B-84E2-B6293D3901BF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78E9-D5BC-844D-9E21-57079779A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6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30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6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23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3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9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9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2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4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78E9-D5BC-844D-9E21-57079779A6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2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2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78E9-D5BC-844D-9E21-57079779A6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78E9-D5BC-844D-9E21-57079779A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8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9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1ACB-4024-0545-90EA-80B8B8F4F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35BF-4A2F-6A4F-8AC9-E1BCCE598E48}" type="datetimeFigureOut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BDF2-353B-D340-BBFC-1DD022C96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0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3036" y="1643440"/>
            <a:ext cx="5785267" cy="1529023"/>
          </a:xfrm>
        </p:spPr>
        <p:txBody>
          <a:bodyPr>
            <a:normAutofit/>
          </a:bodyPr>
          <a:lstStyle/>
          <a:p>
            <a:r>
              <a:rPr lang="en-US" dirty="0" smtClean="0"/>
              <a:t>ESS 454 </a:t>
            </a:r>
            <a:br>
              <a:rPr lang="en-US" dirty="0" smtClean="0"/>
            </a:br>
            <a:r>
              <a:rPr lang="en-US" dirty="0" smtClean="0"/>
              <a:t>Hydrogeology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2656" y="3502120"/>
            <a:ext cx="4047515" cy="14605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Module 1</a:t>
            </a:r>
          </a:p>
          <a:p>
            <a:r>
              <a:rPr lang="en-US" dirty="0" smtClean="0"/>
              <a:t>Course Overview, </a:t>
            </a:r>
          </a:p>
          <a:p>
            <a:r>
              <a:rPr lang="en-US" dirty="0" smtClean="0"/>
              <a:t>Hydrogeology History, </a:t>
            </a:r>
          </a:p>
          <a:p>
            <a:r>
              <a:rPr lang="en-US" dirty="0" smtClean="0"/>
              <a:t>Hydrologic Cycle, </a:t>
            </a:r>
          </a:p>
          <a:p>
            <a:r>
              <a:rPr lang="en-US" dirty="0" smtClean="0"/>
              <a:t>Sustainability I &amp; II</a:t>
            </a:r>
          </a:p>
        </p:txBody>
      </p:sp>
      <p:pic>
        <p:nvPicPr>
          <p:cNvPr id="6" name="Picture 5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0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440" y="112890"/>
            <a:ext cx="8229600" cy="54299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Structural geology</a:t>
            </a:r>
          </a:p>
          <a:p>
            <a:pPr lvl="1"/>
            <a:r>
              <a:rPr lang="en-US" dirty="0" smtClean="0"/>
              <a:t>Pore pressure and deformation – faulting</a:t>
            </a:r>
          </a:p>
          <a:p>
            <a:pPr lvl="1"/>
            <a:r>
              <a:rPr lang="en-US" dirty="0" smtClean="0"/>
              <a:t>Dissolution and transport in rock deformation</a:t>
            </a:r>
          </a:p>
          <a:p>
            <a:r>
              <a:rPr lang="en-US" dirty="0" smtClean="0"/>
              <a:t>Seismology – earthquake trigger, prediction</a:t>
            </a:r>
          </a:p>
          <a:p>
            <a:r>
              <a:rPr lang="en-US" dirty="0" smtClean="0"/>
              <a:t>Magmatic processes</a:t>
            </a:r>
          </a:p>
          <a:p>
            <a:r>
              <a:rPr lang="en-US" dirty="0" smtClean="0"/>
              <a:t>Sedimentary/</a:t>
            </a:r>
            <a:r>
              <a:rPr lang="en-US" dirty="0" err="1" smtClean="0"/>
              <a:t>diagenetic</a:t>
            </a:r>
            <a:r>
              <a:rPr lang="en-US" dirty="0" smtClean="0"/>
              <a:t> processes</a:t>
            </a:r>
          </a:p>
          <a:p>
            <a:r>
              <a:rPr lang="en-US" dirty="0" smtClean="0"/>
              <a:t>Geomorphologic evolution</a:t>
            </a:r>
          </a:p>
          <a:p>
            <a:r>
              <a:rPr lang="en-US" dirty="0" smtClean="0"/>
              <a:t>Glaciology</a:t>
            </a:r>
          </a:p>
          <a:p>
            <a:r>
              <a:rPr lang="en-US" dirty="0" smtClean="0"/>
              <a:t>Geothermal systems</a:t>
            </a:r>
          </a:p>
          <a:p>
            <a:r>
              <a:rPr lang="en-US" dirty="0" smtClean="0"/>
              <a:t>Hydrothermal systems </a:t>
            </a:r>
          </a:p>
          <a:p>
            <a:pPr lvl="1"/>
            <a:r>
              <a:rPr lang="en-US" dirty="0" smtClean="0"/>
              <a:t>Ore generation</a:t>
            </a:r>
          </a:p>
          <a:p>
            <a:r>
              <a:rPr lang="en-US" dirty="0" smtClean="0"/>
              <a:t>Geo-biologic systems</a:t>
            </a:r>
          </a:p>
          <a:p>
            <a:r>
              <a:rPr lang="en-US" dirty="0" smtClean="0"/>
              <a:t>Extra-terrestrial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18" y="112352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Related Fields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06" y="1692715"/>
            <a:ext cx="8229600" cy="37716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Heat Flow </a:t>
            </a:r>
          </a:p>
          <a:p>
            <a:pPr lvl="1"/>
            <a:r>
              <a:rPr lang="en-US" dirty="0" smtClean="0"/>
              <a:t>Shares much of the same theory </a:t>
            </a:r>
          </a:p>
          <a:p>
            <a:pPr lvl="1"/>
            <a:r>
              <a:rPr lang="en-US" dirty="0" smtClean="0"/>
              <a:t>Interconnected measurements</a:t>
            </a:r>
          </a:p>
          <a:p>
            <a:r>
              <a:rPr lang="en-US" dirty="0" smtClean="0"/>
              <a:t>Soil Physics</a:t>
            </a:r>
          </a:p>
          <a:p>
            <a:pPr lvl="1"/>
            <a:r>
              <a:rPr lang="en-US" dirty="0" smtClean="0"/>
              <a:t>Study mainly of unsaturated flow in agricultural soils</a:t>
            </a:r>
          </a:p>
          <a:p>
            <a:r>
              <a:rPr lang="en-US" dirty="0" smtClean="0"/>
              <a:t>Civil and Mining Engineering</a:t>
            </a:r>
          </a:p>
          <a:p>
            <a:pPr lvl="1"/>
            <a:r>
              <a:rPr lang="en-US" dirty="0" smtClean="0"/>
              <a:t>Slopes, consolidation, tunnel and mine inflows, dewatering, pore pressure in geomechanics</a:t>
            </a:r>
          </a:p>
          <a:p>
            <a:r>
              <a:rPr lang="en-US" dirty="0" smtClean="0"/>
              <a:t>Petroleum Engineering</a:t>
            </a:r>
          </a:p>
          <a:p>
            <a:pPr lvl="1"/>
            <a:r>
              <a:rPr lang="en-US" dirty="0" smtClean="0"/>
              <a:t>Similar conceptual underpinnings. Main difference is greater emphasis on multiphase flow</a:t>
            </a:r>
          </a:p>
          <a:p>
            <a:pPr lvl="1"/>
            <a:r>
              <a:rPr lang="en-US" dirty="0" smtClean="0"/>
              <a:t>Opaque units reduce communication between fields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-462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37" y="481189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Limitations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51364"/>
            <a:ext cx="8229600" cy="2801356"/>
          </a:xfrm>
        </p:spPr>
        <p:txBody>
          <a:bodyPr/>
          <a:lstStyle/>
          <a:p>
            <a:r>
              <a:rPr lang="en-US" dirty="0" smtClean="0"/>
              <a:t>This is “introductory level” hydrogeology</a:t>
            </a:r>
          </a:p>
          <a:p>
            <a:r>
              <a:rPr lang="en-US" dirty="0" smtClean="0"/>
              <a:t>This course is not sufficiently comprehensive or detailed to make you a “practicing </a:t>
            </a:r>
            <a:r>
              <a:rPr lang="en-US" dirty="0" err="1" smtClean="0"/>
              <a:t>hydrogeologist</a:t>
            </a:r>
            <a:r>
              <a:rPr lang="en-US" dirty="0" smtClean="0"/>
              <a:t>” out of the box.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0" y="53998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What are you going to learn?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(and what is the distribution of your effort)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03" y="1686719"/>
            <a:ext cx="8229600" cy="377163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Principals controlling flow of water in subsurface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ath, physics, and geology</a:t>
            </a:r>
          </a:p>
          <a:p>
            <a:pPr lvl="1"/>
            <a:r>
              <a:rPr lang="en-US" dirty="0" smtClean="0"/>
              <a:t>40%</a:t>
            </a:r>
          </a:p>
          <a:p>
            <a:r>
              <a:rPr lang="en-US" dirty="0" smtClean="0"/>
              <a:t>Principals controlling how water flows out of wells</a:t>
            </a:r>
          </a:p>
          <a:p>
            <a:pPr lvl="1"/>
            <a:r>
              <a:rPr lang="en-US" dirty="0" smtClean="0"/>
              <a:t>10%</a:t>
            </a:r>
          </a:p>
          <a:p>
            <a:r>
              <a:rPr lang="en-US" dirty="0" smtClean="0"/>
              <a:t>Computer modeling</a:t>
            </a:r>
          </a:p>
          <a:p>
            <a:pPr lvl="1"/>
            <a:r>
              <a:rPr lang="en-US" dirty="0" smtClean="0"/>
              <a:t>10%</a:t>
            </a:r>
          </a:p>
          <a:p>
            <a:r>
              <a:rPr lang="en-US" dirty="0" smtClean="0"/>
              <a:t>Chemistry of groundwater and transport of contaminants</a:t>
            </a:r>
          </a:p>
          <a:p>
            <a:pPr lvl="1"/>
            <a:r>
              <a:rPr lang="en-US" dirty="0" smtClean="0"/>
              <a:t>20%</a:t>
            </a:r>
          </a:p>
          <a:p>
            <a:r>
              <a:rPr lang="en-US" dirty="0" smtClean="0"/>
              <a:t>Basic legal concepts controlling access to groundwater</a:t>
            </a:r>
          </a:p>
          <a:p>
            <a:pPr lvl="1"/>
            <a:r>
              <a:rPr lang="en-US" dirty="0" smtClean="0"/>
              <a:t>10%</a:t>
            </a:r>
          </a:p>
          <a:p>
            <a:r>
              <a:rPr lang="en-US" dirty="0" smtClean="0"/>
              <a:t>Factors associated with the sustainable use of groundwater</a:t>
            </a:r>
          </a:p>
          <a:p>
            <a:pPr lvl="1"/>
            <a:r>
              <a:rPr lang="en-US" dirty="0" smtClean="0"/>
              <a:t>Distributed and ubiquitous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70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83"/>
            <a:ext cx="82296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Lectures</a:t>
            </a:r>
          </a:p>
          <a:p>
            <a:r>
              <a:rPr lang="en-US" dirty="0" smtClean="0"/>
              <a:t>Web Site:  courses.washington.edu/ess454</a:t>
            </a:r>
          </a:p>
          <a:p>
            <a:r>
              <a:rPr lang="en-US" dirty="0" smtClean="0"/>
              <a:t>Text: Fetter </a:t>
            </a:r>
            <a:r>
              <a:rPr lang="en-US" u="sng" dirty="0" smtClean="0"/>
              <a:t>Applied Hydrogeology</a:t>
            </a:r>
          </a:p>
          <a:p>
            <a:pPr lvl="1"/>
            <a:r>
              <a:rPr lang="en-US" dirty="0" smtClean="0"/>
              <a:t>Course will follow book with some supplemental material</a:t>
            </a:r>
          </a:p>
          <a:p>
            <a:r>
              <a:rPr lang="en-US" dirty="0" smtClean="0"/>
              <a:t>Contact:  Michael Brown </a:t>
            </a:r>
            <a:r>
              <a:rPr lang="en-US" dirty="0" err="1" smtClean="0"/>
              <a:t>brown@ess.washington.edu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63" y="316250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Course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1808333"/>
            <a:ext cx="8383718" cy="37716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Module                Reading from Fetter                       Topics</a:t>
            </a:r>
          </a:p>
          <a:p>
            <a:pPr>
              <a:buNone/>
            </a:pPr>
            <a:r>
              <a:rPr lang="en-US" sz="6400" dirty="0" smtClean="0"/>
              <a:t>    1                                  Chapters 1&amp;2                     Hydrogeology Introduction, History, </a:t>
            </a:r>
          </a:p>
          <a:p>
            <a:pPr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                                                                Elements of the hydrological cycle </a:t>
            </a:r>
          </a:p>
          <a:p>
            <a:pPr>
              <a:buNone/>
            </a:pPr>
            <a:r>
              <a:rPr lang="en-US" sz="6400" dirty="0" smtClean="0"/>
              <a:t>    2 	                                 Chapter 3   	                Properties of aquifers</a:t>
            </a:r>
          </a:p>
          <a:p>
            <a:pPr>
              <a:buNone/>
            </a:pPr>
            <a:r>
              <a:rPr lang="en-US" sz="6400" dirty="0" smtClean="0"/>
              <a:t>    3                                   Chapter 4                           Principles of groundwater flow</a:t>
            </a:r>
          </a:p>
          <a:p>
            <a:pPr>
              <a:buNone/>
            </a:pPr>
            <a:r>
              <a:rPr lang="en-US" sz="6400" dirty="0" smtClean="0"/>
              <a:t>    4                                   Chapter 5                           Groundwater flow to wells</a:t>
            </a:r>
          </a:p>
          <a:p>
            <a:pPr>
              <a:buNone/>
            </a:pPr>
            <a:r>
              <a:rPr lang="en-US" sz="6400" dirty="0" smtClean="0"/>
              <a:t>    5                                   Chapter 7                           Regional groundwater flow</a:t>
            </a:r>
          </a:p>
          <a:p>
            <a:pPr>
              <a:buNone/>
            </a:pPr>
            <a:r>
              <a:rPr lang="en-US" sz="6400" dirty="0" smtClean="0"/>
              <a:t>    6                                   Chapter 8                           Geology of groundwater occurrences</a:t>
            </a:r>
          </a:p>
          <a:p>
            <a:pPr>
              <a:buNone/>
            </a:pPr>
            <a:r>
              <a:rPr lang="en-US" sz="6400" dirty="0" smtClean="0"/>
              <a:t>    7                                   Chapter 13                         Groundwater modeling  </a:t>
            </a:r>
          </a:p>
          <a:p>
            <a:pPr>
              <a:buNone/>
            </a:pPr>
            <a:r>
              <a:rPr lang="en-US" sz="6400" dirty="0" smtClean="0"/>
              <a:t>    8                                   Chapter 9                           Groundwater chemistry</a:t>
            </a:r>
          </a:p>
          <a:p>
            <a:pPr>
              <a:buNone/>
            </a:pPr>
            <a:r>
              <a:rPr lang="en-US" sz="6400" dirty="0" smtClean="0"/>
              <a:t>    9                                   Chapter 10                         Groundwater quality and contaminant transport</a:t>
            </a:r>
          </a:p>
          <a:p>
            <a:pPr>
              <a:buNone/>
            </a:pPr>
            <a:r>
              <a:rPr lang="en-US" sz="6400" dirty="0" smtClean="0"/>
              <a:t>  10                                   Chapter 11                         Groundwater Law, Development and Management</a:t>
            </a:r>
          </a:p>
          <a:p>
            <a:pPr>
              <a:buNone/>
            </a:pPr>
            <a:r>
              <a:rPr lang="en-US" sz="6400" dirty="0" smtClean="0"/>
              <a:t>                                                                                       Professional licensing</a:t>
            </a:r>
          </a:p>
          <a:p>
            <a:pPr>
              <a:buNone/>
            </a:pPr>
            <a:r>
              <a:rPr lang="en-US" sz="6400" dirty="0" smtClean="0"/>
              <a:t> 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520" y="578760"/>
            <a:ext cx="6259689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My Background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01612"/>
            <a:ext cx="8229600" cy="377163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BS, MS from UW (Physics, Geophysics)</a:t>
            </a:r>
          </a:p>
          <a:p>
            <a:pPr lvl="1"/>
            <a:r>
              <a:rPr lang="en-US" dirty="0" smtClean="0"/>
              <a:t>PhD from U. Minnesota </a:t>
            </a:r>
          </a:p>
          <a:p>
            <a:pPr lvl="1"/>
            <a:r>
              <a:rPr lang="en-US" dirty="0" smtClean="0"/>
              <a:t>Faculty at Texas A&amp;M 1980-1984 </a:t>
            </a:r>
          </a:p>
          <a:p>
            <a:pPr lvl="1"/>
            <a:r>
              <a:rPr lang="en-US" dirty="0" smtClean="0"/>
              <a:t>Faculty UW 1984-present</a:t>
            </a:r>
          </a:p>
          <a:p>
            <a:pPr lvl="2"/>
            <a:r>
              <a:rPr lang="en-US" dirty="0" smtClean="0"/>
              <a:t>Teaching: </a:t>
            </a:r>
            <a:r>
              <a:rPr lang="en-US" dirty="0"/>
              <a:t>mineralogy, geology, </a:t>
            </a:r>
            <a:r>
              <a:rPr lang="en-US" dirty="0" smtClean="0"/>
              <a:t>geophysics (exploration, gravity, magnetic, heat flow, seismology), nature of science</a:t>
            </a:r>
          </a:p>
          <a:p>
            <a:pPr lvl="2"/>
            <a:r>
              <a:rPr lang="en-US" dirty="0" smtClean="0"/>
              <a:t>Research on planetary materials under extreme conditions</a:t>
            </a:r>
          </a:p>
          <a:p>
            <a:pPr lvl="3"/>
            <a:r>
              <a:rPr lang="en-US" dirty="0" smtClean="0"/>
              <a:t>Measuring the chemical properties of aqueous solutions</a:t>
            </a:r>
          </a:p>
          <a:p>
            <a:pPr lvl="3"/>
            <a:r>
              <a:rPr lang="en-US" dirty="0" smtClean="0"/>
              <a:t>Measuring elastic &amp; thermal properties of minerals</a:t>
            </a:r>
          </a:p>
          <a:p>
            <a:pPr lvl="2"/>
            <a:r>
              <a:rPr lang="en-US" dirty="0" smtClean="0"/>
              <a:t>Prior Chair of Geological Sciences and Geophysics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6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265" y="3412775"/>
            <a:ext cx="2664456" cy="2222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480" y="3312583"/>
            <a:ext cx="2702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Europa/Titan Simulator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61940" y="0"/>
            <a:ext cx="3782060" cy="3225200"/>
            <a:chOff x="3502660" y="0"/>
            <a:chExt cx="3782060" cy="2902680"/>
          </a:xfrm>
        </p:grpSpPr>
        <p:pic>
          <p:nvPicPr>
            <p:cNvPr id="4" name="Picture 3" descr="eurint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660" y="0"/>
              <a:ext cx="3426460" cy="2902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913120" y="203202"/>
              <a:ext cx="1371600" cy="58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100-200 km deep Ocean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5963920" y="852170"/>
              <a:ext cx="571500" cy="571500"/>
            </a:xfrm>
            <a:prstGeom prst="straightConnector1">
              <a:avLst/>
            </a:prstGeom>
            <a:ln w="4445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081" y="175414"/>
            <a:ext cx="3088640" cy="3944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5880" y="4095047"/>
            <a:ext cx="397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Ethane/methane lakes on Titan possibly connected by subsurface passages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5058833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Extra-Terrestrial hydrogeology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285" y="234044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Responsibilities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686800" cy="37803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book and supplementary material</a:t>
            </a:r>
          </a:p>
          <a:p>
            <a:r>
              <a:rPr lang="en-US" dirty="0" smtClean="0"/>
              <a:t>Watch lectures</a:t>
            </a:r>
          </a:p>
          <a:p>
            <a:r>
              <a:rPr lang="en-US" dirty="0" smtClean="0"/>
              <a:t>Ask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Complete Cross Word Puzzles (5%)</a:t>
            </a:r>
          </a:p>
          <a:p>
            <a:r>
              <a:rPr lang="en-US" dirty="0" smtClean="0"/>
              <a:t>Complete Video Lessons (5%)</a:t>
            </a:r>
            <a:endParaRPr lang="en-US" dirty="0" smtClean="0"/>
          </a:p>
          <a:p>
            <a:r>
              <a:rPr lang="en-US" dirty="0" smtClean="0"/>
              <a:t>Complete Quizzes</a:t>
            </a:r>
            <a:r>
              <a:rPr lang="en-US" dirty="0"/>
              <a:t>(</a:t>
            </a:r>
            <a:r>
              <a:rPr lang="en-US" dirty="0" smtClean="0"/>
              <a:t>30%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 Homework (</a:t>
            </a:r>
            <a:r>
              <a:rPr lang="en-US" dirty="0" smtClean="0"/>
              <a:t>30%</a:t>
            </a:r>
            <a:r>
              <a:rPr lang="en-US" dirty="0" smtClean="0"/>
              <a:t>):  </a:t>
            </a:r>
          </a:p>
          <a:p>
            <a:pPr lvl="1"/>
            <a:r>
              <a:rPr lang="en-US" dirty="0" smtClean="0"/>
              <a:t>On-line material and instructions</a:t>
            </a:r>
          </a:p>
          <a:p>
            <a:pPr lvl="1"/>
            <a:r>
              <a:rPr lang="en-US" dirty="0" smtClean="0"/>
              <a:t>Ten exercise sets- </a:t>
            </a:r>
            <a:r>
              <a:rPr lang="en-US" dirty="0"/>
              <a:t>m</a:t>
            </a:r>
            <a:r>
              <a:rPr lang="en-US" dirty="0" smtClean="0"/>
              <a:t>ostly drawn from Fetter</a:t>
            </a:r>
          </a:p>
          <a:p>
            <a:r>
              <a:rPr lang="en-US" dirty="0" smtClean="0"/>
              <a:t>Take Final Exam (20%)  </a:t>
            </a:r>
          </a:p>
          <a:p>
            <a:r>
              <a:rPr lang="en-US" dirty="0" smtClean="0"/>
              <a:t>Turn in Final Report (10%)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05261" y="1945780"/>
            <a:ext cx="2172945" cy="3460459"/>
            <a:chOff x="6705261" y="1945780"/>
            <a:chExt cx="2172945" cy="3460459"/>
          </a:xfrm>
        </p:grpSpPr>
        <p:sp>
          <p:nvSpPr>
            <p:cNvPr id="6" name="Right Brace 5"/>
            <p:cNvSpPr/>
            <p:nvPr/>
          </p:nvSpPr>
          <p:spPr>
            <a:xfrm>
              <a:off x="6705261" y="1945780"/>
              <a:ext cx="378663" cy="34604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53829" y="2971100"/>
              <a:ext cx="17243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About 100 hours of effort for an “average” student for an “average” grade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617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30" y="274746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One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86" y="1823272"/>
            <a:ext cx="8593384" cy="37716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Course Overview</a:t>
            </a:r>
          </a:p>
          <a:p>
            <a:r>
              <a:rPr lang="en-US" dirty="0" smtClean="0"/>
              <a:t>What is Hydrogeology?</a:t>
            </a:r>
          </a:p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Sustainability Perspective</a:t>
            </a:r>
          </a:p>
          <a:p>
            <a:pPr lvl="1"/>
            <a:r>
              <a:rPr lang="en-US" dirty="0" smtClean="0"/>
              <a:t>Ogallala Aquifer</a:t>
            </a:r>
          </a:p>
          <a:p>
            <a:r>
              <a:rPr lang="en-US" dirty="0" smtClean="0"/>
              <a:t>Hydrologic Cycle</a:t>
            </a:r>
          </a:p>
          <a:p>
            <a:pPr lvl="1"/>
            <a:r>
              <a:rPr lang="en-US" dirty="0" smtClean="0"/>
              <a:t>Quantitative Details and Concepts</a:t>
            </a:r>
          </a:p>
          <a:p>
            <a:r>
              <a:rPr lang="en-US" dirty="0" smtClean="0"/>
              <a:t>Southern Nevada groundwater- what is the science</a:t>
            </a:r>
            <a:r>
              <a:rPr lang="en-US" dirty="0"/>
              <a:t> </a:t>
            </a:r>
            <a:r>
              <a:rPr lang="en-US" dirty="0" smtClean="0"/>
              <a:t>basis for current decisions (and litigation)?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56580" y="1962658"/>
            <a:ext cx="2015655" cy="611698"/>
            <a:chOff x="4229382" y="1805963"/>
            <a:chExt cx="2015655" cy="611698"/>
          </a:xfrm>
        </p:grpSpPr>
        <p:sp>
          <p:nvSpPr>
            <p:cNvPr id="6" name="Right Brace 5"/>
            <p:cNvSpPr/>
            <p:nvPr/>
          </p:nvSpPr>
          <p:spPr>
            <a:xfrm>
              <a:off x="4229382" y="1805963"/>
              <a:ext cx="227198" cy="61169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6580" y="1899175"/>
              <a:ext cx="1788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video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882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374" y="193678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Hydrogeology?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4057" y="4000500"/>
            <a:ext cx="340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ltimately </a:t>
            </a:r>
            <a:r>
              <a:rPr lang="en-US" dirty="0"/>
              <a:t>at the intersection of natural resources and </a:t>
            </a:r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11" name="Curved Left Arrow 10"/>
          <p:cNvSpPr/>
          <p:nvPr/>
        </p:nvSpPr>
        <p:spPr>
          <a:xfrm>
            <a:off x="3118556" y="1580443"/>
            <a:ext cx="4028723" cy="379588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202" y="1598615"/>
            <a:ext cx="295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of water from the time it infiltrates to the time it emerges from ground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47834" y="2194278"/>
            <a:ext cx="273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Interrelationship between geologic materials and processes with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6056" y="4092223"/>
            <a:ext cx="460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a descriptive and quantitative science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228866"/>
            <a:ext cx="8229600" cy="952500"/>
          </a:xfrm>
        </p:spPr>
        <p:txBody>
          <a:bodyPr/>
          <a:lstStyle/>
          <a:p>
            <a:r>
              <a:rPr lang="en-US" sz="3600" dirty="0" smtClean="0"/>
              <a:t>Module One Vocabulary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806" y="1790494"/>
            <a:ext cx="8229600" cy="377163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Surface water / groundwater</a:t>
            </a:r>
          </a:p>
          <a:p>
            <a:r>
              <a:rPr lang="en-US" dirty="0" err="1" smtClean="0"/>
              <a:t>Isohyetal</a:t>
            </a:r>
            <a:r>
              <a:rPr lang="en-US" dirty="0" smtClean="0"/>
              <a:t> lines and </a:t>
            </a:r>
            <a:r>
              <a:rPr lang="en-US" dirty="0" err="1" smtClean="0"/>
              <a:t>Thiessen</a:t>
            </a:r>
            <a:r>
              <a:rPr lang="en-US" dirty="0" smtClean="0"/>
              <a:t> polygons</a:t>
            </a:r>
          </a:p>
          <a:p>
            <a:r>
              <a:rPr lang="en-US" dirty="0" smtClean="0"/>
              <a:t>Stream Hydrograph</a:t>
            </a:r>
          </a:p>
          <a:p>
            <a:r>
              <a:rPr lang="en-US" dirty="0" smtClean="0"/>
              <a:t>Overland flow, Interflow, Base flow, run off</a:t>
            </a:r>
          </a:p>
          <a:p>
            <a:r>
              <a:rPr lang="en-US" dirty="0" err="1" smtClean="0"/>
              <a:t>Meyboom</a:t>
            </a:r>
            <a:r>
              <a:rPr lang="en-US" dirty="0" smtClean="0"/>
              <a:t> Method for determining groundwater recharge</a:t>
            </a:r>
          </a:p>
          <a:p>
            <a:r>
              <a:rPr lang="en-US" dirty="0" smtClean="0"/>
              <a:t>Infiltration</a:t>
            </a:r>
          </a:p>
          <a:p>
            <a:r>
              <a:rPr lang="en-US" dirty="0" err="1" smtClean="0"/>
              <a:t>Vadose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Capillary fringe</a:t>
            </a:r>
          </a:p>
          <a:p>
            <a:r>
              <a:rPr lang="en-US" dirty="0" smtClean="0"/>
              <a:t>Zone of saturation</a:t>
            </a:r>
          </a:p>
          <a:p>
            <a:r>
              <a:rPr lang="en-US" dirty="0" smtClean="0"/>
              <a:t>Water Table</a:t>
            </a:r>
          </a:p>
          <a:p>
            <a:r>
              <a:rPr lang="en-US" dirty="0" err="1" smtClean="0"/>
              <a:t>Evapotranspiration</a:t>
            </a:r>
            <a:endParaRPr lang="en-US" dirty="0" smtClean="0"/>
          </a:p>
          <a:p>
            <a:r>
              <a:rPr lang="en-US" dirty="0" smtClean="0"/>
              <a:t>Hydrologic equation: Outflow = Inflow +/- Storage</a:t>
            </a:r>
          </a:p>
          <a:p>
            <a:r>
              <a:rPr lang="en-US" dirty="0" smtClean="0"/>
              <a:t>Sustainability of groundwater resources</a:t>
            </a:r>
          </a:p>
          <a:p>
            <a:r>
              <a:rPr lang="en-US" dirty="0" smtClean="0"/>
              <a:t>Science basis for groundwater management</a:t>
            </a:r>
          </a:p>
          <a:p>
            <a:r>
              <a:rPr lang="en-US" dirty="0" smtClean="0"/>
              <a:t>Water mining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37" y="27423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One Learning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42" y="1944524"/>
            <a:ext cx="8229600" cy="334151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Master vocabulary</a:t>
            </a:r>
          </a:p>
          <a:p>
            <a:r>
              <a:rPr lang="en-US" dirty="0" smtClean="0"/>
              <a:t>Be </a:t>
            </a:r>
            <a:r>
              <a:rPr lang="en-US" dirty="0"/>
              <a:t>able to identify and use appropriate units in calculations </a:t>
            </a:r>
            <a:endParaRPr lang="en-US" dirty="0" smtClean="0"/>
          </a:p>
          <a:p>
            <a:r>
              <a:rPr lang="en-US" dirty="0" smtClean="0"/>
              <a:t>Understand correct usage of “significant figures” in calculations</a:t>
            </a:r>
          </a:p>
          <a:p>
            <a:r>
              <a:rPr lang="en-US" dirty="0"/>
              <a:t>Be familiar with the historical context of </a:t>
            </a:r>
            <a:r>
              <a:rPr lang="en-US" dirty="0" smtClean="0"/>
              <a:t>hydrogeology</a:t>
            </a:r>
          </a:p>
          <a:p>
            <a:r>
              <a:rPr lang="en-US" dirty="0" smtClean="0"/>
              <a:t>Understand the “Hydrologic Equation”</a:t>
            </a:r>
          </a:p>
          <a:p>
            <a:r>
              <a:rPr lang="en-US" dirty="0" smtClean="0"/>
              <a:t>Understand the basic components of a water budget including precipitation, infiltration, run-off, evapotranspiration, recharge, discharge, base flow</a:t>
            </a:r>
          </a:p>
          <a:p>
            <a:pPr lvl="1"/>
            <a:r>
              <a:rPr lang="en-US" dirty="0" smtClean="0"/>
              <a:t>Understand that stream flow includes both run off and ground water discharge!!!!</a:t>
            </a:r>
          </a:p>
          <a:p>
            <a:r>
              <a:rPr lang="en-US" dirty="0" smtClean="0"/>
              <a:t>Be able to separate overland flow, interflow, and base flow components from stream hydrographs</a:t>
            </a:r>
          </a:p>
          <a:p>
            <a:r>
              <a:rPr lang="en-US" dirty="0" smtClean="0"/>
              <a:t>Be able to calculate annual recharge and discharge of an aquifer using stream hydrographs</a:t>
            </a:r>
          </a:p>
          <a:p>
            <a:r>
              <a:rPr lang="en-US" dirty="0" smtClean="0"/>
              <a:t>Be able to critically evaluate regional groundwater sustainability issues on the basis of water budget arguments.</a:t>
            </a:r>
          </a:p>
          <a:p>
            <a:r>
              <a:rPr lang="en-US" dirty="0" smtClean="0"/>
              <a:t>Be familiar with several current examples of groundwater sustainability concern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01" y="29297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Notes on Calculations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2060223"/>
            <a:ext cx="8229600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Hydrogeology is a quantitative science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3401" y="3284361"/>
            <a:ext cx="5334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- even if numbers are sometimes guesses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248007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Units are a Nightmare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456"/>
            <a:ext cx="8229600" cy="37716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Hydrology uses mixes of English, USGS, metric (non-SI) and SI units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Additional units creep in from petroleum and engineering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Always</a:t>
            </a:r>
            <a:r>
              <a:rPr lang="en-US" dirty="0" smtClean="0"/>
              <a:t> pay attention to units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An answer without units is automatically </a:t>
            </a:r>
            <a:r>
              <a:rPr lang="en-US" i="1" u="sng" dirty="0" smtClean="0">
                <a:solidFill>
                  <a:srgbClr val="FF6600"/>
                </a:solidFill>
              </a:rPr>
              <a:t>wrong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             (if dimensionless you need to say so)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95300"/>
            <a:ext cx="7302500" cy="5219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Significant Figures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" y="1803595"/>
            <a:ext cx="9144000" cy="377163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You must be aware of significant figures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An answer has no more significant figures than </a:t>
            </a:r>
            <a:r>
              <a:rPr lang="en-US" dirty="0" smtClean="0"/>
              <a:t>the least </a:t>
            </a:r>
            <a:r>
              <a:rPr lang="en-US" dirty="0"/>
              <a:t>number contained in any input 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answer </a:t>
            </a:r>
            <a:r>
              <a:rPr lang="en-US" i="1" u="sng" dirty="0" smtClean="0"/>
              <a:t>never</a:t>
            </a:r>
            <a:r>
              <a:rPr lang="en-US" dirty="0" smtClean="0"/>
              <a:t> increases in significant figures from units conversions or from use of irrational numbers like </a:t>
            </a:r>
            <a:r>
              <a:rPr lang="el-GR" dirty="0" smtClean="0"/>
              <a:t>π</a:t>
            </a:r>
            <a:r>
              <a:rPr lang="en-US" dirty="0" smtClean="0"/>
              <a:t> or </a:t>
            </a:r>
            <a:r>
              <a:rPr lang="en-US" i="1" dirty="0" err="1" smtClean="0"/>
              <a:t>e</a:t>
            </a:r>
            <a:r>
              <a:rPr lang="en-US" i="1" dirty="0" smtClean="0"/>
              <a:t>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An answer correctly derived and calculated is </a:t>
            </a:r>
            <a:r>
              <a:rPr lang="en-US" i="1" u="sng" dirty="0" smtClean="0">
                <a:solidFill>
                  <a:srgbClr val="FF6600"/>
                </a:solidFill>
              </a:rPr>
              <a:t>wrong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if it has inappropriate numbers of significant figures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866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Significant Figures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495" y="1876430"/>
            <a:ext cx="8725905" cy="37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3.63491579e3 * 1.1 = 3.9984073e3</a:t>
            </a:r>
          </a:p>
          <a:p>
            <a:pPr>
              <a:buNone/>
            </a:pPr>
            <a:r>
              <a:rPr lang="en-US" dirty="0" smtClean="0"/>
              <a:t>					=  4.0 e3 (0.2 e3) </a:t>
            </a:r>
            <a:r>
              <a:rPr lang="en-US" sz="1400" dirty="0" smtClean="0"/>
              <a:t>1.1 could represent a number between 1.05 and 1.14 </a:t>
            </a:r>
            <a:r>
              <a:rPr lang="en-US" sz="1400" dirty="0"/>
              <a:t>	</a:t>
            </a:r>
            <a:r>
              <a:rPr lang="en-US" sz="1400" dirty="0" smtClean="0"/>
              <a:t>								               Thus, the final answer lies in the </a:t>
            </a:r>
            <a:r>
              <a:rPr lang="en-US" sz="1400" dirty="0"/>
              <a:t> +/-5</a:t>
            </a:r>
            <a:r>
              <a:rPr lang="en-US" sz="1400" dirty="0" smtClean="0"/>
              <a:t>% range. </a:t>
            </a:r>
            <a:r>
              <a:rPr lang="en-US" dirty="0" smtClean="0"/>
              <a:t>				     =  4000 (200)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In Excel always use the “format cells” dialog box to reduce significant figures to the correct number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04201" y="1959741"/>
            <a:ext cx="2195116" cy="372241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0087" y="2103074"/>
            <a:ext cx="344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End: Course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5672" y="3262386"/>
            <a:ext cx="480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Next: Brief History of Hydrogeology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8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7" y="228865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Intersection with Society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6461" y="1181365"/>
            <a:ext cx="277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“Can our </a:t>
            </a:r>
            <a:r>
              <a:rPr lang="en-US" dirty="0">
                <a:solidFill>
                  <a:srgbClr val="FFFF00"/>
                </a:solidFill>
              </a:rPr>
              <a:t>aquifer support development of another subdivision</a:t>
            </a:r>
            <a:r>
              <a:rPr lang="en-US" dirty="0" smtClean="0">
                <a:solidFill>
                  <a:srgbClr val="FFFF00"/>
                </a:solidFill>
              </a:rPr>
              <a:t>?”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6385" y="1685847"/>
            <a:ext cx="2698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“Will </a:t>
            </a:r>
            <a:r>
              <a:rPr lang="en-US" dirty="0">
                <a:solidFill>
                  <a:schemeClr val="accent3"/>
                </a:solidFill>
              </a:rPr>
              <a:t>the stream dry up and kill salmon if the farmer doubles his irrigation pumping</a:t>
            </a:r>
            <a:r>
              <a:rPr lang="en-US" dirty="0" smtClean="0">
                <a:solidFill>
                  <a:schemeClr val="accent3"/>
                </a:solidFill>
              </a:rPr>
              <a:t>?”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0013" y="4377689"/>
            <a:ext cx="480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“Did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chemicals leaking from that dry cleaning facility travel through the aquifer to my well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 me sick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47250" y="3124929"/>
            <a:ext cx="233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“Will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my neighbor’s septic system contaminate my well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?”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4705" y="2786786"/>
            <a:ext cx="3706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“Will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water pumped out of the aquifer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new salmon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hatchery cause saltwater intrusion into my well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?”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5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7741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Matter of Global Impact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See “water crisis” in Wikipedia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" y="1628423"/>
            <a:ext cx="9225280" cy="37716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</a:t>
            </a:r>
            <a:r>
              <a:rPr lang="en-US" sz="2900" dirty="0" smtClean="0"/>
              <a:t>ow long can you go without water? 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3800" dirty="0" smtClean="0">
                <a:solidFill>
                  <a:srgbClr val="FF6600"/>
                </a:solidFill>
              </a:rPr>
              <a:t>a few days</a:t>
            </a:r>
          </a:p>
          <a:p>
            <a:r>
              <a:rPr lang="en-US" sz="2900" dirty="0" smtClean="0"/>
              <a:t>What fraction of world population does not have adequate access to water? 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sz="4000" dirty="0" smtClean="0">
                <a:solidFill>
                  <a:srgbClr val="FF6600"/>
                </a:solidFill>
              </a:rPr>
              <a:t>13% drinking, &gt;30% sanitation</a:t>
            </a:r>
          </a:p>
          <a:p>
            <a:r>
              <a:rPr lang="en-US" sz="2900" dirty="0" smtClean="0"/>
              <a:t>What fraction of world population depends on groundwater (drinking/agriculture/industry) 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4000" dirty="0" smtClean="0">
                <a:solidFill>
                  <a:srgbClr val="FF6600"/>
                </a:solidFill>
              </a:rPr>
              <a:t>nearly 100%</a:t>
            </a:r>
          </a:p>
          <a:p>
            <a:r>
              <a:rPr lang="en-US" sz="2900" dirty="0" smtClean="0"/>
              <a:t>Where is groundwater being exploited (pumped faster than it is recharged?) 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4000" dirty="0" smtClean="0">
                <a:solidFill>
                  <a:srgbClr val="FF6600"/>
                </a:solidFill>
              </a:rPr>
              <a:t>nearly everywhere</a:t>
            </a:r>
          </a:p>
          <a:p>
            <a:r>
              <a:rPr lang="en-US" sz="2900" dirty="0" smtClean="0"/>
              <a:t>When will this impact you, your family, society?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4500" dirty="0" smtClean="0">
                <a:solidFill>
                  <a:srgbClr val="FF6600"/>
                </a:solidFill>
              </a:rPr>
              <a:t>certainly within your lifetime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72" y="196334"/>
            <a:ext cx="82296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Overarching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72" y="1774778"/>
            <a:ext cx="7680528" cy="34795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Understand the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science basis </a:t>
            </a:r>
            <a:r>
              <a:rPr lang="en-US" sz="2000" dirty="0" smtClean="0"/>
              <a:t>for groundwater management</a:t>
            </a:r>
          </a:p>
          <a:p>
            <a:r>
              <a:rPr lang="en-US" sz="2000" dirty="0" smtClean="0"/>
              <a:t>Be sufficiently informed to be </a:t>
            </a:r>
            <a:r>
              <a:rPr lang="en-US" sz="2000" dirty="0"/>
              <a:t>an </a:t>
            </a:r>
            <a:r>
              <a:rPr lang="en-US" sz="2000" dirty="0" smtClean="0"/>
              <a:t>environmentally aware citizen</a:t>
            </a:r>
          </a:p>
          <a:p>
            <a:r>
              <a:rPr lang="en-US" sz="2000" dirty="0" smtClean="0"/>
              <a:t>Improve quantitative skills that are generally useful in science and technology</a:t>
            </a:r>
          </a:p>
          <a:p>
            <a:r>
              <a:rPr lang="en-US" sz="2000" dirty="0" smtClean="0"/>
              <a:t>Know enough basic hydrogeology to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ass the “professional geologist” licensing test</a:t>
            </a:r>
          </a:p>
          <a:p>
            <a:pPr lvl="1"/>
            <a:r>
              <a:rPr lang="en-US" sz="2000" dirty="0" smtClean="0"/>
              <a:t>Gain entry employment in the field leading to the hydrogeology certification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6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20" y="433974"/>
            <a:ext cx="8750300" cy="952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Science Basis for Groundwater Management</a:t>
            </a:r>
            <a:br>
              <a:rPr lang="en-US" sz="2800" dirty="0" smtClean="0"/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37572"/>
            <a:ext cx="2001519" cy="2877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0420" y="5167489"/>
            <a:ext cx="379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Thompson (Lord Kelvin) 1891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0880" y="1905001"/>
            <a:ext cx="720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often say that when you can measure what you are speaking about and express it in numbers you know something about it”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90140" y="2737557"/>
            <a:ext cx="64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“but when you cannot measure it, when you cannot express it in numbers, your knowledge is of a meager and unsatisfactory kind”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3668891"/>
            <a:ext cx="433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“It may be the beginning of knowledge, but you have scarcely, in your thoughts, advanced to the stage of science, whatever the matter may be”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8997" y="1025755"/>
            <a:ext cx="63865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course has a quantitative focus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736" y="305325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Hydrogeology:</a:t>
            </a:r>
            <a:br>
              <a:rPr lang="en-US" sz="3600" dirty="0" smtClean="0"/>
            </a:br>
            <a:r>
              <a:rPr lang="en-US" sz="3600" dirty="0" smtClean="0"/>
              <a:t>Professional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751190"/>
            <a:ext cx="82296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Water resources</a:t>
            </a:r>
          </a:p>
          <a:p>
            <a:r>
              <a:rPr lang="en-US" dirty="0" smtClean="0"/>
              <a:t>Contaminant transport</a:t>
            </a:r>
          </a:p>
          <a:p>
            <a:r>
              <a:rPr lang="en-US" dirty="0" smtClean="0"/>
              <a:t>Civil engineering support</a:t>
            </a:r>
          </a:p>
          <a:p>
            <a:pPr lvl="1"/>
            <a:r>
              <a:rPr lang="en-US" dirty="0" smtClean="0"/>
              <a:t>Geotechnical engineering</a:t>
            </a:r>
          </a:p>
          <a:p>
            <a:pPr lvl="1"/>
            <a:r>
              <a:rPr lang="en-US" dirty="0" smtClean="0"/>
              <a:t>Water control</a:t>
            </a:r>
          </a:p>
          <a:p>
            <a:r>
              <a:rPr lang="en-US" dirty="0" smtClean="0"/>
              <a:t>Waste management</a:t>
            </a:r>
          </a:p>
          <a:p>
            <a:pPr lvl="1"/>
            <a:r>
              <a:rPr lang="en-US" dirty="0" smtClean="0"/>
              <a:t>Solid</a:t>
            </a:r>
          </a:p>
          <a:p>
            <a:pPr lvl="1"/>
            <a:r>
              <a:rPr lang="en-US" dirty="0" smtClean="0"/>
              <a:t>Radioactive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240" y="305326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Hydrogeology is</a:t>
            </a:r>
            <a:br>
              <a:rPr lang="en-US" sz="3600" dirty="0" smtClean="0"/>
            </a:br>
            <a:r>
              <a:rPr lang="en-US" sz="3600" dirty="0" smtClean="0"/>
              <a:t>Quantitative and Integrative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1"/>
            <a:ext cx="8229600" cy="37716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Math: </a:t>
            </a:r>
          </a:p>
          <a:p>
            <a:pPr lvl="1"/>
            <a:r>
              <a:rPr lang="en-US" dirty="0" smtClean="0"/>
              <a:t>algebra, linear algebra, calculus, differential equations, partial differential equations</a:t>
            </a:r>
          </a:p>
          <a:p>
            <a:r>
              <a:rPr lang="en-US" dirty="0" smtClean="0"/>
              <a:t>Physics: </a:t>
            </a:r>
          </a:p>
          <a:p>
            <a:pPr lvl="1"/>
            <a:r>
              <a:rPr lang="en-US" dirty="0" smtClean="0"/>
              <a:t>Energy (kinetic/potential), force, work, pressure, gravity, fluid flow, Diffusion equation, </a:t>
            </a:r>
            <a:r>
              <a:rPr lang="en-US" dirty="0" err="1" smtClean="0"/>
              <a:t>LaPlace’s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Chemistry: </a:t>
            </a:r>
          </a:p>
          <a:p>
            <a:pPr lvl="1"/>
            <a:r>
              <a:rPr lang="en-US" dirty="0" smtClean="0"/>
              <a:t>reactions, equilibrium, activities, acids/bases, oxidation</a:t>
            </a:r>
          </a:p>
          <a:p>
            <a:r>
              <a:rPr lang="en-US" dirty="0" smtClean="0"/>
              <a:t>Geology: </a:t>
            </a:r>
          </a:p>
          <a:p>
            <a:pPr lvl="1"/>
            <a:r>
              <a:rPr lang="en-US" dirty="0" smtClean="0"/>
              <a:t>see following slides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686" y="298774"/>
            <a:ext cx="8229600" cy="952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Hydrogeology:</a:t>
            </a:r>
            <a:br>
              <a:rPr lang="en-US" sz="3600" dirty="0" smtClean="0"/>
            </a:br>
            <a:r>
              <a:rPr lang="en-US" sz="3600" dirty="0" smtClean="0"/>
              <a:t>Earth Sciences Cross-Connections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2015069"/>
            <a:ext cx="8229600" cy="2275417"/>
          </a:xfrm>
        </p:spPr>
        <p:txBody>
          <a:bodyPr>
            <a:normAutofit/>
          </a:bodyPr>
          <a:lstStyle/>
          <a:p>
            <a:r>
              <a:rPr lang="en-US" dirty="0" smtClean="0"/>
              <a:t>Fluid flow is a essential component of most geologic processes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Examples follow: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1343</Words>
  <Application>Microsoft Macintosh PowerPoint</Application>
  <PresentationFormat>On-screen Show (16:10)</PresentationFormat>
  <Paragraphs>242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ESS 454  Hydrogeology</vt:lpstr>
      <vt:lpstr>What is Hydrogeology?</vt:lpstr>
      <vt:lpstr>Intersection with Society </vt:lpstr>
      <vt:lpstr>A Matter of Global Impact See “water crisis” in Wikipedia</vt:lpstr>
      <vt:lpstr>Overarching Goals</vt:lpstr>
      <vt:lpstr>Science Basis for Groundwater Management </vt:lpstr>
      <vt:lpstr>Hydrogeology: Professional Applications</vt:lpstr>
      <vt:lpstr>Hydrogeology is Quantitative and Integrative</vt:lpstr>
      <vt:lpstr>Hydrogeology: Earth Sciences Cross-Connections</vt:lpstr>
      <vt:lpstr>PowerPoint Presentation</vt:lpstr>
      <vt:lpstr>Related Fields</vt:lpstr>
      <vt:lpstr>Limitations</vt:lpstr>
      <vt:lpstr>What are you going to learn? (and what is the distribution of your effort) </vt:lpstr>
      <vt:lpstr>Course Resources</vt:lpstr>
      <vt:lpstr>Course Outline</vt:lpstr>
      <vt:lpstr>My Background </vt:lpstr>
      <vt:lpstr>PowerPoint Presentation</vt:lpstr>
      <vt:lpstr>Your Responsibilities</vt:lpstr>
      <vt:lpstr>Module One Outline</vt:lpstr>
      <vt:lpstr>Module One Vocabulary </vt:lpstr>
      <vt:lpstr>Module One Learning Objectives</vt:lpstr>
      <vt:lpstr>Some Notes on Calculations</vt:lpstr>
      <vt:lpstr>Units are a Nightmare</vt:lpstr>
      <vt:lpstr>PowerPoint Presentation</vt:lpstr>
      <vt:lpstr>Significant Figures</vt:lpstr>
      <vt:lpstr>Significant Figures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454 Hydrogeology</dc:title>
  <dc:creator>J Michael Brown</dc:creator>
  <cp:lastModifiedBy>J Michael Brown</cp:lastModifiedBy>
  <cp:revision>30</cp:revision>
  <dcterms:created xsi:type="dcterms:W3CDTF">2011-08-16T23:54:38Z</dcterms:created>
  <dcterms:modified xsi:type="dcterms:W3CDTF">2012-02-23T21:45:25Z</dcterms:modified>
</cp:coreProperties>
</file>