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14.xml" ContentType="application/vnd.openxmlformats-officedocument.presentationml.notesSlide+xml"/>
  <Override PartName="/ppt/embeddings/oleObject10.bin" ContentType="application/vnd.openxmlformats-officedocument.oleObject"/>
  <Override PartName="/ppt/notesSlides/notesSlide15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-96" y="-24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68A5F-9C1C-2A41-8C58-D913B5D71347}" type="datetimeFigureOut">
              <a:rPr lang="en-US" smtClean="0"/>
              <a:t>4/16/12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3AD4C-2986-864D-AB76-FF3E3EDBE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7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33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86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49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62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65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1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44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46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75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97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89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60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51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47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80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59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80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73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45FC-A673-1845-BDD2-D15177378663}" type="datetimeFigureOut">
              <a:rPr lang="en-US" smtClean="0"/>
              <a:t>4/16/12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B127-EFBC-AF49-8A92-3C060AA2C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1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45FC-A673-1845-BDD2-D15177378663}" type="datetimeFigureOut">
              <a:rPr lang="en-US" smtClean="0"/>
              <a:t>4/16/12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B127-EFBC-AF49-8A92-3C060AA2C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66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45FC-A673-1845-BDD2-D15177378663}" type="datetimeFigureOut">
              <a:rPr lang="en-US" smtClean="0"/>
              <a:t>4/16/12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B127-EFBC-AF49-8A92-3C060AA2C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1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45FC-A673-1845-BDD2-D15177378663}" type="datetimeFigureOut">
              <a:rPr lang="en-US" smtClean="0"/>
              <a:t>4/16/12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B127-EFBC-AF49-8A92-3C060AA2C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6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45FC-A673-1845-BDD2-D15177378663}" type="datetimeFigureOut">
              <a:rPr lang="en-US" smtClean="0"/>
              <a:t>4/16/12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B127-EFBC-AF49-8A92-3C060AA2C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9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45FC-A673-1845-BDD2-D15177378663}" type="datetimeFigureOut">
              <a:rPr lang="en-US" smtClean="0"/>
              <a:t>4/16/12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B127-EFBC-AF49-8A92-3C060AA2C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8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45FC-A673-1845-BDD2-D15177378663}" type="datetimeFigureOut">
              <a:rPr lang="en-US" smtClean="0"/>
              <a:t>4/16/12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B127-EFBC-AF49-8A92-3C060AA2C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2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45FC-A673-1845-BDD2-D15177378663}" type="datetimeFigureOut">
              <a:rPr lang="en-US" smtClean="0"/>
              <a:t>4/16/12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B127-EFBC-AF49-8A92-3C060AA2C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2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45FC-A673-1845-BDD2-D15177378663}" type="datetimeFigureOut">
              <a:rPr lang="en-US" smtClean="0"/>
              <a:t>4/16/12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B127-EFBC-AF49-8A92-3C060AA2C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45FC-A673-1845-BDD2-D15177378663}" type="datetimeFigureOut">
              <a:rPr lang="en-US" smtClean="0"/>
              <a:t>4/16/12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B127-EFBC-AF49-8A92-3C060AA2C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5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45FC-A673-1845-BDD2-D15177378663}" type="datetimeFigureOut">
              <a:rPr lang="en-US" smtClean="0"/>
              <a:t>4/16/12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B127-EFBC-AF49-8A92-3C060AA2C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2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45FC-A673-1845-BDD2-D15177378663}" type="datetimeFigureOut">
              <a:rPr lang="en-US" smtClean="0"/>
              <a:t>4/16/12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AB127-EFBC-AF49-8A92-3C060AA2C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3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image" Target="../media/image2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4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image" Target="../media/image10.emf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7.emf"/><Relationship Id="rId6" Type="http://schemas.openxmlformats.org/officeDocument/2006/relationships/image" Target="../media/image2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8.e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2.emf"/><Relationship Id="rId6" Type="http://schemas.openxmlformats.org/officeDocument/2006/relationships/image" Target="../media/image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2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2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557520" y="1767118"/>
            <a:ext cx="3962400" cy="122502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solidFill>
                  <a:srgbClr val="000000"/>
                </a:solidFill>
              </a:rPr>
              <a:t>ESS 454 </a:t>
            </a:r>
            <a:br>
              <a:rPr lang="en-US" sz="3600" smtClean="0">
                <a:solidFill>
                  <a:srgbClr val="000000"/>
                </a:solidFill>
              </a:rPr>
            </a:br>
            <a:r>
              <a:rPr lang="en-US" sz="3600" smtClean="0">
                <a:solidFill>
                  <a:srgbClr val="000000"/>
                </a:solidFill>
              </a:rPr>
              <a:t>Hydrogeology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143083" y="3187700"/>
            <a:ext cx="2746917" cy="1460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Module 4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Flow to Wells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Preliminaries, Radial Flow and Well Function</a:t>
            </a:r>
          </a:p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Non-dimensional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Variables, 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</a:rPr>
              <a:t>Theis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 “Type” curve, and Cooper-Jacob Analysis</a:t>
            </a:r>
          </a:p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Aquifer boundaries, Recharge,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Thiem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equation</a:t>
            </a:r>
          </a:p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Other “Type”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curves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Well Testing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Last Comments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5" descr="ess_banner_combin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9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4720" y="4826000"/>
            <a:ext cx="303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Instructor: Michael Brown</a:t>
            </a:r>
          </a:p>
          <a:p>
            <a:r>
              <a:rPr lang="en-US" dirty="0" err="1" smtClean="0"/>
              <a:t>brown@ess.washington.edu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41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7100" y="139965"/>
            <a:ext cx="6451600" cy="9525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Equations in axial coordinates</a:t>
            </a:r>
            <a:endParaRPr lang="en-US" sz="36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5046706" y="2804583"/>
            <a:ext cx="1737154" cy="1386417"/>
            <a:chOff x="6926306" y="1344083"/>
            <a:chExt cx="1737154" cy="1386417"/>
          </a:xfrm>
        </p:grpSpPr>
        <p:cxnSp>
          <p:nvCxnSpPr>
            <p:cNvPr id="7" name="Straight Connector 6"/>
            <p:cNvCxnSpPr>
              <a:endCxn id="9" idx="4"/>
            </p:cNvCxnSpPr>
            <p:nvPr/>
          </p:nvCxnSpPr>
          <p:spPr>
            <a:xfrm>
              <a:off x="7416800" y="1344083"/>
              <a:ext cx="6350" cy="13864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6926306" y="1513417"/>
              <a:ext cx="1737154" cy="1217083"/>
              <a:chOff x="6926306" y="1449917"/>
              <a:chExt cx="1737154" cy="121708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6934200" y="1449917"/>
                <a:ext cx="977900" cy="27516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934200" y="2391833"/>
                <a:ext cx="977900" cy="27516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cxnSp>
            <p:nvCxnSpPr>
              <p:cNvPr id="10" name="Straight Connector 9"/>
              <p:cNvCxnSpPr>
                <a:endCxn id="9" idx="2"/>
              </p:cNvCxnSpPr>
              <p:nvPr/>
            </p:nvCxnSpPr>
            <p:spPr>
              <a:xfrm>
                <a:off x="6926306" y="1582638"/>
                <a:ext cx="7894" cy="9467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endCxn id="9" idx="6"/>
              </p:cNvCxnSpPr>
              <p:nvPr/>
            </p:nvCxnSpPr>
            <p:spPr>
              <a:xfrm flipH="1">
                <a:off x="7912100" y="1576917"/>
                <a:ext cx="11670" cy="952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8361405" y="1538875"/>
                <a:ext cx="13730" cy="104117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7414056" y="2033716"/>
                <a:ext cx="491181" cy="200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8478109" y="1916442"/>
                <a:ext cx="1853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496432" y="1750542"/>
                <a:ext cx="265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</a:t>
                </a:r>
                <a:endParaRPr lang="en-US" dirty="0"/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00300" y="977900"/>
            <a:ext cx="332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Cartesian Coordinates: x, y, z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38400" y="1447800"/>
            <a:ext cx="264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Axial Coordinates: r, </a:t>
            </a:r>
            <a:r>
              <a:rPr lang="en-US" dirty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,  z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71500" y="2806700"/>
            <a:ext cx="2578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 vertical flow</a:t>
            </a:r>
          </a:p>
          <a:p>
            <a:r>
              <a:rPr lang="en-US" sz="1600" dirty="0" smtClean="0"/>
              <a:t>Same </a:t>
            </a:r>
            <a:r>
              <a:rPr lang="en-US" sz="1600" dirty="0"/>
              <a:t>flow at all angles </a:t>
            </a:r>
            <a:r>
              <a:rPr lang="en-US" sz="1600" dirty="0">
                <a:latin typeface="Symbol" charset="2"/>
                <a:cs typeface="Symbol" charset="2"/>
              </a:rPr>
              <a:t>q</a:t>
            </a:r>
          </a:p>
          <a:p>
            <a:r>
              <a:rPr lang="en-US" sz="1600" dirty="0" smtClean="0"/>
              <a:t>Flow only outward or inward</a:t>
            </a:r>
          </a:p>
          <a:p>
            <a:r>
              <a:rPr lang="en-US" sz="1600" dirty="0" smtClean="0"/>
              <a:t>Flow size depends </a:t>
            </a:r>
            <a:r>
              <a:rPr lang="en-US" sz="1600" dirty="0"/>
              <a:t>only on </a:t>
            </a:r>
            <a:r>
              <a:rPr lang="en-US" sz="1600" dirty="0" smtClean="0"/>
              <a:t>r</a:t>
            </a:r>
            <a:endParaRPr lang="en-US" sz="1600" dirty="0" smtClean="0">
              <a:latin typeface="Symbol" charset="2"/>
              <a:cs typeface="Symbol" charset="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5000" y="2387600"/>
            <a:ext cx="229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 use Radial </a:t>
            </a:r>
            <a:r>
              <a:rPr lang="en-US" dirty="0"/>
              <a:t>flow: 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5143500" y="3632200"/>
            <a:ext cx="393700" cy="431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5562600" y="3619500"/>
            <a:ext cx="368300" cy="4191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584305" y="3627967"/>
            <a:ext cx="702196" cy="1167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914900" y="3200400"/>
            <a:ext cx="609600" cy="42333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5543550" y="3251200"/>
            <a:ext cx="463551" cy="3683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4711700" y="3656574"/>
            <a:ext cx="783704" cy="1372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866900" y="4394200"/>
            <a:ext cx="252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cylinder </a:t>
            </a:r>
            <a:r>
              <a:rPr lang="en-US" dirty="0"/>
              <a:t>of radius</a:t>
            </a:r>
          </a:p>
          <a:p>
            <a:r>
              <a:rPr lang="en-US" dirty="0"/>
              <a:t>r and height b :</a:t>
            </a:r>
          </a:p>
          <a:p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5207000" y="990601"/>
            <a:ext cx="2095500" cy="1409699"/>
            <a:chOff x="5207000" y="990601"/>
            <a:chExt cx="2095500" cy="1409699"/>
          </a:xfrm>
        </p:grpSpPr>
        <p:sp>
          <p:nvSpPr>
            <p:cNvPr id="39" name="TextBox 38"/>
            <p:cNvSpPr txBox="1"/>
            <p:nvPr/>
          </p:nvSpPr>
          <p:spPr>
            <a:xfrm>
              <a:off x="6353033" y="1413044"/>
              <a:ext cx="287740" cy="391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939697" y="1401595"/>
              <a:ext cx="362803" cy="391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Symbol" charset="2"/>
                  <a:cs typeface="Symbol" charset="2"/>
                </a:rPr>
                <a:t>q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5207000" y="990601"/>
              <a:ext cx="2057400" cy="1409699"/>
              <a:chOff x="5207000" y="990601"/>
              <a:chExt cx="2057400" cy="1409699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H="1">
                <a:off x="6240440" y="990601"/>
                <a:ext cx="6495" cy="1409699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6240439" y="1625600"/>
                <a:ext cx="439761" cy="262649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Freeform 30"/>
              <p:cNvSpPr/>
              <p:nvPr/>
            </p:nvSpPr>
            <p:spPr>
              <a:xfrm>
                <a:off x="6680200" y="1663700"/>
                <a:ext cx="457200" cy="254000"/>
              </a:xfrm>
              <a:custGeom>
                <a:avLst/>
                <a:gdLst>
                  <a:gd name="connsiteX0" fmla="*/ 127000 w 128222"/>
                  <a:gd name="connsiteY0" fmla="*/ 444500 h 444500"/>
                  <a:gd name="connsiteX1" fmla="*/ 127000 w 128222"/>
                  <a:gd name="connsiteY1" fmla="*/ 241300 h 444500"/>
                  <a:gd name="connsiteX2" fmla="*/ 114300 w 128222"/>
                  <a:gd name="connsiteY2" fmla="*/ 139700 h 444500"/>
                  <a:gd name="connsiteX3" fmla="*/ 38100 w 128222"/>
                  <a:gd name="connsiteY3" fmla="*/ 38100 h 444500"/>
                  <a:gd name="connsiteX4" fmla="*/ 0 w 128222"/>
                  <a:gd name="connsiteY4" fmla="*/ 0 h 44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222" h="444500">
                    <a:moveTo>
                      <a:pt x="127000" y="444500"/>
                    </a:moveTo>
                    <a:cubicBezTo>
                      <a:pt x="128058" y="368300"/>
                      <a:pt x="129117" y="292100"/>
                      <a:pt x="127000" y="241300"/>
                    </a:cubicBezTo>
                    <a:cubicBezTo>
                      <a:pt x="124883" y="190500"/>
                      <a:pt x="129117" y="173567"/>
                      <a:pt x="114300" y="139700"/>
                    </a:cubicBezTo>
                    <a:cubicBezTo>
                      <a:pt x="99483" y="105833"/>
                      <a:pt x="57150" y="61383"/>
                      <a:pt x="38100" y="38100"/>
                    </a:cubicBezTo>
                    <a:cubicBezTo>
                      <a:pt x="19050" y="14817"/>
                      <a:pt x="0" y="0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6290481" y="1888247"/>
                <a:ext cx="938284" cy="13475"/>
              </a:xfrm>
              <a:prstGeom prst="line">
                <a:avLst/>
              </a:prstGeom>
              <a:ln>
                <a:solidFill>
                  <a:srgbClr val="FFFFFF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5905500" y="1888247"/>
                <a:ext cx="237699" cy="391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z</a:t>
                </a:r>
                <a:endParaRPr lang="en-US" dirty="0"/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 flipV="1">
                <a:off x="6128793" y="1892300"/>
                <a:ext cx="5307" cy="488335"/>
              </a:xfrm>
              <a:prstGeom prst="straightConnector1">
                <a:avLst/>
              </a:prstGeom>
              <a:ln>
                <a:solidFill>
                  <a:srgbClr val="FFFF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/>
              <p:cNvSpPr/>
              <p:nvPr/>
            </p:nvSpPr>
            <p:spPr>
              <a:xfrm>
                <a:off x="5207000" y="1612900"/>
                <a:ext cx="2057400" cy="5715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51000"/>
                      <a:satMod val="130000"/>
                      <a:alpha val="31000"/>
                    </a:schemeClr>
                  </a:gs>
                  <a:gs pos="80000">
                    <a:schemeClr val="accent1">
                      <a:shade val="93000"/>
                      <a:satMod val="130000"/>
                      <a:alpha val="31000"/>
                    </a:schemeClr>
                  </a:gs>
                  <a:gs pos="100000">
                    <a:schemeClr val="accent1">
                      <a:shade val="94000"/>
                      <a:satMod val="135000"/>
                      <a:alpha val="31000"/>
                    </a:schemeClr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1" name="TextBox 110"/>
          <p:cNvSpPr txBox="1"/>
          <p:nvPr/>
        </p:nvSpPr>
        <p:spPr>
          <a:xfrm>
            <a:off x="5029200" y="4178300"/>
            <a:ext cx="1206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Flow through surface of area 2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rb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109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5 3.33333E-6 L -2.77778E-7 3.33333E-6 " pathEditMode="relative" ptsTypes="AA">
                                      <p:cBhvr>
                                        <p:cTn id="7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39 0.2 L 1.11111E-6 3.33333E-6 " pathEditMode="relative" ptsTypes="AA">
                                      <p:cBhvr>
                                        <p:cTn id="7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95 0.19778 L -3.46945E-18 -3.33333E-6 " pathEditMode="relative" ptsTypes="AA">
                                      <p:cBhvr>
                                        <p:cTn id="8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305 0.00222 L -6.94444E-6 -6.66667E-6 " pathEditMode="relative" ptsTypes="AA">
                                      <p:cBhvr>
                                        <p:cTn id="8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808 -0.21722 L 7.5E-6 2.22222E-6 " pathEditMode="relative" ptsTypes="AA">
                                      <p:cBhvr>
                                        <p:cTn id="8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39 -0.21222 L -5.55556E-7 3.33333E-6 " pathEditMode="relative" ptsTypes="AA">
                                      <p:cBhvr>
                                        <p:cTn id="8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966624"/>
              </p:ext>
            </p:extLst>
          </p:nvPr>
        </p:nvGraphicFramePr>
        <p:xfrm>
          <a:off x="6779054" y="1634638"/>
          <a:ext cx="1488646" cy="202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4" imgW="787400" imgH="1206500" progId="Equation.3">
                  <p:embed/>
                </p:oleObj>
              </mc:Choice>
              <mc:Fallback>
                <p:oleObj name="Equation" r:id="rId4" imgW="787400" imgH="1206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79054" y="1634638"/>
                        <a:ext cx="1488646" cy="20292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06500" y="1625600"/>
            <a:ext cx="29591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Diffusion Equation: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914400"/>
            <a:ext cx="199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Darcy’s Law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197100" y="139965"/>
            <a:ext cx="64516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Equations in axial coordinates</a:t>
            </a:r>
            <a:endParaRPr lang="en-US" sz="36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257702"/>
              </p:ext>
            </p:extLst>
          </p:nvPr>
        </p:nvGraphicFramePr>
        <p:xfrm>
          <a:off x="996949" y="2228850"/>
          <a:ext cx="1809751" cy="748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7" imgW="952500" imgH="393700" progId="Equation.3">
                  <p:embed/>
                </p:oleObj>
              </mc:Choice>
              <mc:Fallback>
                <p:oleObj name="Equation" r:id="rId7" imgW="952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6949" y="2228850"/>
                        <a:ext cx="1809751" cy="74803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3105150" y="2133600"/>
            <a:ext cx="2965450" cy="1107996"/>
            <a:chOff x="3105150" y="2133600"/>
            <a:chExt cx="2965450" cy="1107996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6260927"/>
                </p:ext>
              </p:extLst>
            </p:nvPr>
          </p:nvGraphicFramePr>
          <p:xfrm>
            <a:off x="3105150" y="2311400"/>
            <a:ext cx="973598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" name="Equation" r:id="rId9" imgW="622300" imgH="393700" progId="Equation.3">
                    <p:embed/>
                  </p:oleObj>
                </mc:Choice>
                <mc:Fallback>
                  <p:oleObj name="Equation" r:id="rId9" imgW="622300" imgH="393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105150" y="2311400"/>
                          <a:ext cx="973598" cy="5715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4178300" y="2133600"/>
              <a:ext cx="1892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Leakage:</a:t>
              </a:r>
            </a:p>
            <a:p>
              <a:r>
                <a:rPr lang="en-US" sz="1200" dirty="0" smtClean="0"/>
                <a:t>Water infiltrating through confining layer with properties K’ and b’ and no storage.</a:t>
              </a:r>
              <a:endParaRPr lang="en-US" sz="12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2400300" y="2298700"/>
            <a:ext cx="355600" cy="6223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19900" y="2324100"/>
            <a:ext cx="1409700" cy="6223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07200" y="2997200"/>
            <a:ext cx="1409700" cy="6223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35000" y="3441700"/>
            <a:ext cx="353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to write in axial coordinates with no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 or z dependences</a:t>
            </a:r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79456"/>
              </p:ext>
            </p:extLst>
          </p:nvPr>
        </p:nvGraphicFramePr>
        <p:xfrm>
          <a:off x="2328333" y="4340225"/>
          <a:ext cx="342900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11" imgW="1524000" imgH="469900" progId="Equation.3">
                  <p:embed/>
                </p:oleObj>
              </mc:Choice>
              <mc:Fallback>
                <p:oleObj name="Equation" r:id="rId11" imgW="1524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28333" y="4340225"/>
                        <a:ext cx="3429000" cy="8810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79066" y="4428067"/>
            <a:ext cx="218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Equation to solve for flow to well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6794500" y="1854200"/>
            <a:ext cx="1018227" cy="455771"/>
            <a:chOff x="6794500" y="1854200"/>
            <a:chExt cx="1018227" cy="455771"/>
          </a:xfrm>
        </p:grpSpPr>
        <p:sp>
          <p:nvSpPr>
            <p:cNvPr id="3" name="TextBox 2"/>
            <p:cNvSpPr txBox="1"/>
            <p:nvPr/>
          </p:nvSpPr>
          <p:spPr>
            <a:xfrm>
              <a:off x="6794500" y="2063750"/>
              <a:ext cx="10182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Area of cylinder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480300" y="1854200"/>
              <a:ext cx="190500" cy="215900"/>
            </a:xfrm>
            <a:prstGeom prst="rect">
              <a:avLst/>
            </a:prstGeom>
            <a:solidFill>
              <a:srgbClr val="FFFF00">
                <a:alpha val="3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9522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671233" y="453227"/>
            <a:ext cx="4711700" cy="952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Flow to Well in Confined Aquifer with no Leakage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867837" y="3979332"/>
            <a:ext cx="8157632" cy="1037167"/>
            <a:chOff x="1117600" y="2882900"/>
            <a:chExt cx="7594600" cy="1244600"/>
          </a:xfrm>
        </p:grpSpPr>
        <p:sp>
          <p:nvSpPr>
            <p:cNvPr id="6" name="Rectangle 5"/>
            <p:cNvSpPr/>
            <p:nvPr/>
          </p:nvSpPr>
          <p:spPr>
            <a:xfrm>
              <a:off x="1155700" y="3086100"/>
              <a:ext cx="6654800" cy="863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17600" y="2882900"/>
              <a:ext cx="6692900" cy="165100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143000" y="3962400"/>
              <a:ext cx="6692900" cy="165100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58000" y="3327400"/>
              <a:ext cx="185420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Confined Aquifer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8733" y="1835150"/>
            <a:ext cx="8235950" cy="307777"/>
            <a:chOff x="1136650" y="1479550"/>
            <a:chExt cx="7327900" cy="307777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1136650" y="1746251"/>
              <a:ext cx="7194550" cy="126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423150" y="1479550"/>
              <a:ext cx="1041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surface</a:t>
              </a:r>
              <a:endParaRPr lang="en-US" sz="14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250266" y="2142067"/>
            <a:ext cx="160867" cy="273473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07933" y="4140200"/>
            <a:ext cx="245533" cy="728133"/>
          </a:xfrm>
          <a:prstGeom prst="rect">
            <a:avLst/>
          </a:prstGeom>
          <a:pattFill prst="dkVert">
            <a:fgClr>
              <a:schemeClr val="bg1"/>
            </a:fgClr>
            <a:bgClr>
              <a:srgbClr val="3366FF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878665" y="4572001"/>
            <a:ext cx="1227667" cy="846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4512736" y="4588935"/>
            <a:ext cx="1202264" cy="846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88934" y="4131733"/>
            <a:ext cx="127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Radial flow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414867" y="2133598"/>
            <a:ext cx="8305801" cy="307777"/>
            <a:chOff x="414867" y="2133598"/>
            <a:chExt cx="8305801" cy="307777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414867" y="2421467"/>
              <a:ext cx="8102600" cy="846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952068" y="2133598"/>
              <a:ext cx="2768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h</a:t>
              </a:r>
              <a:r>
                <a:rPr lang="en-US" sz="1400" baseline="-25000" dirty="0" smtClean="0"/>
                <a:t>o</a:t>
              </a:r>
              <a:r>
                <a:rPr lang="en-US" sz="1400" dirty="0" smtClean="0"/>
                <a:t>: Initial potentiometric surface</a:t>
              </a:r>
              <a:endParaRPr lang="en-US" sz="1400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420532" y="1439333"/>
            <a:ext cx="1854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Pump at constant flow rate of Q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474136" y="2438401"/>
            <a:ext cx="8094133" cy="584199"/>
            <a:chOff x="431800" y="2802467"/>
            <a:chExt cx="8094133" cy="584199"/>
          </a:xfrm>
        </p:grpSpPr>
        <p:grpSp>
          <p:nvGrpSpPr>
            <p:cNvPr id="36" name="Group 35"/>
            <p:cNvGrpSpPr/>
            <p:nvPr/>
          </p:nvGrpSpPr>
          <p:grpSpPr>
            <a:xfrm>
              <a:off x="2235195" y="2817518"/>
              <a:ext cx="4114800" cy="569148"/>
              <a:chOff x="1693333" y="2444985"/>
              <a:chExt cx="4114800" cy="569148"/>
            </a:xfrm>
          </p:grpSpPr>
          <p:sp>
            <p:nvSpPr>
              <p:cNvPr id="32" name="Freeform 31"/>
              <p:cNvSpPr/>
              <p:nvPr/>
            </p:nvSpPr>
            <p:spPr>
              <a:xfrm>
                <a:off x="3835400" y="2444985"/>
                <a:ext cx="1972733" cy="569148"/>
              </a:xfrm>
              <a:custGeom>
                <a:avLst/>
                <a:gdLst>
                  <a:gd name="connsiteX0" fmla="*/ 0 w 1972733"/>
                  <a:gd name="connsiteY0" fmla="*/ 569148 h 569148"/>
                  <a:gd name="connsiteX1" fmla="*/ 84667 w 1972733"/>
                  <a:gd name="connsiteY1" fmla="*/ 416748 h 569148"/>
                  <a:gd name="connsiteX2" fmla="*/ 194733 w 1972733"/>
                  <a:gd name="connsiteY2" fmla="*/ 298214 h 569148"/>
                  <a:gd name="connsiteX3" fmla="*/ 389467 w 1972733"/>
                  <a:gd name="connsiteY3" fmla="*/ 179681 h 569148"/>
                  <a:gd name="connsiteX4" fmla="*/ 651933 w 1972733"/>
                  <a:gd name="connsiteY4" fmla="*/ 86548 h 569148"/>
                  <a:gd name="connsiteX5" fmla="*/ 855133 w 1972733"/>
                  <a:gd name="connsiteY5" fmla="*/ 52681 h 569148"/>
                  <a:gd name="connsiteX6" fmla="*/ 1219200 w 1972733"/>
                  <a:gd name="connsiteY6" fmla="*/ 27281 h 569148"/>
                  <a:gd name="connsiteX7" fmla="*/ 1676400 w 1972733"/>
                  <a:gd name="connsiteY7" fmla="*/ 1881 h 569148"/>
                  <a:gd name="connsiteX8" fmla="*/ 1972733 w 1972733"/>
                  <a:gd name="connsiteY8" fmla="*/ 1881 h 569148"/>
                  <a:gd name="connsiteX9" fmla="*/ 1972733 w 1972733"/>
                  <a:gd name="connsiteY9" fmla="*/ 1881 h 569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72733" h="569148">
                    <a:moveTo>
                      <a:pt x="0" y="569148"/>
                    </a:moveTo>
                    <a:cubicBezTo>
                      <a:pt x="26105" y="515526"/>
                      <a:pt x="52211" y="461904"/>
                      <a:pt x="84667" y="416748"/>
                    </a:cubicBezTo>
                    <a:cubicBezTo>
                      <a:pt x="117123" y="371592"/>
                      <a:pt x="143933" y="337725"/>
                      <a:pt x="194733" y="298214"/>
                    </a:cubicBezTo>
                    <a:cubicBezTo>
                      <a:pt x="245533" y="258703"/>
                      <a:pt x="313267" y="214959"/>
                      <a:pt x="389467" y="179681"/>
                    </a:cubicBezTo>
                    <a:cubicBezTo>
                      <a:pt x="465667" y="144403"/>
                      <a:pt x="574322" y="107715"/>
                      <a:pt x="651933" y="86548"/>
                    </a:cubicBezTo>
                    <a:cubicBezTo>
                      <a:pt x="729544" y="65381"/>
                      <a:pt x="760589" y="62559"/>
                      <a:pt x="855133" y="52681"/>
                    </a:cubicBezTo>
                    <a:cubicBezTo>
                      <a:pt x="949677" y="42803"/>
                      <a:pt x="1219200" y="27281"/>
                      <a:pt x="1219200" y="27281"/>
                    </a:cubicBezTo>
                    <a:lnTo>
                      <a:pt x="1676400" y="1881"/>
                    </a:lnTo>
                    <a:cubicBezTo>
                      <a:pt x="1801989" y="-2352"/>
                      <a:pt x="1972733" y="1881"/>
                      <a:pt x="1972733" y="1881"/>
                    </a:cubicBezTo>
                    <a:lnTo>
                      <a:pt x="1972733" y="1881"/>
                    </a:lnTo>
                  </a:path>
                </a:pathLst>
              </a:cu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1693333" y="2444985"/>
                <a:ext cx="1972733" cy="569148"/>
              </a:xfrm>
              <a:custGeom>
                <a:avLst/>
                <a:gdLst>
                  <a:gd name="connsiteX0" fmla="*/ 0 w 1972733"/>
                  <a:gd name="connsiteY0" fmla="*/ 569148 h 569148"/>
                  <a:gd name="connsiteX1" fmla="*/ 84667 w 1972733"/>
                  <a:gd name="connsiteY1" fmla="*/ 416748 h 569148"/>
                  <a:gd name="connsiteX2" fmla="*/ 194733 w 1972733"/>
                  <a:gd name="connsiteY2" fmla="*/ 298214 h 569148"/>
                  <a:gd name="connsiteX3" fmla="*/ 389467 w 1972733"/>
                  <a:gd name="connsiteY3" fmla="*/ 179681 h 569148"/>
                  <a:gd name="connsiteX4" fmla="*/ 651933 w 1972733"/>
                  <a:gd name="connsiteY4" fmla="*/ 86548 h 569148"/>
                  <a:gd name="connsiteX5" fmla="*/ 855133 w 1972733"/>
                  <a:gd name="connsiteY5" fmla="*/ 52681 h 569148"/>
                  <a:gd name="connsiteX6" fmla="*/ 1219200 w 1972733"/>
                  <a:gd name="connsiteY6" fmla="*/ 27281 h 569148"/>
                  <a:gd name="connsiteX7" fmla="*/ 1676400 w 1972733"/>
                  <a:gd name="connsiteY7" fmla="*/ 1881 h 569148"/>
                  <a:gd name="connsiteX8" fmla="*/ 1972733 w 1972733"/>
                  <a:gd name="connsiteY8" fmla="*/ 1881 h 569148"/>
                  <a:gd name="connsiteX9" fmla="*/ 1972733 w 1972733"/>
                  <a:gd name="connsiteY9" fmla="*/ 1881 h 569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72733" h="569148">
                    <a:moveTo>
                      <a:pt x="0" y="569148"/>
                    </a:moveTo>
                    <a:cubicBezTo>
                      <a:pt x="26105" y="515526"/>
                      <a:pt x="52211" y="461904"/>
                      <a:pt x="84667" y="416748"/>
                    </a:cubicBezTo>
                    <a:cubicBezTo>
                      <a:pt x="117123" y="371592"/>
                      <a:pt x="143933" y="337725"/>
                      <a:pt x="194733" y="298214"/>
                    </a:cubicBezTo>
                    <a:cubicBezTo>
                      <a:pt x="245533" y="258703"/>
                      <a:pt x="313267" y="214959"/>
                      <a:pt x="389467" y="179681"/>
                    </a:cubicBezTo>
                    <a:cubicBezTo>
                      <a:pt x="465667" y="144403"/>
                      <a:pt x="574322" y="107715"/>
                      <a:pt x="651933" y="86548"/>
                    </a:cubicBezTo>
                    <a:cubicBezTo>
                      <a:pt x="729544" y="65381"/>
                      <a:pt x="760589" y="62559"/>
                      <a:pt x="855133" y="52681"/>
                    </a:cubicBezTo>
                    <a:cubicBezTo>
                      <a:pt x="949677" y="42803"/>
                      <a:pt x="1219200" y="27281"/>
                      <a:pt x="1219200" y="27281"/>
                    </a:cubicBezTo>
                    <a:lnTo>
                      <a:pt x="1676400" y="1881"/>
                    </a:lnTo>
                    <a:cubicBezTo>
                      <a:pt x="1801989" y="-2352"/>
                      <a:pt x="1972733" y="1881"/>
                      <a:pt x="1972733" y="1881"/>
                    </a:cubicBezTo>
                    <a:lnTo>
                      <a:pt x="1972733" y="1881"/>
                    </a:lnTo>
                  </a:path>
                </a:pathLst>
              </a:custGeom>
              <a:ln>
                <a:solidFill>
                  <a:srgbClr val="0000FF"/>
                </a:solidFill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4" name="Straight Connector 43"/>
            <p:cNvCxnSpPr/>
            <p:nvPr/>
          </p:nvCxnSpPr>
          <p:spPr>
            <a:xfrm flipV="1">
              <a:off x="6366933" y="2810933"/>
              <a:ext cx="2159000" cy="84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31800" y="2802467"/>
              <a:ext cx="1947333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651934" y="2455331"/>
            <a:ext cx="7831666" cy="990603"/>
            <a:chOff x="660401" y="2446864"/>
            <a:chExt cx="7831666" cy="990603"/>
          </a:xfrm>
        </p:grpSpPr>
        <p:sp>
          <p:nvSpPr>
            <p:cNvPr id="33" name="Freeform 32"/>
            <p:cNvSpPr/>
            <p:nvPr/>
          </p:nvSpPr>
          <p:spPr>
            <a:xfrm>
              <a:off x="4445001" y="2446864"/>
              <a:ext cx="3581400" cy="982134"/>
            </a:xfrm>
            <a:custGeom>
              <a:avLst/>
              <a:gdLst>
                <a:gd name="connsiteX0" fmla="*/ 0 w 1972733"/>
                <a:gd name="connsiteY0" fmla="*/ 569148 h 569148"/>
                <a:gd name="connsiteX1" fmla="*/ 84667 w 1972733"/>
                <a:gd name="connsiteY1" fmla="*/ 416748 h 569148"/>
                <a:gd name="connsiteX2" fmla="*/ 194733 w 1972733"/>
                <a:gd name="connsiteY2" fmla="*/ 298214 h 569148"/>
                <a:gd name="connsiteX3" fmla="*/ 389467 w 1972733"/>
                <a:gd name="connsiteY3" fmla="*/ 179681 h 569148"/>
                <a:gd name="connsiteX4" fmla="*/ 651933 w 1972733"/>
                <a:gd name="connsiteY4" fmla="*/ 86548 h 569148"/>
                <a:gd name="connsiteX5" fmla="*/ 855133 w 1972733"/>
                <a:gd name="connsiteY5" fmla="*/ 52681 h 569148"/>
                <a:gd name="connsiteX6" fmla="*/ 1219200 w 1972733"/>
                <a:gd name="connsiteY6" fmla="*/ 27281 h 569148"/>
                <a:gd name="connsiteX7" fmla="*/ 1676400 w 1972733"/>
                <a:gd name="connsiteY7" fmla="*/ 1881 h 569148"/>
                <a:gd name="connsiteX8" fmla="*/ 1972733 w 1972733"/>
                <a:gd name="connsiteY8" fmla="*/ 1881 h 569148"/>
                <a:gd name="connsiteX9" fmla="*/ 1972733 w 1972733"/>
                <a:gd name="connsiteY9" fmla="*/ 1881 h 56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2733" h="569148">
                  <a:moveTo>
                    <a:pt x="0" y="569148"/>
                  </a:moveTo>
                  <a:cubicBezTo>
                    <a:pt x="26105" y="515526"/>
                    <a:pt x="52211" y="461904"/>
                    <a:pt x="84667" y="416748"/>
                  </a:cubicBezTo>
                  <a:cubicBezTo>
                    <a:pt x="117123" y="371592"/>
                    <a:pt x="143933" y="337725"/>
                    <a:pt x="194733" y="298214"/>
                  </a:cubicBezTo>
                  <a:cubicBezTo>
                    <a:pt x="245533" y="258703"/>
                    <a:pt x="313267" y="214959"/>
                    <a:pt x="389467" y="179681"/>
                  </a:cubicBezTo>
                  <a:cubicBezTo>
                    <a:pt x="465667" y="144403"/>
                    <a:pt x="574322" y="107715"/>
                    <a:pt x="651933" y="86548"/>
                  </a:cubicBezTo>
                  <a:cubicBezTo>
                    <a:pt x="729544" y="65381"/>
                    <a:pt x="760589" y="62559"/>
                    <a:pt x="855133" y="52681"/>
                  </a:cubicBezTo>
                  <a:cubicBezTo>
                    <a:pt x="949677" y="42803"/>
                    <a:pt x="1219200" y="27281"/>
                    <a:pt x="1219200" y="27281"/>
                  </a:cubicBezTo>
                  <a:lnTo>
                    <a:pt x="1676400" y="1881"/>
                  </a:lnTo>
                  <a:cubicBezTo>
                    <a:pt x="1801989" y="-2352"/>
                    <a:pt x="1972733" y="1881"/>
                    <a:pt x="1972733" y="1881"/>
                  </a:cubicBezTo>
                  <a:lnTo>
                    <a:pt x="1972733" y="1881"/>
                  </a:lnTo>
                </a:path>
              </a:pathLst>
            </a:cu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60401" y="2455333"/>
              <a:ext cx="3581400" cy="982134"/>
            </a:xfrm>
            <a:custGeom>
              <a:avLst/>
              <a:gdLst>
                <a:gd name="connsiteX0" fmla="*/ 0 w 1972733"/>
                <a:gd name="connsiteY0" fmla="*/ 569148 h 569148"/>
                <a:gd name="connsiteX1" fmla="*/ 84667 w 1972733"/>
                <a:gd name="connsiteY1" fmla="*/ 416748 h 569148"/>
                <a:gd name="connsiteX2" fmla="*/ 194733 w 1972733"/>
                <a:gd name="connsiteY2" fmla="*/ 298214 h 569148"/>
                <a:gd name="connsiteX3" fmla="*/ 389467 w 1972733"/>
                <a:gd name="connsiteY3" fmla="*/ 179681 h 569148"/>
                <a:gd name="connsiteX4" fmla="*/ 651933 w 1972733"/>
                <a:gd name="connsiteY4" fmla="*/ 86548 h 569148"/>
                <a:gd name="connsiteX5" fmla="*/ 855133 w 1972733"/>
                <a:gd name="connsiteY5" fmla="*/ 52681 h 569148"/>
                <a:gd name="connsiteX6" fmla="*/ 1219200 w 1972733"/>
                <a:gd name="connsiteY6" fmla="*/ 27281 h 569148"/>
                <a:gd name="connsiteX7" fmla="*/ 1676400 w 1972733"/>
                <a:gd name="connsiteY7" fmla="*/ 1881 h 569148"/>
                <a:gd name="connsiteX8" fmla="*/ 1972733 w 1972733"/>
                <a:gd name="connsiteY8" fmla="*/ 1881 h 569148"/>
                <a:gd name="connsiteX9" fmla="*/ 1972733 w 1972733"/>
                <a:gd name="connsiteY9" fmla="*/ 1881 h 56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2733" h="569148">
                  <a:moveTo>
                    <a:pt x="0" y="569148"/>
                  </a:moveTo>
                  <a:cubicBezTo>
                    <a:pt x="26105" y="515526"/>
                    <a:pt x="52211" y="461904"/>
                    <a:pt x="84667" y="416748"/>
                  </a:cubicBezTo>
                  <a:cubicBezTo>
                    <a:pt x="117123" y="371592"/>
                    <a:pt x="143933" y="337725"/>
                    <a:pt x="194733" y="298214"/>
                  </a:cubicBezTo>
                  <a:cubicBezTo>
                    <a:pt x="245533" y="258703"/>
                    <a:pt x="313267" y="214959"/>
                    <a:pt x="389467" y="179681"/>
                  </a:cubicBezTo>
                  <a:cubicBezTo>
                    <a:pt x="465667" y="144403"/>
                    <a:pt x="574322" y="107715"/>
                    <a:pt x="651933" y="86548"/>
                  </a:cubicBezTo>
                  <a:cubicBezTo>
                    <a:pt x="729544" y="65381"/>
                    <a:pt x="760589" y="62559"/>
                    <a:pt x="855133" y="52681"/>
                  </a:cubicBezTo>
                  <a:cubicBezTo>
                    <a:pt x="949677" y="42803"/>
                    <a:pt x="1219200" y="27281"/>
                    <a:pt x="1219200" y="27281"/>
                  </a:cubicBezTo>
                  <a:lnTo>
                    <a:pt x="1676400" y="1881"/>
                  </a:lnTo>
                  <a:cubicBezTo>
                    <a:pt x="1801989" y="-2352"/>
                    <a:pt x="1972733" y="1881"/>
                    <a:pt x="1972733" y="1881"/>
                  </a:cubicBezTo>
                  <a:lnTo>
                    <a:pt x="1972733" y="1881"/>
                  </a:lnTo>
                </a:path>
              </a:pathLst>
            </a:custGeom>
            <a:ln>
              <a:solidFill>
                <a:srgbClr val="0000FF"/>
              </a:solidFill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>
              <a:stCxn id="33" idx="8"/>
            </p:cNvCxnSpPr>
            <p:nvPr/>
          </p:nvCxnSpPr>
          <p:spPr>
            <a:xfrm flipV="1">
              <a:off x="8026401" y="2446867"/>
              <a:ext cx="465666" cy="3243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423332" y="2446867"/>
            <a:ext cx="431800" cy="3268133"/>
            <a:chOff x="567266" y="2446867"/>
            <a:chExt cx="431800" cy="3141134"/>
          </a:xfrm>
        </p:grpSpPr>
        <p:cxnSp>
          <p:nvCxnSpPr>
            <p:cNvPr id="54" name="Straight Arrow Connector 53"/>
            <p:cNvCxnSpPr/>
            <p:nvPr/>
          </p:nvCxnSpPr>
          <p:spPr>
            <a:xfrm flipH="1" flipV="1">
              <a:off x="567267" y="2446867"/>
              <a:ext cx="25400" cy="314113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567266" y="2450904"/>
              <a:ext cx="43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</a:t>
              </a:r>
              <a:r>
                <a:rPr lang="en-US" baseline="-25000" dirty="0" smtClean="0"/>
                <a:t>o</a:t>
              </a:r>
              <a:endParaRPr lang="en-US" baseline="-25000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777068" y="2760133"/>
            <a:ext cx="702734" cy="2954867"/>
            <a:chOff x="2777068" y="2760133"/>
            <a:chExt cx="702734" cy="2954867"/>
          </a:xfrm>
        </p:grpSpPr>
        <p:cxnSp>
          <p:nvCxnSpPr>
            <p:cNvPr id="57" name="Straight Arrow Connector 56"/>
            <p:cNvCxnSpPr/>
            <p:nvPr/>
          </p:nvCxnSpPr>
          <p:spPr>
            <a:xfrm flipH="1" flipV="1">
              <a:off x="3412067" y="2760133"/>
              <a:ext cx="42333" cy="295486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2777068" y="3530599"/>
              <a:ext cx="7027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h(</a:t>
              </a:r>
              <a:r>
                <a:rPr lang="en-US" dirty="0" err="1" smtClean="0"/>
                <a:t>r,t</a:t>
              </a:r>
              <a:r>
                <a:rPr lang="en-US" dirty="0" smtClean="0"/>
                <a:t>)</a:t>
              </a:r>
              <a:endParaRPr lang="en-US" baseline="-250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420533" y="2429931"/>
            <a:ext cx="897467" cy="369332"/>
            <a:chOff x="3420533" y="2489200"/>
            <a:chExt cx="897467" cy="369332"/>
          </a:xfrm>
        </p:grpSpPr>
        <p:cxnSp>
          <p:nvCxnSpPr>
            <p:cNvPr id="62" name="Straight Arrow Connector 61"/>
            <p:cNvCxnSpPr/>
            <p:nvPr/>
          </p:nvCxnSpPr>
          <p:spPr>
            <a:xfrm flipH="1">
              <a:off x="3420533" y="2794000"/>
              <a:ext cx="897467" cy="1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3725333" y="2489200"/>
              <a:ext cx="237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</a:t>
              </a:r>
              <a:endParaRPr lang="en-US" dirty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694267" y="2865965"/>
            <a:ext cx="2493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Wanted: </a:t>
            </a:r>
            <a:r>
              <a:rPr lang="en-US" sz="1600" dirty="0"/>
              <a:t>h</a:t>
            </a:r>
            <a:r>
              <a:rPr lang="en-US" sz="1600" baseline="-25000" dirty="0"/>
              <a:t>o</a:t>
            </a:r>
            <a:r>
              <a:rPr lang="en-US" sz="1600" dirty="0"/>
              <a:t>-h</a:t>
            </a:r>
          </a:p>
          <a:p>
            <a:r>
              <a:rPr lang="en-US" sz="1600" dirty="0" smtClean="0"/>
              <a:t>Drawdown as function of distance and time</a:t>
            </a:r>
            <a:endParaRPr lang="en-US" sz="1600" dirty="0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3403600" y="2463800"/>
            <a:ext cx="0" cy="279399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482601" y="2404534"/>
            <a:ext cx="8068733" cy="2540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08501" y="3238500"/>
            <a:ext cx="1765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Drawdown must increase to maintain gradient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428066" y="2480733"/>
            <a:ext cx="10752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Gradient needed to induce flow</a:t>
            </a:r>
            <a:endParaRPr lang="en-US" sz="11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938867" y="2603500"/>
            <a:ext cx="1333501" cy="469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93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4 0.00167 L -2.22222E-6 1.11111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-8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85 -0.00333 L -1.11111E-6 -4.44444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92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8" grpId="0"/>
      <p:bldP spid="42" grpId="0"/>
      <p:bldP spid="66" grpId="0"/>
      <p:bldP spid="18" grpId="0"/>
      <p:bldP spid="21" grpId="0"/>
      <p:bldP spid="2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5900" y="199227"/>
            <a:ext cx="4711700" cy="9525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Theis</a:t>
            </a:r>
            <a:r>
              <a:rPr lang="en-US" sz="3600" dirty="0" smtClean="0"/>
              <a:t> Equation</a:t>
            </a:r>
            <a:endParaRPr lang="en-US" sz="3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955763"/>
              </p:ext>
            </p:extLst>
          </p:nvPr>
        </p:nvGraphicFramePr>
        <p:xfrm>
          <a:off x="829207" y="4070879"/>
          <a:ext cx="3848177" cy="1102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9207" y="4070879"/>
                        <a:ext cx="3848177" cy="110225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3166" y="990599"/>
            <a:ext cx="7243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His solution (in 1935) </a:t>
            </a:r>
            <a:r>
              <a:rPr lang="en-US" sz="2000" dirty="0"/>
              <a:t>to </a:t>
            </a:r>
            <a:r>
              <a:rPr lang="en-US" sz="2000" dirty="0" smtClean="0"/>
              <a:t>Diffusion equation  for radial flow to well </a:t>
            </a:r>
            <a:r>
              <a:rPr lang="en-US" sz="2000" dirty="0"/>
              <a:t>subject to appropriate boundary conditions and initial condition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383125" y="1854201"/>
            <a:ext cx="3172878" cy="1360991"/>
            <a:chOff x="383125" y="1854201"/>
            <a:chExt cx="3172878" cy="1360991"/>
          </a:xfrm>
        </p:grpSpPr>
        <p:sp>
          <p:nvSpPr>
            <p:cNvPr id="8" name="TextBox 7"/>
            <p:cNvSpPr txBox="1"/>
            <p:nvPr/>
          </p:nvSpPr>
          <p:spPr>
            <a:xfrm>
              <a:off x="1143001" y="1854201"/>
              <a:ext cx="2091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for all r at t=0</a:t>
              </a:r>
              <a:endParaRPr lang="en-US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83125" y="1953686"/>
              <a:ext cx="3172878" cy="1261506"/>
              <a:chOff x="4785791" y="1996019"/>
              <a:chExt cx="3172878" cy="1261506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5537202" y="2099735"/>
                <a:ext cx="24214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for all time at r=infinity</a:t>
                </a:r>
                <a:endParaRPr lang="en-US" dirty="0"/>
              </a:p>
            </p:txBody>
          </p:sp>
          <p:graphicFrame>
            <p:nvGraphicFramePr>
              <p:cNvPr id="14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74001928"/>
                  </p:ext>
                </p:extLst>
              </p:nvPr>
            </p:nvGraphicFramePr>
            <p:xfrm>
              <a:off x="4790019" y="1996019"/>
              <a:ext cx="755648" cy="4143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1" name="Equation" r:id="rId7" imgW="393700" imgH="215900" progId="Equation.3">
                      <p:embed/>
                    </p:oleObj>
                  </mc:Choice>
                  <mc:Fallback>
                    <p:oleObj name="Equation" r:id="rId7" imgW="393700" imgH="2159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4790019" y="1996019"/>
                            <a:ext cx="755648" cy="414388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18576207"/>
                  </p:ext>
                </p:extLst>
              </p:nvPr>
            </p:nvGraphicFramePr>
            <p:xfrm>
              <a:off x="4785791" y="2535765"/>
              <a:ext cx="1784350" cy="7217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2" name="Equation" r:id="rId9" imgW="1130300" imgH="457200" progId="Equation.3">
                      <p:embed/>
                    </p:oleObj>
                  </mc:Choice>
                  <mc:Fallback>
                    <p:oleObj name="Equation" r:id="rId9" imgW="1130300" imgH="4572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4785791" y="2535765"/>
                            <a:ext cx="1784350" cy="72176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798016"/>
              </p:ext>
            </p:extLst>
          </p:nvPr>
        </p:nvGraphicFramePr>
        <p:xfrm>
          <a:off x="4682066" y="4066245"/>
          <a:ext cx="2250168" cy="1115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11" imgW="787400" imgH="393700" progId="Equation.3">
                  <p:embed/>
                </p:oleObj>
              </mc:Choice>
              <mc:Fallback>
                <p:oleObj name="Equation" r:id="rId11" imgW="787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82066" y="4066245"/>
                        <a:ext cx="2250168" cy="1115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539067" y="1680634"/>
            <a:ext cx="5249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Story: Charles </a:t>
            </a:r>
            <a:r>
              <a:rPr lang="en-US" sz="1200" dirty="0" err="1" smtClean="0"/>
              <a:t>Theis</a:t>
            </a:r>
            <a:r>
              <a:rPr lang="en-US" sz="1200" dirty="0" smtClean="0"/>
              <a:t> went to his mathematician friend C. I. </a:t>
            </a:r>
            <a:r>
              <a:rPr lang="en-US" sz="1200" dirty="0" err="1" smtClean="0"/>
              <a:t>Lubin</a:t>
            </a:r>
            <a:r>
              <a:rPr lang="en-US" sz="1200" dirty="0" smtClean="0"/>
              <a:t> who gave him the solution to this problem but then refused to be a co-author on the paper because </a:t>
            </a:r>
            <a:r>
              <a:rPr lang="en-US" sz="1200" dirty="0" err="1" smtClean="0"/>
              <a:t>Lubin</a:t>
            </a:r>
            <a:r>
              <a:rPr lang="en-US" sz="1200" dirty="0" smtClean="0"/>
              <a:t> thought his contribution was trivial.  Similar problems in heat flow had been solved in the 19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Century by Fourier and were given by </a:t>
            </a:r>
            <a:r>
              <a:rPr lang="en-US" sz="1200" dirty="0" err="1" smtClean="0"/>
              <a:t>Carlslaw</a:t>
            </a:r>
            <a:r>
              <a:rPr lang="en-US" sz="1200" dirty="0" smtClean="0"/>
              <a:t> in 1921</a:t>
            </a:r>
            <a:endParaRPr lang="en-US" sz="12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2887135" y="4025899"/>
            <a:ext cx="2167466" cy="1626633"/>
            <a:chOff x="2887135" y="4025899"/>
            <a:chExt cx="2167466" cy="1626633"/>
          </a:xfrm>
        </p:grpSpPr>
        <p:sp>
          <p:nvSpPr>
            <p:cNvPr id="21" name="Rectangle 20"/>
            <p:cNvSpPr/>
            <p:nvPr/>
          </p:nvSpPr>
          <p:spPr>
            <a:xfrm>
              <a:off x="3187699" y="4025899"/>
              <a:ext cx="1485899" cy="1316567"/>
            </a:xfrm>
            <a:prstGeom prst="rect">
              <a:avLst/>
            </a:prstGeom>
            <a:solidFill>
              <a:srgbClr val="FFFF00">
                <a:alpha val="4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87135" y="5283200"/>
              <a:ext cx="2167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 analytic solution</a:t>
              </a:r>
              <a:endParaRPr lang="en-US" dirty="0"/>
            </a:p>
          </p:txBody>
        </p:sp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312471"/>
              </p:ext>
            </p:extLst>
          </p:nvPr>
        </p:nvGraphicFramePr>
        <p:xfrm>
          <a:off x="5096933" y="2679700"/>
          <a:ext cx="1117600" cy="894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13" imgW="508000" imgH="406400" progId="Equation.3">
                  <p:embed/>
                </p:oleObj>
              </mc:Choice>
              <mc:Fallback>
                <p:oleObj name="Equation" r:id="rId13" imgW="5080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96933" y="2679700"/>
                        <a:ext cx="1117600" cy="89408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624666" y="2692401"/>
            <a:ext cx="2438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Important step: use a non-dimensional variable that includes both r and t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6282263" y="2683934"/>
            <a:ext cx="2404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For u=1, this was the definition of characteristic time and length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2650068" y="3572932"/>
            <a:ext cx="6095999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S</a:t>
            </a:r>
            <a:r>
              <a:rPr lang="en-US" sz="1600" dirty="0" smtClean="0">
                <a:solidFill>
                  <a:srgbClr val="000000"/>
                </a:solidFill>
              </a:rPr>
              <a:t>olutions to the diffusion equation depend only  on the ratio of r</a:t>
            </a:r>
            <a:r>
              <a:rPr lang="en-US" sz="1600" baseline="30000" dirty="0" smtClean="0">
                <a:solidFill>
                  <a:srgbClr val="000000"/>
                </a:solidFill>
              </a:rPr>
              <a:t>2</a:t>
            </a:r>
            <a:r>
              <a:rPr lang="en-US" sz="1600" dirty="0" smtClean="0">
                <a:solidFill>
                  <a:srgbClr val="000000"/>
                </a:solidFill>
              </a:rPr>
              <a:t> to t!  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909733" y="4064001"/>
            <a:ext cx="2870201" cy="1117600"/>
            <a:chOff x="5909733" y="4064001"/>
            <a:chExt cx="2870201" cy="1117600"/>
          </a:xfrm>
        </p:grpSpPr>
        <p:sp>
          <p:nvSpPr>
            <p:cNvPr id="28" name="TextBox 27"/>
            <p:cNvSpPr txBox="1"/>
            <p:nvPr/>
          </p:nvSpPr>
          <p:spPr>
            <a:xfrm>
              <a:off x="7103534" y="4275667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W(u) is the “Well Function”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909733" y="4064001"/>
              <a:ext cx="1032934" cy="1117600"/>
            </a:xfrm>
            <a:prstGeom prst="rect">
              <a:avLst/>
            </a:prstGeom>
            <a:solidFill>
              <a:srgbClr val="FFFF00">
                <a:alpha val="42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085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4" grpId="0"/>
      <p:bldP spid="25" grpId="0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676525"/>
              </p:ext>
            </p:extLst>
          </p:nvPr>
        </p:nvGraphicFramePr>
        <p:xfrm>
          <a:off x="2517976" y="4271377"/>
          <a:ext cx="4937745" cy="601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4" imgW="2781300" imgH="406400" progId="Equation.3">
                  <p:embed/>
                </p:oleObj>
              </mc:Choice>
              <mc:Fallback>
                <p:oleObj name="Equation" r:id="rId4" imgW="27813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7976" y="4271377"/>
                        <a:ext cx="4937745" cy="60124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12333" y="4368801"/>
            <a:ext cx="89746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For u&lt;1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755900" y="199227"/>
            <a:ext cx="47117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/>
              <a:t>Theis</a:t>
            </a:r>
            <a:r>
              <a:rPr lang="en-US" sz="3600" dirty="0" smtClean="0"/>
              <a:t> Equation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099733" y="1092200"/>
            <a:ext cx="680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values of W for different values of the dimensionless variable u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89667" y="1701801"/>
            <a:ext cx="6917267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Get </a:t>
            </a:r>
            <a:r>
              <a:rPr lang="en-US" dirty="0" smtClean="0"/>
              <a:t>from Appendix 1 of Fetter</a:t>
            </a:r>
          </a:p>
          <a:p>
            <a:pPr marL="800100" lvl="1" indent="-342900">
              <a:buFont typeface="Courier New"/>
              <a:buChar char="o"/>
            </a:pPr>
            <a:r>
              <a:rPr lang="en-US" dirty="0"/>
              <a:t>u</a:t>
            </a:r>
            <a:r>
              <a:rPr lang="en-US" dirty="0" smtClean="0"/>
              <a:t> is given to 1 significant figure – may need to interpolate</a:t>
            </a:r>
          </a:p>
          <a:p>
            <a:pPr lvl="1"/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Calculate “numerically”</a:t>
            </a:r>
          </a:p>
          <a:p>
            <a:pPr marL="800100" lvl="1" indent="-342900">
              <a:buFont typeface="Courier New"/>
              <a:buChar char="o"/>
            </a:pPr>
            <a:r>
              <a:rPr lang="en-US" dirty="0" err="1" smtClean="0"/>
              <a:t>Matlab</a:t>
            </a:r>
            <a:r>
              <a:rPr lang="en-US" dirty="0" smtClean="0"/>
              <a:t>® command is </a:t>
            </a:r>
            <a:r>
              <a:rPr lang="de-DE" dirty="0"/>
              <a:t>W=</a:t>
            </a:r>
            <a:r>
              <a:rPr lang="de-DE" dirty="0" err="1"/>
              <a:t>quad</a:t>
            </a:r>
            <a:r>
              <a:rPr lang="de-DE" dirty="0"/>
              <a:t>(@(x)</a:t>
            </a:r>
            <a:r>
              <a:rPr lang="de-DE" dirty="0" err="1"/>
              <a:t>exp</a:t>
            </a:r>
            <a:r>
              <a:rPr lang="de-DE" dirty="0"/>
              <a:t>(-x)/x, u,10)</a:t>
            </a:r>
            <a:r>
              <a:rPr lang="de-DE" dirty="0" smtClean="0"/>
              <a:t>;</a:t>
            </a:r>
          </a:p>
          <a:p>
            <a:pPr lvl="1"/>
            <a:endParaRPr lang="de-DE" dirty="0" smtClean="0"/>
          </a:p>
          <a:p>
            <a:pPr marL="342900" indent="-342900">
              <a:buFontTx/>
              <a:buAutoNum type="arabicPeriod"/>
            </a:pPr>
            <a:r>
              <a:rPr lang="de-DE" dirty="0" err="1" smtClean="0"/>
              <a:t>Use</a:t>
            </a:r>
            <a:r>
              <a:rPr lang="de-DE" dirty="0" smtClean="0"/>
              <a:t> a </a:t>
            </a:r>
            <a:r>
              <a:rPr lang="de-DE" dirty="0" err="1" smtClean="0"/>
              <a:t>series</a:t>
            </a:r>
            <a:r>
              <a:rPr lang="de-DE" dirty="0" smtClean="0"/>
              <a:t> </a:t>
            </a:r>
            <a:r>
              <a:rPr lang="de-DE" dirty="0" err="1" smtClean="0"/>
              <a:t>expansion</a:t>
            </a:r>
            <a:endParaRPr lang="de-DE" dirty="0"/>
          </a:p>
          <a:p>
            <a:pPr marL="800100" lvl="1" indent="-342900">
              <a:buFont typeface="Courier New"/>
              <a:buChar char="o"/>
            </a:pP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range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represented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sum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polynomial</a:t>
            </a:r>
            <a:r>
              <a:rPr lang="de-DE" dirty="0" smtClean="0"/>
              <a:t> </a:t>
            </a:r>
            <a:r>
              <a:rPr lang="de-DE" dirty="0" err="1" smtClean="0"/>
              <a:t>terms</a:t>
            </a:r>
            <a:endParaRPr lang="de-DE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853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600" y="0"/>
            <a:ext cx="4495800" cy="9525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Well Function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361582"/>
              </p:ext>
            </p:extLst>
          </p:nvPr>
        </p:nvGraphicFramePr>
        <p:xfrm>
          <a:off x="2385482" y="1077381"/>
          <a:ext cx="2131211" cy="726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5" imgW="1155700" imgH="393700" progId="Equation.3">
                  <p:embed/>
                </p:oleObj>
              </mc:Choice>
              <mc:Fallback>
                <p:oleObj name="Equation" r:id="rId5" imgW="1155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85482" y="1077381"/>
                        <a:ext cx="2131211" cy="72601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317718"/>
              </p:ext>
            </p:extLst>
          </p:nvPr>
        </p:nvGraphicFramePr>
        <p:xfrm>
          <a:off x="6604000" y="613834"/>
          <a:ext cx="1490133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-10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22.45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-9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-8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17.84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-7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15.54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-6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-5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10.94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-4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8.63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-3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6.33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4.04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1.82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0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0.22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&lt;10</a:t>
                      </a:r>
                      <a:r>
                        <a:rPr lang="en-US" baseline="30000" dirty="0" smtClean="0"/>
                        <a:t>-5</a:t>
                      </a:r>
                      <a:endParaRPr lang="en-US" baseline="30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393675"/>
              </p:ext>
            </p:extLst>
          </p:nvPr>
        </p:nvGraphicFramePr>
        <p:xfrm>
          <a:off x="4953000" y="1096434"/>
          <a:ext cx="880533" cy="704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7" imgW="508000" imgH="406400" progId="Equation.3">
                  <p:embed/>
                </p:oleObj>
              </mc:Choice>
              <mc:Fallback>
                <p:oleObj name="Equation" r:id="rId7" imgW="5080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53000" y="1096434"/>
                        <a:ext cx="880533" cy="70442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28133" y="2633133"/>
            <a:ext cx="4766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r increases, u increases and W gets smaller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39900" y="302259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Less drawdown farther from well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8566" y="4131733"/>
            <a:ext cx="477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time increases, u decreases and W gets bigger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31899" y="4563533"/>
            <a:ext cx="449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drawdown the longer water is pumped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810933" y="795866"/>
            <a:ext cx="1100667" cy="999067"/>
            <a:chOff x="2810933" y="795866"/>
            <a:chExt cx="1100667" cy="999067"/>
          </a:xfrm>
        </p:grpSpPr>
        <p:sp>
          <p:nvSpPr>
            <p:cNvPr id="14" name="Rectangle 13"/>
            <p:cNvSpPr/>
            <p:nvPr/>
          </p:nvSpPr>
          <p:spPr>
            <a:xfrm>
              <a:off x="3301999" y="1075267"/>
              <a:ext cx="575733" cy="719666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0933" y="795866"/>
              <a:ext cx="1100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rgbClr val="FFFF00"/>
                    </a:solidFill>
                  </a:ln>
                </a:rPr>
                <a:t>Units of length</a:t>
              </a:r>
              <a:endParaRPr lang="en-US" sz="1200" dirty="0">
                <a:ln>
                  <a:solidFill>
                    <a:srgbClr val="FFFF00"/>
                  </a:solidFill>
                </a:ln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69267" y="804334"/>
            <a:ext cx="1075266" cy="999065"/>
            <a:chOff x="3869267" y="804334"/>
            <a:chExt cx="1075266" cy="999065"/>
          </a:xfrm>
        </p:grpSpPr>
        <p:sp>
          <p:nvSpPr>
            <p:cNvPr id="16" name="Rectangle 15"/>
            <p:cNvSpPr/>
            <p:nvPr/>
          </p:nvSpPr>
          <p:spPr>
            <a:xfrm>
              <a:off x="3894668" y="1075265"/>
              <a:ext cx="643466" cy="728134"/>
            </a:xfrm>
            <a:prstGeom prst="rect">
              <a:avLst/>
            </a:prstGeom>
            <a:solidFill>
              <a:srgbClr val="008000">
                <a:alpha val="21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69267" y="804334"/>
              <a:ext cx="1075266" cy="276999"/>
            </a:xfrm>
            <a:prstGeom prst="rect">
              <a:avLst/>
            </a:prstGeom>
            <a:solidFill>
              <a:srgbClr val="9DFFB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8000"/>
                  </a:solidFill>
                </a:rPr>
                <a:t>dimensionless</a:t>
              </a:r>
              <a:endParaRPr lang="en-US" sz="1200" dirty="0">
                <a:solidFill>
                  <a:srgbClr val="0080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23900" y="2349500"/>
            <a:ext cx="185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fixed time: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87400" y="3810000"/>
            <a:ext cx="378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any distance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257300" y="4838700"/>
            <a:ext cx="519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Non-equilibrium: continually increasing drawdown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4842934" y="1085356"/>
            <a:ext cx="1075266" cy="996668"/>
            <a:chOff x="4842934" y="1075265"/>
            <a:chExt cx="1075266" cy="996668"/>
          </a:xfrm>
          <a:solidFill>
            <a:schemeClr val="accent3">
              <a:alpha val="50000"/>
            </a:schemeClr>
          </a:solidFill>
        </p:grpSpPr>
        <p:sp>
          <p:nvSpPr>
            <p:cNvPr id="19" name="TextBox 18"/>
            <p:cNvSpPr txBox="1"/>
            <p:nvPr/>
          </p:nvSpPr>
          <p:spPr>
            <a:xfrm>
              <a:off x="4842934" y="1794934"/>
              <a:ext cx="1075266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accent3"/>
                  </a:solidFill>
                </a:rPr>
                <a:t>dimensionless</a:t>
              </a:r>
              <a:endParaRPr lang="en-US" sz="1200" dirty="0">
                <a:solidFill>
                  <a:schemeClr val="accent3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961468" y="1075265"/>
              <a:ext cx="880532" cy="728134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BBB59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14807" y="1049867"/>
            <a:ext cx="3081860" cy="4309533"/>
            <a:chOff x="4114807" y="1049867"/>
            <a:chExt cx="3081860" cy="4309533"/>
          </a:xfrm>
        </p:grpSpPr>
        <p:sp>
          <p:nvSpPr>
            <p:cNvPr id="7" name="Rectangle 6"/>
            <p:cNvSpPr/>
            <p:nvPr/>
          </p:nvSpPr>
          <p:spPr>
            <a:xfrm>
              <a:off x="6620933" y="1049867"/>
              <a:ext cx="575734" cy="4309533"/>
            </a:xfrm>
            <a:prstGeom prst="rect">
              <a:avLst/>
            </a:prstGeom>
            <a:solidFill>
              <a:srgbClr val="FFFF00">
                <a:alpha val="43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14807" y="2218267"/>
              <a:ext cx="25394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11 orders of magnitude!!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1317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6" grpId="0"/>
      <p:bldP spid="18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709334" y="0"/>
            <a:ext cx="4495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Well Function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601" y="2667000"/>
            <a:ext cx="591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much drawdown at well screen  (r=0.5’) after 24 hours?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000" y="3107267"/>
            <a:ext cx="577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much drawdown  100’ away after 24 hours?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17733" y="1778001"/>
            <a:ext cx="174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  <a:r>
              <a:rPr lang="en-US" dirty="0" smtClean="0"/>
              <a:t>= (</a:t>
            </a:r>
            <a:r>
              <a:rPr lang="en-US" dirty="0"/>
              <a:t>S/</a:t>
            </a:r>
            <a:r>
              <a:rPr lang="en-US" dirty="0" smtClean="0"/>
              <a:t>4T)x(r</a:t>
            </a:r>
            <a:r>
              <a:rPr lang="en-US" baseline="30000" dirty="0" smtClean="0"/>
              <a:t>2</a:t>
            </a:r>
            <a:r>
              <a:rPr lang="en-US" dirty="0" smtClean="0"/>
              <a:t>/t)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09268" y="2116666"/>
            <a:ext cx="1650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  <a:r>
              <a:rPr lang="en-US" dirty="0" smtClean="0"/>
              <a:t>=2.5x10</a:t>
            </a:r>
            <a:r>
              <a:rPr lang="en-US" baseline="30000" dirty="0" smtClean="0"/>
              <a:t>-7</a:t>
            </a:r>
            <a:r>
              <a:rPr lang="en-US" dirty="0" smtClean="0"/>
              <a:t>(r</a:t>
            </a:r>
            <a:r>
              <a:rPr lang="en-US" baseline="30000" dirty="0" smtClean="0"/>
              <a:t>2</a:t>
            </a:r>
            <a:r>
              <a:rPr lang="en-US" dirty="0"/>
              <a:t>/</a:t>
            </a:r>
            <a:r>
              <a:rPr lang="en-US" dirty="0" smtClean="0"/>
              <a:t>t)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77201" y="2116668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h (</a:t>
            </a:r>
            <a:r>
              <a:rPr lang="en-US" dirty="0" err="1" smtClean="0"/>
              <a:t>ft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71733" y="2658533"/>
            <a:ext cx="1126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6.2x10</a:t>
            </a:r>
            <a:r>
              <a:rPr lang="en-US" baseline="30000" dirty="0" smtClean="0"/>
              <a:t>-8</a:t>
            </a:r>
            <a:endParaRPr lang="en-US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8026400" y="2658534"/>
            <a:ext cx="821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16.0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80200" y="3111500"/>
            <a:ext cx="956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2.5x10</a:t>
            </a:r>
            <a:r>
              <a:rPr lang="en-US" baseline="30000" dirty="0" smtClean="0"/>
              <a:t>-3</a:t>
            </a:r>
            <a:endParaRPr lang="en-US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8140700" y="3107267"/>
            <a:ext cx="62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95500" y="1236134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Aquifer with:</a:t>
            </a:r>
          </a:p>
          <a:p>
            <a:r>
              <a:rPr lang="en-US" dirty="0" smtClean="0"/>
              <a:t>T=10</a:t>
            </a:r>
            <a:r>
              <a:rPr lang="en-US" baseline="30000" dirty="0" smtClean="0"/>
              <a:t>3</a:t>
            </a:r>
            <a:r>
              <a:rPr lang="en-US" dirty="0" smtClean="0"/>
              <a:t> ft</a:t>
            </a:r>
            <a:r>
              <a:rPr lang="en-US" baseline="30000" dirty="0" smtClean="0"/>
              <a:t>2</a:t>
            </a:r>
            <a:r>
              <a:rPr lang="en-US" dirty="0" smtClean="0"/>
              <a:t>/day </a:t>
            </a:r>
          </a:p>
          <a:p>
            <a:r>
              <a:rPr lang="en-US" dirty="0" smtClean="0"/>
              <a:t>S = 10</a:t>
            </a:r>
            <a:r>
              <a:rPr lang="en-US" baseline="30000" dirty="0" smtClean="0"/>
              <a:t>-3</a:t>
            </a:r>
          </a:p>
          <a:p>
            <a:r>
              <a:rPr lang="en-US" dirty="0" smtClean="0"/>
              <a:t>T/S=10</a:t>
            </a:r>
            <a:r>
              <a:rPr lang="en-US" baseline="30000" dirty="0" smtClean="0"/>
              <a:t>6</a:t>
            </a:r>
            <a:r>
              <a:rPr lang="en-US" dirty="0" smtClean="0"/>
              <a:t> ft</a:t>
            </a:r>
            <a:r>
              <a:rPr lang="en-US" baseline="30000" dirty="0" smtClean="0"/>
              <a:t>2</a:t>
            </a:r>
            <a:r>
              <a:rPr lang="en-US" dirty="0" smtClean="0"/>
              <a:t>/day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62400" y="635000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000500" y="1219200"/>
            <a:ext cx="1765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Pumping rate:</a:t>
            </a:r>
          </a:p>
          <a:p>
            <a:r>
              <a:rPr lang="en-US" dirty="0" smtClean="0"/>
              <a:t>Q=0.15 </a:t>
            </a:r>
            <a:r>
              <a:rPr lang="en-US" dirty="0" err="1"/>
              <a:t>cfs</a:t>
            </a:r>
            <a:endParaRPr lang="en-US" baseline="30000" dirty="0"/>
          </a:p>
          <a:p>
            <a:r>
              <a:rPr lang="en-US" dirty="0" smtClean="0"/>
              <a:t>Q</a:t>
            </a:r>
            <a:r>
              <a:rPr lang="en-US" dirty="0"/>
              <a:t>/4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T ~1 </a:t>
            </a:r>
            <a:r>
              <a:rPr lang="en-US" dirty="0" smtClean="0"/>
              <a:t>foot</a:t>
            </a:r>
          </a:p>
          <a:p>
            <a:r>
              <a:rPr lang="en-US" dirty="0" smtClean="0"/>
              <a:t>Well diameter 1’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97500" y="622300"/>
            <a:ext cx="203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English units: feet and days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7000" y="3873500"/>
            <a:ext cx="554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much drawdown  157’ away after 24 hours?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7800" y="4229100"/>
            <a:ext cx="558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much drawdown  5</a:t>
            </a:r>
            <a:r>
              <a:rPr lang="en-US" dirty="0" smtClean="0"/>
              <a:t>00</a:t>
            </a:r>
            <a:r>
              <a:rPr lang="en-US" dirty="0"/>
              <a:t>’ away after </a:t>
            </a:r>
            <a:r>
              <a:rPr lang="en-US" dirty="0" smtClean="0"/>
              <a:t>10 days?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89900" y="38227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4.5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654800" y="4178300"/>
            <a:ext cx="104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6.3x10</a:t>
            </a:r>
            <a:r>
              <a:rPr lang="en-US" baseline="30000" dirty="0" smtClean="0"/>
              <a:t>-3</a:t>
            </a:r>
            <a:endParaRPr lang="en-US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8102600" y="4127500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4.5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642100" y="3784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6.3x10</a:t>
            </a:r>
            <a:r>
              <a:rPr lang="en-US" baseline="30000" dirty="0" smtClean="0"/>
              <a:t>-3</a:t>
            </a:r>
            <a:endParaRPr lang="en-US" baseline="30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5461000" y="3835400"/>
            <a:ext cx="3314700" cy="1662331"/>
            <a:chOff x="5461000" y="3835400"/>
            <a:chExt cx="3314700" cy="1662331"/>
          </a:xfrm>
        </p:grpSpPr>
        <p:sp>
          <p:nvSpPr>
            <p:cNvPr id="24" name="Rectangle 23"/>
            <p:cNvSpPr/>
            <p:nvPr/>
          </p:nvSpPr>
          <p:spPr>
            <a:xfrm>
              <a:off x="6540500" y="3835400"/>
              <a:ext cx="2133600" cy="952500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61000" y="4851400"/>
              <a:ext cx="3314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Same drawdown for different times and distances</a:t>
              </a:r>
              <a:endParaRPr lang="en-US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6578600" y="2667000"/>
            <a:ext cx="2133600" cy="952500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72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1" y="1710267"/>
            <a:ext cx="4707468" cy="3268133"/>
            <a:chOff x="-1" y="1727200"/>
            <a:chExt cx="4675625" cy="3234267"/>
          </a:xfrm>
        </p:grpSpPr>
        <p:pic>
          <p:nvPicPr>
            <p:cNvPr id="11" name="Picture 10" descr="01PumpingDist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727200"/>
              <a:ext cx="4675625" cy="323426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826846" y="4199466"/>
              <a:ext cx="24722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After 1 Day of </a:t>
              </a:r>
              <a:r>
                <a:rPr lang="en-US" sz="2000" dirty="0" smtClean="0">
                  <a:solidFill>
                    <a:schemeClr val="bg1"/>
                  </a:solidFill>
                </a:rPr>
                <a:t>Pumping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 txBox="1">
            <a:spLocks/>
          </p:cNvSpPr>
          <p:nvPr/>
        </p:nvSpPr>
        <p:spPr>
          <a:xfrm>
            <a:off x="2709334" y="0"/>
            <a:ext cx="4495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Well Function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pic>
        <p:nvPicPr>
          <p:cNvPr id="6" name="Picture 5" descr="Wellvstime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399" y="1700784"/>
            <a:ext cx="4736977" cy="3282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74332">
            <a:off x="6434665" y="4021662"/>
            <a:ext cx="255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Continues to go down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0400" y="4965700"/>
            <a:ext cx="534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Notice similar shape for time and distance dependence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17700" y="5244068"/>
            <a:ext cx="650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Notice decreasing curvature with distance and time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643467" y="2082800"/>
            <a:ext cx="3318932" cy="729166"/>
            <a:chOff x="643467" y="2082800"/>
            <a:chExt cx="3318932" cy="729166"/>
          </a:xfrm>
        </p:grpSpPr>
        <p:sp>
          <p:nvSpPr>
            <p:cNvPr id="7" name="TextBox 6"/>
            <p:cNvSpPr txBox="1"/>
            <p:nvPr/>
          </p:nvSpPr>
          <p:spPr>
            <a:xfrm>
              <a:off x="1595966" y="2442634"/>
              <a:ext cx="2366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Cone of Depression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643467" y="2082800"/>
              <a:ext cx="3149600" cy="33869"/>
            </a:xfrm>
            <a:prstGeom prst="straightConnector1">
              <a:avLst/>
            </a:prstGeom>
            <a:ln>
              <a:solidFill>
                <a:schemeClr val="bg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0" y="1712241"/>
            <a:ext cx="4709160" cy="3264408"/>
            <a:chOff x="1" y="1779975"/>
            <a:chExt cx="4605866" cy="3186012"/>
          </a:xfrm>
        </p:grpSpPr>
        <p:pic>
          <p:nvPicPr>
            <p:cNvPr id="21" name="Picture 20" descr="02PumpingDist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779975"/>
              <a:ext cx="4605866" cy="318601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400264" y="4198245"/>
              <a:ext cx="29633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After 30 Days of Pumping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0" y="1712238"/>
            <a:ext cx="4707467" cy="3264408"/>
            <a:chOff x="0" y="1712242"/>
            <a:chExt cx="4707467" cy="3256293"/>
          </a:xfrm>
        </p:grpSpPr>
        <p:pic>
          <p:nvPicPr>
            <p:cNvPr id="24" name="Picture 23" descr="03PumpingDist.ep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2242"/>
              <a:ext cx="4707467" cy="325629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236133" y="4182619"/>
              <a:ext cx="31157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After 1000 Days of Pumping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Freeform 27"/>
          <p:cNvSpPr/>
          <p:nvPr/>
        </p:nvSpPr>
        <p:spPr>
          <a:xfrm>
            <a:off x="5084233" y="2662767"/>
            <a:ext cx="3657600" cy="1744471"/>
          </a:xfrm>
          <a:custGeom>
            <a:avLst/>
            <a:gdLst>
              <a:gd name="connsiteX0" fmla="*/ 0 w 3657600"/>
              <a:gd name="connsiteY0" fmla="*/ 0 h 1744471"/>
              <a:gd name="connsiteX1" fmla="*/ 4234 w 3657600"/>
              <a:gd name="connsiteY1" fmla="*/ 309033 h 1744471"/>
              <a:gd name="connsiteX2" fmla="*/ 8467 w 3657600"/>
              <a:gd name="connsiteY2" fmla="*/ 508000 h 1744471"/>
              <a:gd name="connsiteX3" fmla="*/ 8467 w 3657600"/>
              <a:gd name="connsiteY3" fmla="*/ 575733 h 1744471"/>
              <a:gd name="connsiteX4" fmla="*/ 12700 w 3657600"/>
              <a:gd name="connsiteY4" fmla="*/ 626533 h 1744471"/>
              <a:gd name="connsiteX5" fmla="*/ 21167 w 3657600"/>
              <a:gd name="connsiteY5" fmla="*/ 753533 h 1744471"/>
              <a:gd name="connsiteX6" fmla="*/ 25400 w 3657600"/>
              <a:gd name="connsiteY6" fmla="*/ 800100 h 1744471"/>
              <a:gd name="connsiteX7" fmla="*/ 42334 w 3657600"/>
              <a:gd name="connsiteY7" fmla="*/ 872066 h 1744471"/>
              <a:gd name="connsiteX8" fmla="*/ 59267 w 3657600"/>
              <a:gd name="connsiteY8" fmla="*/ 952500 h 1744471"/>
              <a:gd name="connsiteX9" fmla="*/ 80434 w 3657600"/>
              <a:gd name="connsiteY9" fmla="*/ 1020233 h 1744471"/>
              <a:gd name="connsiteX10" fmla="*/ 105834 w 3657600"/>
              <a:gd name="connsiteY10" fmla="*/ 1066800 h 1744471"/>
              <a:gd name="connsiteX11" fmla="*/ 148167 w 3657600"/>
              <a:gd name="connsiteY11" fmla="*/ 1130300 h 1744471"/>
              <a:gd name="connsiteX12" fmla="*/ 173567 w 3657600"/>
              <a:gd name="connsiteY12" fmla="*/ 1172633 h 1744471"/>
              <a:gd name="connsiteX13" fmla="*/ 177800 w 3657600"/>
              <a:gd name="connsiteY13" fmla="*/ 1172633 h 1744471"/>
              <a:gd name="connsiteX14" fmla="*/ 317500 w 3657600"/>
              <a:gd name="connsiteY14" fmla="*/ 1286933 h 1744471"/>
              <a:gd name="connsiteX15" fmla="*/ 440267 w 3657600"/>
              <a:gd name="connsiteY15" fmla="*/ 1341966 h 1744471"/>
              <a:gd name="connsiteX16" fmla="*/ 685800 w 3657600"/>
              <a:gd name="connsiteY16" fmla="*/ 1430866 h 1744471"/>
              <a:gd name="connsiteX17" fmla="*/ 939800 w 3657600"/>
              <a:gd name="connsiteY17" fmla="*/ 1490133 h 1744471"/>
              <a:gd name="connsiteX18" fmla="*/ 1219200 w 3657600"/>
              <a:gd name="connsiteY18" fmla="*/ 1540933 h 1744471"/>
              <a:gd name="connsiteX19" fmla="*/ 1532467 w 3657600"/>
              <a:gd name="connsiteY19" fmla="*/ 1587500 h 1744471"/>
              <a:gd name="connsiteX20" fmla="*/ 1905000 w 3657600"/>
              <a:gd name="connsiteY20" fmla="*/ 1629833 h 1744471"/>
              <a:gd name="connsiteX21" fmla="*/ 2214034 w 3657600"/>
              <a:gd name="connsiteY21" fmla="*/ 1655233 h 1744471"/>
              <a:gd name="connsiteX22" fmla="*/ 2548467 w 3657600"/>
              <a:gd name="connsiteY22" fmla="*/ 1676400 h 1744471"/>
              <a:gd name="connsiteX23" fmla="*/ 2967567 w 3657600"/>
              <a:gd name="connsiteY23" fmla="*/ 1706033 h 1744471"/>
              <a:gd name="connsiteX24" fmla="*/ 3505200 w 3657600"/>
              <a:gd name="connsiteY24" fmla="*/ 1739900 h 1744471"/>
              <a:gd name="connsiteX25" fmla="*/ 3657600 w 3657600"/>
              <a:gd name="connsiteY25" fmla="*/ 1744133 h 174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57600" h="1744471">
                <a:moveTo>
                  <a:pt x="0" y="0"/>
                </a:moveTo>
                <a:cubicBezTo>
                  <a:pt x="1411" y="112183"/>
                  <a:pt x="2823" y="224366"/>
                  <a:pt x="4234" y="309033"/>
                </a:cubicBezTo>
                <a:cubicBezTo>
                  <a:pt x="5645" y="393700"/>
                  <a:pt x="7762" y="463550"/>
                  <a:pt x="8467" y="508000"/>
                </a:cubicBezTo>
                <a:cubicBezTo>
                  <a:pt x="9172" y="552450"/>
                  <a:pt x="7762" y="555978"/>
                  <a:pt x="8467" y="575733"/>
                </a:cubicBezTo>
                <a:cubicBezTo>
                  <a:pt x="9172" y="595488"/>
                  <a:pt x="10583" y="596900"/>
                  <a:pt x="12700" y="626533"/>
                </a:cubicBezTo>
                <a:cubicBezTo>
                  <a:pt x="14817" y="656166"/>
                  <a:pt x="19050" y="724605"/>
                  <a:pt x="21167" y="753533"/>
                </a:cubicBezTo>
                <a:cubicBezTo>
                  <a:pt x="23284" y="782461"/>
                  <a:pt x="21872" y="780344"/>
                  <a:pt x="25400" y="800100"/>
                </a:cubicBezTo>
                <a:cubicBezTo>
                  <a:pt x="28928" y="819856"/>
                  <a:pt x="36690" y="846666"/>
                  <a:pt x="42334" y="872066"/>
                </a:cubicBezTo>
                <a:cubicBezTo>
                  <a:pt x="47979" y="897466"/>
                  <a:pt x="52917" y="927805"/>
                  <a:pt x="59267" y="952500"/>
                </a:cubicBezTo>
                <a:cubicBezTo>
                  <a:pt x="65617" y="977195"/>
                  <a:pt x="72673" y="1001183"/>
                  <a:pt x="80434" y="1020233"/>
                </a:cubicBezTo>
                <a:cubicBezTo>
                  <a:pt x="88195" y="1039283"/>
                  <a:pt x="94545" y="1048456"/>
                  <a:pt x="105834" y="1066800"/>
                </a:cubicBezTo>
                <a:cubicBezTo>
                  <a:pt x="117123" y="1085144"/>
                  <a:pt x="136878" y="1112661"/>
                  <a:pt x="148167" y="1130300"/>
                </a:cubicBezTo>
                <a:cubicBezTo>
                  <a:pt x="159456" y="1147939"/>
                  <a:pt x="168628" y="1165578"/>
                  <a:pt x="173567" y="1172633"/>
                </a:cubicBezTo>
                <a:cubicBezTo>
                  <a:pt x="178506" y="1179688"/>
                  <a:pt x="153811" y="1153583"/>
                  <a:pt x="177800" y="1172633"/>
                </a:cubicBezTo>
                <a:cubicBezTo>
                  <a:pt x="201789" y="1191683"/>
                  <a:pt x="273756" y="1258711"/>
                  <a:pt x="317500" y="1286933"/>
                </a:cubicBezTo>
                <a:cubicBezTo>
                  <a:pt x="361245" y="1315155"/>
                  <a:pt x="378884" y="1317977"/>
                  <a:pt x="440267" y="1341966"/>
                </a:cubicBezTo>
                <a:cubicBezTo>
                  <a:pt x="501650" y="1365955"/>
                  <a:pt x="602545" y="1406172"/>
                  <a:pt x="685800" y="1430866"/>
                </a:cubicBezTo>
                <a:cubicBezTo>
                  <a:pt x="769056" y="1455561"/>
                  <a:pt x="850900" y="1471789"/>
                  <a:pt x="939800" y="1490133"/>
                </a:cubicBezTo>
                <a:cubicBezTo>
                  <a:pt x="1028700" y="1508477"/>
                  <a:pt x="1120422" y="1524705"/>
                  <a:pt x="1219200" y="1540933"/>
                </a:cubicBezTo>
                <a:cubicBezTo>
                  <a:pt x="1317978" y="1557161"/>
                  <a:pt x="1418167" y="1572683"/>
                  <a:pt x="1532467" y="1587500"/>
                </a:cubicBezTo>
                <a:cubicBezTo>
                  <a:pt x="1646767" y="1602317"/>
                  <a:pt x="1791406" y="1618544"/>
                  <a:pt x="1905000" y="1629833"/>
                </a:cubicBezTo>
                <a:cubicBezTo>
                  <a:pt x="2018595" y="1641122"/>
                  <a:pt x="2214034" y="1655233"/>
                  <a:pt x="2214034" y="1655233"/>
                </a:cubicBezTo>
                <a:lnTo>
                  <a:pt x="2548467" y="1676400"/>
                </a:lnTo>
                <a:lnTo>
                  <a:pt x="2967567" y="1706033"/>
                </a:lnTo>
                <a:lnTo>
                  <a:pt x="3505200" y="1739900"/>
                </a:lnTo>
                <a:cubicBezTo>
                  <a:pt x="3620206" y="1746250"/>
                  <a:pt x="3657600" y="1744133"/>
                  <a:pt x="3657600" y="1744133"/>
                </a:cubicBezTo>
              </a:path>
            </a:pathLst>
          </a:cu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flipV="1">
            <a:off x="5084232" y="2717797"/>
            <a:ext cx="3716867" cy="1684867"/>
          </a:xfrm>
          <a:custGeom>
            <a:avLst/>
            <a:gdLst>
              <a:gd name="connsiteX0" fmla="*/ 0 w 3657600"/>
              <a:gd name="connsiteY0" fmla="*/ 0 h 1744471"/>
              <a:gd name="connsiteX1" fmla="*/ 4234 w 3657600"/>
              <a:gd name="connsiteY1" fmla="*/ 309033 h 1744471"/>
              <a:gd name="connsiteX2" fmla="*/ 8467 w 3657600"/>
              <a:gd name="connsiteY2" fmla="*/ 508000 h 1744471"/>
              <a:gd name="connsiteX3" fmla="*/ 8467 w 3657600"/>
              <a:gd name="connsiteY3" fmla="*/ 575733 h 1744471"/>
              <a:gd name="connsiteX4" fmla="*/ 12700 w 3657600"/>
              <a:gd name="connsiteY4" fmla="*/ 626533 h 1744471"/>
              <a:gd name="connsiteX5" fmla="*/ 21167 w 3657600"/>
              <a:gd name="connsiteY5" fmla="*/ 753533 h 1744471"/>
              <a:gd name="connsiteX6" fmla="*/ 25400 w 3657600"/>
              <a:gd name="connsiteY6" fmla="*/ 800100 h 1744471"/>
              <a:gd name="connsiteX7" fmla="*/ 42334 w 3657600"/>
              <a:gd name="connsiteY7" fmla="*/ 872066 h 1744471"/>
              <a:gd name="connsiteX8" fmla="*/ 59267 w 3657600"/>
              <a:gd name="connsiteY8" fmla="*/ 952500 h 1744471"/>
              <a:gd name="connsiteX9" fmla="*/ 80434 w 3657600"/>
              <a:gd name="connsiteY9" fmla="*/ 1020233 h 1744471"/>
              <a:gd name="connsiteX10" fmla="*/ 105834 w 3657600"/>
              <a:gd name="connsiteY10" fmla="*/ 1066800 h 1744471"/>
              <a:gd name="connsiteX11" fmla="*/ 148167 w 3657600"/>
              <a:gd name="connsiteY11" fmla="*/ 1130300 h 1744471"/>
              <a:gd name="connsiteX12" fmla="*/ 173567 w 3657600"/>
              <a:gd name="connsiteY12" fmla="*/ 1172633 h 1744471"/>
              <a:gd name="connsiteX13" fmla="*/ 177800 w 3657600"/>
              <a:gd name="connsiteY13" fmla="*/ 1172633 h 1744471"/>
              <a:gd name="connsiteX14" fmla="*/ 317500 w 3657600"/>
              <a:gd name="connsiteY14" fmla="*/ 1286933 h 1744471"/>
              <a:gd name="connsiteX15" fmla="*/ 440267 w 3657600"/>
              <a:gd name="connsiteY15" fmla="*/ 1341966 h 1744471"/>
              <a:gd name="connsiteX16" fmla="*/ 685800 w 3657600"/>
              <a:gd name="connsiteY16" fmla="*/ 1430866 h 1744471"/>
              <a:gd name="connsiteX17" fmla="*/ 939800 w 3657600"/>
              <a:gd name="connsiteY17" fmla="*/ 1490133 h 1744471"/>
              <a:gd name="connsiteX18" fmla="*/ 1219200 w 3657600"/>
              <a:gd name="connsiteY18" fmla="*/ 1540933 h 1744471"/>
              <a:gd name="connsiteX19" fmla="*/ 1532467 w 3657600"/>
              <a:gd name="connsiteY19" fmla="*/ 1587500 h 1744471"/>
              <a:gd name="connsiteX20" fmla="*/ 1905000 w 3657600"/>
              <a:gd name="connsiteY20" fmla="*/ 1629833 h 1744471"/>
              <a:gd name="connsiteX21" fmla="*/ 2214034 w 3657600"/>
              <a:gd name="connsiteY21" fmla="*/ 1655233 h 1744471"/>
              <a:gd name="connsiteX22" fmla="*/ 2548467 w 3657600"/>
              <a:gd name="connsiteY22" fmla="*/ 1676400 h 1744471"/>
              <a:gd name="connsiteX23" fmla="*/ 2967567 w 3657600"/>
              <a:gd name="connsiteY23" fmla="*/ 1706033 h 1744471"/>
              <a:gd name="connsiteX24" fmla="*/ 3505200 w 3657600"/>
              <a:gd name="connsiteY24" fmla="*/ 1739900 h 1744471"/>
              <a:gd name="connsiteX25" fmla="*/ 3657600 w 3657600"/>
              <a:gd name="connsiteY25" fmla="*/ 1744133 h 174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57600" h="1744471">
                <a:moveTo>
                  <a:pt x="0" y="0"/>
                </a:moveTo>
                <a:cubicBezTo>
                  <a:pt x="1411" y="112183"/>
                  <a:pt x="2823" y="224366"/>
                  <a:pt x="4234" y="309033"/>
                </a:cubicBezTo>
                <a:cubicBezTo>
                  <a:pt x="5645" y="393700"/>
                  <a:pt x="7762" y="463550"/>
                  <a:pt x="8467" y="508000"/>
                </a:cubicBezTo>
                <a:cubicBezTo>
                  <a:pt x="9172" y="552450"/>
                  <a:pt x="7762" y="555978"/>
                  <a:pt x="8467" y="575733"/>
                </a:cubicBezTo>
                <a:cubicBezTo>
                  <a:pt x="9172" y="595488"/>
                  <a:pt x="10583" y="596900"/>
                  <a:pt x="12700" y="626533"/>
                </a:cubicBezTo>
                <a:cubicBezTo>
                  <a:pt x="14817" y="656166"/>
                  <a:pt x="19050" y="724605"/>
                  <a:pt x="21167" y="753533"/>
                </a:cubicBezTo>
                <a:cubicBezTo>
                  <a:pt x="23284" y="782461"/>
                  <a:pt x="21872" y="780344"/>
                  <a:pt x="25400" y="800100"/>
                </a:cubicBezTo>
                <a:cubicBezTo>
                  <a:pt x="28928" y="819856"/>
                  <a:pt x="36690" y="846666"/>
                  <a:pt x="42334" y="872066"/>
                </a:cubicBezTo>
                <a:cubicBezTo>
                  <a:pt x="47979" y="897466"/>
                  <a:pt x="52917" y="927805"/>
                  <a:pt x="59267" y="952500"/>
                </a:cubicBezTo>
                <a:cubicBezTo>
                  <a:pt x="65617" y="977195"/>
                  <a:pt x="72673" y="1001183"/>
                  <a:pt x="80434" y="1020233"/>
                </a:cubicBezTo>
                <a:cubicBezTo>
                  <a:pt x="88195" y="1039283"/>
                  <a:pt x="94545" y="1048456"/>
                  <a:pt x="105834" y="1066800"/>
                </a:cubicBezTo>
                <a:cubicBezTo>
                  <a:pt x="117123" y="1085144"/>
                  <a:pt x="136878" y="1112661"/>
                  <a:pt x="148167" y="1130300"/>
                </a:cubicBezTo>
                <a:cubicBezTo>
                  <a:pt x="159456" y="1147939"/>
                  <a:pt x="168628" y="1165578"/>
                  <a:pt x="173567" y="1172633"/>
                </a:cubicBezTo>
                <a:cubicBezTo>
                  <a:pt x="178506" y="1179688"/>
                  <a:pt x="153811" y="1153583"/>
                  <a:pt x="177800" y="1172633"/>
                </a:cubicBezTo>
                <a:cubicBezTo>
                  <a:pt x="201789" y="1191683"/>
                  <a:pt x="273756" y="1258711"/>
                  <a:pt x="317500" y="1286933"/>
                </a:cubicBezTo>
                <a:cubicBezTo>
                  <a:pt x="361245" y="1315155"/>
                  <a:pt x="378884" y="1317977"/>
                  <a:pt x="440267" y="1341966"/>
                </a:cubicBezTo>
                <a:cubicBezTo>
                  <a:pt x="501650" y="1365955"/>
                  <a:pt x="602545" y="1406172"/>
                  <a:pt x="685800" y="1430866"/>
                </a:cubicBezTo>
                <a:cubicBezTo>
                  <a:pt x="769056" y="1455561"/>
                  <a:pt x="850900" y="1471789"/>
                  <a:pt x="939800" y="1490133"/>
                </a:cubicBezTo>
                <a:cubicBezTo>
                  <a:pt x="1028700" y="1508477"/>
                  <a:pt x="1120422" y="1524705"/>
                  <a:pt x="1219200" y="1540933"/>
                </a:cubicBezTo>
                <a:cubicBezTo>
                  <a:pt x="1317978" y="1557161"/>
                  <a:pt x="1418167" y="1572683"/>
                  <a:pt x="1532467" y="1587500"/>
                </a:cubicBezTo>
                <a:cubicBezTo>
                  <a:pt x="1646767" y="1602317"/>
                  <a:pt x="1791406" y="1618544"/>
                  <a:pt x="1905000" y="1629833"/>
                </a:cubicBezTo>
                <a:cubicBezTo>
                  <a:pt x="2018595" y="1641122"/>
                  <a:pt x="2214034" y="1655233"/>
                  <a:pt x="2214034" y="1655233"/>
                </a:cubicBezTo>
                <a:lnTo>
                  <a:pt x="2548467" y="1676400"/>
                </a:lnTo>
                <a:lnTo>
                  <a:pt x="2967567" y="1706033"/>
                </a:lnTo>
                <a:lnTo>
                  <a:pt x="3505200" y="1739900"/>
                </a:lnTo>
                <a:cubicBezTo>
                  <a:pt x="3620206" y="1746250"/>
                  <a:pt x="3657600" y="1744133"/>
                  <a:pt x="3657600" y="1744133"/>
                </a:cubicBezTo>
              </a:path>
            </a:pathLst>
          </a:cu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95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022E-16 L -0.46389 0.0688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4" y="3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8" grpId="0" animBg="1"/>
      <p:bldP spid="28" grpId="1" animBg="1"/>
      <p:bldP spid="29" grpId="0" animBg="1"/>
      <p:bldP spid="2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97200" y="1828800"/>
            <a:ext cx="341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End: Preliminaries, Axial coordinate, and Well Function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84500" y="2781300"/>
            <a:ext cx="397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Coming up “Type” matching Curves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11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0333" y="1566333"/>
            <a:ext cx="3395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Wells: 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Intersection of Society and Groundwater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93367" y="2705100"/>
            <a:ext cx="1972733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8000"/>
                </a:solidFill>
              </a:rPr>
              <a:t>Flux</a:t>
            </a:r>
            <a:r>
              <a:rPr lang="en-US" sz="1400" baseline="-25000" dirty="0" err="1" smtClean="0">
                <a:solidFill>
                  <a:srgbClr val="008000"/>
                </a:solidFill>
              </a:rPr>
              <a:t>in</a:t>
            </a:r>
            <a:r>
              <a:rPr lang="en-US" sz="1400" dirty="0" smtClean="0">
                <a:solidFill>
                  <a:srgbClr val="008000"/>
                </a:solidFill>
              </a:rPr>
              <a:t>- </a:t>
            </a:r>
            <a:r>
              <a:rPr lang="en-US" sz="1400" dirty="0" err="1" smtClean="0">
                <a:solidFill>
                  <a:srgbClr val="008000"/>
                </a:solidFill>
              </a:rPr>
              <a:t>Flux</a:t>
            </a:r>
            <a:r>
              <a:rPr lang="en-US" sz="1400" baseline="-25000" dirty="0" err="1" smtClean="0">
                <a:solidFill>
                  <a:srgbClr val="008000"/>
                </a:solidFill>
              </a:rPr>
              <a:t>out</a:t>
            </a:r>
            <a:r>
              <a:rPr lang="en-US" sz="1400" dirty="0" smtClean="0">
                <a:solidFill>
                  <a:srgbClr val="008000"/>
                </a:solidFill>
              </a:rPr>
              <a:t>= </a:t>
            </a:r>
            <a:r>
              <a:rPr lang="en-US" sz="1400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D</a:t>
            </a:r>
            <a:r>
              <a:rPr lang="en-US" sz="1400" dirty="0" err="1" smtClean="0">
                <a:solidFill>
                  <a:srgbClr val="008000"/>
                </a:solidFill>
              </a:rPr>
              <a:t>Storage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77464" y="3172885"/>
            <a:ext cx="28998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Removing water from wells </a:t>
            </a:r>
            <a:r>
              <a:rPr lang="en-US" sz="1400" u="sng" dirty="0" smtClean="0"/>
              <a:t>MUST</a:t>
            </a:r>
            <a:r>
              <a:rPr lang="en-US" sz="1400" dirty="0" smtClean="0"/>
              <a:t> change natural discharge or recharge  or change amount stored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 rot="20518414">
            <a:off x="6100229" y="3365499"/>
            <a:ext cx="2256371" cy="307777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Consequences are inevitable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1567" y="4152902"/>
            <a:ext cx="3382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It is the role of the </a:t>
            </a:r>
            <a:r>
              <a:rPr lang="en-US" dirty="0" err="1" smtClean="0">
                <a:solidFill>
                  <a:srgbClr val="FFFF00"/>
                </a:solidFill>
              </a:rPr>
              <a:t>Hydrogeologist</a:t>
            </a:r>
            <a:r>
              <a:rPr lang="en-US" dirty="0" smtClean="0">
                <a:solidFill>
                  <a:srgbClr val="FFFF00"/>
                </a:solidFill>
              </a:rPr>
              <a:t> to evaluate the nature of the consequences and to quantify the magnitude of effects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7" descr="ess_banner_combin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5900" y="2336800"/>
            <a:ext cx="3859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Hydrologic Balance in absence of wells:           </a:t>
            </a:r>
          </a:p>
        </p:txBody>
      </p:sp>
    </p:spTree>
    <p:extLst>
      <p:ext uri="{BB962C8B-B14F-4D97-AF65-F5344CB8AC3E}">
        <p14:creationId xmlns:p14="http://schemas.microsoft.com/office/powerpoint/2010/main" val="367106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7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8400" y="347133"/>
            <a:ext cx="2421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Road Map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93133" y="2531532"/>
            <a:ext cx="4258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Math: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plethora of equations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All solutions to the diffusion equation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Given various geometries and initial/final conditions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1801" y="4343399"/>
            <a:ext cx="2370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an entire course devoted to “Wells and Well Testing”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03599" y="4241799"/>
            <a:ext cx="5952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</a:t>
            </a:r>
            <a:r>
              <a:rPr lang="en-US" dirty="0" smtClean="0">
                <a:solidFill>
                  <a:srgbClr val="FFFF00"/>
                </a:solidFill>
              </a:rPr>
              <a:t>   1. Understand the basic principles</a:t>
            </a:r>
          </a:p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            2. </a:t>
            </a:r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 smtClean="0">
                <a:solidFill>
                  <a:srgbClr val="FFFF00"/>
                </a:solidFill>
              </a:rPr>
              <a:t>pply a small number of well testing methods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3970865" y="1562100"/>
            <a:ext cx="5427135" cy="2087033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Understand natural and induced flow in the aquifer</a:t>
            </a:r>
          </a:p>
          <a:p>
            <a:r>
              <a:rPr lang="en-US" dirty="0"/>
              <a:t>Determine aquifer properties</a:t>
            </a:r>
          </a:p>
          <a:p>
            <a:pPr lvl="1"/>
            <a:r>
              <a:rPr lang="en-US" dirty="0"/>
              <a:t>  T and </a:t>
            </a:r>
            <a:r>
              <a:rPr lang="en-US" dirty="0" smtClean="0"/>
              <a:t>S</a:t>
            </a:r>
          </a:p>
          <a:p>
            <a:r>
              <a:rPr lang="en-US" dirty="0" smtClean="0"/>
              <a:t>Determine aquifer geometry: </a:t>
            </a:r>
          </a:p>
          <a:p>
            <a:pPr lvl="1"/>
            <a:r>
              <a:rPr lang="en-US" dirty="0" smtClean="0"/>
              <a:t>How far out does the aquifer continue, </a:t>
            </a:r>
          </a:p>
          <a:p>
            <a:pPr lvl="1"/>
            <a:r>
              <a:rPr lang="en-US" dirty="0" smtClean="0"/>
              <a:t>how much total water is available?</a:t>
            </a:r>
          </a:p>
          <a:p>
            <a:r>
              <a:rPr lang="en-US" dirty="0" smtClean="0"/>
              <a:t>Evaluate “Sustainability” issues</a:t>
            </a:r>
          </a:p>
          <a:p>
            <a:pPr lvl="1"/>
            <a:r>
              <a:rPr lang="en-US" dirty="0" smtClean="0"/>
              <a:t>Determine whether the aquifer is adequately “recharged” or has enough “storage” to support proposed pumping</a:t>
            </a:r>
          </a:p>
          <a:p>
            <a:pPr lvl="1"/>
            <a:r>
              <a:rPr lang="en-US" dirty="0" smtClean="0"/>
              <a:t>Determine the change in natural discharge/recharge caused by pumping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86666" y="4038599"/>
            <a:ext cx="1227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Goal here: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0" y="1130300"/>
            <a:ext cx="295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Hydrogeologist</a:t>
            </a:r>
            <a:r>
              <a:rPr lang="en-US" dirty="0" smtClean="0"/>
              <a:t> needs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26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2"/>
      <p:bldP spid="1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00" y="228865"/>
            <a:ext cx="8229600" cy="9525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Module Four 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900" y="1727200"/>
            <a:ext cx="6413500" cy="377163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Flow to Wells</a:t>
            </a:r>
          </a:p>
          <a:p>
            <a:pPr lvl="1"/>
            <a:r>
              <a:rPr lang="en-US" dirty="0" smtClean="0"/>
              <a:t>Qualitative behavior</a:t>
            </a:r>
          </a:p>
          <a:p>
            <a:pPr lvl="1"/>
            <a:r>
              <a:rPr lang="en-US" dirty="0" smtClean="0"/>
              <a:t>Radial coordinates</a:t>
            </a:r>
          </a:p>
          <a:p>
            <a:pPr lvl="1"/>
            <a:r>
              <a:rPr lang="en-US" dirty="0" err="1" smtClean="0"/>
              <a:t>Theis</a:t>
            </a:r>
            <a:r>
              <a:rPr lang="en-US" dirty="0" smtClean="0"/>
              <a:t> non-equilibrium solution</a:t>
            </a:r>
          </a:p>
          <a:p>
            <a:pPr lvl="1"/>
            <a:r>
              <a:rPr lang="en-US" dirty="0" smtClean="0"/>
              <a:t>Aquifer boundaries and recharge</a:t>
            </a:r>
          </a:p>
          <a:p>
            <a:pPr lvl="1"/>
            <a:r>
              <a:rPr lang="en-US" dirty="0"/>
              <a:t>Steady-state flow (</a:t>
            </a:r>
            <a:r>
              <a:rPr lang="en-US" dirty="0" err="1"/>
              <a:t>Thiem</a:t>
            </a:r>
            <a:r>
              <a:rPr lang="en-US" dirty="0"/>
              <a:t> Equation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“Type” curves and Dimensionless variables</a:t>
            </a:r>
          </a:p>
          <a:p>
            <a:r>
              <a:rPr lang="en-US" dirty="0" smtClean="0"/>
              <a:t>Well testing</a:t>
            </a:r>
          </a:p>
          <a:p>
            <a:pPr lvl="1"/>
            <a:r>
              <a:rPr lang="en-US" dirty="0" smtClean="0"/>
              <a:t>Pump testing</a:t>
            </a:r>
          </a:p>
          <a:p>
            <a:pPr lvl="1"/>
            <a:r>
              <a:rPr lang="en-US" dirty="0" smtClean="0"/>
              <a:t>Slug testing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54000"/>
            <a:ext cx="6299200" cy="9525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Concepts and Vocabulary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050" y="1195917"/>
            <a:ext cx="8229600" cy="4519083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Radial flow, Steady-state flow, transient flow, non-equilibrium</a:t>
            </a:r>
          </a:p>
          <a:p>
            <a:r>
              <a:rPr lang="en-US" dirty="0" smtClean="0"/>
              <a:t>Cone of Depression</a:t>
            </a:r>
          </a:p>
          <a:p>
            <a:r>
              <a:rPr lang="en-US" dirty="0" smtClean="0"/>
              <a:t>Diffusion/Darcy Eqns. in radial coordinates</a:t>
            </a:r>
          </a:p>
          <a:p>
            <a:pPr lvl="1"/>
            <a:r>
              <a:rPr lang="en-US" dirty="0" err="1" smtClean="0"/>
              <a:t>Theis</a:t>
            </a:r>
            <a:r>
              <a:rPr lang="en-US" dirty="0" smtClean="0"/>
              <a:t> equation, well function</a:t>
            </a:r>
          </a:p>
          <a:p>
            <a:pPr lvl="1"/>
            <a:r>
              <a:rPr lang="en-US" dirty="0" err="1" smtClean="0"/>
              <a:t>Theim</a:t>
            </a:r>
            <a:r>
              <a:rPr lang="en-US" dirty="0" smtClean="0"/>
              <a:t> equation</a:t>
            </a:r>
          </a:p>
          <a:p>
            <a:r>
              <a:rPr lang="en-US" dirty="0" smtClean="0"/>
              <a:t>Dimensionless variables </a:t>
            </a:r>
          </a:p>
          <a:p>
            <a:r>
              <a:rPr lang="en-US" dirty="0" smtClean="0"/>
              <a:t>Forward </a:t>
            </a:r>
            <a:r>
              <a:rPr lang="en-US" dirty="0" err="1" smtClean="0"/>
              <a:t>vs</a:t>
            </a:r>
            <a:r>
              <a:rPr lang="en-US" dirty="0" smtClean="0"/>
              <a:t> Inverse Problem</a:t>
            </a:r>
          </a:p>
          <a:p>
            <a:r>
              <a:rPr lang="en-US" dirty="0" err="1" smtClean="0"/>
              <a:t>Theis</a:t>
            </a:r>
            <a:r>
              <a:rPr lang="en-US" dirty="0" smtClean="0"/>
              <a:t> Matching curves</a:t>
            </a:r>
          </a:p>
          <a:p>
            <a:r>
              <a:rPr lang="en-US" dirty="0" smtClean="0"/>
              <a:t>Jacob-Cooper method</a:t>
            </a:r>
          </a:p>
          <a:p>
            <a:r>
              <a:rPr lang="en-US" dirty="0" smtClean="0"/>
              <a:t>Specific Capacity</a:t>
            </a:r>
          </a:p>
          <a:p>
            <a:r>
              <a:rPr lang="en-US" dirty="0" smtClean="0"/>
              <a:t>Slug tests</a:t>
            </a:r>
          </a:p>
          <a:p>
            <a:pPr lvl="2">
              <a:lnSpc>
                <a:spcPct val="80000"/>
              </a:lnSpc>
            </a:pPr>
            <a:r>
              <a:rPr lang="en-US" sz="2300" dirty="0" smtClean="0"/>
              <a:t>Log </a:t>
            </a:r>
            <a:r>
              <a:rPr lang="en-US" sz="2300" dirty="0" err="1" smtClean="0"/>
              <a:t>h</a:t>
            </a:r>
            <a:r>
              <a:rPr lang="en-US" sz="2300" dirty="0" smtClean="0"/>
              <a:t> </a:t>
            </a:r>
            <a:r>
              <a:rPr lang="en-US" sz="2300" dirty="0" err="1" smtClean="0"/>
              <a:t>vs</a:t>
            </a:r>
            <a:r>
              <a:rPr lang="en-US" sz="2300" dirty="0" smtClean="0"/>
              <a:t> </a:t>
            </a:r>
            <a:r>
              <a:rPr lang="en-US" sz="2300" dirty="0" err="1" smtClean="0"/>
              <a:t>t</a:t>
            </a:r>
            <a:endParaRPr lang="en-US" sz="2300" dirty="0" smtClean="0"/>
          </a:p>
          <a:p>
            <a:pPr lvl="3">
              <a:lnSpc>
                <a:spcPct val="80000"/>
              </a:lnSpc>
            </a:pPr>
            <a:r>
              <a:rPr lang="en-US" sz="2300" dirty="0" err="1" smtClean="0"/>
              <a:t>Hvorslev</a:t>
            </a:r>
            <a:r>
              <a:rPr lang="en-US" sz="2300" dirty="0" smtClean="0"/>
              <a:t> falling head method</a:t>
            </a:r>
          </a:p>
          <a:p>
            <a:pPr lvl="2">
              <a:lnSpc>
                <a:spcPct val="80000"/>
              </a:lnSpc>
            </a:pPr>
            <a:r>
              <a:rPr lang="en-US" sz="2300" dirty="0" smtClean="0"/>
              <a:t>H/H</a:t>
            </a:r>
            <a:r>
              <a:rPr lang="en-US" sz="2300" baseline="-25000" dirty="0" smtClean="0"/>
              <a:t>0</a:t>
            </a:r>
            <a:r>
              <a:rPr lang="en-US" sz="2300" dirty="0" smtClean="0"/>
              <a:t> </a:t>
            </a:r>
            <a:r>
              <a:rPr lang="en-US" sz="2300" dirty="0" err="1" smtClean="0"/>
              <a:t>vs</a:t>
            </a:r>
            <a:r>
              <a:rPr lang="en-US" sz="2300" dirty="0" smtClean="0"/>
              <a:t> log </a:t>
            </a:r>
            <a:r>
              <a:rPr lang="en-US" sz="2300" dirty="0" err="1" smtClean="0"/>
              <a:t>t</a:t>
            </a:r>
            <a:endParaRPr lang="en-US" sz="2300" baseline="-25000" dirty="0" smtClean="0"/>
          </a:p>
          <a:p>
            <a:pPr lvl="3">
              <a:lnSpc>
                <a:spcPct val="80000"/>
              </a:lnSpc>
            </a:pPr>
            <a:r>
              <a:rPr lang="en-US" sz="2300" dirty="0" smtClean="0"/>
              <a:t>Cooper-</a:t>
            </a:r>
            <a:r>
              <a:rPr lang="en-US" sz="2300" dirty="0" err="1" smtClean="0"/>
              <a:t>Bredehoeft</a:t>
            </a:r>
            <a:r>
              <a:rPr lang="en-US" sz="2300" dirty="0" smtClean="0"/>
              <a:t>-</a:t>
            </a:r>
            <a:r>
              <a:rPr lang="en-US" sz="2300" dirty="0" err="1" smtClean="0"/>
              <a:t>Papadopulos</a:t>
            </a:r>
            <a:r>
              <a:rPr lang="en-US" sz="2300" dirty="0" smtClean="0"/>
              <a:t>  method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Interference, hydrologic boundaries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Borehole storage</a:t>
            </a:r>
          </a:p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3300" dirty="0"/>
              <a:t>Skin </a:t>
            </a:r>
            <a:r>
              <a:rPr lang="en-US" sz="3300" dirty="0" smtClean="0"/>
              <a:t>effects</a:t>
            </a:r>
          </a:p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3300" dirty="0" smtClean="0"/>
              <a:t>Dimensionality</a:t>
            </a:r>
          </a:p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3300" dirty="0" smtClean="0"/>
              <a:t>Ambient flow, flow logging, packer testing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40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900" y="292365"/>
            <a:ext cx="5067300" cy="9525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Module Learning Goals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60350" y="1748367"/>
            <a:ext cx="8731250" cy="3771636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300" dirty="0" smtClean="0"/>
              <a:t>Master new vocabulary</a:t>
            </a:r>
          </a:p>
          <a:p>
            <a:r>
              <a:rPr lang="en-US" sz="4300" dirty="0" smtClean="0"/>
              <a:t>Understand concepts of “non-equilibrium flow”, ”steady-state flow” and “transient flow” and the geologic conditions that control flow</a:t>
            </a:r>
          </a:p>
          <a:p>
            <a:r>
              <a:rPr lang="en-US" sz="4300" dirty="0" smtClean="0"/>
              <a:t>Recognize the diffusion equation and Darcy’s Law in axial coordinates</a:t>
            </a:r>
          </a:p>
          <a:p>
            <a:r>
              <a:rPr lang="en-US" sz="4300" dirty="0" smtClean="0"/>
              <a:t>Understand (qualitatively and quantitatively) how water is produced from an aquifer to the well for both confined and unconfined aquifers</a:t>
            </a:r>
          </a:p>
          <a:p>
            <a:r>
              <a:rPr lang="en-US" sz="4300" dirty="0" smtClean="0"/>
              <a:t>Understand how the </a:t>
            </a:r>
            <a:r>
              <a:rPr lang="en-US" sz="4300" dirty="0" err="1" smtClean="0"/>
              <a:t>Theis</a:t>
            </a:r>
            <a:r>
              <a:rPr lang="en-US" sz="4300" dirty="0" smtClean="0"/>
              <a:t> equation was derived and be able to use the well function to calculate drawdown as a function of time and distance</a:t>
            </a:r>
          </a:p>
          <a:p>
            <a:r>
              <a:rPr lang="en-US" sz="4300" dirty="0" smtClean="0"/>
              <a:t>Be able to use non-dimensional variables to characterize the behavior of flow from wells</a:t>
            </a:r>
          </a:p>
          <a:p>
            <a:r>
              <a:rPr lang="en-US" sz="4300" dirty="0" smtClean="0"/>
              <a:t>Be able to identify when the </a:t>
            </a:r>
            <a:r>
              <a:rPr lang="en-US" sz="4300" dirty="0" err="1" smtClean="0"/>
              <a:t>Thiem</a:t>
            </a:r>
            <a:r>
              <a:rPr lang="en-US" sz="4300" dirty="0" smtClean="0"/>
              <a:t> equation is appropriate and use it in quantitative calculations</a:t>
            </a:r>
          </a:p>
          <a:p>
            <a:r>
              <a:rPr lang="en-US" sz="4300" dirty="0" smtClean="0"/>
              <a:t>Be able to use </a:t>
            </a:r>
            <a:r>
              <a:rPr lang="en-US" sz="4300" dirty="0" err="1" smtClean="0"/>
              <a:t>Theis</a:t>
            </a:r>
            <a:r>
              <a:rPr lang="en-US" sz="4300" dirty="0" smtClean="0"/>
              <a:t> and Jacob-Cooper methods to determine aquifer </a:t>
            </a:r>
            <a:r>
              <a:rPr lang="en-US" sz="4300" dirty="0" err="1" smtClean="0"/>
              <a:t>transmissivity</a:t>
            </a:r>
            <a:r>
              <a:rPr lang="en-US" sz="4300" dirty="0" smtClean="0"/>
              <a:t> and </a:t>
            </a:r>
            <a:r>
              <a:rPr lang="en-US" sz="4300" dirty="0" err="1" smtClean="0"/>
              <a:t>storativity</a:t>
            </a:r>
            <a:endParaRPr lang="en-US" sz="4300" dirty="0" smtClean="0"/>
          </a:p>
          <a:p>
            <a:r>
              <a:rPr lang="en-US" sz="4300" dirty="0" smtClean="0"/>
              <a:t>Be able to describe how draw-down curves are impacted by aquifer properties or recharge/barrier boundaries and quantitatively estimate the size of an aquifer</a:t>
            </a:r>
          </a:p>
          <a:p>
            <a:r>
              <a:rPr lang="en-US" sz="4300" dirty="0" smtClean="0"/>
              <a:t>Understand how aquifer properties are determined in slug tests and be able to undertake quantitative analysis of </a:t>
            </a:r>
            <a:r>
              <a:rPr lang="en-US" sz="4300" dirty="0" err="1" smtClean="0"/>
              <a:t>Hvorslev</a:t>
            </a:r>
            <a:r>
              <a:rPr lang="en-US" sz="4300" dirty="0" smtClean="0"/>
              <a:t> and Cooper-</a:t>
            </a:r>
            <a:r>
              <a:rPr lang="en-US" sz="4300" dirty="0" err="1" smtClean="0"/>
              <a:t>Bredehoeft</a:t>
            </a:r>
            <a:r>
              <a:rPr lang="en-US" sz="4300" dirty="0" smtClean="0"/>
              <a:t>-</a:t>
            </a:r>
            <a:r>
              <a:rPr lang="en-US" sz="4300" dirty="0" err="1" smtClean="0"/>
              <a:t>Papadopulos</a:t>
            </a:r>
            <a:r>
              <a:rPr lang="en-US" sz="4300" dirty="0" smtClean="0"/>
              <a:t> tests.</a:t>
            </a:r>
          </a:p>
          <a:p>
            <a:r>
              <a:rPr lang="en-US" sz="4300" dirty="0" smtClean="0"/>
              <a:t>Be able to describe what controls flow from wells starting at early time and extending to long time intervals</a:t>
            </a:r>
          </a:p>
          <a:p>
            <a:r>
              <a:rPr lang="en-US" sz="4300" dirty="0" smtClean="0"/>
              <a:t>Be able to describe quantitatively how drawdown behaves if nearby wells have overlapping cones of depression</a:t>
            </a:r>
          </a:p>
          <a:p>
            <a:r>
              <a:rPr lang="en-US" sz="4300" dirty="0" smtClean="0"/>
              <a:t>Understand the limits to what has been developed in this module</a:t>
            </a:r>
          </a:p>
        </p:txBody>
      </p:sp>
    </p:spTree>
    <p:extLst>
      <p:ext uri="{BB962C8B-B14F-4D97-AF65-F5344CB8AC3E}">
        <p14:creationId xmlns:p14="http://schemas.microsoft.com/office/powerpoint/2010/main" val="3972066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900" y="216165"/>
            <a:ext cx="5067300" cy="9525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Learning Goals-</a:t>
            </a:r>
            <a:r>
              <a:rPr lang="en-US" sz="3600" dirty="0"/>
              <a:t> </a:t>
            </a:r>
            <a:r>
              <a:rPr lang="en-US" sz="3600" dirty="0" smtClean="0"/>
              <a:t>This Video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0" y="1703917"/>
            <a:ext cx="7581900" cy="377163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Understand the role of a </a:t>
            </a:r>
            <a:r>
              <a:rPr lang="en-US" dirty="0" err="1" smtClean="0"/>
              <a:t>hydrogeologist</a:t>
            </a:r>
            <a:r>
              <a:rPr lang="en-US" dirty="0" smtClean="0"/>
              <a:t> in evaluating groundwater resources</a:t>
            </a:r>
          </a:p>
          <a:p>
            <a:r>
              <a:rPr lang="en-US" dirty="0" smtClean="0"/>
              <a:t>Be able to apply the diffusion equation in radial coordinates</a:t>
            </a:r>
          </a:p>
          <a:p>
            <a:r>
              <a:rPr lang="en-US" dirty="0" smtClean="0"/>
              <a:t>Understand (qualitatively and quantitatively) how water is produced from a confined aquifer to the well </a:t>
            </a:r>
          </a:p>
          <a:p>
            <a:r>
              <a:rPr lang="en-US" dirty="0" smtClean="0"/>
              <a:t>Understand the assumptions associated with derivation of the </a:t>
            </a:r>
            <a:r>
              <a:rPr lang="en-US" dirty="0" err="1" smtClean="0"/>
              <a:t>Theis</a:t>
            </a:r>
            <a:r>
              <a:rPr lang="en-US" dirty="0" smtClean="0"/>
              <a:t> equation</a:t>
            </a:r>
          </a:p>
          <a:p>
            <a:r>
              <a:rPr lang="en-US" dirty="0"/>
              <a:t>B</a:t>
            </a:r>
            <a:r>
              <a:rPr lang="en-US" dirty="0" smtClean="0"/>
              <a:t>e able to use the well function to calculate drawdown as a function of time and distance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42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633" y="233098"/>
            <a:ext cx="5067300" cy="9525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Important Note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0" y="1703917"/>
            <a:ext cx="7581900" cy="37716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Will be using many plots to understand flow to wells</a:t>
            </a:r>
          </a:p>
          <a:p>
            <a:pPr lvl="1"/>
            <a:r>
              <a:rPr lang="en-US" dirty="0" smtClean="0"/>
              <a:t>Some are linear x and linear y</a:t>
            </a:r>
          </a:p>
          <a:p>
            <a:pPr lvl="1"/>
            <a:r>
              <a:rPr lang="en-US" dirty="0" smtClean="0"/>
              <a:t>Some are log(y) </a:t>
            </a:r>
            <a:r>
              <a:rPr lang="en-US" dirty="0" err="1" smtClean="0"/>
              <a:t>vs</a:t>
            </a:r>
            <a:r>
              <a:rPr lang="en-US" dirty="0" smtClean="0"/>
              <a:t> log(x)</a:t>
            </a:r>
          </a:p>
          <a:p>
            <a:pPr lvl="1"/>
            <a:r>
              <a:rPr lang="en-US" dirty="0" smtClean="0"/>
              <a:t>Some are log(y) </a:t>
            </a:r>
            <a:r>
              <a:rPr lang="en-US" dirty="0" err="1" smtClean="0"/>
              <a:t>vs</a:t>
            </a:r>
            <a:r>
              <a:rPr lang="en-US" dirty="0" smtClean="0"/>
              <a:t> linear x</a:t>
            </a:r>
          </a:p>
          <a:p>
            <a:pPr lvl="1"/>
            <a:r>
              <a:rPr lang="en-US" dirty="0" smtClean="0"/>
              <a:t>Some are linear y </a:t>
            </a:r>
            <a:r>
              <a:rPr lang="en-US" dirty="0" err="1" smtClean="0"/>
              <a:t>vs</a:t>
            </a:r>
            <a:r>
              <a:rPr lang="en-US" dirty="0" smtClean="0"/>
              <a:t> log(x)</a:t>
            </a:r>
          </a:p>
          <a:p>
            <a:r>
              <a:rPr lang="en-US" dirty="0" smtClean="0"/>
              <a:t>Make a note to yourself to pay attention to these differences!!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9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071033" y="1720846"/>
            <a:ext cx="7264400" cy="307777"/>
            <a:chOff x="946150" y="1585612"/>
            <a:chExt cx="6750050" cy="257273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028700" y="1803400"/>
              <a:ext cx="6667500" cy="1270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946150" y="1585612"/>
              <a:ext cx="2597150" cy="25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Potentiometric surface</a:t>
              </a:r>
              <a:endParaRPr lang="en-US" sz="14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98500" y="3947583"/>
            <a:ext cx="81915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Assumptions</a:t>
            </a:r>
          </a:p>
          <a:p>
            <a:pPr marL="342900" indent="-342900">
              <a:buAutoNum type="arabicPeriod"/>
            </a:pPr>
            <a:r>
              <a:rPr lang="en-US" dirty="0" smtClean="0"/>
              <a:t>Aquifer bounded on bottom, horizontal and infinite, isotropic and homogeneous</a:t>
            </a:r>
          </a:p>
          <a:p>
            <a:pPr marL="342900" indent="-342900">
              <a:buAutoNum type="arabicPeriod"/>
            </a:pPr>
            <a:r>
              <a:rPr lang="en-US" dirty="0" smtClean="0"/>
              <a:t>Initially horizontal potentiometric surface, all change due to pumping</a:t>
            </a:r>
          </a:p>
          <a:p>
            <a:pPr marL="342900" indent="-342900">
              <a:buAutoNum type="arabicPeriod"/>
            </a:pPr>
            <a:r>
              <a:rPr lang="en-US" dirty="0" smtClean="0"/>
              <a:t>Fully penetrating and screened wells of infinitesimal radius</a:t>
            </a:r>
          </a:p>
          <a:p>
            <a:pPr marL="342900" indent="-342900">
              <a:buAutoNum type="arabicPeriod"/>
            </a:pPr>
            <a:r>
              <a:rPr lang="en-US" dirty="0" smtClean="0"/>
              <a:t>100% efficient – drawdown in well bore is equal to drawdown in aquifer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Radial horizontal Darcy flow with constant viscosity and </a:t>
            </a:r>
            <a:r>
              <a:rPr lang="en-US" dirty="0" smtClean="0"/>
              <a:t>density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1181101" y="2921000"/>
            <a:ext cx="8157632" cy="1037167"/>
            <a:chOff x="1117600" y="2882900"/>
            <a:chExt cx="7594600" cy="1244600"/>
          </a:xfrm>
        </p:grpSpPr>
        <p:sp>
          <p:nvSpPr>
            <p:cNvPr id="32" name="Rectangle 31"/>
            <p:cNvSpPr/>
            <p:nvPr/>
          </p:nvSpPr>
          <p:spPr>
            <a:xfrm>
              <a:off x="1155700" y="3086100"/>
              <a:ext cx="6654800" cy="863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117600" y="2882900"/>
              <a:ext cx="6692900" cy="165100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3962400"/>
              <a:ext cx="6692900" cy="165100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58000" y="3327400"/>
              <a:ext cx="185420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Confined Aquifer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187700" y="1204384"/>
            <a:ext cx="4216400" cy="2550583"/>
            <a:chOff x="2578100" y="850900"/>
            <a:chExt cx="4216400" cy="3060700"/>
          </a:xfrm>
        </p:grpSpPr>
        <p:sp>
          <p:nvSpPr>
            <p:cNvPr id="15" name="TextBox 14"/>
            <p:cNvSpPr txBox="1"/>
            <p:nvPr/>
          </p:nvSpPr>
          <p:spPr>
            <a:xfrm>
              <a:off x="2578100" y="876300"/>
              <a:ext cx="1168860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Pump well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33900" y="850900"/>
              <a:ext cx="226060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Observation Wells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86100" y="1498600"/>
              <a:ext cx="177800" cy="2400300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46600" y="1511300"/>
              <a:ext cx="177800" cy="2400300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46800" y="1511300"/>
              <a:ext cx="177800" cy="2400300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159931" y="2042583"/>
            <a:ext cx="6210300" cy="1576917"/>
            <a:chOff x="546100" y="1841500"/>
            <a:chExt cx="6210300" cy="1892300"/>
          </a:xfrm>
        </p:grpSpPr>
        <p:sp>
          <p:nvSpPr>
            <p:cNvPr id="28" name="Freeform 27"/>
            <p:cNvSpPr/>
            <p:nvPr/>
          </p:nvSpPr>
          <p:spPr>
            <a:xfrm>
              <a:off x="546100" y="1854200"/>
              <a:ext cx="2540000" cy="850900"/>
            </a:xfrm>
            <a:custGeom>
              <a:avLst/>
              <a:gdLst>
                <a:gd name="connsiteX0" fmla="*/ 0 w 1943100"/>
                <a:gd name="connsiteY0" fmla="*/ 0 h 850900"/>
                <a:gd name="connsiteX1" fmla="*/ 647700 w 1943100"/>
                <a:gd name="connsiteY1" fmla="*/ 38100 h 850900"/>
                <a:gd name="connsiteX2" fmla="*/ 1143000 w 1943100"/>
                <a:gd name="connsiteY2" fmla="*/ 190500 h 850900"/>
                <a:gd name="connsiteX3" fmla="*/ 1498600 w 1943100"/>
                <a:gd name="connsiteY3" fmla="*/ 406400 h 850900"/>
                <a:gd name="connsiteX4" fmla="*/ 1778000 w 1943100"/>
                <a:gd name="connsiteY4" fmla="*/ 609600 h 850900"/>
                <a:gd name="connsiteX5" fmla="*/ 1943100 w 1943100"/>
                <a:gd name="connsiteY5" fmla="*/ 850900 h 850900"/>
                <a:gd name="connsiteX6" fmla="*/ 1930400 w 1943100"/>
                <a:gd name="connsiteY6" fmla="*/ 85090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100" h="850900">
                  <a:moveTo>
                    <a:pt x="0" y="0"/>
                  </a:moveTo>
                  <a:lnTo>
                    <a:pt x="647700" y="38100"/>
                  </a:lnTo>
                  <a:lnTo>
                    <a:pt x="1143000" y="190500"/>
                  </a:lnTo>
                  <a:lnTo>
                    <a:pt x="1498600" y="406400"/>
                  </a:lnTo>
                  <a:lnTo>
                    <a:pt x="1778000" y="609600"/>
                  </a:lnTo>
                  <a:lnTo>
                    <a:pt x="1943100" y="850900"/>
                  </a:lnTo>
                  <a:lnTo>
                    <a:pt x="1930400" y="850900"/>
                  </a:lnTo>
                </a:path>
              </a:pathLst>
            </a:cu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 flipH="1">
              <a:off x="3263900" y="1841500"/>
              <a:ext cx="2501900" cy="850900"/>
            </a:xfrm>
            <a:custGeom>
              <a:avLst/>
              <a:gdLst>
                <a:gd name="connsiteX0" fmla="*/ 0 w 1943100"/>
                <a:gd name="connsiteY0" fmla="*/ 0 h 850900"/>
                <a:gd name="connsiteX1" fmla="*/ 647700 w 1943100"/>
                <a:gd name="connsiteY1" fmla="*/ 38100 h 850900"/>
                <a:gd name="connsiteX2" fmla="*/ 1143000 w 1943100"/>
                <a:gd name="connsiteY2" fmla="*/ 190500 h 850900"/>
                <a:gd name="connsiteX3" fmla="*/ 1498600 w 1943100"/>
                <a:gd name="connsiteY3" fmla="*/ 406400 h 850900"/>
                <a:gd name="connsiteX4" fmla="*/ 1778000 w 1943100"/>
                <a:gd name="connsiteY4" fmla="*/ 609600 h 850900"/>
                <a:gd name="connsiteX5" fmla="*/ 1943100 w 1943100"/>
                <a:gd name="connsiteY5" fmla="*/ 850900 h 850900"/>
                <a:gd name="connsiteX6" fmla="*/ 1930400 w 1943100"/>
                <a:gd name="connsiteY6" fmla="*/ 85090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100" h="850900">
                  <a:moveTo>
                    <a:pt x="0" y="0"/>
                  </a:moveTo>
                  <a:lnTo>
                    <a:pt x="647700" y="38100"/>
                  </a:lnTo>
                  <a:lnTo>
                    <a:pt x="1143000" y="190500"/>
                  </a:lnTo>
                  <a:lnTo>
                    <a:pt x="1498600" y="406400"/>
                  </a:lnTo>
                  <a:lnTo>
                    <a:pt x="1778000" y="609600"/>
                  </a:lnTo>
                  <a:lnTo>
                    <a:pt x="1943100" y="850900"/>
                  </a:lnTo>
                  <a:lnTo>
                    <a:pt x="1930400" y="850900"/>
                  </a:lnTo>
                </a:path>
              </a:pathLst>
            </a:cu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762500" y="1968500"/>
              <a:ext cx="199390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rgbClr val="FFFF00"/>
                </a:solidFill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05000" y="3213100"/>
              <a:ext cx="3517900" cy="520700"/>
              <a:chOff x="1905000" y="3213100"/>
              <a:chExt cx="3517900" cy="52070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251200" y="3213100"/>
                <a:ext cx="2171700" cy="44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Radial flow</a:t>
                </a:r>
                <a:endParaRPr lang="en-US" dirty="0"/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 flipH="1">
                <a:off x="3352800" y="3733800"/>
                <a:ext cx="901700" cy="0"/>
              </a:xfrm>
              <a:prstGeom prst="straightConnector1">
                <a:avLst/>
              </a:prstGeom>
              <a:ln>
                <a:solidFill>
                  <a:srgbClr val="FFFF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1905000" y="3721100"/>
                <a:ext cx="1130300" cy="12700"/>
              </a:xfrm>
              <a:prstGeom prst="straightConnector1">
                <a:avLst/>
              </a:prstGeom>
              <a:ln>
                <a:solidFill>
                  <a:srgbClr val="FFFF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Rectangle 25"/>
          <p:cNvSpPr/>
          <p:nvPr/>
        </p:nvSpPr>
        <p:spPr>
          <a:xfrm>
            <a:off x="0" y="0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0989"/>
            <a:ext cx="1791907" cy="15381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136650" y="1479550"/>
            <a:ext cx="7327900" cy="307777"/>
            <a:chOff x="1136650" y="1479550"/>
            <a:chExt cx="7327900" cy="307777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1136650" y="1746251"/>
              <a:ext cx="7194550" cy="126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7423150" y="1479550"/>
              <a:ext cx="1041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surface</a:t>
              </a:r>
              <a:endParaRPr lang="en-US" sz="14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930650" y="2010833"/>
            <a:ext cx="1193800" cy="753534"/>
            <a:chOff x="3930650" y="2010833"/>
            <a:chExt cx="1193800" cy="753534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3937000" y="2019300"/>
              <a:ext cx="8467" cy="745067"/>
            </a:xfrm>
            <a:prstGeom prst="straightConnector1">
              <a:avLst/>
            </a:prstGeom>
            <a:ln>
              <a:solidFill>
                <a:srgbClr val="FFFF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673600" y="2010833"/>
              <a:ext cx="8467" cy="266700"/>
            </a:xfrm>
            <a:prstGeom prst="straightConnector1">
              <a:avLst/>
            </a:prstGeom>
            <a:ln>
              <a:solidFill>
                <a:srgbClr val="FFFF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930650" y="2076451"/>
              <a:ext cx="1193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FFFF00"/>
                  </a:solidFill>
                </a:rPr>
                <a:t>Draw-</a:t>
              </a:r>
              <a:r>
                <a:rPr lang="en-US" sz="1000" dirty="0" smtClean="0">
                  <a:solidFill>
                    <a:srgbClr val="FFFF00"/>
                  </a:solidFill>
                </a:rPr>
                <a:t>down</a:t>
              </a:r>
              <a:endParaRPr lang="en-US" sz="1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197100" y="673101"/>
            <a:ext cx="927100" cy="1574799"/>
            <a:chOff x="2197100" y="673101"/>
            <a:chExt cx="927100" cy="1574799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2711450" y="1143000"/>
              <a:ext cx="222250" cy="1104900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197100" y="673101"/>
              <a:ext cx="927100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8000"/>
                  </a:solidFill>
                </a:rPr>
                <a:t>Cone of Depression</a:t>
              </a:r>
              <a:endParaRPr lang="en-US" sz="12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70300" y="3079750"/>
            <a:ext cx="3289300" cy="717550"/>
            <a:chOff x="3670300" y="3079750"/>
            <a:chExt cx="3289300" cy="717550"/>
          </a:xfrm>
        </p:grpSpPr>
        <p:sp>
          <p:nvSpPr>
            <p:cNvPr id="2" name="Rectangle 1"/>
            <p:cNvSpPr/>
            <p:nvPr/>
          </p:nvSpPr>
          <p:spPr>
            <a:xfrm>
              <a:off x="3670300" y="3079750"/>
              <a:ext cx="222250" cy="711200"/>
            </a:xfrm>
            <a:prstGeom prst="rect">
              <a:avLst/>
            </a:prstGeom>
            <a:pattFill prst="dkVert">
              <a:fgClr>
                <a:prstClr val="black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130800" y="3086100"/>
              <a:ext cx="222250" cy="711200"/>
            </a:xfrm>
            <a:prstGeom prst="rect">
              <a:avLst/>
            </a:prstGeom>
            <a:pattFill prst="dkVert">
              <a:fgClr>
                <a:prstClr val="black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737350" y="3086100"/>
              <a:ext cx="222250" cy="711200"/>
            </a:xfrm>
            <a:prstGeom prst="rect">
              <a:avLst/>
            </a:prstGeom>
            <a:pattFill prst="dkVert">
              <a:fgClr>
                <a:prstClr val="black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683000" y="364067"/>
            <a:ext cx="4920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Assumptions Required for Derivations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1704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1560</Words>
  <Application>Microsoft Macintosh PowerPoint</Application>
  <PresentationFormat>On-screen Show (16:10)</PresentationFormat>
  <Paragraphs>263</Paragraphs>
  <Slides>18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Equation</vt:lpstr>
      <vt:lpstr>PowerPoint Presentation</vt:lpstr>
      <vt:lpstr>PowerPoint Presentation</vt:lpstr>
      <vt:lpstr>PowerPoint Presentation</vt:lpstr>
      <vt:lpstr>Module Four Outline</vt:lpstr>
      <vt:lpstr>Concepts and Vocabulary </vt:lpstr>
      <vt:lpstr>Module Learning Goals</vt:lpstr>
      <vt:lpstr>Learning Goals- This Video</vt:lpstr>
      <vt:lpstr>Important Note</vt:lpstr>
      <vt:lpstr>PowerPoint Presentation</vt:lpstr>
      <vt:lpstr>Equations in axial coordinates</vt:lpstr>
      <vt:lpstr>PowerPoint Presentation</vt:lpstr>
      <vt:lpstr>PowerPoint Presentation</vt:lpstr>
      <vt:lpstr>Theis Equation</vt:lpstr>
      <vt:lpstr>PowerPoint Presentation</vt:lpstr>
      <vt:lpstr>Well Function</vt:lpstr>
      <vt:lpstr>PowerPoint Presentation</vt:lpstr>
      <vt:lpstr>PowerPoint Presentation</vt:lpstr>
      <vt:lpstr>PowerPoint Presentation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Michael Brown</dc:creator>
  <cp:lastModifiedBy>J Michael Brown</cp:lastModifiedBy>
  <cp:revision>3</cp:revision>
  <dcterms:created xsi:type="dcterms:W3CDTF">2012-04-03T21:21:00Z</dcterms:created>
  <dcterms:modified xsi:type="dcterms:W3CDTF">2012-04-17T23:31:29Z</dcterms:modified>
</cp:coreProperties>
</file>