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2C10C-C04E-8448-A67E-F43F893A8986}" type="datetimeFigureOut">
              <a:rPr lang="en-US" smtClean="0"/>
              <a:t>4/9/12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8460C-B8B3-D047-B2EB-F8C2BF91D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0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00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5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1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3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1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9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71D25-0F6F-4F4D-9F93-F098BF51AACA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6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0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0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9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6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0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7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BCE0-B467-764E-9260-00F53BE56599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94FE-BCF1-3D41-B0E1-3E84B9AFF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9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7520" y="2120541"/>
            <a:ext cx="396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ESS 454 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084" y="3825240"/>
            <a:ext cx="2746917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2</a:t>
            </a:r>
          </a:p>
          <a:p>
            <a:r>
              <a:rPr lang="en-US" sz="1800" dirty="0">
                <a:solidFill>
                  <a:schemeClr val="bg1"/>
                </a:solidFill>
              </a:rPr>
              <a:t>Properties of </a:t>
            </a:r>
            <a:r>
              <a:rPr lang="en-US" sz="1800" dirty="0" smtClean="0">
                <a:solidFill>
                  <a:schemeClr val="bg1"/>
                </a:solidFill>
              </a:rPr>
              <a:t>Materials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Basic Physics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Darcy’s Law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Characteristics of Aquifers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Elasticity and Storage</a:t>
            </a: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30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5791201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6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680" y="3599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Specific Yield  (</a:t>
            </a:r>
            <a:r>
              <a:rPr lang="en-US" sz="3600" dirty="0" err="1" smtClean="0"/>
              <a:t>S</a:t>
            </a:r>
            <a:r>
              <a:rPr lang="en-US" sz="3600" baseline="-25000" dirty="0" err="1" smtClean="0"/>
              <a:t>y</a:t>
            </a:r>
            <a:r>
              <a:rPr lang="en-US" sz="3600" dirty="0" smtClean="0"/>
              <a:t>) and Retention (</a:t>
            </a:r>
            <a:r>
              <a:rPr lang="en-US" sz="3600" dirty="0" err="1" smtClean="0"/>
              <a:t>S</a:t>
            </a:r>
            <a:r>
              <a:rPr lang="en-US" sz="3600" baseline="-25000" dirty="0" err="1" smtClean="0"/>
              <a:t>r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840" y="2051304"/>
            <a:ext cx="8229600" cy="2374392"/>
          </a:xfrm>
        </p:spPr>
        <p:txBody>
          <a:bodyPr/>
          <a:lstStyle/>
          <a:p>
            <a:r>
              <a:rPr lang="en-US" dirty="0" smtClean="0"/>
              <a:t>The sum of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r</a:t>
            </a:r>
            <a:r>
              <a:rPr lang="en-US" dirty="0" smtClean="0"/>
              <a:t> is the porosity</a:t>
            </a:r>
          </a:p>
          <a:p>
            <a:pPr marL="457200" lvl="1" indent="0">
              <a:buNone/>
            </a:pPr>
            <a:r>
              <a:rPr lang="en-US" dirty="0" smtClean="0"/>
              <a:t>                    n </a:t>
            </a:r>
            <a:r>
              <a:rPr lang="en-US" dirty="0"/>
              <a:t>= </a:t>
            </a:r>
            <a:r>
              <a:rPr lang="en-US" dirty="0" err="1"/>
              <a:t>S</a:t>
            </a:r>
            <a:r>
              <a:rPr lang="en-US" baseline="-25000" dirty="0" err="1"/>
              <a:t>y</a:t>
            </a:r>
            <a:r>
              <a:rPr lang="en-US" dirty="0"/>
              <a:t> + </a:t>
            </a:r>
            <a:r>
              <a:rPr lang="en-US" dirty="0" err="1"/>
              <a:t>S</a:t>
            </a:r>
            <a:r>
              <a:rPr lang="en-US" baseline="-25000" dirty="0" err="1"/>
              <a:t>r</a:t>
            </a:r>
            <a:r>
              <a:rPr lang="en-US" baseline="-25000" dirty="0"/>
              <a:t>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 is the fraction that drains by gravity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104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6960" y="4572001"/>
            <a:ext cx="694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Sponge and steel wool;  Both are very porous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but water will drain out of steel wool and is retained in sponge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0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332037"/>
            <a:ext cx="8229600" cy="452596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Pendular</a:t>
            </a:r>
            <a:r>
              <a:rPr lang="en-US" dirty="0"/>
              <a:t> water” clings to grain boundaries and does not drain</a:t>
            </a:r>
          </a:p>
          <a:p>
            <a:r>
              <a:rPr lang="en-US" dirty="0" err="1"/>
              <a:t>S</a:t>
            </a:r>
            <a:r>
              <a:rPr lang="en-US" baseline="-25000" dirty="0" err="1"/>
              <a:t>y</a:t>
            </a:r>
            <a:r>
              <a:rPr lang="en-US" dirty="0"/>
              <a:t> is low for clay/silt and</a:t>
            </a:r>
            <a:r>
              <a:rPr lang="en-US" baseline="-9000" dirty="0"/>
              <a:t> </a:t>
            </a:r>
            <a:r>
              <a:rPr lang="en-US" dirty="0"/>
              <a:t>nearly equal to </a:t>
            </a:r>
            <a:r>
              <a:rPr lang="en-US" dirty="0" smtClean="0"/>
              <a:t>porosity </a:t>
            </a:r>
            <a:r>
              <a:rPr lang="en-US" dirty="0"/>
              <a:t>for sands and gravels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104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786446"/>
            <a:ext cx="5974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End – Material Properties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77360" y="3974592"/>
            <a:ext cx="311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 with Basic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2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177102"/>
            <a:ext cx="8229600" cy="1143000"/>
          </a:xfrm>
        </p:spPr>
        <p:txBody>
          <a:bodyPr/>
          <a:lstStyle/>
          <a:p>
            <a:r>
              <a:rPr lang="en-US" sz="3600" dirty="0" smtClean="0"/>
              <a:t>Module Two Vocabulary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900" y="1693533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Basic physics (mass, acceleration, specific weight, density, force, </a:t>
            </a:r>
          </a:p>
          <a:p>
            <a:pPr marL="0" indent="0">
              <a:buNone/>
            </a:pPr>
            <a:r>
              <a:rPr lang="en-US" dirty="0" smtClean="0"/>
              <a:t>                                   work, energy, pressure, gradients)</a:t>
            </a:r>
          </a:p>
          <a:p>
            <a:r>
              <a:rPr lang="en-US" dirty="0" smtClean="0"/>
              <a:t>Grain size, phi, sorting, uniformity coefficient</a:t>
            </a:r>
          </a:p>
          <a:p>
            <a:r>
              <a:rPr lang="en-US" dirty="0" smtClean="0"/>
              <a:t>Flux, specific discharge, </a:t>
            </a:r>
            <a:r>
              <a:rPr lang="en-US" dirty="0" err="1" smtClean="0"/>
              <a:t>Darcian</a:t>
            </a:r>
            <a:r>
              <a:rPr lang="en-US" dirty="0" smtClean="0"/>
              <a:t> velocity</a:t>
            </a:r>
          </a:p>
          <a:p>
            <a:r>
              <a:rPr lang="en-US" dirty="0" smtClean="0"/>
              <a:t>Porosity (primary or secondary)</a:t>
            </a:r>
          </a:p>
          <a:p>
            <a:r>
              <a:rPr lang="en-US" dirty="0" smtClean="0"/>
              <a:t>Viscosity</a:t>
            </a:r>
          </a:p>
          <a:p>
            <a:r>
              <a:rPr lang="en-US" dirty="0" smtClean="0"/>
              <a:t>Hydraulic Head: pressure and elevation</a:t>
            </a:r>
          </a:p>
          <a:p>
            <a:r>
              <a:rPr lang="en-US" dirty="0" smtClean="0"/>
              <a:t>piezometer</a:t>
            </a:r>
          </a:p>
          <a:p>
            <a:r>
              <a:rPr lang="en-US" dirty="0" smtClean="0"/>
              <a:t>Permeability (intrinsic), </a:t>
            </a:r>
            <a:r>
              <a:rPr lang="en-US" dirty="0" err="1" smtClean="0"/>
              <a:t>Permeameter</a:t>
            </a:r>
            <a:endParaRPr lang="en-US" dirty="0" smtClean="0"/>
          </a:p>
          <a:p>
            <a:r>
              <a:rPr lang="en-US" dirty="0" smtClean="0"/>
              <a:t>Hydraulic conductivity, Darcy’s Law</a:t>
            </a:r>
          </a:p>
          <a:p>
            <a:r>
              <a:rPr lang="en-US" dirty="0" smtClean="0"/>
              <a:t>Water Table, </a:t>
            </a:r>
            <a:r>
              <a:rPr lang="en-US" dirty="0" err="1" smtClean="0"/>
              <a:t>Potentiometric</a:t>
            </a:r>
            <a:r>
              <a:rPr lang="en-US" dirty="0" smtClean="0"/>
              <a:t> surface and gradient</a:t>
            </a:r>
          </a:p>
          <a:p>
            <a:r>
              <a:rPr lang="en-US" dirty="0" smtClean="0"/>
              <a:t>Aquifers: confined, unconfined, flowing, artesian, perched</a:t>
            </a:r>
          </a:p>
          <a:p>
            <a:r>
              <a:rPr lang="en-US" dirty="0" err="1" smtClean="0"/>
              <a:t>Storativity</a:t>
            </a:r>
            <a:r>
              <a:rPr lang="en-US" dirty="0" smtClean="0"/>
              <a:t> specific storage, specific retention, specific yield, </a:t>
            </a:r>
            <a:r>
              <a:rPr lang="en-US" dirty="0" err="1" smtClean="0"/>
              <a:t>pendular</a:t>
            </a:r>
            <a:r>
              <a:rPr lang="en-US" dirty="0" smtClean="0"/>
              <a:t> water</a:t>
            </a:r>
          </a:p>
          <a:p>
            <a:r>
              <a:rPr lang="en-US" dirty="0" err="1" smtClean="0"/>
              <a:t>Transmissivity</a:t>
            </a:r>
            <a:endParaRPr lang="en-US" dirty="0" smtClean="0"/>
          </a:p>
          <a:p>
            <a:r>
              <a:rPr lang="en-US" dirty="0" smtClean="0"/>
              <a:t>Compressibility (of water, of aquifer skeleton)</a:t>
            </a:r>
          </a:p>
          <a:p>
            <a:r>
              <a:rPr lang="en-US" dirty="0" smtClean="0"/>
              <a:t>Effective stress</a:t>
            </a:r>
          </a:p>
          <a:p>
            <a:r>
              <a:rPr lang="en-US" dirty="0" smtClean="0"/>
              <a:t>Isotropy and anisotropy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0" y="26244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Outline and Learning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80" y="216103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 smtClean="0"/>
              <a:t>Master new vocabulary</a:t>
            </a:r>
          </a:p>
          <a:p>
            <a:r>
              <a:rPr lang="en-US" sz="3400" dirty="0" smtClean="0"/>
              <a:t>Understand how geologic materials control hydrological properties and how such characteristics and properties are described and determined.</a:t>
            </a:r>
          </a:p>
          <a:p>
            <a:r>
              <a:rPr lang="en-US" sz="3400" dirty="0" smtClean="0"/>
              <a:t>Understand the connection between energy, pressure, and forces acting on groundwater</a:t>
            </a:r>
          </a:p>
          <a:p>
            <a:r>
              <a:rPr lang="en-US" sz="3400" dirty="0" smtClean="0"/>
              <a:t>Be able to use Darcy’s Law to calculate water fluxes and to quantify </a:t>
            </a:r>
            <a:r>
              <a:rPr lang="en-US" sz="3400" dirty="0" err="1" smtClean="0"/>
              <a:t>permeameter</a:t>
            </a:r>
            <a:r>
              <a:rPr lang="en-US" sz="3400" dirty="0" smtClean="0"/>
              <a:t> properties</a:t>
            </a:r>
          </a:p>
          <a:p>
            <a:r>
              <a:rPr lang="en-US" sz="3400" dirty="0" smtClean="0"/>
              <a:t>Be able to describe and distinguish, and use in quantitative calculations: hydraulic conductivity, permeability, and hydraulic head (total, elevation, pressure)</a:t>
            </a:r>
          </a:p>
          <a:p>
            <a:r>
              <a:rPr lang="en-US" sz="3400" dirty="0" smtClean="0"/>
              <a:t>Understand the basic concepts associated with aquifers and be able to draw geologic  cross-sections to illustrate these ideas</a:t>
            </a:r>
          </a:p>
          <a:p>
            <a:r>
              <a:rPr lang="en-US" sz="3400" dirty="0" smtClean="0"/>
              <a:t>Be able to calculate hydraulic gradients based on potentiometric surfaces</a:t>
            </a:r>
          </a:p>
          <a:p>
            <a:r>
              <a:rPr lang="en-US" sz="3400" dirty="0"/>
              <a:t>Understand the concepts of isotropy and homogeneity and understand the geologic factors that impact these concepts</a:t>
            </a:r>
            <a:endParaRPr lang="en-US" sz="3400" dirty="0" smtClean="0"/>
          </a:p>
          <a:p>
            <a:r>
              <a:rPr lang="en-US" sz="3400" dirty="0"/>
              <a:t>Understand the concept of aquifer elasticity and specific storage and be able to undertake quantitative analysis of aquifer </a:t>
            </a:r>
            <a:r>
              <a:rPr lang="en-US" sz="3400" dirty="0" smtClean="0"/>
              <a:t>properties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0" y="3477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Porosity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332037"/>
            <a:ext cx="5821680" cy="4093147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n</a:t>
            </a:r>
            <a:r>
              <a:rPr lang="en-US" sz="2600" dirty="0" smtClean="0"/>
              <a:t> = V</a:t>
            </a:r>
            <a:r>
              <a:rPr lang="en-US" sz="2600" baseline="-25000" dirty="0" smtClean="0"/>
              <a:t>void</a:t>
            </a:r>
            <a:r>
              <a:rPr lang="en-US" sz="2600" dirty="0" smtClean="0"/>
              <a:t>/V</a:t>
            </a:r>
            <a:r>
              <a:rPr lang="en-US" sz="2600" baseline="-25000" dirty="0" smtClean="0"/>
              <a:t>total</a:t>
            </a:r>
            <a:r>
              <a:rPr lang="en-US" sz="2600" dirty="0" smtClean="0"/>
              <a:t>x100 (%)</a:t>
            </a:r>
          </a:p>
          <a:p>
            <a:pPr lvl="1"/>
            <a:r>
              <a:rPr lang="en-US" sz="2200" dirty="0" smtClean="0"/>
              <a:t>“effective” </a:t>
            </a:r>
            <a:r>
              <a:rPr lang="en-US" sz="2200" dirty="0" err="1" smtClean="0"/>
              <a:t>vs</a:t>
            </a:r>
            <a:r>
              <a:rPr lang="en-US" sz="2200" dirty="0" smtClean="0"/>
              <a:t> “total”</a:t>
            </a:r>
          </a:p>
          <a:p>
            <a:r>
              <a:rPr lang="en-US" sz="2600" dirty="0" smtClean="0"/>
              <a:t>Close-packed spheres:  </a:t>
            </a:r>
            <a:r>
              <a:rPr lang="en-US" sz="2600" dirty="0" err="1" smtClean="0"/>
              <a:t>n</a:t>
            </a:r>
            <a:r>
              <a:rPr lang="en-US" sz="2600" dirty="0" smtClean="0"/>
              <a:t>=26%</a:t>
            </a:r>
          </a:p>
          <a:p>
            <a:pPr lvl="1"/>
            <a:r>
              <a:rPr lang="en-US" sz="2200" dirty="0" smtClean="0"/>
              <a:t>Independent of size</a:t>
            </a:r>
          </a:p>
          <a:p>
            <a:pPr lvl="1"/>
            <a:r>
              <a:rPr lang="en-US" sz="2200" dirty="0" smtClean="0"/>
              <a:t>Lower </a:t>
            </a:r>
            <a:r>
              <a:rPr lang="en-US" sz="2200" dirty="0" err="1" smtClean="0"/>
              <a:t>n</a:t>
            </a:r>
            <a:r>
              <a:rPr lang="en-US" sz="2200" dirty="0" smtClean="0"/>
              <a:t> with mixed size grains</a:t>
            </a:r>
          </a:p>
          <a:p>
            <a:r>
              <a:rPr lang="en-US" sz="2600" dirty="0" smtClean="0"/>
              <a:t>Water transport =&gt; “well sorted”</a:t>
            </a:r>
          </a:p>
          <a:p>
            <a:r>
              <a:rPr lang="en-US" sz="2600" dirty="0" smtClean="0"/>
              <a:t>Landslide, glacier, volcanic flow =&gt; “poorly sorted”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70880" y="2060448"/>
            <a:ext cx="2672080" cy="28529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35040" y="2206752"/>
            <a:ext cx="2113280" cy="2328672"/>
            <a:chOff x="6035040" y="1838960"/>
            <a:chExt cx="2113280" cy="1940560"/>
          </a:xfrm>
        </p:grpSpPr>
        <p:sp>
          <p:nvSpPr>
            <p:cNvPr id="8" name="Oval 7"/>
            <p:cNvSpPr/>
            <p:nvPr/>
          </p:nvSpPr>
          <p:spPr>
            <a:xfrm>
              <a:off x="6156960" y="1838960"/>
              <a:ext cx="325120" cy="31496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685280" y="2153920"/>
              <a:ext cx="325120" cy="31496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39840" y="3464560"/>
              <a:ext cx="325120" cy="31496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579360" y="3322320"/>
              <a:ext cx="325120" cy="31496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620000" y="1950720"/>
              <a:ext cx="325120" cy="31496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35040" y="2783840"/>
              <a:ext cx="325120" cy="31496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979920" y="3078480"/>
              <a:ext cx="325120" cy="31496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823200" y="2743200"/>
              <a:ext cx="325120" cy="31496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183120" y="2600960"/>
              <a:ext cx="325120" cy="31496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740400" y="2011680"/>
            <a:ext cx="2702560" cy="2877312"/>
            <a:chOff x="5740400" y="1676400"/>
            <a:chExt cx="2702560" cy="2397760"/>
          </a:xfrm>
        </p:grpSpPr>
        <p:cxnSp>
          <p:nvCxnSpPr>
            <p:cNvPr id="19" name="Straight Connector 18"/>
            <p:cNvCxnSpPr>
              <a:endCxn id="9" idx="1"/>
            </p:cNvCxnSpPr>
            <p:nvPr/>
          </p:nvCxnSpPr>
          <p:spPr>
            <a:xfrm>
              <a:off x="6400800" y="2011680"/>
              <a:ext cx="332093" cy="188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553200" y="3688080"/>
              <a:ext cx="365760" cy="35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6" idx="2"/>
            </p:cNvCxnSpPr>
            <p:nvPr/>
          </p:nvCxnSpPr>
          <p:spPr>
            <a:xfrm>
              <a:off x="6868160" y="2418080"/>
              <a:ext cx="314960" cy="340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2" idx="3"/>
            </p:cNvCxnSpPr>
            <p:nvPr/>
          </p:nvCxnSpPr>
          <p:spPr>
            <a:xfrm flipV="1">
              <a:off x="7020560" y="2219555"/>
              <a:ext cx="647053" cy="86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4" idx="2"/>
            </p:cNvCxnSpPr>
            <p:nvPr/>
          </p:nvCxnSpPr>
          <p:spPr>
            <a:xfrm>
              <a:off x="6360160" y="2956560"/>
              <a:ext cx="619760" cy="279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274560" y="3251200"/>
              <a:ext cx="332093" cy="188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15" idx="1"/>
            </p:cNvCxnSpPr>
            <p:nvPr/>
          </p:nvCxnSpPr>
          <p:spPr>
            <a:xfrm>
              <a:off x="7843520" y="2214880"/>
              <a:ext cx="27293" cy="5744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400800" y="1676400"/>
              <a:ext cx="386080" cy="284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2" idx="0"/>
            </p:cNvCxnSpPr>
            <p:nvPr/>
          </p:nvCxnSpPr>
          <p:spPr>
            <a:xfrm>
              <a:off x="7345680" y="1717040"/>
              <a:ext cx="436880" cy="2336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4"/>
              <a:endCxn id="14" idx="1"/>
            </p:cNvCxnSpPr>
            <p:nvPr/>
          </p:nvCxnSpPr>
          <p:spPr>
            <a:xfrm>
              <a:off x="6319520" y="2153920"/>
              <a:ext cx="708013" cy="9706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6" idx="5"/>
            </p:cNvCxnSpPr>
            <p:nvPr/>
          </p:nvCxnSpPr>
          <p:spPr>
            <a:xfrm>
              <a:off x="7460627" y="2869795"/>
              <a:ext cx="257786" cy="52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13" idx="0"/>
            </p:cNvCxnSpPr>
            <p:nvPr/>
          </p:nvCxnSpPr>
          <p:spPr>
            <a:xfrm flipH="1">
              <a:off x="6197600" y="2092960"/>
              <a:ext cx="30480" cy="6908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50560" y="1869440"/>
              <a:ext cx="403213" cy="137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6" idx="1"/>
            </p:cNvCxnSpPr>
            <p:nvPr/>
          </p:nvCxnSpPr>
          <p:spPr>
            <a:xfrm>
              <a:off x="5770880" y="2905760"/>
              <a:ext cx="433693" cy="157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874000" y="2103120"/>
              <a:ext cx="568960" cy="25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122160" y="3261360"/>
              <a:ext cx="30480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14" idx="1"/>
            </p:cNvCxnSpPr>
            <p:nvPr/>
          </p:nvCxnSpPr>
          <p:spPr>
            <a:xfrm>
              <a:off x="6807200" y="2336800"/>
              <a:ext cx="220333" cy="787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965440" y="2905760"/>
              <a:ext cx="467360" cy="25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680960" y="3505200"/>
              <a:ext cx="375920" cy="568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740400" y="3393440"/>
              <a:ext cx="626733" cy="188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659120" y="1914144"/>
            <a:ext cx="3352800" cy="3413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5679440" y="1926336"/>
            <a:ext cx="3332480" cy="3352800"/>
            <a:chOff x="5679440" y="1615440"/>
            <a:chExt cx="3332480" cy="2794000"/>
          </a:xfrm>
        </p:grpSpPr>
        <p:grpSp>
          <p:nvGrpSpPr>
            <p:cNvPr id="68" name="Group 67"/>
            <p:cNvGrpSpPr/>
            <p:nvPr/>
          </p:nvGrpSpPr>
          <p:grpSpPr>
            <a:xfrm>
              <a:off x="5679440" y="1615440"/>
              <a:ext cx="3027680" cy="528320"/>
              <a:chOff x="5679440" y="1625600"/>
              <a:chExt cx="3027680" cy="52832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679440" y="164592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167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675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183120" y="16256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691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8199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933440" y="2072640"/>
              <a:ext cx="3027680" cy="528320"/>
              <a:chOff x="5679440" y="1625600"/>
              <a:chExt cx="3027680" cy="52832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5679440" y="164592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167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675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183120" y="16256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691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8199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709920" y="2529840"/>
              <a:ext cx="3027680" cy="528320"/>
              <a:chOff x="5679440" y="1625600"/>
              <a:chExt cx="3027680" cy="52832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679440" y="164592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167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675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183120" y="16256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691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199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963920" y="2976880"/>
              <a:ext cx="3027680" cy="528320"/>
              <a:chOff x="5679440" y="1625600"/>
              <a:chExt cx="3027680" cy="52832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679440" y="164592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167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675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183120" y="16256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691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8199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720080" y="3423920"/>
              <a:ext cx="3027680" cy="528320"/>
              <a:chOff x="5679440" y="1625600"/>
              <a:chExt cx="3027680" cy="52832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5679440" y="164592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167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675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183120" y="16256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691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8199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984240" y="3881120"/>
              <a:ext cx="3027680" cy="528320"/>
              <a:chOff x="5679440" y="1625600"/>
              <a:chExt cx="3027680" cy="52832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5679440" y="164592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167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675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183120" y="162560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691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8199120" y="1635760"/>
                <a:ext cx="508000" cy="50800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6140973" y="2353056"/>
            <a:ext cx="2337040" cy="1950720"/>
            <a:chOff x="6140973" y="1960880"/>
            <a:chExt cx="2337040" cy="1625600"/>
          </a:xfrm>
        </p:grpSpPr>
        <p:grpSp>
          <p:nvGrpSpPr>
            <p:cNvPr id="129" name="Group 128"/>
            <p:cNvGrpSpPr/>
            <p:nvPr/>
          </p:nvGrpSpPr>
          <p:grpSpPr>
            <a:xfrm>
              <a:off x="6140973" y="1960880"/>
              <a:ext cx="2337040" cy="1026160"/>
              <a:chOff x="6191773" y="1960880"/>
              <a:chExt cx="2337040" cy="102616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6191773" y="2001520"/>
                <a:ext cx="6245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423843" y="2113280"/>
                <a:ext cx="55515" cy="45719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689613" y="1991360"/>
                <a:ext cx="6245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197613" y="1960880"/>
                <a:ext cx="6245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193028" y="258064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731508" y="254000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426708" y="243840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924548" y="242824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441453" y="2082800"/>
                <a:ext cx="6245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685293" y="1981200"/>
                <a:ext cx="6245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959613" y="2103120"/>
                <a:ext cx="6245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8184388" y="199136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428228" y="210312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670548" y="286512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203188" y="289560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463028" y="242824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717028" y="256032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930388" y="242824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8235188" y="2600960"/>
                <a:ext cx="100585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695440" y="3027680"/>
              <a:ext cx="833120" cy="558800"/>
              <a:chOff x="6695440" y="3027680"/>
              <a:chExt cx="833120" cy="5588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6908800" y="3027680"/>
                <a:ext cx="91440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929120" y="3342640"/>
                <a:ext cx="91440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183120" y="3495040"/>
                <a:ext cx="91440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437120" y="3352800"/>
                <a:ext cx="91440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695440" y="3474720"/>
                <a:ext cx="91440" cy="91440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56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3260" y="358142"/>
            <a:ext cx="309626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5520" y="331725"/>
            <a:ext cx="2946400" cy="28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4080" y="3364993"/>
            <a:ext cx="3068320" cy="313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6116" y="3293365"/>
            <a:ext cx="3113404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4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760" y="29902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F</a:t>
            </a:r>
            <a:r>
              <a:rPr lang="en-US" sz="3600" dirty="0" smtClean="0"/>
              <a:t>  (phi) for grain size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438402"/>
            <a:ext cx="4686300" cy="2298700"/>
          </a:xfrm>
        </p:spPr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F = -</a:t>
            </a:r>
            <a:r>
              <a:rPr lang="en-US" dirty="0" smtClean="0">
                <a:cs typeface="Symbol" charset="2"/>
              </a:rPr>
              <a:t>log</a:t>
            </a:r>
            <a:r>
              <a:rPr lang="en-US" baseline="-25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(size (mm))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84510"/>
              </p:ext>
            </p:extLst>
          </p:nvPr>
        </p:nvGraphicFramePr>
        <p:xfrm>
          <a:off x="6133407" y="2812806"/>
          <a:ext cx="218265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310"/>
                <a:gridCol w="1005344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Size (mm)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ymbol" charset="2"/>
                          <a:cs typeface="Symbol" charset="2"/>
                        </a:rPr>
                        <a:t>F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+2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+3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+4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1/32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+5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(31 microns)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80" y="-108712"/>
            <a:ext cx="8229600" cy="11430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sz="3600" dirty="0" smtClean="0"/>
              <a:t>umulative Plots</a:t>
            </a:r>
            <a:endParaRPr lang="en-US" sz="3600" dirty="0"/>
          </a:p>
        </p:txBody>
      </p:sp>
      <p:pic>
        <p:nvPicPr>
          <p:cNvPr id="4" name="Picture 3" descr="siltySandCu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70" y="1032001"/>
            <a:ext cx="7410450" cy="5427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9220" y="5967984"/>
            <a:ext cx="72771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Uniformity coefficient C</a:t>
            </a:r>
            <a:r>
              <a:rPr lang="en-US" baseline="-25000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=d</a:t>
            </a:r>
            <a:r>
              <a:rPr lang="en-US" baseline="-25000" dirty="0" smtClean="0">
                <a:solidFill>
                  <a:srgbClr val="000000"/>
                </a:solidFill>
              </a:rPr>
              <a:t>60</a:t>
            </a:r>
            <a:r>
              <a:rPr lang="en-US" dirty="0" smtClean="0">
                <a:solidFill>
                  <a:srgbClr val="000000"/>
                </a:solidFill>
              </a:rPr>
              <a:t>/d</a:t>
            </a:r>
            <a:r>
              <a:rPr lang="en-US" baseline="-25000" dirty="0" smtClean="0">
                <a:solidFill>
                  <a:srgbClr val="000000"/>
                </a:solidFill>
              </a:rPr>
              <a:t>10  </a:t>
            </a:r>
            <a:r>
              <a:rPr lang="en-US" dirty="0" smtClean="0">
                <a:solidFill>
                  <a:srgbClr val="000000"/>
                </a:solidFill>
              </a:rPr>
              <a:t>=0.15/0.018 = 8.3 (poorly sorted)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950720" y="4706112"/>
            <a:ext cx="4673600" cy="243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40560" y="3145536"/>
            <a:ext cx="3444240" cy="121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997200" y="4791455"/>
            <a:ext cx="3098800" cy="381524"/>
            <a:chOff x="2997200" y="3992880"/>
            <a:chExt cx="3098800" cy="317937"/>
          </a:xfrm>
        </p:grpSpPr>
        <p:sp>
          <p:nvSpPr>
            <p:cNvPr id="15" name="TextBox 14"/>
            <p:cNvSpPr txBox="1"/>
            <p:nvPr/>
          </p:nvSpPr>
          <p:spPr>
            <a:xfrm>
              <a:off x="5791200" y="4003040"/>
              <a:ext cx="304800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63440" y="3992880"/>
              <a:ext cx="304800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30320" y="3992880"/>
              <a:ext cx="396240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77360" y="3992880"/>
              <a:ext cx="304800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49520" y="3992880"/>
              <a:ext cx="304800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97200" y="3992880"/>
              <a:ext cx="518160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F=</a:t>
              </a:r>
              <a:endParaRPr lang="en-US" dirty="0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79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nesandC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938784"/>
            <a:ext cx="7849775" cy="5669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9400" y="5990844"/>
            <a:ext cx="69723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Uniformity coefficient C</a:t>
            </a:r>
            <a:r>
              <a:rPr lang="en-US" baseline="-25000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=d</a:t>
            </a:r>
            <a:r>
              <a:rPr lang="en-US" baseline="-25000" dirty="0" smtClean="0">
                <a:solidFill>
                  <a:srgbClr val="000000"/>
                </a:solidFill>
              </a:rPr>
              <a:t>60</a:t>
            </a:r>
            <a:r>
              <a:rPr lang="en-US" dirty="0" smtClean="0">
                <a:solidFill>
                  <a:srgbClr val="000000"/>
                </a:solidFill>
              </a:rPr>
              <a:t>/d</a:t>
            </a:r>
            <a:r>
              <a:rPr lang="en-US" baseline="-25000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 = .21/.15 = 1.4 (well sorted)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859280" y="4669536"/>
            <a:ext cx="3484880" cy="365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49120" y="3121152"/>
            <a:ext cx="3312160" cy="243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3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83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Porosity of Geologic Materials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253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Sediments and Sedimentary rocks 3-30% porosity</a:t>
            </a:r>
          </a:p>
          <a:p>
            <a:pPr lvl="1"/>
            <a:r>
              <a:rPr lang="en-US" sz="2400" dirty="0" smtClean="0"/>
              <a:t>Sands and gravels: high effective porosity</a:t>
            </a:r>
          </a:p>
          <a:p>
            <a:pPr lvl="1"/>
            <a:r>
              <a:rPr lang="en-US" sz="2400" dirty="0" smtClean="0"/>
              <a:t>Silts and clays: high porosity but low “effective porosity” 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err="1" smtClean="0"/>
              <a:t>Lithification</a:t>
            </a:r>
            <a:r>
              <a:rPr lang="en-US" sz="2400" dirty="0" smtClean="0"/>
              <a:t>” reduces porosity (compaction and cementation)</a:t>
            </a:r>
          </a:p>
          <a:p>
            <a:pPr lvl="1"/>
            <a:r>
              <a:rPr lang="en-US" sz="2400" dirty="0" smtClean="0"/>
              <a:t>Special case: Carbonates (limestone)</a:t>
            </a:r>
          </a:p>
          <a:p>
            <a:r>
              <a:rPr lang="en-US" sz="2800" dirty="0" smtClean="0"/>
              <a:t>Igneous/metamorphic porosity is typically &lt;2%</a:t>
            </a:r>
          </a:p>
          <a:p>
            <a:pPr lvl="1"/>
            <a:r>
              <a:rPr lang="en-US" sz="2400" dirty="0" smtClean="0"/>
              <a:t>Cracks and joints typically provide most porosity</a:t>
            </a:r>
          </a:p>
          <a:p>
            <a:r>
              <a:rPr lang="en-US" sz="2800" dirty="0" smtClean="0"/>
              <a:t>“Primary” </a:t>
            </a:r>
            <a:r>
              <a:rPr lang="en-US" sz="2800" dirty="0" err="1" smtClean="0"/>
              <a:t>vs</a:t>
            </a:r>
            <a:r>
              <a:rPr lang="en-US" sz="2800" dirty="0" smtClean="0"/>
              <a:t> “Secondary” Porosity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56" y="13547"/>
            <a:ext cx="1747520" cy="170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428"/>
            <a:ext cx="1747520" cy="1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7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618</Words>
  <Application>Microsoft Macintosh PowerPoint</Application>
  <PresentationFormat>On-screen Show (4:3)</PresentationFormat>
  <Paragraphs>105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ESS 454  Hydrogeology</vt:lpstr>
      <vt:lpstr>Module Two Vocabulary </vt:lpstr>
      <vt:lpstr>Outline and Learning Objectives</vt:lpstr>
      <vt:lpstr>Porosity</vt:lpstr>
      <vt:lpstr>PowerPoint Presentation</vt:lpstr>
      <vt:lpstr>F  (phi) for grain size</vt:lpstr>
      <vt:lpstr>Cumulative Plots</vt:lpstr>
      <vt:lpstr>PowerPoint Presentation</vt:lpstr>
      <vt:lpstr>Porosity of Geologic Materials</vt:lpstr>
      <vt:lpstr>Specific Yield  (Sy) and Retention (Sr)</vt:lpstr>
      <vt:lpstr>PowerPoint Presentation</vt:lpstr>
      <vt:lpstr>The End – Material Properties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454  Hydrogeology</dc:title>
  <dc:creator>J Michael Brown</dc:creator>
  <cp:lastModifiedBy>J Michael Brown</cp:lastModifiedBy>
  <cp:revision>3</cp:revision>
  <dcterms:created xsi:type="dcterms:W3CDTF">2012-02-28T21:30:11Z</dcterms:created>
  <dcterms:modified xsi:type="dcterms:W3CDTF">2012-04-09T21:25:30Z</dcterms:modified>
</cp:coreProperties>
</file>