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1.bin" ContentType="application/vnd.openxmlformats-officedocument.oleObject"/>
  <Override PartName="/ppt/embeddings/Microsoft_Equation1.bin" ContentType="application/vnd.openxmlformats-officedocument.oleObject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5" d="100"/>
          <a:sy n="145" d="100"/>
        </p:scale>
        <p:origin x="-256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Relationship Id="rId2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3D5881-1CA2-F540-A2B2-54F7F31D6904}" type="datetimeFigureOut">
              <a:rPr lang="en-US" smtClean="0"/>
              <a:t>2/28/12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C61479-50C7-084A-8C64-D848E213B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29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6068E-8828-E94C-B605-41CE8AC6530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6104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6068E-8828-E94C-B605-41CE8AC6530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53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6068E-8828-E94C-B605-41CE8AC6530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134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6068E-8828-E94C-B605-41CE8AC6530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4811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6068E-8828-E94C-B605-41CE8AC6530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8116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6068E-8828-E94C-B605-41CE8AC6530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1063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6068E-8828-E94C-B605-41CE8AC6530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9536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6068E-8828-E94C-B605-41CE8AC6530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044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6068E-8828-E94C-B605-41CE8AC6530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961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6068E-8828-E94C-B605-41CE8AC6530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490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B60E3-A24C-D146-BA38-6FD3A2ED0576}" type="datetimeFigureOut">
              <a:rPr lang="en-US" smtClean="0"/>
              <a:t>2/28/12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AE85-A220-7342-9712-A93D9429F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169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B60E3-A24C-D146-BA38-6FD3A2ED0576}" type="datetimeFigureOut">
              <a:rPr lang="en-US" smtClean="0"/>
              <a:t>2/28/12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AE85-A220-7342-9712-A93D9429F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606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B60E3-A24C-D146-BA38-6FD3A2ED0576}" type="datetimeFigureOut">
              <a:rPr lang="en-US" smtClean="0"/>
              <a:t>2/28/12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AE85-A220-7342-9712-A93D9429F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522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B60E3-A24C-D146-BA38-6FD3A2ED0576}" type="datetimeFigureOut">
              <a:rPr lang="en-US" smtClean="0"/>
              <a:t>2/28/12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AE85-A220-7342-9712-A93D9429F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030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B60E3-A24C-D146-BA38-6FD3A2ED0576}" type="datetimeFigureOut">
              <a:rPr lang="en-US" smtClean="0"/>
              <a:t>2/28/12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AE85-A220-7342-9712-A93D9429F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157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B60E3-A24C-D146-BA38-6FD3A2ED0576}" type="datetimeFigureOut">
              <a:rPr lang="en-US" smtClean="0"/>
              <a:t>2/28/12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AE85-A220-7342-9712-A93D9429F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836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B60E3-A24C-D146-BA38-6FD3A2ED0576}" type="datetimeFigureOut">
              <a:rPr lang="en-US" smtClean="0"/>
              <a:t>2/28/12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AE85-A220-7342-9712-A93D9429F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253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B60E3-A24C-D146-BA38-6FD3A2ED0576}" type="datetimeFigureOut">
              <a:rPr lang="en-US" smtClean="0"/>
              <a:t>2/28/12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AE85-A220-7342-9712-A93D9429F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35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B60E3-A24C-D146-BA38-6FD3A2ED0576}" type="datetimeFigureOut">
              <a:rPr lang="en-US" smtClean="0"/>
              <a:t>2/28/12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AE85-A220-7342-9712-A93D9429F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377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B60E3-A24C-D146-BA38-6FD3A2ED0576}" type="datetimeFigureOut">
              <a:rPr lang="en-US" smtClean="0"/>
              <a:t>2/28/12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AE85-A220-7342-9712-A93D9429F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515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B60E3-A24C-D146-BA38-6FD3A2ED0576}" type="datetimeFigureOut">
              <a:rPr lang="en-US" smtClean="0"/>
              <a:t>2/28/12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AE85-A220-7342-9712-A93D9429F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386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B60E3-A24C-D146-BA38-6FD3A2ED0576}" type="datetimeFigureOut">
              <a:rPr lang="en-US" smtClean="0"/>
              <a:t>2/28/12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9AE85-A220-7342-9712-A93D9429F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699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3.emf"/><Relationship Id="rId6" Type="http://schemas.openxmlformats.org/officeDocument/2006/relationships/oleObject" Target="../embeddings/Microsoft_Equation1.bin"/><Relationship Id="rId7" Type="http://schemas.openxmlformats.org/officeDocument/2006/relationships/image" Target="../media/image4.emf"/><Relationship Id="rId8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557520" y="2120541"/>
            <a:ext cx="39624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smtClean="0">
                <a:solidFill>
                  <a:srgbClr val="000000"/>
                </a:solidFill>
              </a:rPr>
              <a:t>ESS 454 </a:t>
            </a:r>
            <a:br>
              <a:rPr lang="en-US" sz="3600" smtClean="0">
                <a:solidFill>
                  <a:srgbClr val="000000"/>
                </a:solidFill>
              </a:rPr>
            </a:br>
            <a:r>
              <a:rPr lang="en-US" sz="3600" smtClean="0">
                <a:solidFill>
                  <a:srgbClr val="000000"/>
                </a:solidFill>
              </a:rPr>
              <a:t>Hydrogeology</a:t>
            </a:r>
            <a:endParaRPr lang="en-US" sz="3600" dirty="0">
              <a:solidFill>
                <a:srgbClr val="000000"/>
              </a:solidFill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6143084" y="3825240"/>
            <a:ext cx="2746917" cy="1752600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Module 2</a:t>
            </a:r>
          </a:p>
          <a:p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Properties of Materials</a:t>
            </a:r>
          </a:p>
          <a:p>
            <a:r>
              <a:rPr lang="en-US" sz="1800" dirty="0" smtClean="0">
                <a:solidFill>
                  <a:srgbClr val="000000"/>
                </a:solidFill>
              </a:rPr>
              <a:t>Basic Physics</a:t>
            </a:r>
          </a:p>
          <a:p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Darcy’s Law</a:t>
            </a:r>
          </a:p>
          <a:p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Characteristics of Aquifers</a:t>
            </a:r>
          </a:p>
          <a:p>
            <a:r>
              <a:rPr lang="en-US" sz="1800" dirty="0" smtClean="0">
                <a:solidFill>
                  <a:schemeClr val="tx2">
                    <a:lumMod val="50000"/>
                  </a:schemeClr>
                </a:solidFill>
              </a:rPr>
              <a:t>Elasticity and Storage</a:t>
            </a:r>
          </a:p>
        </p:txBody>
      </p:sp>
      <p:pic>
        <p:nvPicPr>
          <p:cNvPr id="4" name="Picture 3" descr="ess_banner_combin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73032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156960" y="5899524"/>
            <a:ext cx="2987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Instructor: Michael Brown</a:t>
            </a:r>
          </a:p>
          <a:p>
            <a:r>
              <a:rPr lang="en-US" dirty="0" err="1"/>
              <a:t>brown@ess.washington.edu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833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4715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End –  Basic Physics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3291840" y="4194048"/>
            <a:ext cx="2428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Continue – Darcy’s Law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817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Energy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1760" y="1588008"/>
            <a:ext cx="550672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Measured relative to a “datum”</a:t>
            </a:r>
          </a:p>
          <a:p>
            <a:pPr lvl="1"/>
            <a:r>
              <a:rPr lang="en-US" sz="2000" dirty="0" smtClean="0"/>
              <a:t>Difference rather than “absolute value” is important</a:t>
            </a:r>
          </a:p>
          <a:p>
            <a:r>
              <a:rPr lang="en-US" sz="2400" dirty="0" smtClean="0"/>
              <a:t>“additive” and  “conserved”</a:t>
            </a:r>
          </a:p>
          <a:p>
            <a:r>
              <a:rPr lang="en-US" sz="2400" dirty="0" smtClean="0"/>
              <a:t>“extensive” (scales with size)</a:t>
            </a:r>
          </a:p>
          <a:p>
            <a:pPr lvl="1"/>
            <a:r>
              <a:rPr lang="en-US" sz="2000" dirty="0" smtClean="0"/>
              <a:t>Units of J/kg or J/m</a:t>
            </a:r>
            <a:r>
              <a:rPr lang="en-US" sz="2000" baseline="30000" dirty="0" smtClean="0"/>
              <a:t>3 </a:t>
            </a:r>
            <a:r>
              <a:rPr lang="en-US" sz="2000" dirty="0" smtClean="0"/>
              <a:t>or J/N (N=kg*</a:t>
            </a:r>
            <a:r>
              <a:rPr lang="en-US" sz="2000" dirty="0" err="1" smtClean="0"/>
              <a:t>g</a:t>
            </a:r>
            <a:r>
              <a:rPr lang="en-US" sz="2000" dirty="0" smtClean="0"/>
              <a:t>)</a:t>
            </a:r>
            <a:endParaRPr lang="en-US" sz="2000" baseline="30000" dirty="0" smtClean="0"/>
          </a:p>
          <a:p>
            <a:r>
              <a:rPr lang="en-US" sz="2400" dirty="0" smtClean="0"/>
              <a:t>Potential, Kinetic, Thermal, Chemical</a:t>
            </a:r>
          </a:p>
        </p:txBody>
      </p:sp>
      <p:sp>
        <p:nvSpPr>
          <p:cNvPr id="6" name="Rectangle 5"/>
          <p:cNvSpPr/>
          <p:nvPr/>
        </p:nvSpPr>
        <p:spPr>
          <a:xfrm>
            <a:off x="7056" y="13547"/>
            <a:ext cx="1747520" cy="17068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20428"/>
            <a:ext cx="1747520" cy="18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797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3505200" y="963168"/>
            <a:ext cx="4328160" cy="4779264"/>
            <a:chOff x="3505200" y="802640"/>
            <a:chExt cx="4328160" cy="3982720"/>
          </a:xfrm>
        </p:grpSpPr>
        <p:sp>
          <p:nvSpPr>
            <p:cNvPr id="3" name="Rectangle 2"/>
            <p:cNvSpPr/>
            <p:nvPr/>
          </p:nvSpPr>
          <p:spPr>
            <a:xfrm>
              <a:off x="4673600" y="802640"/>
              <a:ext cx="3139440" cy="2844800"/>
            </a:xfrm>
            <a:prstGeom prst="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 1"/>
            <p:cNvSpPr/>
            <p:nvPr/>
          </p:nvSpPr>
          <p:spPr>
            <a:xfrm>
              <a:off x="3515360" y="1940560"/>
              <a:ext cx="3139440" cy="2844800"/>
            </a:xfrm>
            <a:prstGeom prst="rect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/>
            <p:cNvCxnSpPr/>
            <p:nvPr/>
          </p:nvCxnSpPr>
          <p:spPr>
            <a:xfrm flipH="1">
              <a:off x="3505200" y="802640"/>
              <a:ext cx="1158240" cy="112776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H="1">
              <a:off x="6654800" y="822960"/>
              <a:ext cx="1158240" cy="112776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3525520" y="3637280"/>
              <a:ext cx="1158240" cy="112776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6675120" y="3657600"/>
              <a:ext cx="1158240" cy="112776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5821680" y="1780032"/>
            <a:ext cx="314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14800" y="3133344"/>
            <a:ext cx="314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77840" y="2523744"/>
            <a:ext cx="314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55360" y="3389376"/>
            <a:ext cx="314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05680" y="2779776"/>
            <a:ext cx="314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307840" y="1658112"/>
            <a:ext cx="314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734560" y="5132832"/>
            <a:ext cx="314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262880" y="4791456"/>
            <a:ext cx="314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416800" y="1511808"/>
            <a:ext cx="314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8" name="Parallelogram 17"/>
          <p:cNvSpPr/>
          <p:nvPr/>
        </p:nvSpPr>
        <p:spPr>
          <a:xfrm rot="7908349">
            <a:off x="4405628" y="1484009"/>
            <a:ext cx="2072640" cy="3449740"/>
          </a:xfrm>
          <a:prstGeom prst="parallelogram">
            <a:avLst>
              <a:gd name="adj" fmla="val 28610"/>
            </a:avLst>
          </a:prstGeom>
          <a:gradFill flip="none" rotWithShape="1">
            <a:gsLst>
              <a:gs pos="0">
                <a:schemeClr val="accent1">
                  <a:shade val="51000"/>
                  <a:satMod val="130000"/>
                  <a:alpha val="73000"/>
                </a:schemeClr>
              </a:gs>
              <a:gs pos="80000">
                <a:schemeClr val="accent1">
                  <a:shade val="93000"/>
                  <a:satMod val="130000"/>
                  <a:alpha val="73000"/>
                </a:schemeClr>
              </a:gs>
              <a:gs pos="100000">
                <a:schemeClr val="accent1">
                  <a:shade val="94000"/>
                  <a:satMod val="135000"/>
                  <a:alpha val="73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45440" y="3611726"/>
            <a:ext cx="3098800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Forms “scalar field”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000" dirty="0" smtClean="0"/>
              <a:t>Surface </a:t>
            </a:r>
            <a:r>
              <a:rPr lang="en-US" sz="2000" dirty="0"/>
              <a:t>of constant energy is an “equipotential” surface 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29920" y="2523744"/>
            <a:ext cx="191008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Energy</a:t>
            </a:r>
            <a:endParaRPr lang="en-US" sz="3200" dirty="0"/>
          </a:p>
        </p:txBody>
      </p:sp>
      <p:sp>
        <p:nvSpPr>
          <p:cNvPr id="22" name="Rectangle 21"/>
          <p:cNvSpPr/>
          <p:nvPr/>
        </p:nvSpPr>
        <p:spPr>
          <a:xfrm>
            <a:off x="7056" y="13547"/>
            <a:ext cx="1747520" cy="17068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20428"/>
            <a:ext cx="1747520" cy="18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248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7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3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9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1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700"/>
                            </p:stCondLst>
                            <p:childTnLst>
                              <p:par>
                                <p:cTn id="42" presetID="9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13678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Force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8720" y="1941576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Gradient (derivative in x, y, and z) of Energy</a:t>
            </a:r>
          </a:p>
          <a:p>
            <a:pPr lvl="1"/>
            <a:r>
              <a:rPr lang="en-US" sz="2000" dirty="0" smtClean="0"/>
              <a:t>Vector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>
              <a:buNone/>
            </a:pPr>
            <a:endParaRPr lang="en-US" sz="2400" dirty="0" smtClean="0"/>
          </a:p>
          <a:p>
            <a:endParaRPr lang="en-US" sz="2800" dirty="0" smtClean="0"/>
          </a:p>
          <a:p>
            <a:r>
              <a:rPr lang="en-US" sz="2800" dirty="0" smtClean="0"/>
              <a:t>Units:  mass*length/time</a:t>
            </a:r>
            <a:r>
              <a:rPr lang="en-US" sz="2800" baseline="30000" dirty="0" smtClean="0"/>
              <a:t>2</a:t>
            </a:r>
          </a:p>
          <a:p>
            <a:r>
              <a:rPr lang="en-US" sz="2800" dirty="0" smtClean="0"/>
              <a:t>Energy increases in gradient direction</a:t>
            </a:r>
          </a:p>
          <a:p>
            <a:pPr lvl="1"/>
            <a:r>
              <a:rPr lang="en-US" sz="2400" dirty="0" smtClean="0"/>
              <a:t>Force “points” in opposite direction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347274"/>
              </p:ext>
            </p:extLst>
          </p:nvPr>
        </p:nvGraphicFramePr>
        <p:xfrm>
          <a:off x="1258889" y="3120390"/>
          <a:ext cx="4351337" cy="11372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4" imgW="1701800" imgH="444500" progId="Equation.3">
                  <p:embed/>
                </p:oleObj>
              </mc:Choice>
              <mc:Fallback>
                <p:oleObj name="Equation" r:id="rId4" imgW="1701800" imgH="4445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58889" y="3120390"/>
                        <a:ext cx="4351337" cy="113728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6537986"/>
              </p:ext>
            </p:extLst>
          </p:nvPr>
        </p:nvGraphicFramePr>
        <p:xfrm>
          <a:off x="5821681" y="3054604"/>
          <a:ext cx="2726267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6" imgW="1066800" imgH="457200" progId="Equation.3">
                  <p:embed/>
                </p:oleObj>
              </mc:Choice>
              <mc:Fallback>
                <p:oleObj name="Equation" r:id="rId6" imgW="10668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821681" y="3054604"/>
                        <a:ext cx="2726267" cy="11684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7056" y="13547"/>
            <a:ext cx="1747520" cy="17068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1720428"/>
            <a:ext cx="1747520" cy="180001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7020560" y="4669536"/>
            <a:ext cx="1615440" cy="1747028"/>
            <a:chOff x="7020560" y="3891280"/>
            <a:chExt cx="1615440" cy="1455857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7371080" y="5095240"/>
              <a:ext cx="1264920" cy="15240"/>
            </a:xfrm>
            <a:prstGeom prst="straightConnector1">
              <a:avLst/>
            </a:prstGeom>
            <a:ln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7335520" y="3891280"/>
              <a:ext cx="35560" cy="1224280"/>
            </a:xfrm>
            <a:prstGeom prst="straightConnector1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7894320" y="5039360"/>
              <a:ext cx="406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020560" y="4297680"/>
              <a:ext cx="254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E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7335520" y="4791456"/>
            <a:ext cx="1310640" cy="1127760"/>
            <a:chOff x="7335520" y="3992880"/>
            <a:chExt cx="1310640" cy="939800"/>
          </a:xfrm>
        </p:grpSpPr>
        <p:cxnSp>
          <p:nvCxnSpPr>
            <p:cNvPr id="16" name="Straight Arrow Connector 15"/>
            <p:cNvCxnSpPr/>
            <p:nvPr/>
          </p:nvCxnSpPr>
          <p:spPr>
            <a:xfrm flipV="1">
              <a:off x="7553960" y="4348480"/>
              <a:ext cx="899160" cy="584200"/>
            </a:xfrm>
            <a:prstGeom prst="straightConnector1">
              <a:avLst/>
            </a:prstGeom>
            <a:ln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7335520" y="4561840"/>
              <a:ext cx="36576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280400" y="3992880"/>
              <a:ext cx="36576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7487920" y="4389120"/>
            <a:ext cx="1473200" cy="438912"/>
            <a:chOff x="7487920" y="3657600"/>
            <a:chExt cx="1473200" cy="365760"/>
          </a:xfrm>
        </p:grpSpPr>
        <p:cxnSp>
          <p:nvCxnSpPr>
            <p:cNvPr id="25" name="Straight Arrow Connector 24"/>
            <p:cNvCxnSpPr/>
            <p:nvPr/>
          </p:nvCxnSpPr>
          <p:spPr>
            <a:xfrm flipH="1">
              <a:off x="7487920" y="4013200"/>
              <a:ext cx="914400" cy="10160"/>
            </a:xfrm>
            <a:prstGeom prst="straightConnector1">
              <a:avLst/>
            </a:prstGeom>
            <a:ln>
              <a:solidFill>
                <a:srgbClr val="FFFF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7506275" y="3657600"/>
              <a:ext cx="1454845" cy="2308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Force in –x direction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725907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Pressure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0400" y="2453640"/>
            <a:ext cx="8229600" cy="4525963"/>
          </a:xfrm>
        </p:spPr>
        <p:txBody>
          <a:bodyPr>
            <a:normAutofit/>
          </a:bodyPr>
          <a:lstStyle/>
          <a:p>
            <a:r>
              <a:rPr lang="en-US" sz="2600" dirty="0" smtClean="0"/>
              <a:t>Force per unit area (N/m</a:t>
            </a:r>
            <a:r>
              <a:rPr lang="en-US" sz="2600" baseline="30000" dirty="0" smtClean="0"/>
              <a:t>2</a:t>
            </a:r>
            <a:r>
              <a:rPr lang="en-US" sz="2600" dirty="0" smtClean="0"/>
              <a:t> = Pa)</a:t>
            </a:r>
          </a:p>
          <a:p>
            <a:r>
              <a:rPr lang="en-US" sz="2600" dirty="0" smtClean="0"/>
              <a:t>Gravitational force = </a:t>
            </a:r>
            <a:r>
              <a:rPr lang="en-US" sz="2600" dirty="0" smtClean="0">
                <a:latin typeface="Symbol" charset="2"/>
                <a:cs typeface="Symbol" charset="2"/>
              </a:rPr>
              <a:t>r</a:t>
            </a:r>
            <a:r>
              <a:rPr lang="en-US" sz="2600" dirty="0" smtClean="0"/>
              <a:t>*g   (force on a volume)</a:t>
            </a:r>
          </a:p>
          <a:p>
            <a:pPr lvl="1"/>
            <a:r>
              <a:rPr lang="en-US" sz="2200" dirty="0" err="1" smtClean="0"/>
              <a:t>g</a:t>
            </a:r>
            <a:r>
              <a:rPr lang="en-US" sz="2200" dirty="0" smtClean="0"/>
              <a:t>=9.8 m/s</a:t>
            </a:r>
            <a:r>
              <a:rPr lang="en-US" sz="2200" baseline="30000" dirty="0" smtClean="0"/>
              <a:t>2</a:t>
            </a:r>
            <a:r>
              <a:rPr lang="en-US" sz="2200" dirty="0" smtClean="0"/>
              <a:t>   </a:t>
            </a:r>
            <a:r>
              <a:rPr lang="en-US" sz="2200" dirty="0" err="1" smtClean="0">
                <a:latin typeface="Symbol" charset="2"/>
                <a:cs typeface="Symbol" charset="2"/>
              </a:rPr>
              <a:t>r</a:t>
            </a:r>
            <a:r>
              <a:rPr lang="en-US" sz="2200" dirty="0" smtClean="0"/>
              <a:t> is density (kg/m</a:t>
            </a:r>
            <a:r>
              <a:rPr lang="en-US" sz="2200" baseline="30000" dirty="0" smtClean="0"/>
              <a:t>3</a:t>
            </a:r>
            <a:r>
              <a:rPr lang="en-US" sz="2200" dirty="0" smtClean="0"/>
              <a:t>)</a:t>
            </a:r>
          </a:p>
          <a:p>
            <a:r>
              <a:rPr lang="en-US" sz="2600" dirty="0" smtClean="0"/>
              <a:t>P = </a:t>
            </a:r>
            <a:r>
              <a:rPr lang="en-US" sz="2600" dirty="0" smtClean="0">
                <a:latin typeface="Symbol" charset="2"/>
                <a:cs typeface="Symbol" charset="2"/>
              </a:rPr>
              <a:t>r</a:t>
            </a:r>
            <a:r>
              <a:rPr lang="en-US" sz="2600" dirty="0" smtClean="0"/>
              <a:t>*g *h    h is height of column </a:t>
            </a:r>
          </a:p>
          <a:p>
            <a:pPr lvl="1"/>
            <a:r>
              <a:rPr lang="en-US" sz="2200" dirty="0" smtClean="0"/>
              <a:t>Note </a:t>
            </a:r>
            <a:r>
              <a:rPr lang="en-US" sz="2200" dirty="0" smtClean="0">
                <a:latin typeface="Symbol" charset="2"/>
                <a:cs typeface="Symbol" charset="2"/>
              </a:rPr>
              <a:t>D</a:t>
            </a:r>
            <a:r>
              <a:rPr lang="en-US" sz="2200" dirty="0" smtClean="0"/>
              <a:t>P =  </a:t>
            </a:r>
            <a:r>
              <a:rPr lang="en-US" sz="2200" dirty="0" smtClean="0">
                <a:latin typeface="Symbol" charset="2"/>
                <a:cs typeface="Symbol" charset="2"/>
              </a:rPr>
              <a:t>r</a:t>
            </a:r>
            <a:r>
              <a:rPr lang="en-US" sz="2200" dirty="0" smtClean="0"/>
              <a:t>*g * </a:t>
            </a:r>
            <a:r>
              <a:rPr lang="en-US" sz="2200" dirty="0" smtClean="0">
                <a:latin typeface="Symbol" charset="2"/>
                <a:cs typeface="Symbol" charset="2"/>
              </a:rPr>
              <a:t>D</a:t>
            </a:r>
            <a:r>
              <a:rPr lang="en-US" sz="2200" dirty="0" smtClean="0"/>
              <a:t>h  (for fluid of constant density)</a:t>
            </a:r>
          </a:p>
        </p:txBody>
      </p:sp>
      <p:sp>
        <p:nvSpPr>
          <p:cNvPr id="4" name="Rectangle 3"/>
          <p:cNvSpPr/>
          <p:nvPr/>
        </p:nvSpPr>
        <p:spPr>
          <a:xfrm>
            <a:off x="7056" y="13547"/>
            <a:ext cx="1747520" cy="17068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20428"/>
            <a:ext cx="1747520" cy="18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879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2080" y="2209800"/>
            <a:ext cx="8229600" cy="4525963"/>
          </a:xfrm>
        </p:spPr>
        <p:txBody>
          <a:bodyPr/>
          <a:lstStyle/>
          <a:p>
            <a:pPr lvl="1"/>
            <a:r>
              <a:rPr lang="en-US" dirty="0" smtClean="0"/>
              <a:t>Water density is approximately 1000 kg/m</a:t>
            </a:r>
            <a:r>
              <a:rPr lang="en-US" baseline="30000" dirty="0" smtClean="0"/>
              <a:t>3</a:t>
            </a:r>
          </a:p>
          <a:p>
            <a:pPr lvl="1"/>
            <a:r>
              <a:rPr lang="en-US" dirty="0" smtClean="0"/>
              <a:t>Gravitational acceleration is 9.81 m/s</a:t>
            </a:r>
            <a:r>
              <a:rPr lang="en-US" baseline="30000" dirty="0" smtClean="0"/>
              <a:t>2</a:t>
            </a:r>
          </a:p>
          <a:p>
            <a:pPr lvl="1"/>
            <a:r>
              <a:rPr lang="en-US" dirty="0" smtClean="0"/>
              <a:t>P </a:t>
            </a:r>
            <a:r>
              <a:rPr lang="en-US" dirty="0"/>
              <a:t>= </a:t>
            </a:r>
            <a:r>
              <a:rPr lang="en-US" dirty="0">
                <a:latin typeface="Symbol" charset="2"/>
                <a:cs typeface="Symbol" charset="2"/>
              </a:rPr>
              <a:t>r</a:t>
            </a:r>
            <a:r>
              <a:rPr lang="en-US" dirty="0"/>
              <a:t>*g *h </a:t>
            </a:r>
            <a:endParaRPr lang="en-US" dirty="0" smtClean="0"/>
          </a:p>
          <a:p>
            <a:pPr lvl="1"/>
            <a:r>
              <a:rPr lang="en-US" dirty="0"/>
              <a:t> </a:t>
            </a:r>
            <a:r>
              <a:rPr lang="en-US" dirty="0" smtClean="0"/>
              <a:t>   = 1000 kg/m</a:t>
            </a:r>
            <a:r>
              <a:rPr lang="en-US" baseline="30000" dirty="0" smtClean="0"/>
              <a:t>3</a:t>
            </a:r>
            <a:r>
              <a:rPr lang="en-US" dirty="0" smtClean="0"/>
              <a:t> * 9.81 m/s</a:t>
            </a:r>
            <a:r>
              <a:rPr lang="en-US" baseline="30000" dirty="0" smtClean="0"/>
              <a:t>2</a:t>
            </a:r>
            <a:r>
              <a:rPr lang="en-US" dirty="0" smtClean="0"/>
              <a:t>* 100 m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   = 0.981 * 10</a:t>
            </a:r>
            <a:r>
              <a:rPr lang="en-US" baseline="30000" dirty="0" smtClean="0"/>
              <a:t>6</a:t>
            </a:r>
            <a:r>
              <a:rPr lang="en-US" dirty="0" smtClean="0"/>
              <a:t> Pa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056" y="13547"/>
            <a:ext cx="1747520" cy="17068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20428"/>
            <a:ext cx="1747520" cy="1800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033520" y="5644896"/>
            <a:ext cx="501904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3200" dirty="0">
                <a:solidFill>
                  <a:srgbClr val="FFFF00"/>
                </a:solidFill>
              </a:rPr>
              <a:t>~ 1 </a:t>
            </a:r>
            <a:r>
              <a:rPr lang="en-US" sz="3200" dirty="0" err="1" smtClean="0">
                <a:solidFill>
                  <a:srgbClr val="FFFF00"/>
                </a:solidFill>
              </a:rPr>
              <a:t>MPa</a:t>
            </a:r>
            <a:r>
              <a:rPr lang="en-US" sz="3200" dirty="0" smtClean="0">
                <a:solidFill>
                  <a:srgbClr val="FFFF00"/>
                </a:solidFill>
              </a:rPr>
              <a:t> per 100 m of water</a:t>
            </a:r>
            <a:endParaRPr lang="en-US" sz="3200" dirty="0">
              <a:solidFill>
                <a:srgbClr val="FFFF00"/>
              </a:solidFill>
            </a:endParaRP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29840" y="463297"/>
            <a:ext cx="605536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Example:   column </a:t>
            </a:r>
            <a:r>
              <a:rPr lang="en-US" sz="2800" dirty="0"/>
              <a:t>of water 100 m </a:t>
            </a:r>
            <a:r>
              <a:rPr lang="en-US" sz="2800" dirty="0" smtClean="0"/>
              <a:t>high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24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5781040" y="4974336"/>
            <a:ext cx="1290320" cy="1883664"/>
            <a:chOff x="5781040" y="4145280"/>
            <a:chExt cx="1290320" cy="1569720"/>
          </a:xfrm>
        </p:grpSpPr>
        <p:sp>
          <p:nvSpPr>
            <p:cNvPr id="16" name="Rectangle 15"/>
            <p:cNvSpPr/>
            <p:nvPr/>
          </p:nvSpPr>
          <p:spPr>
            <a:xfrm>
              <a:off x="5781040" y="4145280"/>
              <a:ext cx="1290320" cy="15697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370320" y="4155440"/>
              <a:ext cx="142240" cy="1559560"/>
            </a:xfrm>
            <a:prstGeom prst="rect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902960" y="4328160"/>
              <a:ext cx="2844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h</a:t>
              </a:r>
              <a:endParaRPr lang="en-US" dirty="0"/>
            </a:p>
          </p:txBody>
        </p:sp>
        <p:cxnSp>
          <p:nvCxnSpPr>
            <p:cNvPr id="22" name="Straight Connector 21"/>
            <p:cNvCxnSpPr/>
            <p:nvPr/>
          </p:nvCxnSpPr>
          <p:spPr>
            <a:xfrm flipH="1">
              <a:off x="5801360" y="4632960"/>
              <a:ext cx="124968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0320" y="250254"/>
            <a:ext cx="8229600" cy="1143000"/>
          </a:xfrm>
        </p:spPr>
        <p:txBody>
          <a:bodyPr/>
          <a:lstStyle/>
          <a:p>
            <a:r>
              <a:rPr lang="en-US" sz="3600" dirty="0" smtClean="0"/>
              <a:t>Groundwater Energy scale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90344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Use extensive unit:  energy per unit weight:</a:t>
            </a:r>
          </a:p>
          <a:p>
            <a:pPr lvl="1"/>
            <a:r>
              <a:rPr lang="en-US" sz="2400" dirty="0" smtClean="0"/>
              <a:t>J/N = kg m/s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m/kg s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/m  </a:t>
            </a:r>
          </a:p>
          <a:p>
            <a:pPr lvl="1"/>
            <a:r>
              <a:rPr lang="en-US" sz="2400" dirty="0" smtClean="0"/>
              <a:t>Energy can be expressed as a height</a:t>
            </a:r>
          </a:p>
          <a:p>
            <a:pPr lvl="2"/>
            <a:r>
              <a:rPr lang="en-US" sz="2000" dirty="0" smtClean="0"/>
              <a:t>Measure from some elevation. Doesn’t matter as long as we all agree to use the same datum</a:t>
            </a:r>
          </a:p>
          <a:p>
            <a:pPr lvl="1"/>
            <a:r>
              <a:rPr lang="en-US" sz="2400" dirty="0" smtClean="0"/>
              <a:t>“Head” measured as height in an open tube (</a:t>
            </a:r>
            <a:r>
              <a:rPr lang="en-US" sz="2400" dirty="0" err="1" smtClean="0"/>
              <a:t>piezometer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Note: change in Head  is </a:t>
            </a:r>
            <a:r>
              <a:rPr lang="en-US" sz="2400" dirty="0" smtClean="0">
                <a:latin typeface="Symbol" charset="2"/>
                <a:cs typeface="Symbol" charset="2"/>
              </a:rPr>
              <a:t>D</a:t>
            </a:r>
            <a:r>
              <a:rPr lang="en-US" sz="2400" dirty="0" smtClean="0"/>
              <a:t>h</a:t>
            </a:r>
          </a:p>
          <a:p>
            <a:pPr lvl="2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7056" y="13547"/>
            <a:ext cx="1747520" cy="17068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20428"/>
            <a:ext cx="1747520" cy="180001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 flipH="1">
            <a:off x="2458720" y="2620574"/>
            <a:ext cx="264160" cy="31699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3830320" y="2606489"/>
            <a:ext cx="264160" cy="31699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3149600" y="2580212"/>
            <a:ext cx="264160" cy="31699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4175760" y="2571806"/>
            <a:ext cx="264160" cy="31699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4490720" y="2599270"/>
            <a:ext cx="264160" cy="31699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3413760" y="2616788"/>
            <a:ext cx="264160" cy="31699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2753360" y="2580565"/>
            <a:ext cx="335280" cy="426720"/>
          </a:xfrm>
          <a:prstGeom prst="ellipse">
            <a:avLst/>
          </a:prstGeom>
          <a:solidFill>
            <a:srgbClr val="FF0000">
              <a:alpha val="33000"/>
            </a:srgbClr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876800" y="2443020"/>
            <a:ext cx="2306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800" dirty="0">
                <a:solidFill>
                  <a:srgbClr val="FFFF00"/>
                </a:solidFill>
              </a:rPr>
              <a:t>= meters!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390640" y="5547360"/>
            <a:ext cx="101600" cy="187147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390640" y="5193792"/>
            <a:ext cx="101600" cy="1871472"/>
          </a:xfrm>
          <a:prstGeom prst="rect">
            <a:avLst/>
          </a:prstGeom>
          <a:solidFill>
            <a:srgbClr val="558ED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Brace 24"/>
          <p:cNvSpPr/>
          <p:nvPr/>
        </p:nvSpPr>
        <p:spPr>
          <a:xfrm>
            <a:off x="6543040" y="5169408"/>
            <a:ext cx="152400" cy="365760"/>
          </a:xfrm>
          <a:prstGeom prst="rightBrace">
            <a:avLst/>
          </a:prstGeom>
          <a:ln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6654800" y="5071872"/>
            <a:ext cx="43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dirty="0" smtClean="0">
                <a:latin typeface="Symbol" charset="2"/>
                <a:cs typeface="Symbol" charset="2"/>
              </a:rPr>
              <a:t>D</a:t>
            </a:r>
            <a:r>
              <a:rPr lang="en-US" dirty="0" smtClean="0"/>
              <a:t>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72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8" grpId="0" animBg="1"/>
      <p:bldP spid="19" grpId="0" animBg="1"/>
      <p:bldP spid="25" grpId="0" animBg="1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0038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Hydraulic Head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3120" y="2332037"/>
            <a:ext cx="8229600" cy="4525963"/>
          </a:xfrm>
        </p:spPr>
        <p:txBody>
          <a:bodyPr/>
          <a:lstStyle/>
          <a:p>
            <a:r>
              <a:rPr lang="en-US" sz="2800" dirty="0" smtClean="0"/>
              <a:t>Head is a measure of energy</a:t>
            </a:r>
          </a:p>
          <a:p>
            <a:pPr lvl="1"/>
            <a:r>
              <a:rPr lang="en-US" sz="2400" dirty="0" smtClean="0"/>
              <a:t>Two forms of groundwater energy: </a:t>
            </a:r>
          </a:p>
          <a:p>
            <a:pPr lvl="2"/>
            <a:r>
              <a:rPr lang="en-US" sz="2000" dirty="0"/>
              <a:t>E</a:t>
            </a:r>
            <a:r>
              <a:rPr lang="en-US" sz="2000" dirty="0" smtClean="0"/>
              <a:t>levation head </a:t>
            </a:r>
          </a:p>
          <a:p>
            <a:pPr lvl="3"/>
            <a:r>
              <a:rPr lang="en-US" sz="1600" dirty="0" smtClean="0"/>
              <a:t>Height above datum </a:t>
            </a:r>
            <a:endParaRPr lang="en-US" sz="1600" dirty="0"/>
          </a:p>
          <a:p>
            <a:pPr lvl="2"/>
            <a:r>
              <a:rPr lang="en-US" sz="2000" dirty="0" smtClean="0"/>
              <a:t>Pressure head </a:t>
            </a:r>
          </a:p>
          <a:p>
            <a:pPr lvl="3"/>
            <a:r>
              <a:rPr lang="en-US" sz="1600" dirty="0" smtClean="0"/>
              <a:t>height of water which would create a certain pressure </a:t>
            </a:r>
          </a:p>
          <a:p>
            <a:r>
              <a:rPr lang="en-US" sz="2800" dirty="0" smtClean="0"/>
              <a:t>Energy is scalar and additive	</a:t>
            </a:r>
          </a:p>
          <a:p>
            <a:pPr lvl="1"/>
            <a:r>
              <a:rPr lang="en-US" sz="2400" dirty="0" smtClean="0"/>
              <a:t>Just add various contributions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056" y="13547"/>
            <a:ext cx="1747520" cy="17068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20428"/>
            <a:ext cx="1747520" cy="18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655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1353312"/>
            <a:ext cx="91440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0" y="6266688"/>
            <a:ext cx="91440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588000" y="6193536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datum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132320" y="6217920"/>
            <a:ext cx="218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Commonly: MSL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589520" y="950976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Surface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407920" y="1365504"/>
            <a:ext cx="172720" cy="4608576"/>
          </a:xfrm>
          <a:prstGeom prst="rect">
            <a:avLst/>
          </a:prstGeom>
          <a:solidFill>
            <a:schemeClr val="tx1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407920" y="2365248"/>
            <a:ext cx="182880" cy="3621024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042160" y="5961888"/>
            <a:ext cx="0" cy="329184"/>
          </a:xfrm>
          <a:prstGeom prst="straightConnector1">
            <a:avLst/>
          </a:prstGeom>
          <a:ln>
            <a:solidFill>
              <a:srgbClr val="FFFF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473200" y="5839968"/>
            <a:ext cx="528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m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2286000" y="2365248"/>
            <a:ext cx="0" cy="3584448"/>
          </a:xfrm>
          <a:prstGeom prst="straightConnector1">
            <a:avLst/>
          </a:prstGeom>
          <a:ln>
            <a:solidFill>
              <a:srgbClr val="FFFF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503680" y="3535680"/>
            <a:ext cx="883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 m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435600" y="1365504"/>
            <a:ext cx="955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Energy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505200" y="1731264"/>
            <a:ext cx="1564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Elevation head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008880" y="1755648"/>
            <a:ext cx="1859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 Pressure head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868160" y="1780032"/>
            <a:ext cx="191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    Total head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 flipV="1">
            <a:off x="2712720" y="2401824"/>
            <a:ext cx="751840" cy="24384"/>
          </a:xfrm>
          <a:prstGeom prst="straightConnector1">
            <a:avLst/>
          </a:prstGeom>
          <a:ln>
            <a:solidFill>
              <a:srgbClr val="FFFF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 flipV="1">
            <a:off x="2733040" y="5961888"/>
            <a:ext cx="751840" cy="24384"/>
          </a:xfrm>
          <a:prstGeom prst="straightConnector1">
            <a:avLst/>
          </a:prstGeom>
          <a:ln>
            <a:solidFill>
              <a:srgbClr val="FFFF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 flipV="1">
            <a:off x="2743200" y="4145280"/>
            <a:ext cx="751840" cy="24384"/>
          </a:xfrm>
          <a:prstGeom prst="straightConnector1">
            <a:avLst/>
          </a:prstGeom>
          <a:ln>
            <a:solidFill>
              <a:srgbClr val="FFFF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7056" y="13547"/>
            <a:ext cx="1747520" cy="17068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20428"/>
            <a:ext cx="1747520" cy="180001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2357120" y="341376"/>
            <a:ext cx="3159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Energy (Head) Example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3850640" y="2194560"/>
            <a:ext cx="84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101 m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588000" y="2194560"/>
            <a:ext cx="84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0 m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335520" y="2194560"/>
            <a:ext cx="84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101 m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3982720" y="5718048"/>
            <a:ext cx="84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1 m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628640" y="5754624"/>
            <a:ext cx="84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 m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548880" y="5766816"/>
            <a:ext cx="84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101 m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3891280" y="3913632"/>
            <a:ext cx="84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1 m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659120" y="3889248"/>
            <a:ext cx="84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 m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7416800" y="3877056"/>
            <a:ext cx="84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101 m</a:t>
            </a:r>
            <a:endParaRPr lang="en-US" dirty="0"/>
          </a:p>
        </p:txBody>
      </p:sp>
      <p:cxnSp>
        <p:nvCxnSpPr>
          <p:cNvPr id="38" name="Straight Arrow Connector 37"/>
          <p:cNvCxnSpPr/>
          <p:nvPr/>
        </p:nvCxnSpPr>
        <p:spPr>
          <a:xfrm flipH="1" flipV="1">
            <a:off x="2702560" y="3182112"/>
            <a:ext cx="751840" cy="24384"/>
          </a:xfrm>
          <a:prstGeom prst="straightConnector1">
            <a:avLst/>
          </a:prstGeom>
          <a:ln>
            <a:solidFill>
              <a:srgbClr val="FFFF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921760" y="2926080"/>
            <a:ext cx="73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? 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720080" y="2962656"/>
            <a:ext cx="65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7508240" y="2999232"/>
            <a:ext cx="65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3" name="Oval 42"/>
          <p:cNvSpPr/>
          <p:nvPr/>
        </p:nvSpPr>
        <p:spPr>
          <a:xfrm>
            <a:off x="7000240" y="1450848"/>
            <a:ext cx="1625600" cy="5145024"/>
          </a:xfrm>
          <a:prstGeom prst="ellipse">
            <a:avLst/>
          </a:prstGeom>
          <a:solidFill>
            <a:schemeClr val="accent2">
              <a:alpha val="62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2499360" y="1328928"/>
            <a:ext cx="1564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piezometer</a:t>
            </a:r>
            <a:endParaRPr lang="en-US" dirty="0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3007360" y="3291840"/>
            <a:ext cx="10160" cy="2596896"/>
          </a:xfrm>
          <a:prstGeom prst="straightConnector1">
            <a:avLst/>
          </a:prstGeom>
          <a:ln>
            <a:solidFill>
              <a:srgbClr val="FFFF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058160" y="4547616"/>
            <a:ext cx="73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70 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878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8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 animBg="1"/>
      <p:bldP spid="11" grpId="0" animBg="1"/>
      <p:bldP spid="14" grpId="0"/>
      <p:bldP spid="17" grpId="0"/>
      <p:bldP spid="19" grpId="0"/>
      <p:bldP spid="20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40" grpId="0"/>
      <p:bldP spid="43" grpId="0" animBg="1"/>
      <p:bldP spid="44" grpId="0"/>
      <p:bldP spid="4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454</Words>
  <Application>Microsoft Macintosh PowerPoint</Application>
  <PresentationFormat>On-screen Show (4:3)</PresentationFormat>
  <Paragraphs>112</Paragraphs>
  <Slides>10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Office Theme</vt:lpstr>
      <vt:lpstr>Equation</vt:lpstr>
      <vt:lpstr>Microsoft Equation</vt:lpstr>
      <vt:lpstr>PowerPoint Presentation</vt:lpstr>
      <vt:lpstr>Energy</vt:lpstr>
      <vt:lpstr>PowerPoint Presentation</vt:lpstr>
      <vt:lpstr>Force</vt:lpstr>
      <vt:lpstr>Pressure</vt:lpstr>
      <vt:lpstr>PowerPoint Presentation</vt:lpstr>
      <vt:lpstr>Groundwater Energy scale </vt:lpstr>
      <vt:lpstr>Hydraulic Head</vt:lpstr>
      <vt:lpstr>PowerPoint Presentation</vt:lpstr>
      <vt:lpstr>The End –  Basic Physics</vt:lpstr>
    </vt:vector>
  </TitlesOfParts>
  <Company>University of Washington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Michael Brown</dc:creator>
  <cp:lastModifiedBy>J Michael Brown</cp:lastModifiedBy>
  <cp:revision>2</cp:revision>
  <dcterms:created xsi:type="dcterms:W3CDTF">2012-02-28T21:59:44Z</dcterms:created>
  <dcterms:modified xsi:type="dcterms:W3CDTF">2012-02-28T22:07:02Z</dcterms:modified>
</cp:coreProperties>
</file>