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7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8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9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0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1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2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D1BE-8B3C-674F-9449-DE5F7A60DDF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42B9-2B16-D645-B43F-B3286E6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31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24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4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3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3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9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8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2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3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5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9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6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5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6618-54FE-E34E-9E40-81A1F24051C8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0543-B736-B84D-82A0-F578E827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8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9.e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2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1.e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2.emf"/><Relationship Id="rId9" Type="http://schemas.openxmlformats.org/officeDocument/2006/relationships/oleObject" Target="../embeddings/oleObject2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1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2.emf"/><Relationship Id="rId9" Type="http://schemas.openxmlformats.org/officeDocument/2006/relationships/oleObject" Target="../embeddings/oleObject2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8.e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9.e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5.png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image" Target="../media/image2.e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557520" y="1767118"/>
            <a:ext cx="3962400" cy="1225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000000"/>
                </a:solidFill>
              </a:rPr>
              <a:t>ESS 454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Hydrogeology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143083" y="3187700"/>
            <a:ext cx="2746917" cy="14605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Module 3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Principles of Groundwater Flow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Point water Head, Validity of Darcy’s Law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Diffusion Equation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Flow in Unconfined Aquifers &amp;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Refraction of Flow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lines</a:t>
            </a:r>
          </a:p>
          <a:p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</a:rPr>
              <a:t>Flownets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7" descr="ess_banner_combin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9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4720" y="4826000"/>
            <a:ext cx="303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Instructor: Michael Brown</a:t>
            </a:r>
          </a:p>
          <a:p>
            <a:r>
              <a:rPr lang="en-US" dirty="0" err="1" smtClean="0"/>
              <a:t>brown@ess.washington.edu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98700" y="127265"/>
            <a:ext cx="51054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Diffusion Equation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1700" y="635000"/>
            <a:ext cx="369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Dependence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73300" y="1295400"/>
            <a:ext cx="166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22700" y="1219200"/>
            <a:ext cx="4483100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(1) Water is pumped from a production well.  How long will it be before the water level begins to drop at other wells?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8700" y="231140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(m)           Time (s)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84600" y="2628900"/>
            <a:ext cx="86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10</a:t>
            </a:r>
          </a:p>
          <a:p>
            <a:r>
              <a:rPr lang="en-US" dirty="0" smtClean="0"/>
              <a:t>  100</a:t>
            </a:r>
          </a:p>
          <a:p>
            <a:r>
              <a:rPr lang="en-US" dirty="0" smtClean="0"/>
              <a:t>1000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96957"/>
              </p:ext>
            </p:extLst>
          </p:nvPr>
        </p:nvGraphicFramePr>
        <p:xfrm>
          <a:off x="552450" y="2413000"/>
          <a:ext cx="1416050" cy="1218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469900" imgH="444500" progId="Equation.3">
                  <p:embed/>
                </p:oleObj>
              </mc:Choice>
              <mc:Fallback>
                <p:oleObj name="Equation" r:id="rId5" imgW="4699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450" y="2413000"/>
                        <a:ext cx="1416050" cy="12180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1600" y="3810000"/>
            <a:ext cx="383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sand aquifer: </a:t>
            </a:r>
            <a:r>
              <a:rPr lang="en-US" dirty="0" smtClean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=0.1 m</a:t>
            </a:r>
            <a:r>
              <a:rPr lang="en-US" baseline="30000" dirty="0" smtClean="0"/>
              <a:t>2</a:t>
            </a:r>
            <a:r>
              <a:rPr lang="en-US" dirty="0" smtClean="0"/>
              <a:t>/s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16500" y="2603500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250</a:t>
            </a:r>
          </a:p>
          <a:p>
            <a:r>
              <a:rPr lang="en-US" dirty="0" smtClean="0"/>
              <a:t>      25,000</a:t>
            </a:r>
          </a:p>
          <a:p>
            <a:r>
              <a:rPr lang="en-US" dirty="0" smtClean="0"/>
              <a:t>2,500,000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8600" y="2565400"/>
            <a:ext cx="135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minutes</a:t>
            </a:r>
          </a:p>
          <a:p>
            <a:r>
              <a:rPr lang="en-US" dirty="0" smtClean="0"/>
              <a:t>7 hours</a:t>
            </a:r>
          </a:p>
          <a:p>
            <a:r>
              <a:rPr lang="en-US" dirty="0" smtClean="0"/>
              <a:t>1 month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805497"/>
              </p:ext>
            </p:extLst>
          </p:nvPr>
        </p:nvGraphicFramePr>
        <p:xfrm>
          <a:off x="520700" y="4699000"/>
          <a:ext cx="1714500" cy="762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7" imgW="609600" imgH="254000" progId="Equation.3">
                  <p:embed/>
                </p:oleObj>
              </mc:Choice>
              <mc:Fallback>
                <p:oleObj name="Equation" r:id="rId7" imgW="609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0700" y="4699000"/>
                        <a:ext cx="1714500" cy="76280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25800" y="3924300"/>
            <a:ext cx="4940300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(2) After one year how far out will wells begin to see an effect of the pumping well? </a:t>
            </a:r>
            <a:endParaRPr lang="en-US" sz="2000" dirty="0">
              <a:solidFill>
                <a:srgbClr val="008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841728"/>
              </p:ext>
            </p:extLst>
          </p:nvPr>
        </p:nvGraphicFramePr>
        <p:xfrm>
          <a:off x="2336799" y="4724400"/>
          <a:ext cx="602672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9" imgW="2286000" imgH="279400" progId="Equation.3">
                  <p:embed/>
                </p:oleObj>
              </mc:Choice>
              <mc:Fallback>
                <p:oleObj name="Equation" r:id="rId9" imgW="22860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6799" y="4724400"/>
                        <a:ext cx="6026727" cy="736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81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4" grpId="0"/>
      <p:bldP spid="16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98700" y="127265"/>
            <a:ext cx="51054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Flow Equations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5300" y="850900"/>
            <a:ext cx="576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Solutions to the Diffusion Equation (time dependent flow) or </a:t>
            </a:r>
            <a:r>
              <a:rPr lang="en-US" dirty="0" err="1" smtClean="0"/>
              <a:t>LaPlace’s</a:t>
            </a:r>
            <a:r>
              <a:rPr lang="en-US" dirty="0" smtClean="0"/>
              <a:t> Equation (steady-state flow) give values of the hydraulic head.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51000" y="1676400"/>
            <a:ext cx="5613400" cy="923330"/>
            <a:chOff x="2451100" y="1955800"/>
            <a:chExt cx="5613400" cy="92333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3534985"/>
                </p:ext>
              </p:extLst>
            </p:nvPr>
          </p:nvGraphicFramePr>
          <p:xfrm>
            <a:off x="3086099" y="2298700"/>
            <a:ext cx="103187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Equation" r:id="rId5" imgW="660400" imgH="203200" progId="Equation.3">
                    <p:embed/>
                  </p:oleObj>
                </mc:Choice>
                <mc:Fallback>
                  <p:oleObj name="Equation" r:id="rId5" imgW="6604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86099" y="2298700"/>
                          <a:ext cx="1031875" cy="36830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451100" y="1955800"/>
              <a:ext cx="5613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Flow direction and magnitude is calculated from Darcy’s Law: </a:t>
              </a:r>
            </a:p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9600" y="2882900"/>
            <a:ext cx="5689600" cy="2489200"/>
            <a:chOff x="1066800" y="2908300"/>
            <a:chExt cx="5689600" cy="2489200"/>
          </a:xfrm>
        </p:grpSpPr>
        <p:sp>
          <p:nvSpPr>
            <p:cNvPr id="17" name="Rectangle 16"/>
            <p:cNvSpPr/>
            <p:nvPr/>
          </p:nvSpPr>
          <p:spPr>
            <a:xfrm>
              <a:off x="1066800" y="3454400"/>
              <a:ext cx="4800600" cy="19431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43100" y="2921000"/>
              <a:ext cx="4800600" cy="19431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1079500" y="29083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854700" y="29337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104900" y="48387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880100" y="48641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625600" y="2933700"/>
            <a:ext cx="939800" cy="2451100"/>
            <a:chOff x="1625600" y="2933700"/>
            <a:chExt cx="939800" cy="2451100"/>
          </a:xfrm>
        </p:grpSpPr>
        <p:grpSp>
          <p:nvGrpSpPr>
            <p:cNvPr id="38" name="Group 37"/>
            <p:cNvGrpSpPr/>
            <p:nvPr/>
          </p:nvGrpSpPr>
          <p:grpSpPr>
            <a:xfrm>
              <a:off x="1638300" y="2933700"/>
              <a:ext cx="927100" cy="2451100"/>
              <a:chOff x="1714500" y="2933700"/>
              <a:chExt cx="927100" cy="24511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1727200" y="2946400"/>
                <a:ext cx="876300" cy="5207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714500" y="3454400"/>
                <a:ext cx="38100" cy="19304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1765300" y="4864100"/>
                <a:ext cx="876300" cy="52070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603500" y="2933700"/>
                <a:ext cx="38100" cy="193040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625600" y="2984500"/>
              <a:ext cx="774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=10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54300" y="2895600"/>
            <a:ext cx="2908300" cy="2476500"/>
            <a:chOff x="2654300" y="2895600"/>
            <a:chExt cx="2908300" cy="2476500"/>
          </a:xfrm>
        </p:grpSpPr>
        <p:grpSp>
          <p:nvGrpSpPr>
            <p:cNvPr id="56" name="Group 55"/>
            <p:cNvGrpSpPr/>
            <p:nvPr/>
          </p:nvGrpSpPr>
          <p:grpSpPr>
            <a:xfrm>
              <a:off x="2654300" y="2895600"/>
              <a:ext cx="2908300" cy="2476500"/>
              <a:chOff x="2654300" y="2895600"/>
              <a:chExt cx="2908300" cy="247650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654300" y="2908300"/>
                <a:ext cx="927100" cy="2451100"/>
                <a:chOff x="1714500" y="2933700"/>
                <a:chExt cx="927100" cy="245110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1727200" y="29464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714500" y="34544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1765300" y="48641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603500" y="29337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657600" y="2895600"/>
                <a:ext cx="927100" cy="2451100"/>
                <a:chOff x="1714500" y="2933700"/>
                <a:chExt cx="927100" cy="24511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1727200" y="29464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1714500" y="34544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1765300" y="48641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603500" y="29337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4635500" y="2921000"/>
                <a:ext cx="927100" cy="2451100"/>
                <a:chOff x="1714500" y="2933700"/>
                <a:chExt cx="927100" cy="24511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1727200" y="29464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714500" y="34544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1765300" y="4864100"/>
                  <a:ext cx="876300" cy="52070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603500" y="2933700"/>
                  <a:ext cx="38100" cy="19304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7" name="TextBox 56"/>
            <p:cNvSpPr txBox="1"/>
            <p:nvPr/>
          </p:nvSpPr>
          <p:spPr>
            <a:xfrm>
              <a:off x="2743200" y="2971800"/>
              <a:ext cx="774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=9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95700" y="3022600"/>
              <a:ext cx="774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=8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60900" y="3035300"/>
              <a:ext cx="774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=7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70300" y="4216400"/>
            <a:ext cx="965200" cy="584200"/>
            <a:chOff x="3670300" y="4216400"/>
            <a:chExt cx="965200" cy="584200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3670300" y="4216400"/>
              <a:ext cx="965200" cy="38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4467089"/>
                </p:ext>
              </p:extLst>
            </p:nvPr>
          </p:nvGraphicFramePr>
          <p:xfrm>
            <a:off x="3810000" y="4356100"/>
            <a:ext cx="5715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Equation" r:id="rId7" imgW="228600" imgH="177800" progId="Equation.3">
                    <p:embed/>
                  </p:oleObj>
                </mc:Choice>
                <mc:Fallback>
                  <p:oleObj name="Equation" r:id="rId7" imgW="2286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10000" y="4356100"/>
                          <a:ext cx="571500" cy="44450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Group 67"/>
          <p:cNvGrpSpPr/>
          <p:nvPr/>
        </p:nvGrpSpPr>
        <p:grpSpPr>
          <a:xfrm>
            <a:off x="4305300" y="2463800"/>
            <a:ext cx="927100" cy="622302"/>
            <a:chOff x="3632200" y="3047999"/>
            <a:chExt cx="927100" cy="628922"/>
          </a:xfrm>
        </p:grpSpPr>
        <p:cxnSp>
          <p:nvCxnSpPr>
            <p:cNvPr id="69" name="Straight Arrow Connector 68"/>
            <p:cNvCxnSpPr/>
            <p:nvPr/>
          </p:nvCxnSpPr>
          <p:spPr>
            <a:xfrm flipH="1">
              <a:off x="3632200" y="3664084"/>
              <a:ext cx="927100" cy="1283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502914"/>
                </p:ext>
              </p:extLst>
            </p:nvPr>
          </p:nvGraphicFramePr>
          <p:xfrm>
            <a:off x="3987800" y="3047999"/>
            <a:ext cx="5715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9" imgW="228600" imgH="177800" progId="Equation.3">
                    <p:embed/>
                  </p:oleObj>
                </mc:Choice>
                <mc:Fallback>
                  <p:oleObj name="Equation" r:id="rId9" imgW="2286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987800" y="3047999"/>
                          <a:ext cx="571500" cy="44450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" name="Group 84"/>
          <p:cNvGrpSpPr/>
          <p:nvPr/>
        </p:nvGrpSpPr>
        <p:grpSpPr>
          <a:xfrm>
            <a:off x="2755900" y="5118100"/>
            <a:ext cx="876300" cy="369332"/>
            <a:chOff x="2755900" y="5118100"/>
            <a:chExt cx="876300" cy="369332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2755900" y="5473700"/>
              <a:ext cx="876300" cy="12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2946400" y="5118100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324600" y="2057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Isotropic aquifer, flow is perpendicular to surfaces of constant head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540500" y="3175000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“grad h”  is 1/100 = 0.01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91300" y="3670300"/>
            <a:ext cx="234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direction is horizontal to right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1346200" y="3594100"/>
            <a:ext cx="4419600" cy="369332"/>
            <a:chOff x="1346200" y="3594100"/>
            <a:chExt cx="4419600" cy="369332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1346200" y="3949700"/>
              <a:ext cx="44196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949700" y="3594100"/>
              <a:ext cx="27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489700" y="4699000"/>
            <a:ext cx="265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Magnitude (size) is K*0.01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143000" y="25019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 equipotential surfaces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4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84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98700" y="127265"/>
            <a:ext cx="51054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Flow Equations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5300" y="850900"/>
            <a:ext cx="576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Solutions to the Diffusion Equation (time dependent flow) or </a:t>
            </a:r>
            <a:r>
              <a:rPr lang="en-US" dirty="0" err="1" smtClean="0"/>
              <a:t>LaPlace’s</a:t>
            </a:r>
            <a:r>
              <a:rPr lang="en-US" dirty="0" smtClean="0"/>
              <a:t> Equation (steady-state flow) give values of the hydraulic head.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51000" y="1676400"/>
            <a:ext cx="5613400" cy="923330"/>
            <a:chOff x="2451100" y="1955800"/>
            <a:chExt cx="5613400" cy="92333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7105963"/>
                </p:ext>
              </p:extLst>
            </p:nvPr>
          </p:nvGraphicFramePr>
          <p:xfrm>
            <a:off x="3086099" y="2298700"/>
            <a:ext cx="103187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5" imgW="660400" imgH="203200" progId="Equation.3">
                    <p:embed/>
                  </p:oleObj>
                </mc:Choice>
                <mc:Fallback>
                  <p:oleObj name="Equation" r:id="rId5" imgW="6604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86099" y="2298700"/>
                          <a:ext cx="1031875" cy="36830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451100" y="1955800"/>
              <a:ext cx="5613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Flow direction and magnitude is calculated from Darcy’s Law: </a:t>
              </a:r>
            </a:p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8067" y="2899833"/>
            <a:ext cx="5689600" cy="2489200"/>
            <a:chOff x="1066800" y="2908300"/>
            <a:chExt cx="5689600" cy="2489200"/>
          </a:xfrm>
        </p:grpSpPr>
        <p:sp>
          <p:nvSpPr>
            <p:cNvPr id="17" name="Rectangle 16"/>
            <p:cNvSpPr/>
            <p:nvPr/>
          </p:nvSpPr>
          <p:spPr>
            <a:xfrm>
              <a:off x="1066800" y="3454400"/>
              <a:ext cx="4800600" cy="19431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43100" y="2921000"/>
              <a:ext cx="4800600" cy="19431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1079500" y="29083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854700" y="29337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104900" y="48387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880100" y="4864100"/>
              <a:ext cx="876300" cy="520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14400" y="2908299"/>
            <a:ext cx="2061633" cy="2493433"/>
            <a:chOff x="1380067" y="2882900"/>
            <a:chExt cx="2061633" cy="2493433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1384300" y="29083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380067" y="3420533"/>
              <a:ext cx="1159933" cy="195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565400" y="48387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66950" y="2882900"/>
              <a:ext cx="1149350" cy="1955798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914400" y="3069168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=10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2099733" y="2552700"/>
            <a:ext cx="948267" cy="567267"/>
            <a:chOff x="3636433" y="3695700"/>
            <a:chExt cx="948267" cy="567267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3636433" y="4262967"/>
              <a:ext cx="948267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2579989"/>
                </p:ext>
              </p:extLst>
            </p:nvPr>
          </p:nvGraphicFramePr>
          <p:xfrm>
            <a:off x="3843866" y="3695700"/>
            <a:ext cx="5715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Equation" r:id="rId7" imgW="228600" imgH="177800" progId="Equation.3">
                    <p:embed/>
                  </p:oleObj>
                </mc:Choice>
                <mc:Fallback>
                  <p:oleObj name="Equation" r:id="rId7" imgW="2286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43866" y="3695700"/>
                          <a:ext cx="571500" cy="44450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9" name="Straight Arrow Connector 68"/>
          <p:cNvCxnSpPr/>
          <p:nvPr/>
        </p:nvCxnSpPr>
        <p:spPr>
          <a:xfrm flipH="1">
            <a:off x="2209800" y="4123267"/>
            <a:ext cx="647701" cy="3894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53556"/>
              </p:ext>
            </p:extLst>
          </p:nvPr>
        </p:nvGraphicFramePr>
        <p:xfrm>
          <a:off x="2065868" y="3801534"/>
          <a:ext cx="571500" cy="439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9" imgW="228600" imgH="177800" progId="Equation.3">
                  <p:embed/>
                </p:oleObj>
              </mc:Choice>
              <mc:Fallback>
                <p:oleObj name="Equation" r:id="rId9" imgW="228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65868" y="3801534"/>
                        <a:ext cx="571500" cy="43982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Arrow Connector 73"/>
          <p:cNvCxnSpPr/>
          <p:nvPr/>
        </p:nvCxnSpPr>
        <p:spPr>
          <a:xfrm flipV="1">
            <a:off x="2654300" y="4885267"/>
            <a:ext cx="647700" cy="36406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19818097">
            <a:off x="2616199" y="4703233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324600" y="2057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Isotropic aquifer, flow is perpendicular to surfaces of constant head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540500" y="3175000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“grad h”  is 1/100 = 0.01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91300" y="3670300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direction is coming up from left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-4419600" y="2937934"/>
            <a:ext cx="4419600" cy="369332"/>
            <a:chOff x="1346200" y="3627967"/>
            <a:chExt cx="4419600" cy="369332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1346200" y="3949700"/>
              <a:ext cx="44196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5422900" y="3627967"/>
              <a:ext cx="27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6489700" y="4699000"/>
            <a:ext cx="265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Magnitude (size) is K*0.01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591734" y="2916767"/>
            <a:ext cx="2061633" cy="2493433"/>
            <a:chOff x="1380067" y="2882900"/>
            <a:chExt cx="2061633" cy="2493433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1384300" y="29083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380067" y="3420533"/>
              <a:ext cx="1159933" cy="195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2565400" y="48387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266950" y="2882900"/>
              <a:ext cx="1149350" cy="1955798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472267" y="2942167"/>
            <a:ext cx="2061633" cy="2493433"/>
            <a:chOff x="1380067" y="2882900"/>
            <a:chExt cx="2061633" cy="2493433"/>
          </a:xfrm>
        </p:grpSpPr>
        <p:cxnSp>
          <p:nvCxnSpPr>
            <p:cNvPr id="81" name="Straight Connector 80"/>
            <p:cNvCxnSpPr/>
            <p:nvPr/>
          </p:nvCxnSpPr>
          <p:spPr>
            <a:xfrm flipV="1">
              <a:off x="1384300" y="29083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380067" y="3420533"/>
              <a:ext cx="1159933" cy="195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2565400" y="48387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266950" y="2882900"/>
              <a:ext cx="1149350" cy="1955798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3318933" y="2908299"/>
            <a:ext cx="2061633" cy="2493433"/>
            <a:chOff x="1380067" y="2882900"/>
            <a:chExt cx="2061633" cy="2493433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1384300" y="29083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380067" y="3420533"/>
              <a:ext cx="1159933" cy="195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565400" y="4838700"/>
              <a:ext cx="876300" cy="520700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266950" y="2882900"/>
              <a:ext cx="1149350" cy="1955798"/>
            </a:xfrm>
            <a:prstGeom prst="line">
              <a:avLst/>
            </a:prstGeom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1710268" y="3069167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=9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548467" y="3086101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=8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285067" y="3103034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=7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-3894667" y="5715000"/>
            <a:ext cx="3894667" cy="2209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54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48056 -0.43778 " pathEditMode="relative" ptsTypes="AA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4625 -0.00223 " pathEditMode="relative" ptsTypes="AA">
                                      <p:cBhvr>
                                        <p:cTn id="4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35300" y="1498600"/>
            <a:ext cx="30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End: Diffusion Equation</a:t>
            </a:r>
          </a:p>
          <a:p>
            <a:endParaRPr lang="en-US" dirty="0"/>
          </a:p>
          <a:p>
            <a:r>
              <a:rPr lang="en-US" dirty="0" smtClean="0"/>
              <a:t>Coming up: Flow in Unconfined Aquifers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0100" y="222515"/>
            <a:ext cx="82296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Outline and Learning Goals</a:t>
            </a:r>
            <a:endParaRPr lang="en-US" sz="3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90750" y="1454150"/>
            <a:ext cx="6394450" cy="3962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Understand how Darcy’s Law and conservation of water leads to the “diffusion equation”</a:t>
            </a:r>
          </a:p>
          <a:p>
            <a:pPr lvl="1"/>
            <a:r>
              <a:rPr lang="en-US" dirty="0" smtClean="0"/>
              <a:t>Solution of this equation gives flow direction and magnitude</a:t>
            </a:r>
          </a:p>
          <a:p>
            <a:r>
              <a:rPr lang="en-US" dirty="0" smtClean="0"/>
              <a:t>Be able to quantitatively determine characteristic lengths or times based on “scaling” of the diffusion equation</a:t>
            </a:r>
          </a:p>
          <a:p>
            <a:r>
              <a:rPr lang="en-US" dirty="0" smtClean="0"/>
              <a:t>Be aware of the range of diffusivities for various rock types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1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92365"/>
            <a:ext cx="40386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it “Steady-state”?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032264"/>
            <a:ext cx="8229600" cy="3276336"/>
          </a:xfrm>
        </p:spPr>
        <p:txBody>
          <a:bodyPr/>
          <a:lstStyle/>
          <a:p>
            <a:r>
              <a:rPr lang="en-US" dirty="0" smtClean="0"/>
              <a:t>“Steady-State” 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ydraulic heads at all locations are invariant (do not change with time) </a:t>
            </a:r>
          </a:p>
          <a:p>
            <a:r>
              <a:rPr lang="en-US" dirty="0" smtClean="0"/>
              <a:t>“Time-Dependent” </a:t>
            </a:r>
          </a:p>
          <a:p>
            <a:pPr lvl="1"/>
            <a:r>
              <a:rPr lang="en-US" dirty="0" smtClean="0"/>
              <a:t>Hydraulic head in at least one location is changing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0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52292"/>
              </p:ext>
            </p:extLst>
          </p:nvPr>
        </p:nvGraphicFramePr>
        <p:xfrm>
          <a:off x="6889749" y="1498600"/>
          <a:ext cx="1594971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774700" imgH="431800" progId="Equation.3">
                  <p:embed/>
                </p:oleObj>
              </mc:Choice>
              <mc:Fallback>
                <p:oleObj name="Equation" r:id="rId5" imgW="774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89749" y="1498600"/>
                        <a:ext cx="1594971" cy="889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55600" y="2641600"/>
            <a:ext cx="8229600" cy="27813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Key idea -  Diffusion Equation gives: </a:t>
            </a:r>
          </a:p>
          <a:p>
            <a:pPr lvl="2"/>
            <a:r>
              <a:rPr lang="en-US" dirty="0" smtClean="0"/>
              <a:t>Distribution </a:t>
            </a:r>
            <a:r>
              <a:rPr lang="en-US" dirty="0"/>
              <a:t>of hydraulic heads in space and variation of the direction of flow of </a:t>
            </a:r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Scaling between “size” of system and the rate of change of flow with time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08756"/>
              </p:ext>
            </p:extLst>
          </p:nvPr>
        </p:nvGraphicFramePr>
        <p:xfrm>
          <a:off x="2138363" y="1190625"/>
          <a:ext cx="4351337" cy="1288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587500" imgH="469900" progId="Equation.3">
                  <p:embed/>
                </p:oleObj>
              </mc:Choice>
              <mc:Fallback>
                <p:oleObj name="Equation" r:id="rId7" imgW="1587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8363" y="1190625"/>
                        <a:ext cx="4351337" cy="12885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6300" y="431800"/>
            <a:ext cx="585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he Diffusion Equation: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893483" y="520700"/>
            <a:ext cx="2171700" cy="2082800"/>
            <a:chOff x="2889250" y="1377950"/>
            <a:chExt cx="2171700" cy="2082800"/>
          </a:xfrm>
        </p:grpSpPr>
        <p:sp>
          <p:nvSpPr>
            <p:cNvPr id="12" name="Rectangle 11"/>
            <p:cNvSpPr/>
            <p:nvPr/>
          </p:nvSpPr>
          <p:spPr>
            <a:xfrm>
              <a:off x="2889250" y="2082800"/>
              <a:ext cx="1295400" cy="1282700"/>
            </a:xfrm>
            <a:prstGeom prst="rect">
              <a:avLst/>
            </a:prstGeom>
            <a:scene3d>
              <a:camera prst="orthographicFront">
                <a:rot lat="1080000" lon="384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73450" y="1377950"/>
              <a:ext cx="1295400" cy="1282700"/>
            </a:xfrm>
            <a:prstGeom prst="rect">
              <a:avLst/>
            </a:prstGeom>
            <a:scene3d>
              <a:camera prst="orthographicFront">
                <a:rot lat="18078000" lon="18390000" rev="3456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5550" y="2178050"/>
              <a:ext cx="1295400" cy="1282700"/>
            </a:xfrm>
            <a:prstGeom prst="rect">
              <a:avLst/>
            </a:prstGeom>
            <a:scene3d>
              <a:camera prst="orthographicFront">
                <a:rot lat="1080000" lon="2004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01067" y="2616200"/>
            <a:ext cx="40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66534" y="2438399"/>
            <a:ext cx="41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36333" y="1227667"/>
            <a:ext cx="39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727200" y="1769534"/>
            <a:ext cx="1735666" cy="369332"/>
            <a:chOff x="1727200" y="1769534"/>
            <a:chExt cx="1735666" cy="369332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2167466" y="1811867"/>
              <a:ext cx="1295400" cy="220133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727200" y="17695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q</a:t>
              </a:r>
              <a:r>
                <a:rPr lang="en-US" baseline="-25000" dirty="0" err="1" smtClean="0"/>
                <a:t>in</a:t>
              </a:r>
              <a:endParaRPr lang="en-US" baseline="-25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03800" y="1075267"/>
            <a:ext cx="778933" cy="474134"/>
            <a:chOff x="5003800" y="1075267"/>
            <a:chExt cx="778933" cy="474134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5003800" y="1397000"/>
              <a:ext cx="778933" cy="152401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071533" y="107526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q</a:t>
              </a:r>
              <a:r>
                <a:rPr lang="en-US" baseline="-25000" dirty="0" err="1" smtClean="0"/>
                <a:t>out</a:t>
              </a:r>
              <a:endParaRPr lang="en-US" baseline="-25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938866" y="12700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box with sides dx, </a:t>
            </a:r>
            <a:r>
              <a:rPr lang="en-US" dirty="0" err="1" smtClean="0"/>
              <a:t>dy</a:t>
            </a:r>
            <a:r>
              <a:rPr lang="en-US" dirty="0" smtClean="0"/>
              <a:t>, and </a:t>
            </a:r>
            <a:r>
              <a:rPr lang="en-US" dirty="0" err="1" smtClean="0"/>
              <a:t>dz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38132" y="541866"/>
            <a:ext cx="422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flows in one side and out the other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15468" y="1617133"/>
            <a:ext cx="392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out is given by the approximation: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in</a:t>
            </a:r>
            <a:r>
              <a:rPr lang="en-US" dirty="0" smtClean="0"/>
              <a:t> + </a:t>
            </a:r>
            <a:r>
              <a:rPr lang="en-US" dirty="0" err="1" smtClean="0"/>
              <a:t>dq</a:t>
            </a:r>
            <a:r>
              <a:rPr lang="en-US" dirty="0" smtClean="0"/>
              <a:t>/dx dx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5533" y="3031066"/>
            <a:ext cx="806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Hydrologic equation:  </a:t>
            </a:r>
            <a:r>
              <a:rPr lang="en-US" dirty="0" smtClean="0">
                <a:solidFill>
                  <a:srgbClr val="FFFF00"/>
                </a:solidFill>
              </a:rPr>
              <a:t>change in storage = difference between flow in and flow out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655364"/>
              </p:ext>
            </p:extLst>
          </p:nvPr>
        </p:nvGraphicFramePr>
        <p:xfrm>
          <a:off x="2302933" y="3448050"/>
          <a:ext cx="1652367" cy="58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117600" imgH="393700" progId="Equation.3">
                  <p:embed/>
                </p:oleObj>
              </mc:Choice>
              <mc:Fallback>
                <p:oleObj name="Equation" r:id="rId5" imgW="1117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2933" y="3448050"/>
                        <a:ext cx="1652367" cy="58208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00103"/>
              </p:ext>
            </p:extLst>
          </p:nvPr>
        </p:nvGraphicFramePr>
        <p:xfrm>
          <a:off x="4306888" y="3402013"/>
          <a:ext cx="38068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2501900" imgH="431800" progId="Equation.3">
                  <p:embed/>
                </p:oleObj>
              </mc:Choice>
              <mc:Fallback>
                <p:oleObj name="Equation" r:id="rId7" imgW="2501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06888" y="3402013"/>
                        <a:ext cx="3806825" cy="657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962400" y="3547533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86151"/>
              </p:ext>
            </p:extLst>
          </p:nvPr>
        </p:nvGraphicFramePr>
        <p:xfrm>
          <a:off x="872068" y="4184651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660400" imgH="393700" progId="Equation.3">
                  <p:embed/>
                </p:oleObj>
              </mc:Choice>
              <mc:Fallback>
                <p:oleObj name="Equation" r:id="rId9" imgW="660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2068" y="4184651"/>
                        <a:ext cx="660400" cy="393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03199" y="41656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</a:t>
            </a:r>
            <a:endParaRPr lang="en-US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937360"/>
              </p:ext>
            </p:extLst>
          </p:nvPr>
        </p:nvGraphicFramePr>
        <p:xfrm>
          <a:off x="1722967" y="4203701"/>
          <a:ext cx="838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838200" imgH="406400" progId="Equation.3">
                  <p:embed/>
                </p:oleObj>
              </mc:Choice>
              <mc:Fallback>
                <p:oleObj name="Equation" r:id="rId11" imgW="838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22967" y="4203701"/>
                        <a:ext cx="838200" cy="406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50089"/>
              </p:ext>
            </p:extLst>
          </p:nvPr>
        </p:nvGraphicFramePr>
        <p:xfrm>
          <a:off x="241297" y="4756149"/>
          <a:ext cx="2767343" cy="7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701800" imgH="469900" progId="Equation.3">
                  <p:embed/>
                </p:oleObj>
              </mc:Choice>
              <mc:Fallback>
                <p:oleObj name="Equation" r:id="rId13" imgW="1701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1297" y="4756149"/>
                        <a:ext cx="2767343" cy="7641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74134" y="5003800"/>
            <a:ext cx="1591733" cy="245534"/>
            <a:chOff x="474134" y="5003800"/>
            <a:chExt cx="1591733" cy="245534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694267" y="5003800"/>
              <a:ext cx="177800" cy="203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74134" y="5012266"/>
              <a:ext cx="177800" cy="203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447801" y="5029200"/>
              <a:ext cx="177800" cy="203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888067" y="5046134"/>
              <a:ext cx="177800" cy="203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263901" y="4584700"/>
            <a:ext cx="1024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T=</a:t>
            </a:r>
            <a:r>
              <a:rPr lang="en-US" dirty="0" err="1" smtClean="0"/>
              <a:t>Kdz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latin typeface="Symbol" charset="2"/>
                <a:cs typeface="Symbol" charset="2"/>
              </a:rPr>
              <a:t>h</a:t>
            </a:r>
            <a:r>
              <a:rPr lang="en-US" dirty="0" smtClean="0">
                <a:latin typeface="Symbol" charset="2"/>
                <a:cs typeface="Symbol" charset="2"/>
              </a:rPr>
              <a:t> = </a:t>
            </a:r>
            <a:r>
              <a:rPr lang="en-US" dirty="0" smtClean="0">
                <a:cs typeface="Symbol" charset="2"/>
              </a:rPr>
              <a:t>T/S</a:t>
            </a:r>
            <a:endParaRPr lang="en-US" dirty="0">
              <a:latin typeface="Symbol" charset="2"/>
              <a:cs typeface="Symbol" charset="2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81763"/>
              </p:ext>
            </p:extLst>
          </p:nvPr>
        </p:nvGraphicFramePr>
        <p:xfrm>
          <a:off x="4359275" y="4338638"/>
          <a:ext cx="227647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5" imgW="723900" imgH="406400" progId="Equation.3">
                  <p:embed/>
                </p:oleObj>
              </mc:Choice>
              <mc:Fallback>
                <p:oleObj name="Equation" r:id="rId15" imgW="7239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59275" y="4338638"/>
                        <a:ext cx="2276475" cy="12779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94500" y="4165600"/>
            <a:ext cx="1790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Diffusion Equation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1800" y="520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charset="2"/>
                <a:cs typeface="Symbol" charset="2"/>
              </a:rPr>
              <a:t>h</a:t>
            </a:r>
            <a:r>
              <a:rPr lang="en-US" dirty="0" smtClean="0"/>
              <a:t> is called Diffusivity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997200" y="3581400"/>
            <a:ext cx="1035050" cy="671671"/>
            <a:chOff x="2997200" y="3581400"/>
            <a:chExt cx="1035050" cy="671671"/>
          </a:xfrm>
        </p:grpSpPr>
        <p:sp>
          <p:nvSpPr>
            <p:cNvPr id="3" name="Rectangle 2"/>
            <p:cNvSpPr/>
            <p:nvPr/>
          </p:nvSpPr>
          <p:spPr>
            <a:xfrm>
              <a:off x="3206750" y="3581400"/>
              <a:ext cx="431800" cy="374650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97200" y="4006850"/>
              <a:ext cx="10350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Horizontal area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84650" y="3562350"/>
            <a:ext cx="901700" cy="684371"/>
            <a:chOff x="4184650" y="3562350"/>
            <a:chExt cx="901700" cy="684371"/>
          </a:xfrm>
        </p:grpSpPr>
        <p:sp>
          <p:nvSpPr>
            <p:cNvPr id="8" name="Rectangle 7"/>
            <p:cNvSpPr/>
            <p:nvPr/>
          </p:nvSpPr>
          <p:spPr>
            <a:xfrm>
              <a:off x="4343400" y="3562350"/>
              <a:ext cx="419100" cy="355600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84650" y="4000500"/>
              <a:ext cx="9017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FF00"/>
                  </a:solidFill>
                </a:rPr>
                <a:t>Vertical area</a:t>
              </a:r>
              <a:endParaRPr lang="en-US" sz="1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702300" y="3431231"/>
            <a:ext cx="2400300" cy="615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457950" y="3663950"/>
            <a:ext cx="666750" cy="184150"/>
            <a:chOff x="6457950" y="3663950"/>
            <a:chExt cx="666750" cy="18415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6985000" y="3663950"/>
              <a:ext cx="139700" cy="1714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6457950" y="3676650"/>
              <a:ext cx="139700" cy="1714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795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8" grpId="0"/>
      <p:bldP spid="29" grpId="0"/>
      <p:bldP spid="33" grpId="0"/>
      <p:bldP spid="40" grpId="0"/>
      <p:bldP spid="49" grpId="0"/>
      <p:bldP spid="2" grpId="0"/>
      <p:bldP spid="43" grpId="0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127265"/>
            <a:ext cx="51054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Diffusion Equation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6700" y="927100"/>
            <a:ext cx="476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Applies if (1) flux is proportional to gradient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(2) water is conserved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500" y="1790700"/>
            <a:ext cx="24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Derived formula for 1-D flow. With just a little more algebra effort, the 3-D version is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3000" y="34925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anisotropy just makes the algebra more complicated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76229"/>
              </p:ext>
            </p:extLst>
          </p:nvPr>
        </p:nvGraphicFramePr>
        <p:xfrm>
          <a:off x="3141663" y="1711325"/>
          <a:ext cx="4351337" cy="1288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587500" imgH="469900" progId="Equation.3">
                  <p:embed/>
                </p:oleObj>
              </mc:Choice>
              <mc:Fallback>
                <p:oleObj name="Equation" r:id="rId5" imgW="1587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41663" y="1711325"/>
                        <a:ext cx="4351337" cy="12885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70003"/>
              </p:ext>
            </p:extLst>
          </p:nvPr>
        </p:nvGraphicFramePr>
        <p:xfrm>
          <a:off x="4067175" y="3225800"/>
          <a:ext cx="1914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698500" imgH="393700" progId="Equation.3">
                  <p:embed/>
                </p:oleObj>
              </mc:Choice>
              <mc:Fallback>
                <p:oleObj name="Equation" r:id="rId7" imgW="698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7175" y="3225800"/>
                        <a:ext cx="1914525" cy="1079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20800" y="340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can be written in calculus notation as: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08100" y="4660900"/>
            <a:ext cx="588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Diffusion equation is ubiquitous.  Applies to electrical flow, heat flow, chemical dispersion, ….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8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98700" y="127265"/>
            <a:ext cx="51054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Diffusion Equation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72709"/>
              </p:ext>
            </p:extLst>
          </p:nvPr>
        </p:nvGraphicFramePr>
        <p:xfrm>
          <a:off x="2238375" y="965200"/>
          <a:ext cx="1914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698500" imgH="393700" progId="Equation.3">
                  <p:embed/>
                </p:oleObj>
              </mc:Choice>
              <mc:Fallback>
                <p:oleObj name="Equation" r:id="rId5" imgW="698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8375" y="965200"/>
                        <a:ext cx="1914525" cy="1079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952500"/>
            <a:ext cx="290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Differential Equation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41800" y="1282700"/>
            <a:ext cx="444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Needed to solve: (1) Initial Conditions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sz="1600" dirty="0" smtClean="0"/>
              <a:t>  (if time dependent)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(2) Boundary Conditions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300" y="2578100"/>
            <a:ext cx="2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flow is “steady-state” then left side is zero: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591818"/>
              </p:ext>
            </p:extLst>
          </p:nvPr>
        </p:nvGraphicFramePr>
        <p:xfrm>
          <a:off x="3040063" y="2673350"/>
          <a:ext cx="14271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520700" imgH="203200" progId="Equation.3">
                  <p:embed/>
                </p:oleObj>
              </mc:Choice>
              <mc:Fallback>
                <p:oleObj name="Equation" r:id="rId7" imgW="520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0063" y="2673350"/>
                        <a:ext cx="1427162" cy="5572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0300" y="278130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called </a:t>
            </a:r>
            <a:r>
              <a:rPr lang="en-US" dirty="0" err="1" smtClean="0"/>
              <a:t>LaPlace’s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4200" y="3695700"/>
            <a:ext cx="765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These equations give us the ability to determine the time dependence and the 3-D pattern of groundwater flow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9500" y="4673600"/>
            <a:ext cx="756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even without solving the equation, both the time dependence and the pattern of groundwater flow can be estimated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2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9700" y="241565"/>
            <a:ext cx="82296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Ranges of Storativity and Diffusivity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3989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For soils and unconsolidated materials, the skeleton compressibility dominates fluid compressibility</a:t>
            </a:r>
          </a:p>
          <a:p>
            <a:r>
              <a:rPr lang="en-US" sz="1600" dirty="0" smtClean="0"/>
              <a:t>Fractures especially have very small storage and potentially very high T, hence fractured rocks have very high diffusivities compared with non-fractured rocks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68217" y="1422554"/>
            <a:ext cx="7075783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792944"/>
              </p:ext>
            </p:extLst>
          </p:nvPr>
        </p:nvGraphicFramePr>
        <p:xfrm>
          <a:off x="2760547" y="3477426"/>
          <a:ext cx="3624147" cy="112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2920680" imgH="1091880" progId="">
                  <p:embed/>
                </p:oleObj>
              </mc:Choice>
              <mc:Fallback>
                <p:oleObj name="Equation" r:id="rId5" imgW="2920680" imgH="1091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547" y="3477426"/>
                        <a:ext cx="3624147" cy="112919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034260"/>
              </p:ext>
            </p:extLst>
          </p:nvPr>
        </p:nvGraphicFramePr>
        <p:xfrm>
          <a:off x="323849" y="2082800"/>
          <a:ext cx="1594971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774700" imgH="431800" progId="Equation.3">
                  <p:embed/>
                </p:oleObj>
              </mc:Choice>
              <mc:Fallback>
                <p:oleObj name="Equation" r:id="rId8" imgW="774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849" y="2082800"/>
                        <a:ext cx="1594971" cy="876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90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98700" y="127265"/>
            <a:ext cx="51054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Diffusion Equation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41700" y="635000"/>
            <a:ext cx="369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Dependence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5900" y="2743200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Diffusion </a:t>
            </a:r>
          </a:p>
          <a:p>
            <a:r>
              <a:rPr lang="en-US" dirty="0" smtClean="0"/>
              <a:t>Equation Units: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29008"/>
              </p:ext>
            </p:extLst>
          </p:nvPr>
        </p:nvGraphicFramePr>
        <p:xfrm>
          <a:off x="2327275" y="1193800"/>
          <a:ext cx="191452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698500" imgH="393700" progId="Equation.3">
                  <p:embed/>
                </p:oleObj>
              </mc:Choice>
              <mc:Fallback>
                <p:oleObj name="Equation" r:id="rId5" imgW="698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7275" y="1193800"/>
                        <a:ext cx="1914525" cy="1155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235199" y="2484438"/>
            <a:ext cx="3446464" cy="1503362"/>
            <a:chOff x="2235199" y="2484438"/>
            <a:chExt cx="3446464" cy="1503362"/>
          </a:xfrm>
        </p:grpSpPr>
        <p:sp>
          <p:nvSpPr>
            <p:cNvPr id="20" name="Rectangle 19"/>
            <p:cNvSpPr/>
            <p:nvPr/>
          </p:nvSpPr>
          <p:spPr>
            <a:xfrm>
              <a:off x="2235199" y="3657600"/>
              <a:ext cx="3445933" cy="330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52139"/>
                </p:ext>
              </p:extLst>
            </p:nvPr>
          </p:nvGraphicFramePr>
          <p:xfrm>
            <a:off x="2235200" y="2484438"/>
            <a:ext cx="3446463" cy="1266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7" imgW="1257300" imgH="431800" progId="Equation.3">
                    <p:embed/>
                  </p:oleObj>
                </mc:Choice>
                <mc:Fallback>
                  <p:oleObj name="Equation" r:id="rId7" imgW="1257300" imgH="431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35200" y="2484438"/>
                          <a:ext cx="3446463" cy="12668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2565400" y="2552700"/>
            <a:ext cx="2705100" cy="520700"/>
            <a:chOff x="2565400" y="2552700"/>
            <a:chExt cx="2705100" cy="5207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565400" y="2552700"/>
              <a:ext cx="711200" cy="4699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59300" y="2603500"/>
              <a:ext cx="711200" cy="4699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349500" y="3111500"/>
            <a:ext cx="3048000" cy="707886"/>
            <a:chOff x="2349500" y="3111500"/>
            <a:chExt cx="3048000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2349500" y="3149600"/>
              <a:ext cx="1066800" cy="58477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      </a:t>
              </a:r>
              <a:r>
                <a:rPr lang="en-US" sz="3200" dirty="0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t</a:t>
              </a:r>
              <a:endParaRPr lang="en-US" sz="3200" dirty="0">
                <a:solidFill>
                  <a:srgbClr val="000000"/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78300" y="3111500"/>
              <a:ext cx="1219200" cy="70788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              </a:t>
              </a:r>
              <a:r>
                <a:rPr lang="en-US" sz="4000" dirty="0" smtClean="0">
                  <a:solidFill>
                    <a:srgbClr val="000000"/>
                  </a:solidFill>
                  <a:latin typeface="Edwardian Script ITC"/>
                  <a:cs typeface="Edwardian Script ITC"/>
                </a:rPr>
                <a:t>l</a:t>
              </a:r>
              <a:endParaRPr lang="en-US" sz="4000" dirty="0">
                <a:solidFill>
                  <a:srgbClr val="000000"/>
                </a:solidFill>
                <a:latin typeface="Edwardian Script ITC"/>
                <a:cs typeface="Edwardian Script ITC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70600" y="2768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 units with “Characteristic” 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05100" y="4241800"/>
            <a:ext cx="2286000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Edwardian Script ITC"/>
                <a:cs typeface="Edwardian Script ITC"/>
              </a:rPr>
              <a:t>l</a:t>
            </a:r>
            <a:r>
              <a:rPr lang="en-US" sz="4000" dirty="0" smtClean="0">
                <a:solidFill>
                  <a:srgbClr val="000000"/>
                </a:solidFill>
                <a:latin typeface="Edwardian Script ITC"/>
                <a:cs typeface="Edwardian Script ITC"/>
              </a:rPr>
              <a:t>  </a:t>
            </a:r>
            <a:r>
              <a:rPr lang="en-US" sz="4000" baseline="30000" dirty="0" smtClean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 =    </a:t>
            </a:r>
            <a:r>
              <a:rPr lang="en-US" sz="4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h t</a:t>
            </a:r>
            <a:endParaRPr lang="en-US" sz="4000" dirty="0">
              <a:solidFill>
                <a:srgbClr val="000000"/>
              </a:solidFill>
              <a:latin typeface="Symbol" charset="2"/>
              <a:cs typeface="Symbol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4241800"/>
            <a:ext cx="406400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4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300" y="4140200"/>
            <a:ext cx="1683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Geometric term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19500" y="4381500"/>
            <a:ext cx="482600" cy="4953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499100" y="4102100"/>
            <a:ext cx="337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provides a way to estimate the time it takes if you know the length or the distance associated with an interval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9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3" grpId="0" animBg="1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798</Words>
  <Application>Microsoft Macintosh PowerPoint</Application>
  <PresentationFormat>On-screen Show (16:10)</PresentationFormat>
  <Paragraphs>138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Is it “Steady-state”?</vt:lpstr>
      <vt:lpstr>PowerPoint Presentation</vt:lpstr>
      <vt:lpstr>PowerPoint Presentation</vt:lpstr>
      <vt:lpstr>Diffusion Equation</vt:lpstr>
      <vt:lpstr>Diffusion Equation</vt:lpstr>
      <vt:lpstr>Ranges of Storativity and Diffusivity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Michael Brown</dc:creator>
  <cp:lastModifiedBy>J Michael Brown</cp:lastModifiedBy>
  <cp:revision>3</cp:revision>
  <dcterms:created xsi:type="dcterms:W3CDTF">2012-04-03T21:17:07Z</dcterms:created>
  <dcterms:modified xsi:type="dcterms:W3CDTF">2012-04-11T16:13:09Z</dcterms:modified>
</cp:coreProperties>
</file>