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5.xml" ContentType="application/vnd.openxmlformats-officedocument.presentationml.notesSlide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notesSlides/notesSlide6.xml" ContentType="application/vnd.openxmlformats-officedocument.presentationml.notesSlide+xml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notesSlides/notesSlide7.xml" ContentType="application/vnd.openxmlformats-officedocument.presentationml.notesSlide+xml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notesSlides/notesSlide8.xml" ContentType="application/vnd.openxmlformats-officedocument.presentationml.notesSlide+xml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notesSlides/notesSlide9.xml" ContentType="application/vnd.openxmlformats-officedocument.presentationml.notesSlide+xml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notesSlides/notesSlide10.xml" ContentType="application/vnd.openxmlformats-officedocument.presentationml.notesSlide+xml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notesSlides/notesSlide11.xml" ContentType="application/vnd.openxmlformats-officedocument.presentationml.notesSlide+xml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notesSlides/notesSlide12.xml" ContentType="application/vnd.openxmlformats-officedocument.presentationml.notesSlide+xml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8" d="100"/>
          <a:sy n="148" d="100"/>
        </p:scale>
        <p:origin x="-96" y="-32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5" Type="http://schemas.openxmlformats.org/officeDocument/2006/relationships/image" Target="../media/image9.emf"/><Relationship Id="rId6" Type="http://schemas.openxmlformats.org/officeDocument/2006/relationships/image" Target="../media/image10.emf"/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Relationship Id="rId2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Relationship Id="rId2" Type="http://schemas.openxmlformats.org/officeDocument/2006/relationships/image" Target="../media/image1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Relationship Id="rId2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Relationship Id="rId2" Type="http://schemas.openxmlformats.org/officeDocument/2006/relationships/image" Target="../media/image1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Relationship Id="rId2" Type="http://schemas.openxmlformats.org/officeDocument/2006/relationships/image" Target="../media/image19.emf"/><Relationship Id="rId3" Type="http://schemas.openxmlformats.org/officeDocument/2006/relationships/image" Target="../media/image2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Relationship Id="rId2" Type="http://schemas.openxmlformats.org/officeDocument/2006/relationships/image" Target="../media/image2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Relationship Id="rId2" Type="http://schemas.openxmlformats.org/officeDocument/2006/relationships/image" Target="../media/image2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20D1BE-8B3C-674F-9449-DE5F7A60DDF4}" type="datetimeFigureOut">
              <a:rPr lang="en-US" smtClean="0"/>
              <a:t>4/11/12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342B9-2B16-D645-B43F-B3286E6FB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6068E-8828-E94C-B605-41CE8AC6530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56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6068E-8828-E94C-B605-41CE8AC6530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2317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6068E-8828-E94C-B605-41CE8AC6530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911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6068E-8828-E94C-B605-41CE8AC6530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7244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6068E-8828-E94C-B605-41CE8AC6530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880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6068E-8828-E94C-B605-41CE8AC6530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7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6068E-8828-E94C-B605-41CE8AC6530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141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6068E-8828-E94C-B605-41CE8AC6530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31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6068E-8828-E94C-B605-41CE8AC6530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6030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6068E-8828-E94C-B605-41CE8AC6530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719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6068E-8828-E94C-B605-41CE8AC6530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98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6068E-8828-E94C-B605-41CE8AC6530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8214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6068E-8828-E94C-B605-41CE8AC6530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45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6618-54FE-E34E-9E40-81A1F24051C8}" type="datetimeFigureOut">
              <a:rPr lang="en-US" smtClean="0"/>
              <a:t>4/11/12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0543-B736-B84D-82A0-F578E827E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99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6618-54FE-E34E-9E40-81A1F24051C8}" type="datetimeFigureOut">
              <a:rPr lang="en-US" smtClean="0"/>
              <a:t>4/11/12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0543-B736-B84D-82A0-F578E827E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53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6618-54FE-E34E-9E40-81A1F24051C8}" type="datetimeFigureOut">
              <a:rPr lang="en-US" smtClean="0"/>
              <a:t>4/11/12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0543-B736-B84D-82A0-F578E827E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43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6618-54FE-E34E-9E40-81A1F24051C8}" type="datetimeFigureOut">
              <a:rPr lang="en-US" smtClean="0"/>
              <a:t>4/11/12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0543-B736-B84D-82A0-F578E827E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491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6618-54FE-E34E-9E40-81A1F24051C8}" type="datetimeFigureOut">
              <a:rPr lang="en-US" smtClean="0"/>
              <a:t>4/11/12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0543-B736-B84D-82A0-F578E827E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65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6618-54FE-E34E-9E40-81A1F24051C8}" type="datetimeFigureOut">
              <a:rPr lang="en-US" smtClean="0"/>
              <a:t>4/11/12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0543-B736-B84D-82A0-F578E827E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3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6618-54FE-E34E-9E40-81A1F24051C8}" type="datetimeFigureOut">
              <a:rPr lang="en-US" smtClean="0"/>
              <a:t>4/11/12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0543-B736-B84D-82A0-F578E827E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5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6618-54FE-E34E-9E40-81A1F24051C8}" type="datetimeFigureOut">
              <a:rPr lang="en-US" smtClean="0"/>
              <a:t>4/11/12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0543-B736-B84D-82A0-F578E827E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95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6618-54FE-E34E-9E40-81A1F24051C8}" type="datetimeFigureOut">
              <a:rPr lang="en-US" smtClean="0"/>
              <a:t>4/11/12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0543-B736-B84D-82A0-F578E827E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66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6618-54FE-E34E-9E40-81A1F24051C8}" type="datetimeFigureOut">
              <a:rPr lang="en-US" smtClean="0"/>
              <a:t>4/11/12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0543-B736-B84D-82A0-F578E827E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163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6618-54FE-E34E-9E40-81A1F24051C8}" type="datetimeFigureOut">
              <a:rPr lang="en-US" smtClean="0"/>
              <a:t>4/11/12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0543-B736-B84D-82A0-F578E827E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55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26618-54FE-E34E-9E40-81A1F24051C8}" type="datetimeFigureOut">
              <a:rPr lang="en-US" smtClean="0"/>
              <a:t>4/11/12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90543-B736-B84D-82A0-F578E827E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780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image" Target="../media/image2.emf"/><Relationship Id="rId5" Type="http://schemas.openxmlformats.org/officeDocument/2006/relationships/oleObject" Target="../embeddings/oleObject17.bin"/><Relationship Id="rId6" Type="http://schemas.openxmlformats.org/officeDocument/2006/relationships/image" Target="../media/image18.emf"/><Relationship Id="rId7" Type="http://schemas.openxmlformats.org/officeDocument/2006/relationships/oleObject" Target="../embeddings/oleObject18.bin"/><Relationship Id="rId8" Type="http://schemas.openxmlformats.org/officeDocument/2006/relationships/image" Target="../media/image19.emf"/><Relationship Id="rId9" Type="http://schemas.openxmlformats.org/officeDocument/2006/relationships/oleObject" Target="../embeddings/oleObject19.bin"/><Relationship Id="rId10" Type="http://schemas.openxmlformats.org/officeDocument/2006/relationships/image" Target="../media/image20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image" Target="../media/image2.emf"/><Relationship Id="rId5" Type="http://schemas.openxmlformats.org/officeDocument/2006/relationships/oleObject" Target="../embeddings/oleObject20.bin"/><Relationship Id="rId6" Type="http://schemas.openxmlformats.org/officeDocument/2006/relationships/image" Target="../media/image21.emf"/><Relationship Id="rId7" Type="http://schemas.openxmlformats.org/officeDocument/2006/relationships/oleObject" Target="../embeddings/oleObject21.bin"/><Relationship Id="rId8" Type="http://schemas.openxmlformats.org/officeDocument/2006/relationships/image" Target="../media/image22.emf"/><Relationship Id="rId9" Type="http://schemas.openxmlformats.org/officeDocument/2006/relationships/oleObject" Target="../embeddings/oleObject22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image" Target="../media/image2.emf"/><Relationship Id="rId5" Type="http://schemas.openxmlformats.org/officeDocument/2006/relationships/oleObject" Target="../embeddings/oleObject23.bin"/><Relationship Id="rId6" Type="http://schemas.openxmlformats.org/officeDocument/2006/relationships/image" Target="../media/image21.emf"/><Relationship Id="rId7" Type="http://schemas.openxmlformats.org/officeDocument/2006/relationships/oleObject" Target="../embeddings/oleObject24.bin"/><Relationship Id="rId8" Type="http://schemas.openxmlformats.org/officeDocument/2006/relationships/image" Target="../media/image22.emf"/><Relationship Id="rId9" Type="http://schemas.openxmlformats.org/officeDocument/2006/relationships/oleObject" Target="../embeddings/oleObject25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6" Type="http://schemas.openxmlformats.org/officeDocument/2006/relationships/image" Target="../media/image3.emf"/><Relationship Id="rId7" Type="http://schemas.openxmlformats.org/officeDocument/2006/relationships/oleObject" Target="../embeddings/oleObject2.bin"/><Relationship Id="rId8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6.bin"/><Relationship Id="rId12" Type="http://schemas.openxmlformats.org/officeDocument/2006/relationships/image" Target="../media/image8.emf"/><Relationship Id="rId13" Type="http://schemas.openxmlformats.org/officeDocument/2006/relationships/oleObject" Target="../embeddings/oleObject7.bin"/><Relationship Id="rId14" Type="http://schemas.openxmlformats.org/officeDocument/2006/relationships/image" Target="../media/image9.emf"/><Relationship Id="rId15" Type="http://schemas.openxmlformats.org/officeDocument/2006/relationships/oleObject" Target="../embeddings/oleObject8.bin"/><Relationship Id="rId16" Type="http://schemas.openxmlformats.org/officeDocument/2006/relationships/image" Target="../media/image10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Relationship Id="rId4" Type="http://schemas.openxmlformats.org/officeDocument/2006/relationships/image" Target="../media/image2.e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5.e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6.emf"/><Relationship Id="rId9" Type="http://schemas.openxmlformats.org/officeDocument/2006/relationships/oleObject" Target="../embeddings/oleObject5.bin"/><Relationship Id="rId10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image" Target="../media/image2.emf"/><Relationship Id="rId5" Type="http://schemas.openxmlformats.org/officeDocument/2006/relationships/oleObject" Target="../embeddings/oleObject9.bin"/><Relationship Id="rId6" Type="http://schemas.openxmlformats.org/officeDocument/2006/relationships/image" Target="../media/image4.emf"/><Relationship Id="rId7" Type="http://schemas.openxmlformats.org/officeDocument/2006/relationships/oleObject" Target="../embeddings/oleObject10.bin"/><Relationship Id="rId8" Type="http://schemas.openxmlformats.org/officeDocument/2006/relationships/image" Target="../media/image11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image" Target="../media/image2.emf"/><Relationship Id="rId5" Type="http://schemas.openxmlformats.org/officeDocument/2006/relationships/oleObject" Target="../embeddings/oleObject11.bin"/><Relationship Id="rId6" Type="http://schemas.openxmlformats.org/officeDocument/2006/relationships/image" Target="../media/image12.emf"/><Relationship Id="rId7" Type="http://schemas.openxmlformats.org/officeDocument/2006/relationships/oleObject" Target="../embeddings/oleObject12.bin"/><Relationship Id="rId8" Type="http://schemas.openxmlformats.org/officeDocument/2006/relationships/image" Target="../media/image13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image" Target="../media/image15.png"/><Relationship Id="rId5" Type="http://schemas.openxmlformats.org/officeDocument/2006/relationships/oleObject" Target="../embeddings/oleObject13.bin"/><Relationship Id="rId6" Type="http://schemas.openxmlformats.org/officeDocument/2006/relationships/image" Target="../media/image14.wmf"/><Relationship Id="rId7" Type="http://schemas.openxmlformats.org/officeDocument/2006/relationships/image" Target="../media/image2.emf"/><Relationship Id="rId8" Type="http://schemas.openxmlformats.org/officeDocument/2006/relationships/oleObject" Target="../embeddings/oleObject14.bin"/><Relationship Id="rId9" Type="http://schemas.openxmlformats.org/officeDocument/2006/relationships/image" Target="../media/image3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image" Target="../media/image2.emf"/><Relationship Id="rId5" Type="http://schemas.openxmlformats.org/officeDocument/2006/relationships/oleObject" Target="../embeddings/oleObject15.bin"/><Relationship Id="rId6" Type="http://schemas.openxmlformats.org/officeDocument/2006/relationships/image" Target="../media/image16.emf"/><Relationship Id="rId7" Type="http://schemas.openxmlformats.org/officeDocument/2006/relationships/oleObject" Target="../embeddings/oleObject16.bin"/><Relationship Id="rId8" Type="http://schemas.openxmlformats.org/officeDocument/2006/relationships/image" Target="../media/image17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557520" y="1767118"/>
            <a:ext cx="3962400" cy="1225021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smtClean="0">
                <a:solidFill>
                  <a:srgbClr val="000000"/>
                </a:solidFill>
              </a:rPr>
              <a:t>ESS 454 </a:t>
            </a:r>
            <a:br>
              <a:rPr lang="en-US" sz="3600" smtClean="0">
                <a:solidFill>
                  <a:srgbClr val="000000"/>
                </a:solidFill>
              </a:rPr>
            </a:br>
            <a:r>
              <a:rPr lang="en-US" sz="3600" smtClean="0">
                <a:solidFill>
                  <a:srgbClr val="000000"/>
                </a:solidFill>
              </a:rPr>
              <a:t>Hydrogeology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143083" y="3187700"/>
            <a:ext cx="2746917" cy="1460500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Module 3</a:t>
            </a:r>
          </a:p>
          <a:p>
            <a:pPr marL="0" indent="0" algn="ctr">
              <a:buNone/>
            </a:pP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Principles of Groundwater Flow</a:t>
            </a:r>
          </a:p>
          <a:p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Point water Head, Validity of Darcy’s Law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Diffusion Equation</a:t>
            </a:r>
          </a:p>
          <a:p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Flow in Unconfined Aquifers &amp; 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</a:rPr>
              <a:t>Refraction of Flow 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lines</a:t>
            </a:r>
          </a:p>
          <a:p>
            <a:r>
              <a:rPr lang="en-US" sz="1800" dirty="0" err="1" smtClean="0">
                <a:solidFill>
                  <a:schemeClr val="tx2">
                    <a:lumMod val="50000"/>
                  </a:schemeClr>
                </a:solidFill>
              </a:rPr>
              <a:t>Flownets</a:t>
            </a:r>
            <a:endParaRPr lang="en-US" sz="18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8" name="Picture 7" descr="ess_banner_combin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4193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14720" y="4826000"/>
            <a:ext cx="3037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Instructor: Michael Brown</a:t>
            </a:r>
          </a:p>
          <a:p>
            <a:r>
              <a:rPr lang="en-US" dirty="0" err="1" smtClean="0"/>
              <a:t>brown@ess.washington.edu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56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98700" y="127265"/>
            <a:ext cx="5105400" cy="9525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smtClean="0"/>
              <a:t>Diffusion Equation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7056" y="11289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433689"/>
            <a:ext cx="1747520" cy="1500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41700" y="635000"/>
            <a:ext cx="369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Time Dependence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273300" y="1295400"/>
            <a:ext cx="1663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Examples: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822700" y="1219200"/>
            <a:ext cx="4483100" cy="1015663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(1) Water is pumped from a production well.  How long will it be before the water level begins to drop at other wells?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68700" y="2311400"/>
            <a:ext cx="300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Distance (m)           Time (s)    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784600" y="2628900"/>
            <a:ext cx="86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10</a:t>
            </a:r>
          </a:p>
          <a:p>
            <a:r>
              <a:rPr lang="en-US" dirty="0" smtClean="0"/>
              <a:t>  100</a:t>
            </a:r>
          </a:p>
          <a:p>
            <a:r>
              <a:rPr lang="en-US" dirty="0" smtClean="0"/>
              <a:t>1000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4496957"/>
              </p:ext>
            </p:extLst>
          </p:nvPr>
        </p:nvGraphicFramePr>
        <p:xfrm>
          <a:off x="552450" y="2413000"/>
          <a:ext cx="1416050" cy="1218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5" imgW="469900" imgH="444500" progId="Equation.3">
                  <p:embed/>
                </p:oleObj>
              </mc:Choice>
              <mc:Fallback>
                <p:oleObj name="Equation" r:id="rId5" imgW="469900" imgH="4445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2450" y="2413000"/>
                        <a:ext cx="1416050" cy="121804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1600" y="3810000"/>
            <a:ext cx="383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sand aquifer: </a:t>
            </a:r>
            <a:r>
              <a:rPr lang="en-US" dirty="0" smtClean="0">
                <a:latin typeface="Symbol" charset="2"/>
                <a:cs typeface="Symbol" charset="2"/>
              </a:rPr>
              <a:t>h</a:t>
            </a:r>
            <a:r>
              <a:rPr lang="en-US" dirty="0" smtClean="0"/>
              <a:t>=0.1 m</a:t>
            </a:r>
            <a:r>
              <a:rPr lang="en-US" baseline="30000" dirty="0" smtClean="0"/>
              <a:t>2</a:t>
            </a:r>
            <a:r>
              <a:rPr lang="en-US" dirty="0" smtClean="0"/>
              <a:t>/s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16500" y="2603500"/>
            <a:ext cx="1333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250</a:t>
            </a:r>
          </a:p>
          <a:p>
            <a:r>
              <a:rPr lang="en-US" dirty="0" smtClean="0"/>
              <a:t>      25,000</a:t>
            </a:r>
          </a:p>
          <a:p>
            <a:r>
              <a:rPr lang="en-US" dirty="0" smtClean="0"/>
              <a:t>2,500,000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578600" y="2565400"/>
            <a:ext cx="1358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 minutes</a:t>
            </a:r>
          </a:p>
          <a:p>
            <a:r>
              <a:rPr lang="en-US" dirty="0" smtClean="0"/>
              <a:t>7 hours</a:t>
            </a:r>
          </a:p>
          <a:p>
            <a:r>
              <a:rPr lang="en-US" dirty="0" smtClean="0"/>
              <a:t>1 month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8805497"/>
              </p:ext>
            </p:extLst>
          </p:nvPr>
        </p:nvGraphicFramePr>
        <p:xfrm>
          <a:off x="520700" y="4699000"/>
          <a:ext cx="1714500" cy="7628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7" imgW="609600" imgH="254000" progId="Equation.3">
                  <p:embed/>
                </p:oleObj>
              </mc:Choice>
              <mc:Fallback>
                <p:oleObj name="Equation" r:id="rId7" imgW="6096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20700" y="4699000"/>
                        <a:ext cx="1714500" cy="76280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225800" y="3924300"/>
            <a:ext cx="4940300" cy="707886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(2) After one year how far out will wells begin to see an effect of the pumping well? </a:t>
            </a:r>
            <a:endParaRPr lang="en-US" sz="2000" dirty="0">
              <a:solidFill>
                <a:srgbClr val="008000"/>
              </a:solidFill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8841728"/>
              </p:ext>
            </p:extLst>
          </p:nvPr>
        </p:nvGraphicFramePr>
        <p:xfrm>
          <a:off x="2336799" y="4724400"/>
          <a:ext cx="6026727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9" imgW="2286000" imgH="279400" progId="Equation.3">
                  <p:embed/>
                </p:oleObj>
              </mc:Choice>
              <mc:Fallback>
                <p:oleObj name="Equation" r:id="rId9" imgW="22860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336799" y="4724400"/>
                        <a:ext cx="6026727" cy="7366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8814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  <p:bldP spid="10" grpId="0"/>
      <p:bldP spid="14" grpId="0"/>
      <p:bldP spid="16" grpId="0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98700" y="127265"/>
            <a:ext cx="5105400" cy="9525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Flow Equations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7056" y="11289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433689"/>
            <a:ext cx="1747520" cy="1500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35300" y="850900"/>
            <a:ext cx="576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Solutions to the Diffusion Equation (time dependent flow) or </a:t>
            </a:r>
            <a:r>
              <a:rPr lang="en-US" dirty="0" err="1" smtClean="0"/>
              <a:t>LaPlace’s</a:t>
            </a:r>
            <a:r>
              <a:rPr lang="en-US" dirty="0" smtClean="0"/>
              <a:t> Equation (steady-state flow) give values of the hydraulic head.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651000" y="1676400"/>
            <a:ext cx="5613400" cy="923330"/>
            <a:chOff x="2451100" y="1955800"/>
            <a:chExt cx="5613400" cy="923330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93534985"/>
                </p:ext>
              </p:extLst>
            </p:nvPr>
          </p:nvGraphicFramePr>
          <p:xfrm>
            <a:off x="3086099" y="2298700"/>
            <a:ext cx="1031875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1" name="Equation" r:id="rId5" imgW="660400" imgH="203200" progId="Equation.3">
                    <p:embed/>
                  </p:oleObj>
                </mc:Choice>
                <mc:Fallback>
                  <p:oleObj name="Equation" r:id="rId5" imgW="660400" imgH="2032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086099" y="2298700"/>
                          <a:ext cx="1031875" cy="36830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2451100" y="1955800"/>
              <a:ext cx="56134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Flow direction and magnitude is calculated from Darcy’s Law: </a:t>
              </a:r>
            </a:p>
            <a:p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09600" y="2882900"/>
            <a:ext cx="5689600" cy="2489200"/>
            <a:chOff x="1066800" y="2908300"/>
            <a:chExt cx="5689600" cy="2489200"/>
          </a:xfrm>
        </p:grpSpPr>
        <p:sp>
          <p:nvSpPr>
            <p:cNvPr id="17" name="Rectangle 16"/>
            <p:cNvSpPr/>
            <p:nvPr/>
          </p:nvSpPr>
          <p:spPr>
            <a:xfrm>
              <a:off x="1066800" y="3454400"/>
              <a:ext cx="4800600" cy="1943100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943100" y="2921000"/>
              <a:ext cx="4800600" cy="1943100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/>
            <p:nvPr/>
          </p:nvCxnSpPr>
          <p:spPr>
            <a:xfrm flipV="1">
              <a:off x="1079500" y="2908300"/>
              <a:ext cx="876300" cy="5207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5854700" y="2933700"/>
              <a:ext cx="876300" cy="5207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1104900" y="4838700"/>
              <a:ext cx="876300" cy="5207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5880100" y="4864100"/>
              <a:ext cx="876300" cy="5207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1625600" y="2933700"/>
            <a:ext cx="939800" cy="2451100"/>
            <a:chOff x="1625600" y="2933700"/>
            <a:chExt cx="939800" cy="2451100"/>
          </a:xfrm>
        </p:grpSpPr>
        <p:grpSp>
          <p:nvGrpSpPr>
            <p:cNvPr id="38" name="Group 37"/>
            <p:cNvGrpSpPr/>
            <p:nvPr/>
          </p:nvGrpSpPr>
          <p:grpSpPr>
            <a:xfrm>
              <a:off x="1638300" y="2933700"/>
              <a:ext cx="927100" cy="2451100"/>
              <a:chOff x="1714500" y="2933700"/>
              <a:chExt cx="927100" cy="2451100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 flipV="1">
                <a:off x="1727200" y="2946400"/>
                <a:ext cx="876300" cy="52070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1714500" y="3454400"/>
                <a:ext cx="38100" cy="19304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flipV="1">
                <a:off x="1765300" y="4864100"/>
                <a:ext cx="876300" cy="520700"/>
              </a:xfrm>
              <a:prstGeom prst="line">
                <a:avLst/>
              </a:prstGeom>
              <a:ln>
                <a:solidFill>
                  <a:srgbClr val="000000"/>
                </a:solidFill>
                <a:prstDash val="sys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2603500" y="2933700"/>
                <a:ext cx="38100" cy="193040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sys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1625600" y="2984500"/>
              <a:ext cx="774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h</a:t>
              </a:r>
              <a:r>
                <a:rPr lang="en-US" dirty="0" smtClean="0"/>
                <a:t>=10</a:t>
              </a:r>
              <a:endParaRPr lang="en-US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2654300" y="2895600"/>
            <a:ext cx="2908300" cy="2476500"/>
            <a:chOff x="2654300" y="2895600"/>
            <a:chExt cx="2908300" cy="2476500"/>
          </a:xfrm>
        </p:grpSpPr>
        <p:grpSp>
          <p:nvGrpSpPr>
            <p:cNvPr id="56" name="Group 55"/>
            <p:cNvGrpSpPr/>
            <p:nvPr/>
          </p:nvGrpSpPr>
          <p:grpSpPr>
            <a:xfrm>
              <a:off x="2654300" y="2895600"/>
              <a:ext cx="2908300" cy="2476500"/>
              <a:chOff x="2654300" y="2895600"/>
              <a:chExt cx="2908300" cy="2476500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2654300" y="2908300"/>
                <a:ext cx="927100" cy="2451100"/>
                <a:chOff x="1714500" y="2933700"/>
                <a:chExt cx="927100" cy="2451100"/>
              </a:xfrm>
            </p:grpSpPr>
            <p:cxnSp>
              <p:nvCxnSpPr>
                <p:cNvPr id="40" name="Straight Connector 39"/>
                <p:cNvCxnSpPr/>
                <p:nvPr/>
              </p:nvCxnSpPr>
              <p:spPr>
                <a:xfrm flipV="1">
                  <a:off x="1727200" y="2946400"/>
                  <a:ext cx="876300" cy="520700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1714500" y="3454400"/>
                  <a:ext cx="38100" cy="193040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flipV="1">
                  <a:off x="1765300" y="4864100"/>
                  <a:ext cx="876300" cy="520700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  <a:prstDash val="sys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>
                  <a:off x="2603500" y="2933700"/>
                  <a:ext cx="38100" cy="193040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  <a:prstDash val="sys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Group 43"/>
              <p:cNvGrpSpPr/>
              <p:nvPr/>
            </p:nvGrpSpPr>
            <p:grpSpPr>
              <a:xfrm>
                <a:off x="3657600" y="2895600"/>
                <a:ext cx="927100" cy="2451100"/>
                <a:chOff x="1714500" y="2933700"/>
                <a:chExt cx="927100" cy="2451100"/>
              </a:xfrm>
            </p:grpSpPr>
            <p:cxnSp>
              <p:nvCxnSpPr>
                <p:cNvPr id="45" name="Straight Connector 44"/>
                <p:cNvCxnSpPr/>
                <p:nvPr/>
              </p:nvCxnSpPr>
              <p:spPr>
                <a:xfrm flipV="1">
                  <a:off x="1727200" y="2946400"/>
                  <a:ext cx="876300" cy="520700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1714500" y="3454400"/>
                  <a:ext cx="38100" cy="193040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flipV="1">
                  <a:off x="1765300" y="4864100"/>
                  <a:ext cx="876300" cy="520700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  <a:prstDash val="sys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2603500" y="2933700"/>
                  <a:ext cx="38100" cy="193040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  <a:prstDash val="sys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9" name="Group 48"/>
              <p:cNvGrpSpPr/>
              <p:nvPr/>
            </p:nvGrpSpPr>
            <p:grpSpPr>
              <a:xfrm>
                <a:off x="4635500" y="2921000"/>
                <a:ext cx="927100" cy="2451100"/>
                <a:chOff x="1714500" y="2933700"/>
                <a:chExt cx="927100" cy="2451100"/>
              </a:xfrm>
            </p:grpSpPr>
            <p:cxnSp>
              <p:nvCxnSpPr>
                <p:cNvPr id="50" name="Straight Connector 49"/>
                <p:cNvCxnSpPr/>
                <p:nvPr/>
              </p:nvCxnSpPr>
              <p:spPr>
                <a:xfrm flipV="1">
                  <a:off x="1727200" y="2946400"/>
                  <a:ext cx="876300" cy="520700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>
                  <a:off x="1714500" y="3454400"/>
                  <a:ext cx="38100" cy="193040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flipV="1">
                  <a:off x="1765300" y="4864100"/>
                  <a:ext cx="876300" cy="520700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  <a:prstDash val="sys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>
                  <a:off x="2603500" y="2933700"/>
                  <a:ext cx="38100" cy="193040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  <a:prstDash val="sys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7" name="TextBox 56"/>
            <p:cNvSpPr txBox="1"/>
            <p:nvPr/>
          </p:nvSpPr>
          <p:spPr>
            <a:xfrm>
              <a:off x="2743200" y="2971800"/>
              <a:ext cx="774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h</a:t>
              </a:r>
              <a:r>
                <a:rPr lang="en-US" dirty="0" smtClean="0"/>
                <a:t>=9</a:t>
              </a:r>
              <a:endParaRPr lang="en-US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695700" y="3022600"/>
              <a:ext cx="774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h</a:t>
              </a:r>
              <a:r>
                <a:rPr lang="en-US" dirty="0" smtClean="0"/>
                <a:t>=8</a:t>
              </a:r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660900" y="3035300"/>
              <a:ext cx="774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h</a:t>
              </a:r>
              <a:r>
                <a:rPr lang="en-US" dirty="0" smtClean="0"/>
                <a:t>=7</a:t>
              </a:r>
              <a:endParaRPr lang="en-US" dirty="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3670300" y="4216400"/>
            <a:ext cx="965200" cy="584200"/>
            <a:chOff x="3670300" y="4216400"/>
            <a:chExt cx="965200" cy="584200"/>
          </a:xfrm>
        </p:grpSpPr>
        <p:cxnSp>
          <p:nvCxnSpPr>
            <p:cNvPr id="62" name="Straight Arrow Connector 61"/>
            <p:cNvCxnSpPr/>
            <p:nvPr/>
          </p:nvCxnSpPr>
          <p:spPr>
            <a:xfrm flipH="1">
              <a:off x="3670300" y="4216400"/>
              <a:ext cx="965200" cy="3810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64" name="Object 6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64467089"/>
                </p:ext>
              </p:extLst>
            </p:nvPr>
          </p:nvGraphicFramePr>
          <p:xfrm>
            <a:off x="3810000" y="4356100"/>
            <a:ext cx="571500" cy="444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2" name="Equation" r:id="rId7" imgW="228600" imgH="177800" progId="Equation.3">
                    <p:embed/>
                  </p:oleObj>
                </mc:Choice>
                <mc:Fallback>
                  <p:oleObj name="Equation" r:id="rId7" imgW="2286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810000" y="4356100"/>
                          <a:ext cx="571500" cy="44450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8" name="Group 67"/>
          <p:cNvGrpSpPr/>
          <p:nvPr/>
        </p:nvGrpSpPr>
        <p:grpSpPr>
          <a:xfrm>
            <a:off x="4305300" y="2463800"/>
            <a:ext cx="927100" cy="622302"/>
            <a:chOff x="3632200" y="3047999"/>
            <a:chExt cx="927100" cy="628922"/>
          </a:xfrm>
        </p:grpSpPr>
        <p:cxnSp>
          <p:nvCxnSpPr>
            <p:cNvPr id="69" name="Straight Arrow Connector 68"/>
            <p:cNvCxnSpPr/>
            <p:nvPr/>
          </p:nvCxnSpPr>
          <p:spPr>
            <a:xfrm flipH="1">
              <a:off x="3632200" y="3664084"/>
              <a:ext cx="927100" cy="12837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70" name="Object 6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29502914"/>
                </p:ext>
              </p:extLst>
            </p:nvPr>
          </p:nvGraphicFramePr>
          <p:xfrm>
            <a:off x="3987800" y="3047999"/>
            <a:ext cx="571500" cy="444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3" name="Equation" r:id="rId9" imgW="228600" imgH="177800" progId="Equation.3">
                    <p:embed/>
                  </p:oleObj>
                </mc:Choice>
                <mc:Fallback>
                  <p:oleObj name="Equation" r:id="rId9" imgW="2286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987800" y="3047999"/>
                          <a:ext cx="571500" cy="44450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5" name="Group 84"/>
          <p:cNvGrpSpPr/>
          <p:nvPr/>
        </p:nvGrpSpPr>
        <p:grpSpPr>
          <a:xfrm>
            <a:off x="2755900" y="5118100"/>
            <a:ext cx="876300" cy="369332"/>
            <a:chOff x="2755900" y="5118100"/>
            <a:chExt cx="876300" cy="369332"/>
          </a:xfrm>
        </p:grpSpPr>
        <p:cxnSp>
          <p:nvCxnSpPr>
            <p:cNvPr id="74" name="Straight Arrow Connector 73"/>
            <p:cNvCxnSpPr/>
            <p:nvPr/>
          </p:nvCxnSpPr>
          <p:spPr>
            <a:xfrm flipV="1">
              <a:off x="2755900" y="5473700"/>
              <a:ext cx="876300" cy="1270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74"/>
            <p:cNvSpPr txBox="1"/>
            <p:nvPr/>
          </p:nvSpPr>
          <p:spPr>
            <a:xfrm>
              <a:off x="2946400" y="5118100"/>
              <a:ext cx="55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100</a:t>
              </a:r>
              <a:endParaRPr lang="en-US" dirty="0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6324600" y="2057400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Isotropic aquifer, flow is perpendicular to surfaces of constant head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6540500" y="3175000"/>
            <a:ext cx="260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“grad h”  is 1/100 = 0.01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591300" y="3670300"/>
            <a:ext cx="2349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Flow direction is horizontal to right</a:t>
            </a:r>
            <a:endParaRPr lang="en-US" dirty="0"/>
          </a:p>
        </p:txBody>
      </p:sp>
      <p:grpSp>
        <p:nvGrpSpPr>
          <p:cNvPr id="86" name="Group 85"/>
          <p:cNvGrpSpPr/>
          <p:nvPr/>
        </p:nvGrpSpPr>
        <p:grpSpPr>
          <a:xfrm>
            <a:off x="1346200" y="3594100"/>
            <a:ext cx="4419600" cy="369332"/>
            <a:chOff x="1346200" y="3594100"/>
            <a:chExt cx="4419600" cy="369332"/>
          </a:xfrm>
        </p:grpSpPr>
        <p:cxnSp>
          <p:nvCxnSpPr>
            <p:cNvPr id="80" name="Straight Arrow Connector 79"/>
            <p:cNvCxnSpPr/>
            <p:nvPr/>
          </p:nvCxnSpPr>
          <p:spPr>
            <a:xfrm>
              <a:off x="1346200" y="3949700"/>
              <a:ext cx="4419600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3949700" y="3594100"/>
              <a:ext cx="279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q</a:t>
              </a:r>
              <a:endParaRPr lang="en-US" dirty="0"/>
            </a:p>
          </p:txBody>
        </p:sp>
      </p:grpSp>
      <p:sp>
        <p:nvSpPr>
          <p:cNvPr id="84" name="TextBox 83"/>
          <p:cNvSpPr txBox="1"/>
          <p:nvPr/>
        </p:nvSpPr>
        <p:spPr>
          <a:xfrm>
            <a:off x="6489700" y="4699000"/>
            <a:ext cx="265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Magnitude (size) is K*0.01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1143000" y="25019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Plot equipotential surfaces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040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3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3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7" grpId="0"/>
      <p:bldP spid="78" grpId="0"/>
      <p:bldP spid="84" grpId="0"/>
      <p:bldP spid="8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98700" y="127265"/>
            <a:ext cx="5105400" cy="9525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Flow Equations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7056" y="11289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433689"/>
            <a:ext cx="1747520" cy="1500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35300" y="850900"/>
            <a:ext cx="576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Solutions to the Diffusion Equation (time dependent flow) or </a:t>
            </a:r>
            <a:r>
              <a:rPr lang="en-US" dirty="0" err="1" smtClean="0"/>
              <a:t>LaPlace’s</a:t>
            </a:r>
            <a:r>
              <a:rPr lang="en-US" dirty="0" smtClean="0"/>
              <a:t> Equation (steady-state flow) give values of the hydraulic head.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651000" y="1676400"/>
            <a:ext cx="5613400" cy="923330"/>
            <a:chOff x="2451100" y="1955800"/>
            <a:chExt cx="5613400" cy="923330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77105963"/>
                </p:ext>
              </p:extLst>
            </p:nvPr>
          </p:nvGraphicFramePr>
          <p:xfrm>
            <a:off x="3086099" y="2298700"/>
            <a:ext cx="1031875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5" name="Equation" r:id="rId5" imgW="660400" imgH="203200" progId="Equation.3">
                    <p:embed/>
                  </p:oleObj>
                </mc:Choice>
                <mc:Fallback>
                  <p:oleObj name="Equation" r:id="rId5" imgW="660400" imgH="2032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086099" y="2298700"/>
                          <a:ext cx="1031875" cy="36830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2451100" y="1955800"/>
              <a:ext cx="56134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Flow direction and magnitude is calculated from Darcy’s Law: </a:t>
              </a:r>
            </a:p>
            <a:p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18067" y="2899833"/>
            <a:ext cx="5689600" cy="2489200"/>
            <a:chOff x="1066800" y="2908300"/>
            <a:chExt cx="5689600" cy="2489200"/>
          </a:xfrm>
        </p:grpSpPr>
        <p:sp>
          <p:nvSpPr>
            <p:cNvPr id="17" name="Rectangle 16"/>
            <p:cNvSpPr/>
            <p:nvPr/>
          </p:nvSpPr>
          <p:spPr>
            <a:xfrm>
              <a:off x="1066800" y="3454400"/>
              <a:ext cx="4800600" cy="1943100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943100" y="2921000"/>
              <a:ext cx="4800600" cy="1943100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/>
            <p:nvPr/>
          </p:nvCxnSpPr>
          <p:spPr>
            <a:xfrm flipV="1">
              <a:off x="1079500" y="2908300"/>
              <a:ext cx="876300" cy="5207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5854700" y="2933700"/>
              <a:ext cx="876300" cy="5207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1104900" y="4838700"/>
              <a:ext cx="876300" cy="5207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5880100" y="4864100"/>
              <a:ext cx="876300" cy="5207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914400" y="2908299"/>
            <a:ext cx="2061633" cy="2493433"/>
            <a:chOff x="1380067" y="2882900"/>
            <a:chExt cx="2061633" cy="2493433"/>
          </a:xfrm>
        </p:grpSpPr>
        <p:cxnSp>
          <p:nvCxnSpPr>
            <p:cNvPr id="27" name="Straight Connector 26"/>
            <p:cNvCxnSpPr/>
            <p:nvPr/>
          </p:nvCxnSpPr>
          <p:spPr>
            <a:xfrm flipV="1">
              <a:off x="1384300" y="2908300"/>
              <a:ext cx="876300" cy="5207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380067" y="3420533"/>
              <a:ext cx="1159933" cy="19558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2565400" y="4838700"/>
              <a:ext cx="876300" cy="520700"/>
            </a:xfrm>
            <a:prstGeom prst="line">
              <a:avLst/>
            </a:prstGeom>
            <a:ln>
              <a:solidFill>
                <a:srgbClr val="0000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266950" y="2882900"/>
              <a:ext cx="1149350" cy="1955798"/>
            </a:xfrm>
            <a:prstGeom prst="line">
              <a:avLst/>
            </a:prstGeom>
            <a:ln>
              <a:solidFill>
                <a:schemeClr val="bg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914400" y="3069168"/>
            <a:ext cx="77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=10</a:t>
            </a:r>
            <a:endParaRPr lang="en-US" dirty="0"/>
          </a:p>
        </p:txBody>
      </p:sp>
      <p:grpSp>
        <p:nvGrpSpPr>
          <p:cNvPr id="67" name="Group 66"/>
          <p:cNvGrpSpPr/>
          <p:nvPr/>
        </p:nvGrpSpPr>
        <p:grpSpPr>
          <a:xfrm>
            <a:off x="2099733" y="2552700"/>
            <a:ext cx="948267" cy="567267"/>
            <a:chOff x="3636433" y="3695700"/>
            <a:chExt cx="948267" cy="567267"/>
          </a:xfrm>
        </p:grpSpPr>
        <p:cxnSp>
          <p:nvCxnSpPr>
            <p:cNvPr id="62" name="Straight Arrow Connector 61"/>
            <p:cNvCxnSpPr/>
            <p:nvPr/>
          </p:nvCxnSpPr>
          <p:spPr>
            <a:xfrm flipH="1">
              <a:off x="3636433" y="4262967"/>
              <a:ext cx="948267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64" name="Object 6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32579989"/>
                </p:ext>
              </p:extLst>
            </p:nvPr>
          </p:nvGraphicFramePr>
          <p:xfrm>
            <a:off x="3843866" y="3695700"/>
            <a:ext cx="571500" cy="444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6" name="Equation" r:id="rId7" imgW="228600" imgH="177800" progId="Equation.3">
                    <p:embed/>
                  </p:oleObj>
                </mc:Choice>
                <mc:Fallback>
                  <p:oleObj name="Equation" r:id="rId7" imgW="2286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843866" y="3695700"/>
                          <a:ext cx="571500" cy="44450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69" name="Straight Arrow Connector 68"/>
          <p:cNvCxnSpPr/>
          <p:nvPr/>
        </p:nvCxnSpPr>
        <p:spPr>
          <a:xfrm flipH="1">
            <a:off x="2209800" y="4123267"/>
            <a:ext cx="647701" cy="38946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0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2253556"/>
              </p:ext>
            </p:extLst>
          </p:nvPr>
        </p:nvGraphicFramePr>
        <p:xfrm>
          <a:off x="2065868" y="3801534"/>
          <a:ext cx="571500" cy="439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9" imgW="228600" imgH="177800" progId="Equation.3">
                  <p:embed/>
                </p:oleObj>
              </mc:Choice>
              <mc:Fallback>
                <p:oleObj name="Equation" r:id="rId9" imgW="2286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065868" y="3801534"/>
                        <a:ext cx="571500" cy="43982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4" name="Straight Arrow Connector 73"/>
          <p:cNvCxnSpPr/>
          <p:nvPr/>
        </p:nvCxnSpPr>
        <p:spPr>
          <a:xfrm flipV="1">
            <a:off x="2654300" y="4885267"/>
            <a:ext cx="647700" cy="364066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 rot="19818097">
            <a:off x="2616199" y="4703233"/>
            <a:ext cx="55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6324600" y="2057400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Isotropic aquifer, flow is perpendicular to surfaces of constant head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6540500" y="3175000"/>
            <a:ext cx="260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“grad h”  is 1/100 = 0.01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591300" y="3670300"/>
            <a:ext cx="2552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Flow direction is coming up from left</a:t>
            </a:r>
            <a:endParaRPr lang="en-US" dirty="0"/>
          </a:p>
        </p:txBody>
      </p:sp>
      <p:grpSp>
        <p:nvGrpSpPr>
          <p:cNvPr id="86" name="Group 85"/>
          <p:cNvGrpSpPr/>
          <p:nvPr/>
        </p:nvGrpSpPr>
        <p:grpSpPr>
          <a:xfrm>
            <a:off x="-4419600" y="2937934"/>
            <a:ext cx="4419600" cy="369332"/>
            <a:chOff x="1346200" y="3627967"/>
            <a:chExt cx="4419600" cy="369332"/>
          </a:xfrm>
        </p:grpSpPr>
        <p:cxnSp>
          <p:nvCxnSpPr>
            <p:cNvPr id="80" name="Straight Arrow Connector 79"/>
            <p:cNvCxnSpPr/>
            <p:nvPr/>
          </p:nvCxnSpPr>
          <p:spPr>
            <a:xfrm>
              <a:off x="1346200" y="3949700"/>
              <a:ext cx="4419600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5422900" y="3627967"/>
              <a:ext cx="279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q</a:t>
              </a:r>
              <a:endParaRPr lang="en-US" dirty="0"/>
            </a:p>
          </p:txBody>
        </p:sp>
      </p:grpSp>
      <p:sp>
        <p:nvSpPr>
          <p:cNvPr id="84" name="TextBox 83"/>
          <p:cNvSpPr txBox="1"/>
          <p:nvPr/>
        </p:nvSpPr>
        <p:spPr>
          <a:xfrm>
            <a:off x="6489700" y="4699000"/>
            <a:ext cx="265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Magnitude (size) is K*0.01</a:t>
            </a:r>
            <a:endParaRPr lang="en-US" dirty="0"/>
          </a:p>
        </p:txBody>
      </p:sp>
      <p:grpSp>
        <p:nvGrpSpPr>
          <p:cNvPr id="65" name="Group 64"/>
          <p:cNvGrpSpPr/>
          <p:nvPr/>
        </p:nvGrpSpPr>
        <p:grpSpPr>
          <a:xfrm>
            <a:off x="1591734" y="2916767"/>
            <a:ext cx="2061633" cy="2493433"/>
            <a:chOff x="1380067" y="2882900"/>
            <a:chExt cx="2061633" cy="2493433"/>
          </a:xfrm>
        </p:grpSpPr>
        <p:cxnSp>
          <p:nvCxnSpPr>
            <p:cNvPr id="66" name="Straight Connector 65"/>
            <p:cNvCxnSpPr/>
            <p:nvPr/>
          </p:nvCxnSpPr>
          <p:spPr>
            <a:xfrm flipV="1">
              <a:off x="1384300" y="2908300"/>
              <a:ext cx="876300" cy="5207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1380067" y="3420533"/>
              <a:ext cx="1159933" cy="19558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V="1">
              <a:off x="2565400" y="4838700"/>
              <a:ext cx="876300" cy="520700"/>
            </a:xfrm>
            <a:prstGeom prst="line">
              <a:avLst/>
            </a:prstGeom>
            <a:ln>
              <a:solidFill>
                <a:srgbClr val="0000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2266950" y="2882900"/>
              <a:ext cx="1149350" cy="1955798"/>
            </a:xfrm>
            <a:prstGeom prst="line">
              <a:avLst/>
            </a:prstGeom>
            <a:ln>
              <a:solidFill>
                <a:schemeClr val="bg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2472267" y="2942167"/>
            <a:ext cx="2061633" cy="2493433"/>
            <a:chOff x="1380067" y="2882900"/>
            <a:chExt cx="2061633" cy="2493433"/>
          </a:xfrm>
        </p:grpSpPr>
        <p:cxnSp>
          <p:nvCxnSpPr>
            <p:cNvPr id="81" name="Straight Connector 80"/>
            <p:cNvCxnSpPr/>
            <p:nvPr/>
          </p:nvCxnSpPr>
          <p:spPr>
            <a:xfrm flipV="1">
              <a:off x="1384300" y="2908300"/>
              <a:ext cx="876300" cy="5207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1380067" y="3420533"/>
              <a:ext cx="1159933" cy="19558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V="1">
              <a:off x="2565400" y="4838700"/>
              <a:ext cx="876300" cy="520700"/>
            </a:xfrm>
            <a:prstGeom prst="line">
              <a:avLst/>
            </a:prstGeom>
            <a:ln>
              <a:solidFill>
                <a:srgbClr val="0000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2266950" y="2882900"/>
              <a:ext cx="1149350" cy="1955798"/>
            </a:xfrm>
            <a:prstGeom prst="line">
              <a:avLst/>
            </a:prstGeom>
            <a:ln>
              <a:solidFill>
                <a:schemeClr val="bg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89"/>
          <p:cNvGrpSpPr/>
          <p:nvPr/>
        </p:nvGrpSpPr>
        <p:grpSpPr>
          <a:xfrm>
            <a:off x="3318933" y="2908299"/>
            <a:ext cx="2061633" cy="2493433"/>
            <a:chOff x="1380067" y="2882900"/>
            <a:chExt cx="2061633" cy="2493433"/>
          </a:xfrm>
        </p:grpSpPr>
        <p:cxnSp>
          <p:nvCxnSpPr>
            <p:cNvPr id="91" name="Straight Connector 90"/>
            <p:cNvCxnSpPr/>
            <p:nvPr/>
          </p:nvCxnSpPr>
          <p:spPr>
            <a:xfrm flipV="1">
              <a:off x="1384300" y="2908300"/>
              <a:ext cx="876300" cy="5207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1380067" y="3420533"/>
              <a:ext cx="1159933" cy="19558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flipV="1">
              <a:off x="2565400" y="4838700"/>
              <a:ext cx="876300" cy="520700"/>
            </a:xfrm>
            <a:prstGeom prst="line">
              <a:avLst/>
            </a:prstGeom>
            <a:ln>
              <a:solidFill>
                <a:srgbClr val="0000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2266950" y="2882900"/>
              <a:ext cx="1149350" cy="1955798"/>
            </a:xfrm>
            <a:prstGeom prst="line">
              <a:avLst/>
            </a:prstGeom>
            <a:ln>
              <a:solidFill>
                <a:schemeClr val="bg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TextBox 94"/>
          <p:cNvSpPr txBox="1"/>
          <p:nvPr/>
        </p:nvSpPr>
        <p:spPr>
          <a:xfrm>
            <a:off x="1710268" y="3069167"/>
            <a:ext cx="77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=9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2548467" y="3086101"/>
            <a:ext cx="77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=8</a:t>
            </a:r>
            <a:endParaRPr lang="en-US" dirty="0"/>
          </a:p>
        </p:txBody>
      </p:sp>
      <p:sp>
        <p:nvSpPr>
          <p:cNvPr id="97" name="TextBox 96"/>
          <p:cNvSpPr txBox="1"/>
          <p:nvPr/>
        </p:nvSpPr>
        <p:spPr>
          <a:xfrm>
            <a:off x="3285067" y="3103034"/>
            <a:ext cx="77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=7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-3894667" y="5715000"/>
            <a:ext cx="3894667" cy="22098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5545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0.48056 -0.43778 " pathEditMode="relative" ptsTypes="AA">
                                      <p:cBhvr>
                                        <p:cTn id="4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4625 -0.00223 " pathEditMode="relative" ptsTypes="AA">
                                      <p:cBhvr>
                                        <p:cTn id="45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56" y="11289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3689"/>
            <a:ext cx="1747520" cy="1500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35300" y="1498600"/>
            <a:ext cx="309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End: Diffusion Equation</a:t>
            </a:r>
          </a:p>
          <a:p>
            <a:endParaRPr lang="en-US" dirty="0"/>
          </a:p>
          <a:p>
            <a:r>
              <a:rPr lang="en-US" dirty="0" smtClean="0"/>
              <a:t>Coming up: Flow in Unconfined Aquifers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83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00100" y="222515"/>
            <a:ext cx="8229600" cy="9525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smtClean="0"/>
              <a:t>Outline and Learning Goals</a:t>
            </a:r>
            <a:endParaRPr lang="en-US" sz="36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190750" y="1454150"/>
            <a:ext cx="6394450" cy="39624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Understand how Darcy’s Law and conservation of water leads to the “diffusion equation”</a:t>
            </a:r>
          </a:p>
          <a:p>
            <a:pPr lvl="1"/>
            <a:r>
              <a:rPr lang="en-US" dirty="0" smtClean="0"/>
              <a:t>Solution of this equation gives flow direction and magnitude</a:t>
            </a:r>
          </a:p>
          <a:p>
            <a:r>
              <a:rPr lang="en-US" dirty="0" smtClean="0"/>
              <a:t>Be able to quantitatively determine characteristic lengths or times based on “scaling” of the diffusion equation</a:t>
            </a:r>
          </a:p>
          <a:p>
            <a:r>
              <a:rPr lang="en-US" dirty="0" smtClean="0"/>
              <a:t>Be aware of the range of diffusivities for various rock types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056" y="11289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3689"/>
            <a:ext cx="1747520" cy="15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019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1600" y="292365"/>
            <a:ext cx="4038600" cy="9525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Is it “Steady-state”?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2032264"/>
            <a:ext cx="8229600" cy="3276336"/>
          </a:xfrm>
        </p:spPr>
        <p:txBody>
          <a:bodyPr/>
          <a:lstStyle/>
          <a:p>
            <a:r>
              <a:rPr lang="en-US" dirty="0" smtClean="0"/>
              <a:t>“Steady-State” :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ydraulic heads at all locations are invariant (do not change with time) </a:t>
            </a:r>
          </a:p>
          <a:p>
            <a:r>
              <a:rPr lang="en-US" dirty="0" smtClean="0"/>
              <a:t>“Time-Dependent” </a:t>
            </a:r>
          </a:p>
          <a:p>
            <a:pPr lvl="1"/>
            <a:r>
              <a:rPr lang="en-US" dirty="0" smtClean="0"/>
              <a:t>Hydraulic head in at least one location is changing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056" y="11289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3689"/>
            <a:ext cx="1747520" cy="15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106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56" y="11289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433689"/>
            <a:ext cx="1747520" cy="150001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1252292"/>
              </p:ext>
            </p:extLst>
          </p:nvPr>
        </p:nvGraphicFramePr>
        <p:xfrm>
          <a:off x="6889749" y="1498600"/>
          <a:ext cx="1594971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5" imgW="774700" imgH="431800" progId="Equation.3">
                  <p:embed/>
                </p:oleObj>
              </mc:Choice>
              <mc:Fallback>
                <p:oleObj name="Equation" r:id="rId5" imgW="7747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89749" y="1498600"/>
                        <a:ext cx="1594971" cy="8890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355600" y="2641600"/>
            <a:ext cx="8229600" cy="27813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Key idea -  Diffusion Equation gives: </a:t>
            </a:r>
          </a:p>
          <a:p>
            <a:pPr lvl="2"/>
            <a:r>
              <a:rPr lang="en-US" dirty="0" smtClean="0"/>
              <a:t>Distribution </a:t>
            </a:r>
            <a:r>
              <a:rPr lang="en-US" dirty="0"/>
              <a:t>of hydraulic heads in space and variation of the direction of flow of </a:t>
            </a:r>
            <a:r>
              <a:rPr lang="en-US" dirty="0" smtClean="0"/>
              <a:t>water</a:t>
            </a:r>
          </a:p>
          <a:p>
            <a:pPr lvl="2"/>
            <a:r>
              <a:rPr lang="en-US" dirty="0" smtClean="0"/>
              <a:t>Scaling between “size” of system and the rate of change of flow with time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008756"/>
              </p:ext>
            </p:extLst>
          </p:nvPr>
        </p:nvGraphicFramePr>
        <p:xfrm>
          <a:off x="2138363" y="1190625"/>
          <a:ext cx="4351337" cy="12885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7" imgW="1587500" imgH="469900" progId="Equation.3">
                  <p:embed/>
                </p:oleObj>
              </mc:Choice>
              <mc:Fallback>
                <p:oleObj name="Equation" r:id="rId7" imgW="1587500" imgH="469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38363" y="1190625"/>
                        <a:ext cx="4351337" cy="128851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46300" y="431800"/>
            <a:ext cx="5854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</a:t>
            </a:r>
            <a:r>
              <a:rPr lang="en-US" sz="3600" dirty="0" smtClean="0"/>
              <a:t>he Diffusion Equation: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8060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56" y="11289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433689"/>
            <a:ext cx="1747520" cy="150001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2893483" y="520700"/>
            <a:ext cx="2171700" cy="2082800"/>
            <a:chOff x="2889250" y="1377950"/>
            <a:chExt cx="2171700" cy="2082800"/>
          </a:xfrm>
        </p:grpSpPr>
        <p:sp>
          <p:nvSpPr>
            <p:cNvPr id="12" name="Rectangle 11"/>
            <p:cNvSpPr/>
            <p:nvPr/>
          </p:nvSpPr>
          <p:spPr>
            <a:xfrm>
              <a:off x="2889250" y="2082800"/>
              <a:ext cx="1295400" cy="1282700"/>
            </a:xfrm>
            <a:prstGeom prst="rect">
              <a:avLst/>
            </a:prstGeom>
            <a:scene3d>
              <a:camera prst="orthographicFront">
                <a:rot lat="1080000" lon="3840000" rev="0"/>
              </a:camera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473450" y="1377950"/>
              <a:ext cx="1295400" cy="1282700"/>
            </a:xfrm>
            <a:prstGeom prst="rect">
              <a:avLst/>
            </a:prstGeom>
            <a:scene3d>
              <a:camera prst="orthographicFront">
                <a:rot lat="18078000" lon="18390000" rev="3456000"/>
              </a:camera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765550" y="2178050"/>
              <a:ext cx="1295400" cy="1282700"/>
            </a:xfrm>
            <a:prstGeom prst="rect">
              <a:avLst/>
            </a:prstGeom>
            <a:scene3d>
              <a:camera prst="orthographicFront">
                <a:rot lat="1080000" lon="20040000" rev="0"/>
              </a:camera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301067" y="2616200"/>
            <a:ext cx="40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dx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166534" y="2438399"/>
            <a:ext cx="410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836333" y="1227667"/>
            <a:ext cx="397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dz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1727200" y="1769534"/>
            <a:ext cx="1735666" cy="369332"/>
            <a:chOff x="1727200" y="1769534"/>
            <a:chExt cx="1735666" cy="369332"/>
          </a:xfrm>
        </p:grpSpPr>
        <p:cxnSp>
          <p:nvCxnSpPr>
            <p:cNvPr id="21" name="Straight Arrow Connector 20"/>
            <p:cNvCxnSpPr/>
            <p:nvPr/>
          </p:nvCxnSpPr>
          <p:spPr>
            <a:xfrm flipV="1">
              <a:off x="2167466" y="1811867"/>
              <a:ext cx="1295400" cy="220133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727200" y="1769534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q</a:t>
              </a:r>
              <a:r>
                <a:rPr lang="en-US" baseline="-25000" dirty="0" err="1" smtClean="0"/>
                <a:t>in</a:t>
              </a:r>
              <a:endParaRPr lang="en-US" baseline="-25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003800" y="1075267"/>
            <a:ext cx="778933" cy="474134"/>
            <a:chOff x="5003800" y="1075267"/>
            <a:chExt cx="778933" cy="474134"/>
          </a:xfrm>
        </p:grpSpPr>
        <p:cxnSp>
          <p:nvCxnSpPr>
            <p:cNvPr id="24" name="Straight Arrow Connector 23"/>
            <p:cNvCxnSpPr/>
            <p:nvPr/>
          </p:nvCxnSpPr>
          <p:spPr>
            <a:xfrm flipV="1">
              <a:off x="5003800" y="1397000"/>
              <a:ext cx="778933" cy="152401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071533" y="1075267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q</a:t>
              </a:r>
              <a:r>
                <a:rPr lang="en-US" baseline="-25000" dirty="0" err="1" smtClean="0"/>
                <a:t>out</a:t>
              </a:r>
              <a:endParaRPr lang="en-US" baseline="-25000" dirty="0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938866" y="127001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Consider box with sides dx, </a:t>
            </a:r>
            <a:r>
              <a:rPr lang="en-US" dirty="0" err="1" smtClean="0"/>
              <a:t>dy</a:t>
            </a:r>
            <a:r>
              <a:rPr lang="en-US" dirty="0" smtClean="0"/>
              <a:t>, and </a:t>
            </a:r>
            <a:r>
              <a:rPr lang="en-US" dirty="0" err="1" smtClean="0"/>
              <a:t>dz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538132" y="541866"/>
            <a:ext cx="4224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Water flows in one side and out the other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215468" y="1617133"/>
            <a:ext cx="392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Flow out is given by the approximation:</a:t>
            </a:r>
          </a:p>
          <a:p>
            <a:r>
              <a:rPr lang="en-US" dirty="0" smtClean="0"/>
              <a:t>            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out</a:t>
            </a:r>
            <a:r>
              <a:rPr lang="en-US" dirty="0" smtClean="0"/>
              <a:t> =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in</a:t>
            </a:r>
            <a:r>
              <a:rPr lang="en-US" dirty="0" smtClean="0"/>
              <a:t> + </a:t>
            </a:r>
            <a:r>
              <a:rPr lang="en-US" dirty="0" err="1" smtClean="0"/>
              <a:t>dq</a:t>
            </a:r>
            <a:r>
              <a:rPr lang="en-US" dirty="0" smtClean="0"/>
              <a:t>/dx dx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45533" y="3031066"/>
            <a:ext cx="8060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Hydrologic equation:  </a:t>
            </a:r>
            <a:r>
              <a:rPr lang="en-US" dirty="0" smtClean="0">
                <a:solidFill>
                  <a:srgbClr val="FFFF00"/>
                </a:solidFill>
              </a:rPr>
              <a:t>change in storage = difference between flow in and flow out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8655364"/>
              </p:ext>
            </p:extLst>
          </p:nvPr>
        </p:nvGraphicFramePr>
        <p:xfrm>
          <a:off x="2302933" y="3448050"/>
          <a:ext cx="1652367" cy="5820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5" imgW="1117600" imgH="393700" progId="Equation.3">
                  <p:embed/>
                </p:oleObj>
              </mc:Choice>
              <mc:Fallback>
                <p:oleObj name="Equation" r:id="rId5" imgW="11176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02933" y="3448050"/>
                        <a:ext cx="1652367" cy="58208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600103"/>
              </p:ext>
            </p:extLst>
          </p:nvPr>
        </p:nvGraphicFramePr>
        <p:xfrm>
          <a:off x="4306888" y="3402013"/>
          <a:ext cx="380682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7" imgW="2501900" imgH="431800" progId="Equation.3">
                  <p:embed/>
                </p:oleObj>
              </mc:Choice>
              <mc:Fallback>
                <p:oleObj name="Equation" r:id="rId7" imgW="25019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06888" y="3402013"/>
                        <a:ext cx="3806825" cy="6572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3962400" y="3547533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7786151"/>
              </p:ext>
            </p:extLst>
          </p:nvPr>
        </p:nvGraphicFramePr>
        <p:xfrm>
          <a:off x="872068" y="4184651"/>
          <a:ext cx="660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9" imgW="660400" imgH="393700" progId="Equation.3">
                  <p:embed/>
                </p:oleObj>
              </mc:Choice>
              <mc:Fallback>
                <p:oleObj name="Equation" r:id="rId9" imgW="6604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72068" y="4184651"/>
                        <a:ext cx="660400" cy="3937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203199" y="4165600"/>
            <a:ext cx="78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Since</a:t>
            </a:r>
            <a:endParaRPr lang="en-US" dirty="0"/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7937360"/>
              </p:ext>
            </p:extLst>
          </p:nvPr>
        </p:nvGraphicFramePr>
        <p:xfrm>
          <a:off x="1722967" y="4203701"/>
          <a:ext cx="838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11" imgW="838200" imgH="406400" progId="Equation.3">
                  <p:embed/>
                </p:oleObj>
              </mc:Choice>
              <mc:Fallback>
                <p:oleObj name="Equation" r:id="rId11" imgW="838200" imgH="40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722967" y="4203701"/>
                        <a:ext cx="838200" cy="4064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6750089"/>
              </p:ext>
            </p:extLst>
          </p:nvPr>
        </p:nvGraphicFramePr>
        <p:xfrm>
          <a:off x="241297" y="4756149"/>
          <a:ext cx="2767343" cy="764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13" imgW="1701800" imgH="469900" progId="Equation.3">
                  <p:embed/>
                </p:oleObj>
              </mc:Choice>
              <mc:Fallback>
                <p:oleObj name="Equation" r:id="rId13" imgW="1701800" imgH="469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41297" y="4756149"/>
                        <a:ext cx="2767343" cy="76411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8" name="Group 47"/>
          <p:cNvGrpSpPr/>
          <p:nvPr/>
        </p:nvGrpSpPr>
        <p:grpSpPr>
          <a:xfrm>
            <a:off x="474134" y="5003800"/>
            <a:ext cx="1591733" cy="245534"/>
            <a:chOff x="474134" y="5003800"/>
            <a:chExt cx="1591733" cy="245534"/>
          </a:xfrm>
        </p:grpSpPr>
        <p:cxnSp>
          <p:nvCxnSpPr>
            <p:cNvPr id="44" name="Straight Connector 43"/>
            <p:cNvCxnSpPr/>
            <p:nvPr/>
          </p:nvCxnSpPr>
          <p:spPr>
            <a:xfrm flipH="1">
              <a:off x="694267" y="5003800"/>
              <a:ext cx="177800" cy="203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474134" y="5012266"/>
              <a:ext cx="177800" cy="203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1447801" y="5029200"/>
              <a:ext cx="177800" cy="203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1888067" y="5046134"/>
              <a:ext cx="177800" cy="203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3263901" y="4584700"/>
            <a:ext cx="10244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T=</a:t>
            </a:r>
            <a:r>
              <a:rPr lang="en-US" dirty="0" err="1" smtClean="0"/>
              <a:t>Kdz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latin typeface="Symbol" charset="2"/>
                <a:cs typeface="Symbol" charset="2"/>
              </a:rPr>
              <a:t>h</a:t>
            </a:r>
            <a:r>
              <a:rPr lang="en-US" dirty="0" smtClean="0">
                <a:latin typeface="Symbol" charset="2"/>
                <a:cs typeface="Symbol" charset="2"/>
              </a:rPr>
              <a:t> = </a:t>
            </a:r>
            <a:r>
              <a:rPr lang="en-US" dirty="0" smtClean="0">
                <a:cs typeface="Symbol" charset="2"/>
              </a:rPr>
              <a:t>T/S</a:t>
            </a:r>
            <a:endParaRPr lang="en-US" dirty="0">
              <a:latin typeface="Symbol" charset="2"/>
              <a:cs typeface="Symbol" charset="2"/>
            </a:endParaRPr>
          </a:p>
        </p:txBody>
      </p:sp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0581763"/>
              </p:ext>
            </p:extLst>
          </p:nvPr>
        </p:nvGraphicFramePr>
        <p:xfrm>
          <a:off x="4359275" y="4338638"/>
          <a:ext cx="2276475" cy="127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15" imgW="723900" imgH="406400" progId="Equation.3">
                  <p:embed/>
                </p:oleObj>
              </mc:Choice>
              <mc:Fallback>
                <p:oleObj name="Equation" r:id="rId15" imgW="723900" imgH="40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359275" y="4338638"/>
                        <a:ext cx="2276475" cy="127793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794500" y="4165600"/>
            <a:ext cx="17907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Diffusion Equation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781800" y="52070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charset="2"/>
                <a:cs typeface="Symbol" charset="2"/>
              </a:rPr>
              <a:t>h</a:t>
            </a:r>
            <a:r>
              <a:rPr lang="en-US" dirty="0" smtClean="0"/>
              <a:t> is called Diffusivity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997200" y="3581400"/>
            <a:ext cx="1035050" cy="671671"/>
            <a:chOff x="2997200" y="3581400"/>
            <a:chExt cx="1035050" cy="671671"/>
          </a:xfrm>
        </p:grpSpPr>
        <p:sp>
          <p:nvSpPr>
            <p:cNvPr id="3" name="Rectangle 2"/>
            <p:cNvSpPr/>
            <p:nvPr/>
          </p:nvSpPr>
          <p:spPr>
            <a:xfrm>
              <a:off x="3206750" y="3581400"/>
              <a:ext cx="431800" cy="374650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997200" y="4006850"/>
              <a:ext cx="10350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>
                  <a:solidFill>
                    <a:srgbClr val="FFFF00"/>
                  </a:solidFill>
                </a:rPr>
                <a:t>Horizontal area</a:t>
              </a:r>
              <a:endParaRPr lang="en-US" sz="10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184650" y="3562350"/>
            <a:ext cx="901700" cy="684371"/>
            <a:chOff x="4184650" y="3562350"/>
            <a:chExt cx="901700" cy="684371"/>
          </a:xfrm>
        </p:grpSpPr>
        <p:sp>
          <p:nvSpPr>
            <p:cNvPr id="8" name="Rectangle 7"/>
            <p:cNvSpPr/>
            <p:nvPr/>
          </p:nvSpPr>
          <p:spPr>
            <a:xfrm>
              <a:off x="4343400" y="3562350"/>
              <a:ext cx="419100" cy="355600"/>
            </a:xfrm>
            <a:prstGeom prst="rect">
              <a:avLst/>
            </a:prstGeom>
            <a:solidFill>
              <a:srgbClr val="FFFF00">
                <a:alpha val="40000"/>
              </a:srgb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184650" y="4000500"/>
              <a:ext cx="9017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>
                  <a:solidFill>
                    <a:srgbClr val="FFFF00"/>
                  </a:solidFill>
                </a:rPr>
                <a:t>Vertical area</a:t>
              </a:r>
              <a:endParaRPr lang="en-US" sz="1000" dirty="0">
                <a:solidFill>
                  <a:srgbClr val="FFFF00"/>
                </a:solidFill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5702300" y="3431231"/>
            <a:ext cx="2400300" cy="6159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6457950" y="3663950"/>
            <a:ext cx="666750" cy="184150"/>
            <a:chOff x="6457950" y="3663950"/>
            <a:chExt cx="666750" cy="184150"/>
          </a:xfrm>
        </p:grpSpPr>
        <p:cxnSp>
          <p:nvCxnSpPr>
            <p:cNvPr id="20" name="Straight Connector 19"/>
            <p:cNvCxnSpPr/>
            <p:nvPr/>
          </p:nvCxnSpPr>
          <p:spPr>
            <a:xfrm flipH="1">
              <a:off x="6985000" y="3663950"/>
              <a:ext cx="139700" cy="17145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6457950" y="3676650"/>
              <a:ext cx="139700" cy="17145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47954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1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0"/>
                            </p:stCondLst>
                            <p:childTnLst>
                              <p:par>
                                <p:cTn id="93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8" grpId="0"/>
      <p:bldP spid="29" grpId="0"/>
      <p:bldP spid="33" grpId="0"/>
      <p:bldP spid="40" grpId="0"/>
      <p:bldP spid="49" grpId="0"/>
      <p:bldP spid="2" grpId="0"/>
      <p:bldP spid="43" grpId="0"/>
      <p:bldP spid="15" grpId="0" animBg="1"/>
      <p:bldP spid="1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8700" y="127265"/>
            <a:ext cx="5105400" cy="9525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Diffusion Equation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7056" y="11289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433689"/>
            <a:ext cx="1747520" cy="1500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06700" y="927100"/>
            <a:ext cx="476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Applies if (1) flux is proportional to gradient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(2) water is conserved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4500" y="1790700"/>
            <a:ext cx="246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Derived formula for 1-D flow. With just a little more algebra effort, the 3-D version is 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23000" y="34925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anisotropy just makes the algebra more complicated 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976229"/>
              </p:ext>
            </p:extLst>
          </p:nvPr>
        </p:nvGraphicFramePr>
        <p:xfrm>
          <a:off x="3141663" y="1711325"/>
          <a:ext cx="4351337" cy="12885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5" imgW="1587500" imgH="469900" progId="Equation.3">
                  <p:embed/>
                </p:oleObj>
              </mc:Choice>
              <mc:Fallback>
                <p:oleObj name="Equation" r:id="rId5" imgW="1587500" imgH="469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41663" y="1711325"/>
                        <a:ext cx="4351337" cy="128851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6570003"/>
              </p:ext>
            </p:extLst>
          </p:nvPr>
        </p:nvGraphicFramePr>
        <p:xfrm>
          <a:off x="4067175" y="3225800"/>
          <a:ext cx="191452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7" imgW="698500" imgH="393700" progId="Equation.3">
                  <p:embed/>
                </p:oleObj>
              </mc:Choice>
              <mc:Fallback>
                <p:oleObj name="Equation" r:id="rId7" imgW="6985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67175" y="3225800"/>
                        <a:ext cx="1914525" cy="10795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320800" y="34036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can be written in calculus notation as: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308100" y="4660900"/>
            <a:ext cx="5880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Diffusion equation is ubiquitous.  Applies to electrical flow, heat flow, chemical dispersion, ….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888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298700" y="127265"/>
            <a:ext cx="5105400" cy="9525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Diffusion Equation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056" y="11289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433689"/>
            <a:ext cx="1747520" cy="150001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4472709"/>
              </p:ext>
            </p:extLst>
          </p:nvPr>
        </p:nvGraphicFramePr>
        <p:xfrm>
          <a:off x="2238375" y="965200"/>
          <a:ext cx="191452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5" imgW="698500" imgH="393700" progId="Equation.3">
                  <p:embed/>
                </p:oleObj>
              </mc:Choice>
              <mc:Fallback>
                <p:oleObj name="Equation" r:id="rId5" imgW="6985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38375" y="965200"/>
                        <a:ext cx="1914525" cy="10795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343400" y="952500"/>
            <a:ext cx="290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Partial Differential Equation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241800" y="1282700"/>
            <a:ext cx="444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Needed to solve: (1) Initial Conditions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</a:t>
            </a:r>
            <a:r>
              <a:rPr lang="en-US" sz="1600" dirty="0" smtClean="0"/>
              <a:t>  (if time dependent)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(2) Boundary Conditions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68300" y="2578100"/>
            <a:ext cx="254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flow is “steady-state” then left side is zero: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5591818"/>
              </p:ext>
            </p:extLst>
          </p:nvPr>
        </p:nvGraphicFramePr>
        <p:xfrm>
          <a:off x="3040063" y="2673350"/>
          <a:ext cx="1427162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7" imgW="520700" imgH="203200" progId="Equation.3">
                  <p:embed/>
                </p:oleObj>
              </mc:Choice>
              <mc:Fallback>
                <p:oleObj name="Equation" r:id="rId7" imgW="5207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40063" y="2673350"/>
                        <a:ext cx="1427162" cy="55721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940300" y="2781300"/>
            <a:ext cx="331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called </a:t>
            </a:r>
            <a:r>
              <a:rPr lang="en-US" dirty="0" err="1" smtClean="0"/>
              <a:t>LaPlace’s</a:t>
            </a:r>
            <a:r>
              <a:rPr lang="en-US" dirty="0" smtClean="0"/>
              <a:t> Equation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84200" y="3695700"/>
            <a:ext cx="7658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These equations give us the ability to determine the time dependence and the 3-D pattern of groundwater flow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79500" y="4673600"/>
            <a:ext cx="756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But even without solving the equation, both the time dependence and the pattern of groundwater flow can be estimated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321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09700" y="241565"/>
            <a:ext cx="8229600" cy="9525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Ranges of Storativity and Diffusivity</a:t>
            </a:r>
            <a:endParaRPr lang="en-US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4139890"/>
          </a:xfrm>
        </p:spPr>
        <p:txBody>
          <a:bodyPr>
            <a:normAutofit fontScale="925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For soils and unconsolidated materials, the skeleton compressibility dominates fluid compressibility</a:t>
            </a:r>
          </a:p>
          <a:p>
            <a:r>
              <a:rPr lang="en-US" sz="1600" dirty="0" smtClean="0"/>
              <a:t>Fractures especially have very small storage and potentially very high T, hence fractured rocks have very high diffusivities compared with non-fractured rocks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68217" y="1422554"/>
            <a:ext cx="7075783" cy="204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7792944"/>
              </p:ext>
            </p:extLst>
          </p:nvPr>
        </p:nvGraphicFramePr>
        <p:xfrm>
          <a:off x="2760547" y="3477426"/>
          <a:ext cx="3624147" cy="1129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5" imgW="2920680" imgH="1091880" progId="">
                  <p:embed/>
                </p:oleObj>
              </mc:Choice>
              <mc:Fallback>
                <p:oleObj name="Equation" r:id="rId5" imgW="2920680" imgH="10918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0547" y="3477426"/>
                        <a:ext cx="3624147" cy="112919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7056" y="11289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1433689"/>
            <a:ext cx="1747520" cy="150001"/>
          </a:xfrm>
          <a:prstGeom prst="rect">
            <a:avLst/>
          </a:prstGeom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4034260"/>
              </p:ext>
            </p:extLst>
          </p:nvPr>
        </p:nvGraphicFramePr>
        <p:xfrm>
          <a:off x="323849" y="2082800"/>
          <a:ext cx="1594971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8" imgW="774700" imgH="431800" progId="Equation.3">
                  <p:embed/>
                </p:oleObj>
              </mc:Choice>
              <mc:Fallback>
                <p:oleObj name="Equation" r:id="rId8" imgW="7747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23849" y="2082800"/>
                        <a:ext cx="1594971" cy="8763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4900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298700" y="127265"/>
            <a:ext cx="5105400" cy="9525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smtClean="0"/>
              <a:t>Diffusion Equation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056" y="11289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433689"/>
            <a:ext cx="1747520" cy="1500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41700" y="635000"/>
            <a:ext cx="369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Time Dependence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15900" y="2743200"/>
            <a:ext cx="195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Write Diffusion </a:t>
            </a:r>
          </a:p>
          <a:p>
            <a:r>
              <a:rPr lang="en-US" dirty="0" smtClean="0"/>
              <a:t>Equation Units: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5529008"/>
              </p:ext>
            </p:extLst>
          </p:nvPr>
        </p:nvGraphicFramePr>
        <p:xfrm>
          <a:off x="2327275" y="1193800"/>
          <a:ext cx="1914525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5" imgW="698500" imgH="393700" progId="Equation.3">
                  <p:embed/>
                </p:oleObj>
              </mc:Choice>
              <mc:Fallback>
                <p:oleObj name="Equation" r:id="rId5" imgW="6985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27275" y="1193800"/>
                        <a:ext cx="1914525" cy="11557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2235199" y="2484438"/>
            <a:ext cx="3446464" cy="1503362"/>
            <a:chOff x="2235199" y="2484438"/>
            <a:chExt cx="3446464" cy="1503362"/>
          </a:xfrm>
        </p:grpSpPr>
        <p:sp>
          <p:nvSpPr>
            <p:cNvPr id="20" name="Rectangle 19"/>
            <p:cNvSpPr/>
            <p:nvPr/>
          </p:nvSpPr>
          <p:spPr>
            <a:xfrm>
              <a:off x="2235199" y="3657600"/>
              <a:ext cx="3445933" cy="3302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252139"/>
                </p:ext>
              </p:extLst>
            </p:nvPr>
          </p:nvGraphicFramePr>
          <p:xfrm>
            <a:off x="2235200" y="2484438"/>
            <a:ext cx="3446463" cy="1266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2" name="Equation" r:id="rId7" imgW="1257300" imgH="431800" progId="Equation.3">
                    <p:embed/>
                  </p:oleObj>
                </mc:Choice>
                <mc:Fallback>
                  <p:oleObj name="Equation" r:id="rId7" imgW="1257300" imgH="431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235200" y="2484438"/>
                          <a:ext cx="3446463" cy="1266825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" name="Group 14"/>
          <p:cNvGrpSpPr/>
          <p:nvPr/>
        </p:nvGrpSpPr>
        <p:grpSpPr>
          <a:xfrm>
            <a:off x="2565400" y="2552700"/>
            <a:ext cx="2705100" cy="520700"/>
            <a:chOff x="2565400" y="2552700"/>
            <a:chExt cx="2705100" cy="520700"/>
          </a:xfrm>
        </p:grpSpPr>
        <p:cxnSp>
          <p:nvCxnSpPr>
            <p:cNvPr id="13" name="Straight Connector 12"/>
            <p:cNvCxnSpPr/>
            <p:nvPr/>
          </p:nvCxnSpPr>
          <p:spPr>
            <a:xfrm flipH="1">
              <a:off x="2565400" y="2552700"/>
              <a:ext cx="711200" cy="4699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4559300" y="2603500"/>
              <a:ext cx="711200" cy="4699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2349500" y="3111500"/>
            <a:ext cx="3048000" cy="707886"/>
            <a:chOff x="2349500" y="3111500"/>
            <a:chExt cx="3048000" cy="707886"/>
          </a:xfrm>
        </p:grpSpPr>
        <p:sp>
          <p:nvSpPr>
            <p:cNvPr id="17" name="TextBox 16"/>
            <p:cNvSpPr txBox="1"/>
            <p:nvPr/>
          </p:nvSpPr>
          <p:spPr>
            <a:xfrm>
              <a:off x="2349500" y="3149600"/>
              <a:ext cx="1066800" cy="584776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      </a:t>
              </a:r>
              <a:r>
                <a:rPr lang="en-US" sz="3200" dirty="0" smtClean="0">
                  <a:solidFill>
                    <a:srgbClr val="000000"/>
                  </a:solidFill>
                  <a:latin typeface="Symbol" charset="2"/>
                  <a:cs typeface="Symbol" charset="2"/>
                </a:rPr>
                <a:t>t</a:t>
              </a:r>
              <a:endParaRPr lang="en-US" sz="3200" dirty="0">
                <a:solidFill>
                  <a:srgbClr val="000000"/>
                </a:solidFill>
                <a:latin typeface="Symbol" charset="2"/>
                <a:cs typeface="Symbol" charset="2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178300" y="3111500"/>
              <a:ext cx="1219200" cy="707886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              </a:t>
              </a:r>
              <a:r>
                <a:rPr lang="en-US" sz="4000" dirty="0" smtClean="0">
                  <a:solidFill>
                    <a:srgbClr val="000000"/>
                  </a:solidFill>
                  <a:latin typeface="Edwardian Script ITC"/>
                  <a:cs typeface="Edwardian Script ITC"/>
                </a:rPr>
                <a:t>l</a:t>
              </a:r>
              <a:endParaRPr lang="en-US" sz="4000" dirty="0">
                <a:solidFill>
                  <a:srgbClr val="000000"/>
                </a:solidFill>
                <a:latin typeface="Edwardian Script ITC"/>
                <a:cs typeface="Edwardian Script ITC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070600" y="27686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Replace units with “Characteristic” values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705100" y="4241800"/>
            <a:ext cx="2286000" cy="707886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Edwardian Script ITC"/>
                <a:cs typeface="Edwardian Script ITC"/>
              </a:rPr>
              <a:t>l</a:t>
            </a:r>
            <a:r>
              <a:rPr lang="en-US" sz="4000" dirty="0" smtClean="0">
                <a:solidFill>
                  <a:srgbClr val="000000"/>
                </a:solidFill>
                <a:latin typeface="Edwardian Script ITC"/>
                <a:cs typeface="Edwardian Script ITC"/>
              </a:rPr>
              <a:t>  </a:t>
            </a:r>
            <a:r>
              <a:rPr lang="en-US" sz="4000" baseline="30000" dirty="0" smtClean="0">
                <a:solidFill>
                  <a:srgbClr val="000000"/>
                </a:solidFill>
              </a:rPr>
              <a:t>2</a:t>
            </a:r>
            <a:r>
              <a:rPr lang="en-US" sz="4000" dirty="0" smtClean="0">
                <a:solidFill>
                  <a:srgbClr val="000000"/>
                </a:solidFill>
              </a:rPr>
              <a:t> =    </a:t>
            </a:r>
            <a:r>
              <a:rPr lang="en-US" sz="4000" dirty="0" smtClean="0">
                <a:solidFill>
                  <a:srgbClr val="000000"/>
                </a:solidFill>
                <a:latin typeface="Symbol" charset="2"/>
                <a:cs typeface="Symbol" charset="2"/>
              </a:rPr>
              <a:t>h t</a:t>
            </a:r>
            <a:endParaRPr lang="en-US" sz="4000" dirty="0">
              <a:solidFill>
                <a:srgbClr val="000000"/>
              </a:solidFill>
              <a:latin typeface="Symbol" charset="2"/>
              <a:cs typeface="Symbol" charset="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57600" y="4241800"/>
            <a:ext cx="406400" cy="707886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</a:rPr>
              <a:t>4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22300" y="4140200"/>
            <a:ext cx="1683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Geometric term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619500" y="4381500"/>
            <a:ext cx="482600" cy="495300"/>
          </a:xfrm>
          <a:prstGeom prst="ellipse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499100" y="4102100"/>
            <a:ext cx="337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provides a way to estimate the time it takes if you know the length or the distance associated with an interval of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696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2" grpId="0"/>
      <p:bldP spid="23" grpId="0" animBg="1"/>
      <p:bldP spid="24" grpId="0" animBg="1"/>
      <p:bldP spid="25" grpId="0"/>
      <p:bldP spid="26" grpId="0" animBg="1"/>
      <p:bldP spid="2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798</Words>
  <Application>Microsoft Macintosh PowerPoint</Application>
  <PresentationFormat>On-screen Show (16:10)</PresentationFormat>
  <Paragraphs>138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PowerPoint Presentation</vt:lpstr>
      <vt:lpstr>PowerPoint Presentation</vt:lpstr>
      <vt:lpstr>Is it “Steady-state”?</vt:lpstr>
      <vt:lpstr>PowerPoint Presentation</vt:lpstr>
      <vt:lpstr>PowerPoint Presentation</vt:lpstr>
      <vt:lpstr>Diffusion Equation</vt:lpstr>
      <vt:lpstr>Diffusion Equation</vt:lpstr>
      <vt:lpstr>Ranges of Storativity and Diffusivity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Michael Brown</dc:creator>
  <cp:lastModifiedBy>J Michael Brown</cp:lastModifiedBy>
  <cp:revision>3</cp:revision>
  <dcterms:created xsi:type="dcterms:W3CDTF">2012-04-03T21:17:07Z</dcterms:created>
  <dcterms:modified xsi:type="dcterms:W3CDTF">2012-04-11T16:13:09Z</dcterms:modified>
</cp:coreProperties>
</file>