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6" r:id="rId2"/>
    <p:sldId id="263" r:id="rId3"/>
    <p:sldId id="257" r:id="rId4"/>
    <p:sldId id="258" r:id="rId5"/>
    <p:sldId id="259" r:id="rId6"/>
    <p:sldId id="260" r:id="rId7"/>
    <p:sldId id="264" r:id="rId8"/>
    <p:sldId id="261" r:id="rId9"/>
    <p:sldId id="262" r:id="rId10"/>
    <p:sldId id="265" r:id="rId1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218" d="100"/>
          <a:sy n="218" d="100"/>
        </p:scale>
        <p:origin x="-344" y="-104"/>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3948AC-F97C-104B-B5A2-20E7F4AEC835}" type="datetimeFigureOut">
              <a:rPr lang="en-US" smtClean="0"/>
              <a:t>8/18/11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6D06D8-53CF-F549-91CC-D0791EEC3A79}" type="slidenum">
              <a:rPr lang="en-US" smtClean="0"/>
              <a:t>‹#›</a:t>
            </a:fld>
            <a:endParaRPr lang="en-US"/>
          </a:p>
        </p:txBody>
      </p:sp>
    </p:spTree>
    <p:extLst>
      <p:ext uri="{BB962C8B-B14F-4D97-AF65-F5344CB8AC3E}">
        <p14:creationId xmlns:p14="http://schemas.microsoft.com/office/powerpoint/2010/main" val="33413757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D06D8-53CF-F549-91CC-D0791EEC3A79}" type="slidenum">
              <a:rPr lang="en-US" smtClean="0"/>
              <a:t>1</a:t>
            </a:fld>
            <a:endParaRPr lang="en-US"/>
          </a:p>
        </p:txBody>
      </p:sp>
    </p:spTree>
    <p:extLst>
      <p:ext uri="{BB962C8B-B14F-4D97-AF65-F5344CB8AC3E}">
        <p14:creationId xmlns:p14="http://schemas.microsoft.com/office/powerpoint/2010/main" val="2374938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D06D8-53CF-F549-91CC-D0791EEC3A79}" type="slidenum">
              <a:rPr lang="en-US" smtClean="0"/>
              <a:t>10</a:t>
            </a:fld>
            <a:endParaRPr lang="en-US"/>
          </a:p>
        </p:txBody>
      </p:sp>
    </p:spTree>
    <p:extLst>
      <p:ext uri="{BB962C8B-B14F-4D97-AF65-F5344CB8AC3E}">
        <p14:creationId xmlns:p14="http://schemas.microsoft.com/office/powerpoint/2010/main" val="2728037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D06D8-53CF-F549-91CC-D0791EEC3A79}" type="slidenum">
              <a:rPr lang="en-US" smtClean="0"/>
              <a:t>2</a:t>
            </a:fld>
            <a:endParaRPr lang="en-US"/>
          </a:p>
        </p:txBody>
      </p:sp>
    </p:spTree>
    <p:extLst>
      <p:ext uri="{BB962C8B-B14F-4D97-AF65-F5344CB8AC3E}">
        <p14:creationId xmlns:p14="http://schemas.microsoft.com/office/powerpoint/2010/main" val="4037725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91ACB-4024-0545-90EA-80B8B8F4F39F}" type="slidenum">
              <a:rPr lang="en-US" smtClean="0"/>
              <a:t>3</a:t>
            </a:fld>
            <a:endParaRPr lang="en-US"/>
          </a:p>
        </p:txBody>
      </p:sp>
    </p:spTree>
    <p:extLst>
      <p:ext uri="{BB962C8B-B14F-4D97-AF65-F5344CB8AC3E}">
        <p14:creationId xmlns:p14="http://schemas.microsoft.com/office/powerpoint/2010/main" val="1874955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91ACB-4024-0545-90EA-80B8B8F4F39F}" type="slidenum">
              <a:rPr lang="en-US" smtClean="0"/>
              <a:t>4</a:t>
            </a:fld>
            <a:endParaRPr lang="en-US"/>
          </a:p>
        </p:txBody>
      </p:sp>
    </p:spTree>
    <p:extLst>
      <p:ext uri="{BB962C8B-B14F-4D97-AF65-F5344CB8AC3E}">
        <p14:creationId xmlns:p14="http://schemas.microsoft.com/office/powerpoint/2010/main" val="318657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D06D8-53CF-F549-91CC-D0791EEC3A79}" type="slidenum">
              <a:rPr lang="en-US" smtClean="0"/>
              <a:t>5</a:t>
            </a:fld>
            <a:endParaRPr lang="en-US"/>
          </a:p>
        </p:txBody>
      </p:sp>
    </p:spTree>
    <p:extLst>
      <p:ext uri="{BB962C8B-B14F-4D97-AF65-F5344CB8AC3E}">
        <p14:creationId xmlns:p14="http://schemas.microsoft.com/office/powerpoint/2010/main" val="479951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91ACB-4024-0545-90EA-80B8B8F4F39F}" type="slidenum">
              <a:rPr lang="en-US" smtClean="0"/>
              <a:t>6</a:t>
            </a:fld>
            <a:endParaRPr lang="en-US"/>
          </a:p>
        </p:txBody>
      </p:sp>
    </p:spTree>
    <p:extLst>
      <p:ext uri="{BB962C8B-B14F-4D97-AF65-F5344CB8AC3E}">
        <p14:creationId xmlns:p14="http://schemas.microsoft.com/office/powerpoint/2010/main" val="1858861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D06D8-53CF-F549-91CC-D0791EEC3A79}" type="slidenum">
              <a:rPr lang="en-US" smtClean="0"/>
              <a:t>7</a:t>
            </a:fld>
            <a:endParaRPr lang="en-US"/>
          </a:p>
        </p:txBody>
      </p:sp>
    </p:spTree>
    <p:extLst>
      <p:ext uri="{BB962C8B-B14F-4D97-AF65-F5344CB8AC3E}">
        <p14:creationId xmlns:p14="http://schemas.microsoft.com/office/powerpoint/2010/main" val="202790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91ACB-4024-0545-90EA-80B8B8F4F39F}" type="slidenum">
              <a:rPr lang="en-US" smtClean="0"/>
              <a:t>8</a:t>
            </a:fld>
            <a:endParaRPr lang="en-US"/>
          </a:p>
        </p:txBody>
      </p:sp>
    </p:spTree>
    <p:extLst>
      <p:ext uri="{BB962C8B-B14F-4D97-AF65-F5344CB8AC3E}">
        <p14:creationId xmlns:p14="http://schemas.microsoft.com/office/powerpoint/2010/main" val="862578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91ACB-4024-0545-90EA-80B8B8F4F39F}" type="slidenum">
              <a:rPr lang="en-US" smtClean="0"/>
              <a:t>9</a:t>
            </a:fld>
            <a:endParaRPr lang="en-US"/>
          </a:p>
        </p:txBody>
      </p:sp>
    </p:spTree>
    <p:extLst>
      <p:ext uri="{BB962C8B-B14F-4D97-AF65-F5344CB8AC3E}">
        <p14:creationId xmlns:p14="http://schemas.microsoft.com/office/powerpoint/2010/main" val="114839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8D8A67-088D-2942-A548-700EC2A1ABD8}" type="datetimeFigureOut">
              <a:rPr lang="en-US" smtClean="0"/>
              <a:t>8/18/11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8B8C8-9672-7A42-9B4D-1D33B5B27E1A}" type="slidenum">
              <a:rPr lang="en-US" smtClean="0"/>
              <a:t>‹#›</a:t>
            </a:fld>
            <a:endParaRPr lang="en-US"/>
          </a:p>
        </p:txBody>
      </p:sp>
    </p:spTree>
    <p:extLst>
      <p:ext uri="{BB962C8B-B14F-4D97-AF65-F5344CB8AC3E}">
        <p14:creationId xmlns:p14="http://schemas.microsoft.com/office/powerpoint/2010/main" val="415749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8D8A67-088D-2942-A548-700EC2A1ABD8}" type="datetimeFigureOut">
              <a:rPr lang="en-US" smtClean="0"/>
              <a:t>8/18/11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8B8C8-9672-7A42-9B4D-1D33B5B27E1A}" type="slidenum">
              <a:rPr lang="en-US" smtClean="0"/>
              <a:t>‹#›</a:t>
            </a:fld>
            <a:endParaRPr lang="en-US"/>
          </a:p>
        </p:txBody>
      </p:sp>
    </p:spTree>
    <p:extLst>
      <p:ext uri="{BB962C8B-B14F-4D97-AF65-F5344CB8AC3E}">
        <p14:creationId xmlns:p14="http://schemas.microsoft.com/office/powerpoint/2010/main" val="3880681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8D8A67-088D-2942-A548-700EC2A1ABD8}" type="datetimeFigureOut">
              <a:rPr lang="en-US" smtClean="0"/>
              <a:t>8/18/11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8B8C8-9672-7A42-9B4D-1D33B5B27E1A}" type="slidenum">
              <a:rPr lang="en-US" smtClean="0"/>
              <a:t>‹#›</a:t>
            </a:fld>
            <a:endParaRPr lang="en-US"/>
          </a:p>
        </p:txBody>
      </p:sp>
    </p:spTree>
    <p:extLst>
      <p:ext uri="{BB962C8B-B14F-4D97-AF65-F5344CB8AC3E}">
        <p14:creationId xmlns:p14="http://schemas.microsoft.com/office/powerpoint/2010/main" val="136490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8D8A67-088D-2942-A548-700EC2A1ABD8}" type="datetimeFigureOut">
              <a:rPr lang="en-US" smtClean="0"/>
              <a:t>8/18/11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8B8C8-9672-7A42-9B4D-1D33B5B27E1A}" type="slidenum">
              <a:rPr lang="en-US" smtClean="0"/>
              <a:t>‹#›</a:t>
            </a:fld>
            <a:endParaRPr lang="en-US"/>
          </a:p>
        </p:txBody>
      </p:sp>
    </p:spTree>
    <p:extLst>
      <p:ext uri="{BB962C8B-B14F-4D97-AF65-F5344CB8AC3E}">
        <p14:creationId xmlns:p14="http://schemas.microsoft.com/office/powerpoint/2010/main" val="302112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8D8A67-088D-2942-A548-700EC2A1ABD8}" type="datetimeFigureOut">
              <a:rPr lang="en-US" smtClean="0"/>
              <a:t>8/18/11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8B8C8-9672-7A42-9B4D-1D33B5B27E1A}" type="slidenum">
              <a:rPr lang="en-US" smtClean="0"/>
              <a:t>‹#›</a:t>
            </a:fld>
            <a:endParaRPr lang="en-US"/>
          </a:p>
        </p:txBody>
      </p:sp>
    </p:spTree>
    <p:extLst>
      <p:ext uri="{BB962C8B-B14F-4D97-AF65-F5344CB8AC3E}">
        <p14:creationId xmlns:p14="http://schemas.microsoft.com/office/powerpoint/2010/main" val="1505945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8D8A67-088D-2942-A548-700EC2A1ABD8}" type="datetimeFigureOut">
              <a:rPr lang="en-US" smtClean="0"/>
              <a:t>8/18/11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8B8C8-9672-7A42-9B4D-1D33B5B27E1A}" type="slidenum">
              <a:rPr lang="en-US" smtClean="0"/>
              <a:t>‹#›</a:t>
            </a:fld>
            <a:endParaRPr lang="en-US"/>
          </a:p>
        </p:txBody>
      </p:sp>
    </p:spTree>
    <p:extLst>
      <p:ext uri="{BB962C8B-B14F-4D97-AF65-F5344CB8AC3E}">
        <p14:creationId xmlns:p14="http://schemas.microsoft.com/office/powerpoint/2010/main" val="159572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8D8A67-088D-2942-A548-700EC2A1ABD8}" type="datetimeFigureOut">
              <a:rPr lang="en-US" smtClean="0"/>
              <a:t>8/18/11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8B8C8-9672-7A42-9B4D-1D33B5B27E1A}" type="slidenum">
              <a:rPr lang="en-US" smtClean="0"/>
              <a:t>‹#›</a:t>
            </a:fld>
            <a:endParaRPr lang="en-US"/>
          </a:p>
        </p:txBody>
      </p:sp>
    </p:spTree>
    <p:extLst>
      <p:ext uri="{BB962C8B-B14F-4D97-AF65-F5344CB8AC3E}">
        <p14:creationId xmlns:p14="http://schemas.microsoft.com/office/powerpoint/2010/main" val="1726557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8D8A67-088D-2942-A548-700EC2A1ABD8}" type="datetimeFigureOut">
              <a:rPr lang="en-US" smtClean="0"/>
              <a:t>8/18/11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8B8C8-9672-7A42-9B4D-1D33B5B27E1A}" type="slidenum">
              <a:rPr lang="en-US" smtClean="0"/>
              <a:t>‹#›</a:t>
            </a:fld>
            <a:endParaRPr lang="en-US"/>
          </a:p>
        </p:txBody>
      </p:sp>
    </p:spTree>
    <p:extLst>
      <p:ext uri="{BB962C8B-B14F-4D97-AF65-F5344CB8AC3E}">
        <p14:creationId xmlns:p14="http://schemas.microsoft.com/office/powerpoint/2010/main" val="67268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D8A67-088D-2942-A548-700EC2A1ABD8}" type="datetimeFigureOut">
              <a:rPr lang="en-US" smtClean="0"/>
              <a:t>8/18/11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8B8C8-9672-7A42-9B4D-1D33B5B27E1A}" type="slidenum">
              <a:rPr lang="en-US" smtClean="0"/>
              <a:t>‹#›</a:t>
            </a:fld>
            <a:endParaRPr lang="en-US"/>
          </a:p>
        </p:txBody>
      </p:sp>
    </p:spTree>
    <p:extLst>
      <p:ext uri="{BB962C8B-B14F-4D97-AF65-F5344CB8AC3E}">
        <p14:creationId xmlns:p14="http://schemas.microsoft.com/office/powerpoint/2010/main" val="1044541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D8A67-088D-2942-A548-700EC2A1ABD8}" type="datetimeFigureOut">
              <a:rPr lang="en-US" smtClean="0"/>
              <a:t>8/18/11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8B8C8-9672-7A42-9B4D-1D33B5B27E1A}" type="slidenum">
              <a:rPr lang="en-US" smtClean="0"/>
              <a:t>‹#›</a:t>
            </a:fld>
            <a:endParaRPr lang="en-US"/>
          </a:p>
        </p:txBody>
      </p:sp>
    </p:spTree>
    <p:extLst>
      <p:ext uri="{BB962C8B-B14F-4D97-AF65-F5344CB8AC3E}">
        <p14:creationId xmlns:p14="http://schemas.microsoft.com/office/powerpoint/2010/main" val="163024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D8A67-088D-2942-A548-700EC2A1ABD8}" type="datetimeFigureOut">
              <a:rPr lang="en-US" smtClean="0"/>
              <a:t>8/18/11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8B8C8-9672-7A42-9B4D-1D33B5B27E1A}" type="slidenum">
              <a:rPr lang="en-US" smtClean="0"/>
              <a:t>‹#›</a:t>
            </a:fld>
            <a:endParaRPr lang="en-US"/>
          </a:p>
        </p:txBody>
      </p:sp>
    </p:spTree>
    <p:extLst>
      <p:ext uri="{BB962C8B-B14F-4D97-AF65-F5344CB8AC3E}">
        <p14:creationId xmlns:p14="http://schemas.microsoft.com/office/powerpoint/2010/main" val="1702348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88D8A67-088D-2942-A548-700EC2A1ABD8}" type="datetimeFigureOut">
              <a:rPr lang="en-US" smtClean="0"/>
              <a:t>8/18/11</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8E8B8C8-9672-7A42-9B4D-1D33B5B27E1A}" type="slidenum">
              <a:rPr lang="en-US" smtClean="0"/>
              <a:t>‹#›</a:t>
            </a:fld>
            <a:endParaRPr lang="en-US"/>
          </a:p>
        </p:txBody>
      </p:sp>
    </p:spTree>
    <p:extLst>
      <p:ext uri="{BB962C8B-B14F-4D97-AF65-F5344CB8AC3E}">
        <p14:creationId xmlns:p14="http://schemas.microsoft.com/office/powerpoint/2010/main" val="2891079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5"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73036" y="1643440"/>
            <a:ext cx="5785267" cy="15290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ESS 454 </a:t>
            </a:r>
            <a:br>
              <a:rPr lang="en-US" smtClean="0"/>
            </a:br>
            <a:r>
              <a:rPr lang="en-US" smtClean="0"/>
              <a:t>Hydrogeology</a:t>
            </a:r>
            <a:endParaRPr lang="en-US" dirty="0"/>
          </a:p>
        </p:txBody>
      </p:sp>
      <p:sp>
        <p:nvSpPr>
          <p:cNvPr id="5" name="Subtitle 2"/>
          <p:cNvSpPr txBox="1">
            <a:spLocks/>
          </p:cNvSpPr>
          <p:nvPr/>
        </p:nvSpPr>
        <p:spPr>
          <a:xfrm>
            <a:off x="5282656" y="3502120"/>
            <a:ext cx="4047515" cy="1460500"/>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solidFill>
                  <a:schemeClr val="bg2">
                    <a:lumMod val="25000"/>
                  </a:schemeClr>
                </a:solidFill>
              </a:rPr>
              <a:t>Module 1</a:t>
            </a:r>
          </a:p>
          <a:p>
            <a:pPr marL="0" indent="0" algn="ctr">
              <a:buNone/>
            </a:pPr>
            <a:r>
              <a:rPr lang="en-US" dirty="0" smtClean="0">
                <a:solidFill>
                  <a:schemeClr val="bg2">
                    <a:lumMod val="25000"/>
                  </a:schemeClr>
                </a:solidFill>
              </a:rPr>
              <a:t>Course Overview, </a:t>
            </a:r>
          </a:p>
          <a:p>
            <a:pPr marL="0" indent="0" algn="ctr">
              <a:buNone/>
            </a:pPr>
            <a:r>
              <a:rPr lang="en-US" dirty="0" smtClean="0"/>
              <a:t>Hydrogeology History, </a:t>
            </a:r>
          </a:p>
          <a:p>
            <a:pPr marL="0" indent="0" algn="ctr">
              <a:buNone/>
            </a:pPr>
            <a:r>
              <a:rPr lang="en-US" dirty="0" smtClean="0">
                <a:solidFill>
                  <a:srgbClr val="4A452A"/>
                </a:solidFill>
              </a:rPr>
              <a:t>Hydrologic Cycle, </a:t>
            </a:r>
          </a:p>
          <a:p>
            <a:pPr marL="0" indent="0" algn="ctr">
              <a:buNone/>
            </a:pPr>
            <a:r>
              <a:rPr lang="en-US" dirty="0" smtClean="0">
                <a:solidFill>
                  <a:srgbClr val="4A452A"/>
                </a:solidFill>
              </a:rPr>
              <a:t>Sustainability I &amp; II</a:t>
            </a:r>
            <a:endParaRPr lang="en-US" dirty="0" smtClean="0">
              <a:solidFill>
                <a:srgbClr val="4A452A"/>
              </a:solidFill>
            </a:endParaRPr>
          </a:p>
        </p:txBody>
      </p:sp>
      <p:pic>
        <p:nvPicPr>
          <p:cNvPr id="6" name="Picture 5" descr="ess_banner_combin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441937"/>
          </a:xfrm>
          <a:prstGeom prst="rect">
            <a:avLst/>
          </a:prstGeom>
        </p:spPr>
      </p:pic>
    </p:spTree>
    <p:extLst>
      <p:ext uri="{BB962C8B-B14F-4D97-AF65-F5344CB8AC3E}">
        <p14:creationId xmlns:p14="http://schemas.microsoft.com/office/powerpoint/2010/main" val="27902542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1425" y="1275826"/>
            <a:ext cx="3826689" cy="369332"/>
          </a:xfrm>
          <a:prstGeom prst="rect">
            <a:avLst/>
          </a:prstGeom>
          <a:noFill/>
        </p:spPr>
        <p:txBody>
          <a:bodyPr wrap="none" rtlCol="0">
            <a:spAutoFit/>
          </a:bodyPr>
          <a:lstStyle/>
          <a:p>
            <a:r>
              <a:rPr lang="en-US" dirty="0" smtClean="0"/>
              <a:t>The End: Brief History of Hydrogeology</a:t>
            </a:r>
            <a:endParaRPr lang="en-US" dirty="0"/>
          </a:p>
        </p:txBody>
      </p:sp>
      <p:sp>
        <p:nvSpPr>
          <p:cNvPr id="5" name="TextBox 4"/>
          <p:cNvSpPr txBox="1"/>
          <p:nvPr/>
        </p:nvSpPr>
        <p:spPr>
          <a:xfrm>
            <a:off x="3553613" y="1957431"/>
            <a:ext cx="4637173" cy="369332"/>
          </a:xfrm>
          <a:prstGeom prst="rect">
            <a:avLst/>
          </a:prstGeom>
          <a:noFill/>
        </p:spPr>
        <p:txBody>
          <a:bodyPr wrap="square" rtlCol="0">
            <a:spAutoFit/>
          </a:bodyPr>
          <a:lstStyle/>
          <a:p>
            <a:r>
              <a:rPr lang="en-US" dirty="0" smtClean="0"/>
              <a:t>Coming Up: Ogallala Sustainability Concerns</a:t>
            </a:r>
            <a:endParaRPr lang="en-US" dirty="0"/>
          </a:p>
        </p:txBody>
      </p:sp>
    </p:spTree>
    <p:extLst>
      <p:ext uri="{BB962C8B-B14F-4D97-AF65-F5344CB8AC3E}">
        <p14:creationId xmlns:p14="http://schemas.microsoft.com/office/powerpoint/2010/main" val="30937658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07496" y="0"/>
            <a:ext cx="5236504" cy="5715000"/>
          </a:xfrm>
          <a:prstGeom prst="rect">
            <a:avLst/>
          </a:prstGeom>
        </p:spPr>
      </p:pic>
      <p:sp>
        <p:nvSpPr>
          <p:cNvPr id="5" name="TextBox 4"/>
          <p:cNvSpPr txBox="1"/>
          <p:nvPr/>
        </p:nvSpPr>
        <p:spPr>
          <a:xfrm>
            <a:off x="361090" y="1822125"/>
            <a:ext cx="3430363" cy="369332"/>
          </a:xfrm>
          <a:prstGeom prst="rect">
            <a:avLst/>
          </a:prstGeom>
          <a:noFill/>
        </p:spPr>
        <p:txBody>
          <a:bodyPr wrap="square" rtlCol="0">
            <a:spAutoFit/>
          </a:bodyPr>
          <a:lstStyle/>
          <a:p>
            <a:r>
              <a:rPr lang="en-US" dirty="0" smtClean="0"/>
              <a:t>History of Groundwater Science</a:t>
            </a:r>
            <a:endParaRPr lang="en-US" dirty="0"/>
          </a:p>
        </p:txBody>
      </p:sp>
      <p:sp>
        <p:nvSpPr>
          <p:cNvPr id="6" name="TextBox 5"/>
          <p:cNvSpPr txBox="1"/>
          <p:nvPr/>
        </p:nvSpPr>
        <p:spPr>
          <a:xfrm>
            <a:off x="323737" y="2457785"/>
            <a:ext cx="3467716" cy="2246769"/>
          </a:xfrm>
          <a:prstGeom prst="rect">
            <a:avLst/>
          </a:prstGeom>
          <a:noFill/>
        </p:spPr>
        <p:txBody>
          <a:bodyPr wrap="square" rtlCol="0">
            <a:spAutoFit/>
          </a:bodyPr>
          <a:lstStyle/>
          <a:p>
            <a:r>
              <a:rPr lang="en-US" sz="1400" dirty="0" smtClean="0">
                <a:latin typeface="Times New Roman"/>
                <a:cs typeface="Times New Roman"/>
              </a:rPr>
              <a:t>“As scientists and policy makers grapple with the tasks of groundwater management, it is instructive to reflect on the evolution of groundwater knowledge from its initial phase of demystification at the beginnings of the nineteenth century through successive phases of technological conquest, scientific integration, discovery of unintended consequences, and the present recognition of an imperative for judicious management”</a:t>
            </a:r>
            <a:endParaRPr lang="en-US" sz="1400" dirty="0">
              <a:latin typeface="Times New Roman"/>
              <a:cs typeface="Times New Roman"/>
            </a:endParaRPr>
          </a:p>
        </p:txBody>
      </p:sp>
      <p:sp>
        <p:nvSpPr>
          <p:cNvPr id="7" name="Rectangle 6"/>
          <p:cNvSpPr/>
          <p:nvPr/>
        </p:nvSpPr>
        <p:spPr>
          <a:xfrm>
            <a:off x="0" y="11289"/>
            <a:ext cx="1747520" cy="142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0" y="1433689"/>
            <a:ext cx="1747520" cy="150001"/>
          </a:xfrm>
          <a:prstGeom prst="rect">
            <a:avLst/>
          </a:prstGeom>
        </p:spPr>
      </p:pic>
    </p:spTree>
    <p:extLst>
      <p:ext uri="{BB962C8B-B14F-4D97-AF65-F5344CB8AC3E}">
        <p14:creationId xmlns:p14="http://schemas.microsoft.com/office/powerpoint/2010/main" val="8713152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Brief History:</a:t>
            </a:r>
            <a:br>
              <a:rPr lang="en-US" sz="3600" dirty="0" smtClean="0"/>
            </a:br>
            <a:endParaRPr lang="en-US" sz="3600" dirty="0"/>
          </a:p>
        </p:txBody>
      </p:sp>
      <p:sp>
        <p:nvSpPr>
          <p:cNvPr id="3" name="Content Placeholder 2"/>
          <p:cNvSpPr>
            <a:spLocks noGrp="1"/>
          </p:cNvSpPr>
          <p:nvPr>
            <p:ph idx="1"/>
          </p:nvPr>
        </p:nvSpPr>
        <p:spPr>
          <a:xfrm>
            <a:off x="247478" y="1943364"/>
            <a:ext cx="8229600" cy="3771636"/>
          </a:xfrm>
        </p:spPr>
        <p:txBody>
          <a:bodyPr>
            <a:normAutofit/>
          </a:bodyPr>
          <a:lstStyle/>
          <a:p>
            <a:r>
              <a:rPr lang="en-US" dirty="0" smtClean="0"/>
              <a:t>French development of drilling in Paris Basin</a:t>
            </a:r>
          </a:p>
          <a:p>
            <a:pPr lvl="1"/>
            <a:r>
              <a:rPr lang="en-US" dirty="0" smtClean="0"/>
              <a:t>Quantitative hydrogeology</a:t>
            </a:r>
          </a:p>
          <a:p>
            <a:pPr lvl="2"/>
            <a:r>
              <a:rPr lang="en-US" dirty="0" smtClean="0"/>
              <a:t>Applications of heat flow theory</a:t>
            </a:r>
          </a:p>
          <a:p>
            <a:pPr lvl="2"/>
            <a:r>
              <a:rPr lang="en-US" dirty="0" smtClean="0"/>
              <a:t>Henri Darcy: gravity-driven flow (1856)</a:t>
            </a:r>
          </a:p>
          <a:p>
            <a:pPr lvl="2"/>
            <a:r>
              <a:rPr lang="en-US" dirty="0" smtClean="0"/>
              <a:t>Jules </a:t>
            </a:r>
            <a:r>
              <a:rPr lang="en-US" dirty="0" err="1" smtClean="0"/>
              <a:t>Dupuit</a:t>
            </a:r>
            <a:r>
              <a:rPr lang="en-US" dirty="0"/>
              <a:t>:</a:t>
            </a:r>
            <a:r>
              <a:rPr lang="en-US" dirty="0" smtClean="0"/>
              <a:t> basin flow and artesian wells (1863)</a:t>
            </a:r>
          </a:p>
        </p:txBody>
      </p:sp>
      <p:sp>
        <p:nvSpPr>
          <p:cNvPr id="5" name="TextBox 4"/>
          <p:cNvSpPr txBox="1"/>
          <p:nvPr/>
        </p:nvSpPr>
        <p:spPr>
          <a:xfrm>
            <a:off x="3210278" y="673805"/>
            <a:ext cx="2507342" cy="923330"/>
          </a:xfrm>
          <a:prstGeom prst="rect">
            <a:avLst/>
          </a:prstGeom>
          <a:noFill/>
        </p:spPr>
        <p:txBody>
          <a:bodyPr wrap="none" rtlCol="0">
            <a:spAutoFit/>
          </a:bodyPr>
          <a:lstStyle/>
          <a:p>
            <a:r>
              <a:rPr lang="en-US" sz="3600" dirty="0"/>
              <a:t>19</a:t>
            </a:r>
            <a:r>
              <a:rPr lang="en-US" sz="3600" baseline="30000" dirty="0"/>
              <a:t>th</a:t>
            </a:r>
            <a:r>
              <a:rPr lang="en-US" sz="3600" dirty="0"/>
              <a:t> Century</a:t>
            </a:r>
          </a:p>
          <a:p>
            <a:endParaRPr lang="en-US" dirty="0"/>
          </a:p>
        </p:txBody>
      </p:sp>
      <p:sp>
        <p:nvSpPr>
          <p:cNvPr id="6" name="Rectangle 5"/>
          <p:cNvSpPr/>
          <p:nvPr/>
        </p:nvSpPr>
        <p:spPr>
          <a:xfrm>
            <a:off x="0" y="11289"/>
            <a:ext cx="1747520" cy="142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6479857" y="2913320"/>
            <a:ext cx="749707" cy="1010605"/>
          </a:xfrm>
          <a:prstGeom prst="rect">
            <a:avLst/>
          </a:prstGeom>
        </p:spPr>
      </p:pic>
      <p:pic>
        <p:nvPicPr>
          <p:cNvPr id="7" name="Picture 6"/>
          <p:cNvPicPr>
            <a:picLocks noChangeAspect="1"/>
          </p:cNvPicPr>
          <p:nvPr/>
        </p:nvPicPr>
        <p:blipFill>
          <a:blip r:embed="rId4"/>
          <a:stretch>
            <a:fillRect/>
          </a:stretch>
        </p:blipFill>
        <p:spPr>
          <a:xfrm>
            <a:off x="7788394" y="3900613"/>
            <a:ext cx="804359" cy="1092141"/>
          </a:xfrm>
          <a:prstGeom prst="rect">
            <a:avLst/>
          </a:prstGeom>
        </p:spPr>
      </p:pic>
      <p:pic>
        <p:nvPicPr>
          <p:cNvPr id="8" name="Picture 7"/>
          <p:cNvPicPr>
            <a:picLocks noChangeAspect="1"/>
          </p:cNvPicPr>
          <p:nvPr/>
        </p:nvPicPr>
        <p:blipFill>
          <a:blip r:embed="rId5"/>
          <a:stretch>
            <a:fillRect/>
          </a:stretch>
        </p:blipFill>
        <p:spPr>
          <a:xfrm>
            <a:off x="0" y="1433689"/>
            <a:ext cx="1747520" cy="150001"/>
          </a:xfrm>
          <a:prstGeom prst="rect">
            <a:avLst/>
          </a:prstGeom>
        </p:spPr>
      </p:pic>
    </p:spTree>
    <p:extLst>
      <p:ext uri="{BB962C8B-B14F-4D97-AF65-F5344CB8AC3E}">
        <p14:creationId xmlns:p14="http://schemas.microsoft.com/office/powerpoint/2010/main" val="3812110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76330" y="146016"/>
            <a:ext cx="2887977" cy="4510652"/>
          </a:xfrm>
          <a:prstGeom prst="rect">
            <a:avLst/>
          </a:prstGeom>
        </p:spPr>
      </p:pic>
      <p:pic>
        <p:nvPicPr>
          <p:cNvPr id="4" name="Picture 3"/>
          <p:cNvPicPr>
            <a:picLocks noChangeAspect="1"/>
          </p:cNvPicPr>
          <p:nvPr/>
        </p:nvPicPr>
        <p:blipFill>
          <a:blip r:embed="rId4"/>
          <a:stretch>
            <a:fillRect/>
          </a:stretch>
        </p:blipFill>
        <p:spPr>
          <a:xfrm>
            <a:off x="1196342" y="810177"/>
            <a:ext cx="3649979" cy="4904823"/>
          </a:xfrm>
          <a:prstGeom prst="rect">
            <a:avLst/>
          </a:prstGeom>
        </p:spPr>
      </p:pic>
      <p:sp>
        <p:nvSpPr>
          <p:cNvPr id="5" name="TextBox 4"/>
          <p:cNvSpPr txBox="1"/>
          <p:nvPr/>
        </p:nvSpPr>
        <p:spPr>
          <a:xfrm>
            <a:off x="5036256" y="4574436"/>
            <a:ext cx="4114800" cy="830997"/>
          </a:xfrm>
          <a:prstGeom prst="rect">
            <a:avLst/>
          </a:prstGeom>
          <a:noFill/>
        </p:spPr>
        <p:txBody>
          <a:bodyPr wrap="square" rtlCol="0">
            <a:spAutoFit/>
          </a:bodyPr>
          <a:lstStyle/>
          <a:p>
            <a:r>
              <a:rPr lang="en-US" sz="1600" dirty="0" smtClean="0"/>
              <a:t>Darcy’s illustration of the “</a:t>
            </a:r>
            <a:r>
              <a:rPr lang="en-US" sz="1600" dirty="0" err="1" smtClean="0"/>
              <a:t>permeameter</a:t>
            </a:r>
            <a:r>
              <a:rPr lang="en-US" sz="1600" dirty="0" smtClean="0"/>
              <a:t>” he used to discover the relationship between hydraulic head and discharge</a:t>
            </a:r>
            <a:endParaRPr lang="en-US" sz="1600" dirty="0"/>
          </a:p>
        </p:txBody>
      </p:sp>
      <p:sp>
        <p:nvSpPr>
          <p:cNvPr id="6" name="Rectangle 5"/>
          <p:cNvSpPr/>
          <p:nvPr/>
        </p:nvSpPr>
        <p:spPr>
          <a:xfrm>
            <a:off x="0" y="11289"/>
            <a:ext cx="1747520" cy="142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stretch>
            <a:fillRect/>
          </a:stretch>
        </p:blipFill>
        <p:spPr>
          <a:xfrm>
            <a:off x="0" y="1433689"/>
            <a:ext cx="1747520" cy="150001"/>
          </a:xfrm>
          <a:prstGeom prst="rect">
            <a:avLst/>
          </a:prstGeom>
        </p:spPr>
      </p:pic>
    </p:spTree>
    <p:extLst>
      <p:ext uri="{BB962C8B-B14F-4D97-AF65-F5344CB8AC3E}">
        <p14:creationId xmlns:p14="http://schemas.microsoft.com/office/powerpoint/2010/main" val="1061361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845" y="1627440"/>
            <a:ext cx="8229600" cy="3771636"/>
          </a:xfrm>
        </p:spPr>
        <p:txBody>
          <a:bodyPr>
            <a:normAutofit fontScale="92500" lnSpcReduction="10000"/>
          </a:bodyPr>
          <a:lstStyle/>
          <a:p>
            <a:pPr lvl="1"/>
            <a:r>
              <a:rPr lang="en-US" dirty="0" smtClean="0"/>
              <a:t>Serve </a:t>
            </a:r>
            <a:r>
              <a:rPr lang="en-US" dirty="0"/>
              <a:t>the Nation by providing reliable scientific information to describe and understand the </a:t>
            </a:r>
            <a:r>
              <a:rPr lang="en-US" dirty="0" smtClean="0"/>
              <a:t>Earth</a:t>
            </a:r>
          </a:p>
          <a:p>
            <a:pPr lvl="2"/>
            <a:r>
              <a:rPr lang="en-US" dirty="0" smtClean="0"/>
              <a:t> minimize </a:t>
            </a:r>
            <a:r>
              <a:rPr lang="en-US" dirty="0"/>
              <a:t>loss of life and property from natural disasters</a:t>
            </a:r>
            <a:r>
              <a:rPr lang="en-US" dirty="0" smtClean="0"/>
              <a:t>;</a:t>
            </a:r>
          </a:p>
          <a:p>
            <a:pPr lvl="2"/>
            <a:r>
              <a:rPr lang="en-US" dirty="0" smtClean="0"/>
              <a:t> quantify </a:t>
            </a:r>
            <a:r>
              <a:rPr lang="en-US" dirty="0"/>
              <a:t>water, biological, energy, and mineral </a:t>
            </a:r>
            <a:r>
              <a:rPr lang="en-US" dirty="0" smtClean="0"/>
              <a:t>resources</a:t>
            </a:r>
          </a:p>
          <a:p>
            <a:pPr lvl="1"/>
            <a:r>
              <a:rPr lang="en-US" dirty="0"/>
              <a:t>C</a:t>
            </a:r>
            <a:r>
              <a:rPr lang="en-US" dirty="0" smtClean="0"/>
              <a:t>arry </a:t>
            </a:r>
            <a:r>
              <a:rPr lang="en-US" dirty="0"/>
              <a:t>out studies on a national scale </a:t>
            </a:r>
            <a:r>
              <a:rPr lang="en-US" dirty="0" smtClean="0"/>
              <a:t>and </a:t>
            </a:r>
            <a:r>
              <a:rPr lang="en-US" dirty="0"/>
              <a:t>sustain long-term monitoring and assessment of natural resources and hazards. </a:t>
            </a:r>
            <a:endParaRPr lang="en-US" dirty="0" smtClean="0"/>
          </a:p>
          <a:p>
            <a:pPr lvl="1"/>
            <a:r>
              <a:rPr lang="en-US" dirty="0" smtClean="0"/>
              <a:t>With no </a:t>
            </a:r>
            <a:r>
              <a:rPr lang="en-US" dirty="0"/>
              <a:t>regulatory or management mandate, the USGS provides impartial </a:t>
            </a:r>
            <a:r>
              <a:rPr lang="en-US" dirty="0" smtClean="0"/>
              <a:t>science analysis. </a:t>
            </a:r>
            <a:endParaRPr lang="en-US" dirty="0"/>
          </a:p>
        </p:txBody>
      </p:sp>
      <p:sp>
        <p:nvSpPr>
          <p:cNvPr id="4" name="Title 3"/>
          <p:cNvSpPr txBox="1">
            <a:spLocks noGrp="1"/>
          </p:cNvSpPr>
          <p:nvPr>
            <p:ph type="title"/>
          </p:nvPr>
        </p:nvSpPr>
        <p:spPr>
          <a:xfrm>
            <a:off x="2324852" y="0"/>
            <a:ext cx="5651407" cy="1323439"/>
          </a:xfrm>
          <a:prstGeom prst="rect">
            <a:avLst/>
          </a:prstGeom>
          <a:noFill/>
        </p:spPr>
        <p:txBody>
          <a:bodyPr wrap="none" rtlCol="0">
            <a:spAutoFit/>
          </a:bodyPr>
          <a:lstStyle/>
          <a:p>
            <a:r>
              <a:rPr lang="en-US" sz="2400" dirty="0"/>
              <a:t>19</a:t>
            </a:r>
            <a:r>
              <a:rPr lang="en-US" sz="2400" baseline="30000" dirty="0"/>
              <a:t>th</a:t>
            </a:r>
            <a:r>
              <a:rPr lang="en-US" sz="2400" dirty="0"/>
              <a:t> </a:t>
            </a:r>
            <a:r>
              <a:rPr lang="en-US" sz="2400" dirty="0" smtClean="0"/>
              <a:t>Century-</a:t>
            </a:r>
            <a:r>
              <a:rPr lang="en-US" sz="2400" dirty="0"/>
              <a:t>continued</a:t>
            </a:r>
            <a:br>
              <a:rPr lang="en-US" sz="2400" dirty="0"/>
            </a:br>
            <a:r>
              <a:rPr lang="en-US" sz="2800" dirty="0"/>
              <a:t>United States Geologic Survey (USGS) </a:t>
            </a:r>
            <a:r>
              <a:rPr lang="en-US" sz="2800" dirty="0" smtClean="0"/>
              <a:t/>
            </a:r>
            <a:br>
              <a:rPr lang="en-US" sz="2800" dirty="0" smtClean="0"/>
            </a:br>
            <a:r>
              <a:rPr lang="en-US" sz="2800" dirty="0" smtClean="0"/>
              <a:t>founded 1879</a:t>
            </a:r>
            <a:endParaRPr lang="en-US" sz="2800" dirty="0"/>
          </a:p>
        </p:txBody>
      </p:sp>
      <p:sp>
        <p:nvSpPr>
          <p:cNvPr id="5" name="Rectangle 4"/>
          <p:cNvSpPr/>
          <p:nvPr/>
        </p:nvSpPr>
        <p:spPr>
          <a:xfrm>
            <a:off x="0" y="11289"/>
            <a:ext cx="1747520" cy="142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0" y="5170714"/>
            <a:ext cx="9144000" cy="544286"/>
          </a:xfrm>
          <a:prstGeom prst="rect">
            <a:avLst/>
          </a:prstGeom>
        </p:spPr>
      </p:pic>
      <p:pic>
        <p:nvPicPr>
          <p:cNvPr id="6" name="Picture 5"/>
          <p:cNvPicPr>
            <a:picLocks noChangeAspect="1"/>
          </p:cNvPicPr>
          <p:nvPr/>
        </p:nvPicPr>
        <p:blipFill>
          <a:blip r:embed="rId4"/>
          <a:stretch>
            <a:fillRect/>
          </a:stretch>
        </p:blipFill>
        <p:spPr>
          <a:xfrm>
            <a:off x="0" y="1433689"/>
            <a:ext cx="1747520" cy="150001"/>
          </a:xfrm>
          <a:prstGeom prst="rect">
            <a:avLst/>
          </a:prstGeom>
        </p:spPr>
      </p:pic>
    </p:spTree>
    <p:extLst>
      <p:ext uri="{BB962C8B-B14F-4D97-AF65-F5344CB8AC3E}">
        <p14:creationId xmlns:p14="http://schemas.microsoft.com/office/powerpoint/2010/main" val="3405608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3636545"/>
            <a:ext cx="2854531" cy="2078455"/>
          </a:xfrm>
          <a:prstGeom prst="rect">
            <a:avLst/>
          </a:prstGeom>
        </p:spPr>
      </p:pic>
      <p:sp>
        <p:nvSpPr>
          <p:cNvPr id="2" name="Title 1"/>
          <p:cNvSpPr>
            <a:spLocks noGrp="1"/>
          </p:cNvSpPr>
          <p:nvPr>
            <p:ph type="title"/>
          </p:nvPr>
        </p:nvSpPr>
        <p:spPr>
          <a:xfrm>
            <a:off x="1330960" y="274021"/>
            <a:ext cx="8229600" cy="952500"/>
          </a:xfrm>
        </p:spPr>
        <p:txBody>
          <a:bodyPr>
            <a:normAutofit/>
          </a:bodyPr>
          <a:lstStyle/>
          <a:p>
            <a:r>
              <a:rPr lang="en-US" sz="3600" dirty="0" smtClean="0"/>
              <a:t>History – Early 20</a:t>
            </a:r>
            <a:r>
              <a:rPr lang="en-US" sz="3600" baseline="30000" dirty="0" smtClean="0"/>
              <a:t>th</a:t>
            </a:r>
            <a:r>
              <a:rPr lang="en-US" sz="3600" dirty="0" smtClean="0"/>
              <a:t> Century</a:t>
            </a:r>
            <a:endParaRPr lang="en-US" sz="3600" dirty="0"/>
          </a:p>
        </p:txBody>
      </p:sp>
      <p:sp>
        <p:nvSpPr>
          <p:cNvPr id="3" name="Content Placeholder 2"/>
          <p:cNvSpPr>
            <a:spLocks noGrp="1"/>
          </p:cNvSpPr>
          <p:nvPr>
            <p:ph idx="1"/>
          </p:nvPr>
        </p:nvSpPr>
        <p:spPr>
          <a:xfrm>
            <a:off x="815364" y="1461920"/>
            <a:ext cx="8229600" cy="1434608"/>
          </a:xfrm>
        </p:spPr>
        <p:txBody>
          <a:bodyPr>
            <a:normAutofit/>
          </a:bodyPr>
          <a:lstStyle/>
          <a:p>
            <a:pPr marL="0" indent="0">
              <a:buNone/>
            </a:pPr>
            <a:r>
              <a:rPr lang="en-US" dirty="0" smtClean="0"/>
              <a:t>Water budget analysis of Owen’s Valley to support Los Angeles water development, 1912</a:t>
            </a:r>
          </a:p>
          <a:p>
            <a:pPr lvl="1"/>
            <a:endParaRPr lang="en-US" dirty="0" smtClean="0"/>
          </a:p>
        </p:txBody>
      </p:sp>
      <p:sp>
        <p:nvSpPr>
          <p:cNvPr id="4" name="Rectangle 3"/>
          <p:cNvSpPr/>
          <p:nvPr/>
        </p:nvSpPr>
        <p:spPr>
          <a:xfrm>
            <a:off x="0" y="11289"/>
            <a:ext cx="1747520" cy="142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489350" y="2574605"/>
            <a:ext cx="6711086" cy="1702938"/>
          </a:xfrm>
          <a:prstGeom prst="rect">
            <a:avLst/>
          </a:prstGeom>
        </p:spPr>
      </p:pic>
      <p:pic>
        <p:nvPicPr>
          <p:cNvPr id="8" name="Picture 7"/>
          <p:cNvPicPr>
            <a:picLocks noChangeAspect="1"/>
          </p:cNvPicPr>
          <p:nvPr/>
        </p:nvPicPr>
        <p:blipFill>
          <a:blip r:embed="rId5"/>
          <a:stretch>
            <a:fillRect/>
          </a:stretch>
        </p:blipFill>
        <p:spPr>
          <a:xfrm>
            <a:off x="7304531" y="2512188"/>
            <a:ext cx="1492118" cy="1981770"/>
          </a:xfrm>
          <a:prstGeom prst="rect">
            <a:avLst/>
          </a:prstGeom>
        </p:spPr>
      </p:pic>
      <p:sp>
        <p:nvSpPr>
          <p:cNvPr id="10" name="TextBox 9"/>
          <p:cNvSpPr txBox="1"/>
          <p:nvPr/>
        </p:nvSpPr>
        <p:spPr>
          <a:xfrm>
            <a:off x="2877834" y="4545449"/>
            <a:ext cx="6245049" cy="1169551"/>
          </a:xfrm>
          <a:prstGeom prst="rect">
            <a:avLst/>
          </a:prstGeom>
          <a:solidFill>
            <a:schemeClr val="bg1"/>
          </a:solidFill>
          <a:ln>
            <a:solidFill>
              <a:srgbClr val="FFFFFF"/>
            </a:solidFill>
          </a:ln>
        </p:spPr>
        <p:txBody>
          <a:bodyPr wrap="square" rtlCol="0">
            <a:spAutoFit/>
          </a:bodyPr>
          <a:lstStyle/>
          <a:p>
            <a:r>
              <a:rPr lang="en-US" sz="1000" dirty="0" smtClean="0">
                <a:latin typeface="Times New Roman"/>
                <a:cs typeface="Times New Roman"/>
              </a:rPr>
              <a:t>Wikipedia: The </a:t>
            </a:r>
            <a:r>
              <a:rPr lang="en-US" sz="1000" dirty="0">
                <a:latin typeface="Times New Roman"/>
                <a:cs typeface="Times New Roman"/>
              </a:rPr>
              <a:t>construction of the Los Angeles Aqueduct effectively ended the development of the Owens Valley as a farming community and devastated the ecosystem of </a:t>
            </a:r>
            <a:r>
              <a:rPr lang="en-US" sz="1000" dirty="0" smtClean="0">
                <a:latin typeface="Times New Roman"/>
                <a:cs typeface="Times New Roman"/>
              </a:rPr>
              <a:t>Owen’s Lake.  Mulholland </a:t>
            </a:r>
            <a:r>
              <a:rPr lang="en-US" sz="1000" dirty="0">
                <a:latin typeface="Times New Roman"/>
                <a:cs typeface="Times New Roman"/>
              </a:rPr>
              <a:t>and his associates (known as the "San Fernando Syndicate"), including </a:t>
            </a:r>
            <a:r>
              <a:rPr lang="en-US" sz="1000" i="1" dirty="0">
                <a:solidFill>
                  <a:srgbClr val="000000"/>
                </a:solidFill>
                <a:latin typeface="Times New Roman"/>
                <a:cs typeface="Times New Roman"/>
              </a:rPr>
              <a:t>Los </a:t>
            </a:r>
            <a:r>
              <a:rPr lang="en-US" sz="1000" i="1" dirty="0" smtClean="0">
                <a:solidFill>
                  <a:srgbClr val="000000"/>
                </a:solidFill>
                <a:latin typeface="Times New Roman"/>
                <a:cs typeface="Times New Roman"/>
              </a:rPr>
              <a:t>Angeles Times</a:t>
            </a:r>
            <a:r>
              <a:rPr lang="en-US" sz="1000" dirty="0" smtClean="0">
                <a:solidFill>
                  <a:srgbClr val="000000"/>
                </a:solidFill>
                <a:latin typeface="Times New Roman"/>
                <a:cs typeface="Times New Roman"/>
              </a:rPr>
              <a:t> </a:t>
            </a:r>
            <a:r>
              <a:rPr lang="en-US" sz="1000" dirty="0" smtClean="0">
                <a:latin typeface="Times New Roman"/>
                <a:cs typeface="Times New Roman"/>
              </a:rPr>
              <a:t>publisher Harrison Gray Otis  have been criticized for using deceptive tactics to obtain Bureau of Reclamation rights </a:t>
            </a:r>
            <a:r>
              <a:rPr lang="en-US" sz="1000" dirty="0">
                <a:latin typeface="Times New Roman"/>
                <a:cs typeface="Times New Roman"/>
              </a:rPr>
              <a:t>to the Owens </a:t>
            </a:r>
            <a:r>
              <a:rPr lang="en-US" sz="1000" dirty="0" smtClean="0">
                <a:latin typeface="Times New Roman"/>
                <a:cs typeface="Times New Roman"/>
              </a:rPr>
              <a:t>River’s </a:t>
            </a:r>
            <a:r>
              <a:rPr lang="en-US" sz="1000" dirty="0">
                <a:latin typeface="Times New Roman"/>
                <a:cs typeface="Times New Roman"/>
              </a:rPr>
              <a:t>flow. </a:t>
            </a:r>
            <a:r>
              <a:rPr lang="en-US" sz="1000" dirty="0" smtClean="0">
                <a:latin typeface="Times New Roman"/>
                <a:cs typeface="Times New Roman"/>
              </a:rPr>
              <a:t>Mulholland</a:t>
            </a:r>
            <a:r>
              <a:rPr lang="en-US" sz="1000" dirty="0">
                <a:latin typeface="Times New Roman"/>
                <a:cs typeface="Times New Roman"/>
              </a:rPr>
              <a:t>, his associates and the City of Los Angeles forced out farmers and even used violent tactics to intimidate farmers who refused to sell their land. In retaliation and protest, some Owens Valley residents sabotaged and destroyed portions of the aqueduct. The aqueduct's water was crucial in the development of Los Angeles through WWII</a:t>
            </a:r>
            <a:r>
              <a:rPr lang="en-US" sz="1000" dirty="0" smtClean="0">
                <a:latin typeface="Times New Roman"/>
                <a:cs typeface="Times New Roman"/>
              </a:rPr>
              <a:t>.</a:t>
            </a:r>
            <a:endParaRPr lang="en-US" sz="1000" dirty="0">
              <a:latin typeface="Times New Roman"/>
              <a:cs typeface="Times New Roman"/>
            </a:endParaRPr>
          </a:p>
        </p:txBody>
      </p:sp>
      <p:pic>
        <p:nvPicPr>
          <p:cNvPr id="11" name="Picture 10"/>
          <p:cNvPicPr>
            <a:picLocks noChangeAspect="1"/>
          </p:cNvPicPr>
          <p:nvPr/>
        </p:nvPicPr>
        <p:blipFill>
          <a:blip r:embed="rId6"/>
          <a:stretch>
            <a:fillRect/>
          </a:stretch>
        </p:blipFill>
        <p:spPr>
          <a:xfrm>
            <a:off x="0" y="1433689"/>
            <a:ext cx="1747520" cy="150001"/>
          </a:xfrm>
          <a:prstGeom prst="rect">
            <a:avLst/>
          </a:prstGeom>
        </p:spPr>
      </p:pic>
    </p:spTree>
    <p:extLst>
      <p:ext uri="{BB962C8B-B14F-4D97-AF65-F5344CB8AC3E}">
        <p14:creationId xmlns:p14="http://schemas.microsoft.com/office/powerpoint/2010/main" val="294151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383" y="1514097"/>
            <a:ext cx="8229600" cy="3771636"/>
          </a:xfrm>
        </p:spPr>
        <p:txBody>
          <a:bodyPr/>
          <a:lstStyle/>
          <a:p>
            <a:pPr lvl="1">
              <a:buNone/>
            </a:pPr>
            <a:endParaRPr lang="en-US" dirty="0"/>
          </a:p>
          <a:p>
            <a:pPr lvl="2"/>
            <a:r>
              <a:rPr lang="en-US" dirty="0" smtClean="0"/>
              <a:t>Subsidence </a:t>
            </a:r>
            <a:r>
              <a:rPr lang="en-US" dirty="0"/>
              <a:t>effects in oil and water wells </a:t>
            </a:r>
          </a:p>
          <a:p>
            <a:pPr lvl="3"/>
            <a:r>
              <a:rPr lang="en-US" dirty="0"/>
              <a:t>Karl von </a:t>
            </a:r>
            <a:r>
              <a:rPr lang="en-US" dirty="0" err="1"/>
              <a:t>Terzaghi</a:t>
            </a:r>
            <a:r>
              <a:rPr lang="en-US" dirty="0"/>
              <a:t> (1923)</a:t>
            </a:r>
          </a:p>
          <a:p>
            <a:pPr lvl="2"/>
            <a:r>
              <a:rPr lang="en-US" dirty="0"/>
              <a:t>Elastic storage in aquifers </a:t>
            </a:r>
          </a:p>
          <a:p>
            <a:pPr lvl="3"/>
            <a:r>
              <a:rPr lang="en-US" dirty="0"/>
              <a:t>O.E. </a:t>
            </a:r>
            <a:r>
              <a:rPr lang="en-US" dirty="0" err="1"/>
              <a:t>Meinzer</a:t>
            </a:r>
            <a:r>
              <a:rPr lang="en-US" dirty="0"/>
              <a:t> (1928)</a:t>
            </a:r>
          </a:p>
          <a:p>
            <a:pPr lvl="2"/>
            <a:r>
              <a:rPr lang="en-US" dirty="0"/>
              <a:t>Transient (time-dependent) radial flow to wells  </a:t>
            </a:r>
          </a:p>
          <a:p>
            <a:pPr lvl="3"/>
            <a:r>
              <a:rPr lang="en-US" dirty="0"/>
              <a:t>C.V. </a:t>
            </a:r>
            <a:r>
              <a:rPr lang="en-US" dirty="0" err="1"/>
              <a:t>Theis</a:t>
            </a:r>
            <a:r>
              <a:rPr lang="en-US" dirty="0"/>
              <a:t> (1935) </a:t>
            </a:r>
          </a:p>
          <a:p>
            <a:endParaRPr lang="en-US" dirty="0"/>
          </a:p>
        </p:txBody>
      </p:sp>
      <p:sp>
        <p:nvSpPr>
          <p:cNvPr id="4" name="Title 1"/>
          <p:cNvSpPr>
            <a:spLocks noGrp="1"/>
          </p:cNvSpPr>
          <p:nvPr>
            <p:ph type="title"/>
          </p:nvPr>
        </p:nvSpPr>
        <p:spPr>
          <a:xfrm>
            <a:off x="585284" y="543245"/>
            <a:ext cx="8229600" cy="952500"/>
          </a:xfrm>
        </p:spPr>
        <p:txBody>
          <a:bodyPr>
            <a:normAutofit fontScale="90000"/>
          </a:bodyPr>
          <a:lstStyle/>
          <a:p>
            <a:r>
              <a:rPr lang="en-US" sz="3600" dirty="0" smtClean="0"/>
              <a:t>History – Early 20</a:t>
            </a:r>
            <a:r>
              <a:rPr lang="en-US" sz="3600" baseline="30000" dirty="0" smtClean="0"/>
              <a:t>th</a:t>
            </a:r>
            <a:r>
              <a:rPr lang="en-US" sz="3600" dirty="0" smtClean="0"/>
              <a:t> </a:t>
            </a:r>
            <a:r>
              <a:rPr lang="en-US" sz="3600" dirty="0" smtClean="0"/>
              <a:t>Century</a:t>
            </a:r>
            <a:br>
              <a:rPr lang="en-US" sz="3600" dirty="0" smtClean="0"/>
            </a:br>
            <a:r>
              <a:rPr lang="en-US" sz="3200" dirty="0"/>
              <a:t>Aquifer characterization</a:t>
            </a:r>
            <a:br>
              <a:rPr lang="en-US" sz="3200" dirty="0"/>
            </a:br>
            <a:endParaRPr lang="en-US" sz="3600" dirty="0"/>
          </a:p>
        </p:txBody>
      </p:sp>
      <p:sp>
        <p:nvSpPr>
          <p:cNvPr id="5" name="Rectangle 4"/>
          <p:cNvSpPr/>
          <p:nvPr/>
        </p:nvSpPr>
        <p:spPr>
          <a:xfrm>
            <a:off x="0" y="11289"/>
            <a:ext cx="1747520" cy="142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976844" y="1019495"/>
            <a:ext cx="2167156" cy="4695505"/>
          </a:xfrm>
          <a:prstGeom prst="rect">
            <a:avLst/>
          </a:prstGeom>
        </p:spPr>
      </p:pic>
      <p:pic>
        <p:nvPicPr>
          <p:cNvPr id="7" name="Picture 6"/>
          <p:cNvPicPr>
            <a:picLocks noChangeAspect="1"/>
          </p:cNvPicPr>
          <p:nvPr/>
        </p:nvPicPr>
        <p:blipFill>
          <a:blip r:embed="rId4"/>
          <a:stretch>
            <a:fillRect/>
          </a:stretch>
        </p:blipFill>
        <p:spPr>
          <a:xfrm>
            <a:off x="0" y="1433689"/>
            <a:ext cx="1747520" cy="150001"/>
          </a:xfrm>
          <a:prstGeom prst="rect">
            <a:avLst/>
          </a:prstGeom>
        </p:spPr>
      </p:pic>
    </p:spTree>
    <p:extLst>
      <p:ext uri="{BB962C8B-B14F-4D97-AF65-F5344CB8AC3E}">
        <p14:creationId xmlns:p14="http://schemas.microsoft.com/office/powerpoint/2010/main" val="2235614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880" y="240154"/>
            <a:ext cx="8229600" cy="952500"/>
          </a:xfrm>
        </p:spPr>
        <p:txBody>
          <a:bodyPr>
            <a:normAutofit/>
          </a:bodyPr>
          <a:lstStyle/>
          <a:p>
            <a:r>
              <a:rPr lang="en-US" sz="3600" dirty="0" smtClean="0"/>
              <a:t>History – Late 20</a:t>
            </a:r>
            <a:r>
              <a:rPr lang="en-US" sz="3600" baseline="30000" dirty="0" smtClean="0"/>
              <a:t>th</a:t>
            </a:r>
            <a:r>
              <a:rPr lang="en-US" sz="3600" dirty="0" smtClean="0"/>
              <a:t> Century</a:t>
            </a:r>
            <a:endParaRPr lang="en-US" sz="3600" dirty="0"/>
          </a:p>
        </p:txBody>
      </p:sp>
      <p:sp>
        <p:nvSpPr>
          <p:cNvPr id="3" name="Content Placeholder 2"/>
          <p:cNvSpPr>
            <a:spLocks noGrp="1"/>
          </p:cNvSpPr>
          <p:nvPr>
            <p:ph idx="1"/>
          </p:nvPr>
        </p:nvSpPr>
        <p:spPr>
          <a:xfrm>
            <a:off x="712612" y="1744133"/>
            <a:ext cx="8616244" cy="3771636"/>
          </a:xfrm>
        </p:spPr>
        <p:txBody>
          <a:bodyPr>
            <a:normAutofit fontScale="92500" lnSpcReduction="20000"/>
          </a:bodyPr>
          <a:lstStyle/>
          <a:p>
            <a:r>
              <a:rPr lang="en-US" dirty="0" smtClean="0"/>
              <a:t>Analytical models of </a:t>
            </a:r>
            <a:r>
              <a:rPr lang="en-US" dirty="0" smtClean="0"/>
              <a:t>flow </a:t>
            </a:r>
            <a:r>
              <a:rPr lang="en-US" dirty="0" smtClean="0"/>
              <a:t>systems</a:t>
            </a:r>
          </a:p>
          <a:p>
            <a:pPr lvl="1"/>
            <a:r>
              <a:rPr lang="en-US" dirty="0" smtClean="0"/>
              <a:t>J. A. </a:t>
            </a:r>
            <a:r>
              <a:rPr lang="en-US" dirty="0" err="1" smtClean="0"/>
              <a:t>Toth</a:t>
            </a:r>
            <a:r>
              <a:rPr lang="en-US" dirty="0" smtClean="0"/>
              <a:t> (1962)and others</a:t>
            </a:r>
          </a:p>
          <a:p>
            <a:r>
              <a:rPr lang="en-US" dirty="0" smtClean="0"/>
              <a:t>Computer simulation </a:t>
            </a:r>
            <a:r>
              <a:rPr lang="en-US" dirty="0"/>
              <a:t>methods (1980’s – present)</a:t>
            </a:r>
          </a:p>
          <a:p>
            <a:pPr lvl="1"/>
            <a:r>
              <a:rPr lang="en-US" dirty="0" smtClean="0"/>
              <a:t> </a:t>
            </a:r>
            <a:r>
              <a:rPr lang="en-US" sz="2100" dirty="0" smtClean="0"/>
              <a:t>“MODFLOW” (USGS), “FEFLOW”, “MIKE SHE” (Danish Hydrological Institute)</a:t>
            </a:r>
          </a:p>
          <a:p>
            <a:r>
              <a:rPr lang="en-US" dirty="0" smtClean="0"/>
              <a:t>Contaminant hydrology(1970’s – present)</a:t>
            </a:r>
          </a:p>
          <a:p>
            <a:r>
              <a:rPr lang="en-US" dirty="0" smtClean="0"/>
              <a:t>Radioactive Waste Disposal</a:t>
            </a:r>
          </a:p>
          <a:p>
            <a:pPr lvl="1"/>
            <a:r>
              <a:rPr lang="en-US" dirty="0" smtClean="0"/>
              <a:t>Working on “tight” rocks, fracture flow</a:t>
            </a:r>
          </a:p>
          <a:p>
            <a:r>
              <a:rPr lang="en-US" dirty="0" err="1" smtClean="0"/>
              <a:t>Geobiologic</a:t>
            </a:r>
            <a:r>
              <a:rPr lang="en-US" dirty="0" smtClean="0"/>
              <a:t> </a:t>
            </a:r>
            <a:r>
              <a:rPr lang="en-US" dirty="0" smtClean="0"/>
              <a:t>interactions</a:t>
            </a:r>
          </a:p>
          <a:p>
            <a:pPr lvl="1"/>
            <a:endParaRPr lang="en-US" dirty="0"/>
          </a:p>
        </p:txBody>
      </p:sp>
      <p:sp>
        <p:nvSpPr>
          <p:cNvPr id="4" name="Rectangle 3"/>
          <p:cNvSpPr/>
          <p:nvPr/>
        </p:nvSpPr>
        <p:spPr>
          <a:xfrm>
            <a:off x="0" y="11289"/>
            <a:ext cx="1747520" cy="142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0" y="1433689"/>
            <a:ext cx="1747520" cy="150001"/>
          </a:xfrm>
          <a:prstGeom prst="rect">
            <a:avLst/>
          </a:prstGeom>
        </p:spPr>
      </p:pic>
    </p:spTree>
    <p:extLst>
      <p:ext uri="{BB962C8B-B14F-4D97-AF65-F5344CB8AC3E}">
        <p14:creationId xmlns:p14="http://schemas.microsoft.com/office/powerpoint/2010/main" val="3812833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dissolv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262732"/>
            <a:ext cx="8229600" cy="952500"/>
          </a:xfrm>
        </p:spPr>
        <p:txBody>
          <a:bodyPr>
            <a:normAutofit fontScale="90000"/>
          </a:bodyPr>
          <a:lstStyle/>
          <a:p>
            <a:r>
              <a:rPr lang="en-US" sz="4000" dirty="0" smtClean="0"/>
              <a:t>Future: </a:t>
            </a:r>
            <a:r>
              <a:rPr lang="en-US" dirty="0" smtClean="0"/>
              <a:t/>
            </a:r>
            <a:br>
              <a:rPr lang="en-US" dirty="0" smtClean="0"/>
            </a:br>
            <a:endParaRPr lang="en-US" dirty="0"/>
          </a:p>
        </p:txBody>
      </p:sp>
      <p:sp>
        <p:nvSpPr>
          <p:cNvPr id="5" name="Content Placeholder 4"/>
          <p:cNvSpPr>
            <a:spLocks noGrp="1"/>
          </p:cNvSpPr>
          <p:nvPr>
            <p:ph idx="1"/>
          </p:nvPr>
        </p:nvSpPr>
        <p:spPr>
          <a:xfrm>
            <a:off x="807482" y="1647182"/>
            <a:ext cx="8229600" cy="3771636"/>
          </a:xfrm>
        </p:spPr>
        <p:txBody>
          <a:bodyPr>
            <a:normAutofit fontScale="92500" lnSpcReduction="10000"/>
          </a:bodyPr>
          <a:lstStyle/>
          <a:p>
            <a:r>
              <a:rPr lang="en-US" dirty="0" smtClean="0"/>
              <a:t>Population growth and water demand</a:t>
            </a:r>
          </a:p>
          <a:p>
            <a:r>
              <a:rPr lang="en-US" dirty="0" smtClean="0"/>
              <a:t>Water is a defining resource for modern industrial civilization</a:t>
            </a:r>
          </a:p>
          <a:p>
            <a:pPr lvl="1"/>
            <a:r>
              <a:rPr lang="en-US" dirty="0" smtClean="0"/>
              <a:t>Human consumption</a:t>
            </a:r>
          </a:p>
          <a:p>
            <a:pPr lvl="1"/>
            <a:r>
              <a:rPr lang="en-US" dirty="0" smtClean="0"/>
              <a:t>Irrigation</a:t>
            </a:r>
          </a:p>
          <a:p>
            <a:pPr lvl="1"/>
            <a:r>
              <a:rPr lang="en-US" dirty="0" smtClean="0"/>
              <a:t>Industrial use</a:t>
            </a:r>
          </a:p>
          <a:p>
            <a:pPr lvl="1"/>
            <a:r>
              <a:rPr lang="en-US" dirty="0" smtClean="0"/>
              <a:t>Sanitation</a:t>
            </a:r>
          </a:p>
          <a:p>
            <a:r>
              <a:rPr lang="en-US" dirty="0" smtClean="0"/>
              <a:t>How long can we keep this up?</a:t>
            </a:r>
          </a:p>
        </p:txBody>
      </p:sp>
      <p:sp>
        <p:nvSpPr>
          <p:cNvPr id="3" name="TextBox 2"/>
          <p:cNvSpPr txBox="1"/>
          <p:nvPr/>
        </p:nvSpPr>
        <p:spPr>
          <a:xfrm>
            <a:off x="2887984" y="599017"/>
            <a:ext cx="5314275" cy="646331"/>
          </a:xfrm>
          <a:prstGeom prst="rect">
            <a:avLst/>
          </a:prstGeom>
          <a:noFill/>
        </p:spPr>
        <p:txBody>
          <a:bodyPr wrap="none" rtlCol="0">
            <a:spAutoFit/>
          </a:bodyPr>
          <a:lstStyle/>
          <a:p>
            <a:r>
              <a:rPr lang="en-US" sz="3600" dirty="0"/>
              <a:t>Groundwater Sustainability</a:t>
            </a:r>
          </a:p>
        </p:txBody>
      </p:sp>
      <p:sp>
        <p:nvSpPr>
          <p:cNvPr id="6" name="Rectangle 5"/>
          <p:cNvSpPr/>
          <p:nvPr/>
        </p:nvSpPr>
        <p:spPr>
          <a:xfrm>
            <a:off x="0" y="11289"/>
            <a:ext cx="1747520" cy="142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0" y="1433689"/>
            <a:ext cx="1747520" cy="150001"/>
          </a:xfrm>
          <a:prstGeom prst="rect">
            <a:avLst/>
          </a:prstGeom>
        </p:spPr>
      </p:pic>
    </p:spTree>
    <p:extLst>
      <p:ext uri="{BB962C8B-B14F-4D97-AF65-F5344CB8AC3E}">
        <p14:creationId xmlns:p14="http://schemas.microsoft.com/office/powerpoint/2010/main" val="4093899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dissolve">
                                      <p:cBhvr>
                                        <p:cTn id="20" dur="500"/>
                                        <p:tgtEl>
                                          <p:spTgt spid="5">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dissolve">
                                      <p:cBhvr>
                                        <p:cTn id="23" dur="500"/>
                                        <p:tgtEl>
                                          <p:spTgt spid="5">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dissolve">
                                      <p:cBhvr>
                                        <p:cTn id="26" dur="500"/>
                                        <p:tgtEl>
                                          <p:spTgt spid="5">
                                            <p:txEl>
                                              <p:pRg st="4" end="4"/>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dissolve">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dissolve">
                                      <p:cBhvr>
                                        <p:cTn id="3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193</TotalTime>
  <Words>540</Words>
  <Application>Microsoft Macintosh PowerPoint</Application>
  <PresentationFormat>On-screen Show (16:10)</PresentationFormat>
  <Paragraphs>63</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Brief History: </vt:lpstr>
      <vt:lpstr>PowerPoint Presentation</vt:lpstr>
      <vt:lpstr>19th Century-continued United States Geologic Survey (USGS)  founded 1879</vt:lpstr>
      <vt:lpstr>History – Early 20th Century</vt:lpstr>
      <vt:lpstr>History – Early 20th Century Aquifer characterization </vt:lpstr>
      <vt:lpstr>History – Late 20th Century</vt:lpstr>
      <vt:lpstr>Future:  </vt:lpstr>
      <vt:lpstr>PowerPoint Presentation</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History: </dc:title>
  <dc:creator>J Michael Brown</dc:creator>
  <cp:lastModifiedBy>J Michael Brown</cp:lastModifiedBy>
  <cp:revision>13</cp:revision>
  <dcterms:created xsi:type="dcterms:W3CDTF">2011-08-16T23:34:02Z</dcterms:created>
  <dcterms:modified xsi:type="dcterms:W3CDTF">2011-08-18T23:56:42Z</dcterms:modified>
</cp:coreProperties>
</file>