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272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0DBF7-C4A4-6045-A05B-3DFBDCA6CB18}" type="datetimeFigureOut">
              <a:rPr lang="en-US" smtClean="0"/>
              <a:t>4/16/12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55A41-06E9-4F4D-9D29-F551F0C3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0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37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1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81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9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8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6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5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3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8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068E-8828-E94C-B605-41CE8AC653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2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2B69-0EBC-3940-9AB6-D4ABE310AEC6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5884-A57E-4E47-B986-47F3E2A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0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2B69-0EBC-3940-9AB6-D4ABE310AEC6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5884-A57E-4E47-B986-47F3E2A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7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2B69-0EBC-3940-9AB6-D4ABE310AEC6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5884-A57E-4E47-B986-47F3E2A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7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2B69-0EBC-3940-9AB6-D4ABE310AEC6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5884-A57E-4E47-B986-47F3E2A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2B69-0EBC-3940-9AB6-D4ABE310AEC6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5884-A57E-4E47-B986-47F3E2A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1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2B69-0EBC-3940-9AB6-D4ABE310AEC6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5884-A57E-4E47-B986-47F3E2A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2B69-0EBC-3940-9AB6-D4ABE310AEC6}" type="datetimeFigureOut">
              <a:rPr lang="en-US" smtClean="0"/>
              <a:t>4/16/12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5884-A57E-4E47-B986-47F3E2A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6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2B69-0EBC-3940-9AB6-D4ABE310AEC6}" type="datetimeFigureOut">
              <a:rPr lang="en-US" smtClean="0"/>
              <a:t>4/16/12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5884-A57E-4E47-B986-47F3E2A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3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2B69-0EBC-3940-9AB6-D4ABE310AEC6}" type="datetimeFigureOut">
              <a:rPr lang="en-US" smtClean="0"/>
              <a:t>4/16/12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5884-A57E-4E47-B986-47F3E2A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2B69-0EBC-3940-9AB6-D4ABE310AEC6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5884-A57E-4E47-B986-47F3E2A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2B69-0EBC-3940-9AB6-D4ABE310AEC6}" type="datetimeFigureOut">
              <a:rPr lang="en-US" smtClean="0"/>
              <a:t>4/16/12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5884-A57E-4E47-B986-47F3E2A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32B69-0EBC-3940-9AB6-D4ABE310AEC6}" type="datetimeFigureOut">
              <a:rPr lang="en-US" smtClean="0"/>
              <a:t>4/16/12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5884-A57E-4E47-B986-47F3E2A3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.emf"/><Relationship Id="rId5" Type="http://schemas.openxmlformats.org/officeDocument/2006/relationships/image" Target="../media/image9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.emf"/><Relationship Id="rId5" Type="http://schemas.openxmlformats.org/officeDocument/2006/relationships/image" Target="../media/image5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8.jpeg"/><Relationship Id="rId5" Type="http://schemas.openxmlformats.org/officeDocument/2006/relationships/image" Target="../media/image5.jpeg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2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4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3.emf"/><Relationship Id="rId8" Type="http://schemas.openxmlformats.org/officeDocument/2006/relationships/image" Target="../media/image2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57520" y="1767118"/>
            <a:ext cx="3962400" cy="122502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rgbClr val="000000"/>
                </a:solidFill>
              </a:rPr>
              <a:t>ESS 454 </a:t>
            </a:r>
            <a:br>
              <a:rPr lang="en-US" sz="3600" smtClean="0">
                <a:solidFill>
                  <a:srgbClr val="000000"/>
                </a:solidFill>
              </a:rPr>
            </a:br>
            <a:r>
              <a:rPr lang="en-US" sz="3600" smtClean="0">
                <a:solidFill>
                  <a:srgbClr val="000000"/>
                </a:solidFill>
              </a:rPr>
              <a:t>Hydrogeology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43083" y="3187700"/>
            <a:ext cx="2746917" cy="1460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Module 4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Flow to Wells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Preliminaries, Radial Flow and Well Function</a:t>
            </a:r>
          </a:p>
          <a:p>
            <a:r>
              <a:rPr lang="en-US" sz="1800" dirty="0">
                <a:solidFill>
                  <a:schemeClr val="bg1"/>
                </a:solidFill>
              </a:rPr>
              <a:t>Non-dimensional </a:t>
            </a:r>
            <a:r>
              <a:rPr lang="en-US" sz="1800" dirty="0" smtClean="0">
                <a:solidFill>
                  <a:schemeClr val="bg1"/>
                </a:solidFill>
              </a:rPr>
              <a:t>Variables,  </a:t>
            </a:r>
            <a:r>
              <a:rPr lang="en-US" sz="1800" dirty="0" err="1" smtClean="0">
                <a:solidFill>
                  <a:schemeClr val="bg1"/>
                </a:solidFill>
              </a:rPr>
              <a:t>Theis</a:t>
            </a:r>
            <a:r>
              <a:rPr lang="en-US" sz="1800" dirty="0" smtClean="0">
                <a:solidFill>
                  <a:schemeClr val="bg1"/>
                </a:solidFill>
              </a:rPr>
              <a:t> “Type” curve, and Cooper-Jacob Analysis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Aquifer boundaries, Recharge,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Thiem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equation</a:t>
            </a:r>
          </a:p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Other “Type”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curves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Well Testing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Last Comments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ess_banner_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4720" y="4826000"/>
            <a:ext cx="30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Instructor: Michael Brown</a:t>
            </a:r>
          </a:p>
          <a:p>
            <a:r>
              <a:rPr lang="en-US" dirty="0" err="1" smtClean="0"/>
              <a:t>brown@ess.washington.edu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76500" y="317765"/>
            <a:ext cx="589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Cooper-Jacob Method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1467" y="1329267"/>
            <a:ext cx="287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inverse problem:</a:t>
            </a:r>
            <a:endParaRPr lang="en-US" dirty="0"/>
          </a:p>
        </p:txBody>
      </p:sp>
      <p:pic>
        <p:nvPicPr>
          <p:cNvPr id="6" name="Picture 5" descr="01Pumpin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80" y="2269067"/>
            <a:ext cx="4981620" cy="344593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4876801" y="2599265"/>
            <a:ext cx="3716866" cy="26924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47734" y="1227667"/>
            <a:ext cx="3471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drawdown </a:t>
            </a:r>
            <a:r>
              <a:rPr lang="en-US" dirty="0" err="1" smtClean="0"/>
              <a:t>vs</a:t>
            </a:r>
            <a:r>
              <a:rPr lang="en-US" dirty="0" smtClean="0"/>
              <a:t> time data for a well pumped at rate Q, what are the aquifer properties T and S?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37667" y="2269067"/>
            <a:ext cx="3683001" cy="30141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722533" y="4800601"/>
            <a:ext cx="1083733" cy="414866"/>
            <a:chOff x="6722533" y="4800601"/>
            <a:chExt cx="1083733" cy="414866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722533" y="5207000"/>
              <a:ext cx="982134" cy="8467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30998" y="4800601"/>
              <a:ext cx="1075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1 log unit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22533" y="3632200"/>
            <a:ext cx="990603" cy="1701801"/>
            <a:chOff x="6722533" y="3632200"/>
            <a:chExt cx="990603" cy="1701801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6722533" y="3632200"/>
              <a:ext cx="8467" cy="1693333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713133" y="4470400"/>
              <a:ext cx="3" cy="863601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792133" y="3632201"/>
            <a:ext cx="2921001" cy="846666"/>
            <a:chOff x="4792133" y="3632201"/>
            <a:chExt cx="2921001" cy="846666"/>
          </a:xfrm>
        </p:grpSpPr>
        <p:cxnSp>
          <p:nvCxnSpPr>
            <p:cNvPr id="21" name="Straight Connector 20"/>
            <p:cNvCxnSpPr/>
            <p:nvPr/>
          </p:nvCxnSpPr>
          <p:spPr>
            <a:xfrm flipH="1" flipV="1">
              <a:off x="4834467" y="3632201"/>
              <a:ext cx="1896533" cy="8466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792133" y="4461933"/>
              <a:ext cx="2921001" cy="16934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5190067" y="3691467"/>
            <a:ext cx="0" cy="75353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56199" y="3886201"/>
            <a:ext cx="2065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600" dirty="0" smtClean="0">
                <a:solidFill>
                  <a:srgbClr val="000000"/>
                </a:solidFill>
              </a:rPr>
              <a:t>h for 1 log unit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40869" y="2429933"/>
            <a:ext cx="220132" cy="19473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012266" y="2455334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o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12000" y="359833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Slope =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h/1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5600" y="221826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intercept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61986"/>
              </p:ext>
            </p:extLst>
          </p:nvPr>
        </p:nvGraphicFramePr>
        <p:xfrm>
          <a:off x="643468" y="2579331"/>
          <a:ext cx="1269864" cy="790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647700" imgH="393700" progId="Equation.3">
                  <p:embed/>
                </p:oleObj>
              </mc:Choice>
              <mc:Fallback>
                <p:oleObj name="Equation" r:id="rId6" imgW="647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3468" y="2579331"/>
                        <a:ext cx="1269864" cy="7904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125134" y="2599266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T from Q and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h </a:t>
            </a:r>
            <a:endParaRPr lang="en-US" dirty="0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795739"/>
              </p:ext>
            </p:extLst>
          </p:nvPr>
        </p:nvGraphicFramePr>
        <p:xfrm>
          <a:off x="641351" y="3972984"/>
          <a:ext cx="1272116" cy="6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8" imgW="749300" imgH="393700" progId="Equation.3">
                  <p:embed/>
                </p:oleObj>
              </mc:Choice>
              <mc:Fallback>
                <p:oleObj name="Equation" r:id="rId8" imgW="749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1351" y="3972984"/>
                        <a:ext cx="1272116" cy="668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260599" y="4072467"/>
            <a:ext cx="156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T, t</a:t>
            </a:r>
            <a:r>
              <a:rPr lang="en-US" baseline="-25000" dirty="0" smtClean="0"/>
              <a:t>o</a:t>
            </a:r>
            <a:r>
              <a:rPr lang="en-US" dirty="0" smtClean="0"/>
              <a:t> and r to calculate 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65666" y="1811866"/>
            <a:ext cx="2506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equations from previous slide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112934" y="2599267"/>
            <a:ext cx="242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Fit line through linear range of data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2934" y="2777067"/>
            <a:ext cx="256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Need to clearly see “linear” behavior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046133" y="2722034"/>
            <a:ext cx="2650067" cy="12361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5300133" y="2870199"/>
            <a:ext cx="1346200" cy="702735"/>
            <a:chOff x="5300133" y="2870199"/>
            <a:chExt cx="1346200" cy="702735"/>
          </a:xfrm>
        </p:grpSpPr>
        <p:sp>
          <p:nvSpPr>
            <p:cNvPr id="48" name="Oval 47"/>
            <p:cNvSpPr/>
            <p:nvPr/>
          </p:nvSpPr>
          <p:spPr>
            <a:xfrm>
              <a:off x="5300133" y="2870199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579533" y="2946400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858933" y="3064933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104466" y="3217333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324600" y="3327400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578599" y="3505200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781800" y="3699933"/>
            <a:ext cx="1210734" cy="990600"/>
            <a:chOff x="6781800" y="3699933"/>
            <a:chExt cx="1210734" cy="990600"/>
          </a:xfrm>
        </p:grpSpPr>
        <p:sp>
          <p:nvSpPr>
            <p:cNvPr id="54" name="Oval 53"/>
            <p:cNvSpPr/>
            <p:nvPr/>
          </p:nvSpPr>
          <p:spPr>
            <a:xfrm>
              <a:off x="6781800" y="3699933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095065" y="3962399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552267" y="4326467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924800" y="4622799"/>
              <a:ext cx="67734" cy="677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Oval 59"/>
          <p:cNvSpPr/>
          <p:nvPr/>
        </p:nvSpPr>
        <p:spPr>
          <a:xfrm>
            <a:off x="2175933" y="245533"/>
            <a:ext cx="67734" cy="677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rot="1456038">
            <a:off x="6413486" y="3375903"/>
            <a:ext cx="1293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Not acceptable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12930" y="2937930"/>
            <a:ext cx="253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Line defined by slope and intercept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9067" y="880533"/>
            <a:ext cx="469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Works for “late-time” drawdown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7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2" grpId="0" animBg="1"/>
      <p:bldP spid="28" grpId="0"/>
      <p:bldP spid="29" grpId="0" animBg="1"/>
      <p:bldP spid="31" grpId="0"/>
      <p:bldP spid="34" grpId="0"/>
      <p:bldP spid="35" grpId="0"/>
      <p:bldP spid="38" grpId="0"/>
      <p:bldP spid="40" grpId="0"/>
      <p:bldP spid="41" grpId="0"/>
      <p:bldP spid="42" grpId="0"/>
      <p:bldP spid="43" grpId="0"/>
      <p:bldP spid="63" grpId="0"/>
      <p:bldP spid="63" grpId="1"/>
      <p:bldP spid="6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76500" y="317765"/>
            <a:ext cx="58928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3466" y="1849968"/>
            <a:ext cx="8229600" cy="345016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Have investigated the well drawdown behavior for an infinite confined aquifer with no recharge</a:t>
            </a:r>
          </a:p>
          <a:p>
            <a:pPr lvl="1"/>
            <a:r>
              <a:rPr lang="en-US" dirty="0" smtClean="0"/>
              <a:t>Non-equilibrium – always decreasing head</a:t>
            </a:r>
          </a:p>
          <a:p>
            <a:pPr lvl="1"/>
            <a:r>
              <a:rPr lang="en-US" dirty="0" smtClean="0"/>
              <a:t>Drawdown </a:t>
            </a:r>
            <a:r>
              <a:rPr lang="en-US" dirty="0" err="1" smtClean="0"/>
              <a:t>vs</a:t>
            </a:r>
            <a:r>
              <a:rPr lang="en-US" dirty="0" smtClean="0"/>
              <a:t> log(time) plot shows (early time) storage contribution and (late time) flow contribution</a:t>
            </a:r>
          </a:p>
          <a:p>
            <a:r>
              <a:rPr lang="en-US" dirty="0" smtClean="0"/>
              <a:t>Two analysis methods to solve for T and S</a:t>
            </a:r>
          </a:p>
          <a:p>
            <a:pPr lvl="1"/>
            <a:r>
              <a:rPr lang="en-US" dirty="0" err="1" smtClean="0"/>
              <a:t>Theis</a:t>
            </a:r>
            <a:r>
              <a:rPr lang="en-US" dirty="0" smtClean="0"/>
              <a:t> “Type” curve matching for data over any range of time</a:t>
            </a:r>
          </a:p>
          <a:p>
            <a:pPr lvl="1"/>
            <a:r>
              <a:rPr lang="en-US" dirty="0" smtClean="0"/>
              <a:t>Cooper-Jacob analysis if late time data are available</a:t>
            </a:r>
          </a:p>
          <a:p>
            <a:r>
              <a:rPr lang="en-US" dirty="0" smtClean="0"/>
              <a:t>Deviation of drawdown observations from the expected behavior shows a breakdown of the underlying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52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3933" y="2116666"/>
            <a:ext cx="330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Coming up: What happens when the </a:t>
            </a:r>
            <a:r>
              <a:rPr lang="en-US" dirty="0" err="1" smtClean="0"/>
              <a:t>Theis</a:t>
            </a:r>
            <a:r>
              <a:rPr lang="en-US" dirty="0" smtClean="0"/>
              <a:t> assumptions fail?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8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2400" y="444500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06400" y="1905000"/>
            <a:ext cx="825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Understand what is meant by a “non-dimensional” variable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Be able to create the </a:t>
            </a:r>
            <a:r>
              <a:rPr lang="en-US" sz="2400" dirty="0" err="1" smtClean="0"/>
              <a:t>Theis</a:t>
            </a:r>
            <a:r>
              <a:rPr lang="en-US" sz="2400" dirty="0" smtClean="0"/>
              <a:t> “Type” curve for a confined aquifer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Understand how flow from a confined aquifer to a well changes with time</a:t>
            </a:r>
            <a:r>
              <a:rPr lang="en-US" sz="2400" dirty="0"/>
              <a:t> </a:t>
            </a:r>
            <a:r>
              <a:rPr lang="en-US" sz="2400" dirty="0" smtClean="0"/>
              <a:t>and the effects of changing T or 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Be able to determine T and S given drawdown measurements for a pumped well in a confined aquifer 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400" dirty="0" err="1"/>
              <a:t>Theis</a:t>
            </a:r>
            <a:r>
              <a:rPr lang="en-US" sz="2400" dirty="0"/>
              <a:t> </a:t>
            </a:r>
            <a:r>
              <a:rPr lang="en-US" sz="2400" dirty="0" smtClean="0"/>
              <a:t>“Type” curve matching method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400" dirty="0" smtClean="0"/>
              <a:t> Cooper</a:t>
            </a:r>
            <a:r>
              <a:rPr lang="en-US" sz="2400" dirty="0"/>
              <a:t>-Jacob method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507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2400" y="444500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Theis</a:t>
            </a:r>
            <a:r>
              <a:rPr lang="en-US" sz="3600" dirty="0" smtClean="0"/>
              <a:t> Well Function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4500" y="1765300"/>
            <a:ext cx="8229600" cy="337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Confined Aquifer of infinite extent</a:t>
            </a:r>
          </a:p>
          <a:p>
            <a:r>
              <a:rPr lang="en-US" dirty="0" smtClean="0"/>
              <a:t>Water provided from storage and by flow</a:t>
            </a:r>
          </a:p>
          <a:p>
            <a:pPr lvl="1"/>
            <a:r>
              <a:rPr lang="en-US" dirty="0" smtClean="0"/>
              <a:t>Two aquifer parameters in calculation </a:t>
            </a:r>
          </a:p>
          <a:p>
            <a:pPr lvl="1"/>
            <a:r>
              <a:rPr lang="en-US" dirty="0" smtClean="0"/>
              <a:t>T and S</a:t>
            </a:r>
          </a:p>
          <a:p>
            <a:r>
              <a:rPr lang="en-US" dirty="0" smtClean="0"/>
              <a:t>Choose pumping rate</a:t>
            </a:r>
          </a:p>
          <a:p>
            <a:r>
              <a:rPr lang="en-US" dirty="0" smtClean="0"/>
              <a:t>Calculate Drawdown with time and distance</a:t>
            </a:r>
          </a:p>
        </p:txBody>
      </p:sp>
      <p:sp>
        <p:nvSpPr>
          <p:cNvPr id="6" name="TextBox 5"/>
          <p:cNvSpPr txBox="1"/>
          <p:nvPr/>
        </p:nvSpPr>
        <p:spPr>
          <a:xfrm rot="19763682">
            <a:off x="1575682" y="3763001"/>
            <a:ext cx="3651978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9BBB59"/>
                  </a:solidFill>
                </a:ln>
                <a:solidFill>
                  <a:schemeClr val="bg1"/>
                </a:solidFill>
              </a:rPr>
              <a:t>Forward Problem</a:t>
            </a:r>
            <a:endParaRPr lang="en-US" sz="3600" dirty="0">
              <a:ln>
                <a:solidFill>
                  <a:srgbClr val="9BBB59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8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2400" y="444500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Theis</a:t>
            </a:r>
            <a:r>
              <a:rPr lang="en-US" sz="3600" dirty="0" smtClean="0"/>
              <a:t> Well Function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82600" y="1816100"/>
            <a:ext cx="8229600" cy="37716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we wanted to know something about the aquifer?</a:t>
            </a:r>
          </a:p>
          <a:p>
            <a:pPr lvl="1"/>
            <a:r>
              <a:rPr lang="en-US" dirty="0" err="1" smtClean="0"/>
              <a:t>Transmissivity</a:t>
            </a:r>
            <a:r>
              <a:rPr lang="en-US" dirty="0" smtClean="0"/>
              <a:t> and Storage?</a:t>
            </a:r>
          </a:p>
          <a:p>
            <a:r>
              <a:rPr lang="en-US" dirty="0" smtClean="0"/>
              <a:t>Measure drawdown as a function of time</a:t>
            </a:r>
          </a:p>
          <a:p>
            <a:r>
              <a:rPr lang="en-US" dirty="0" smtClean="0"/>
              <a:t>Determine what values of T and S are consistent with the observations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763682">
            <a:off x="1575682" y="3763001"/>
            <a:ext cx="3651978" cy="64633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9BBB59"/>
                  </a:solidFill>
                </a:ln>
                <a:solidFill>
                  <a:schemeClr val="bg1"/>
                </a:solidFill>
              </a:rPr>
              <a:t>Inverse Problem</a:t>
            </a:r>
            <a:endParaRPr lang="en-US" sz="3600" dirty="0">
              <a:ln>
                <a:solidFill>
                  <a:srgbClr val="9BBB59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3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29588"/>
              </p:ext>
            </p:extLst>
          </p:nvPr>
        </p:nvGraphicFramePr>
        <p:xfrm>
          <a:off x="7277100" y="499534"/>
          <a:ext cx="1490133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-9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-8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-6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4.04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1.82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0.22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&lt;10</a:t>
                      </a:r>
                      <a:r>
                        <a:rPr lang="en-US" baseline="30000" dirty="0" smtClean="0"/>
                        <a:t>-5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68524" y="2463801"/>
            <a:ext cx="4494275" cy="2781299"/>
            <a:chOff x="420624" y="2095501"/>
            <a:chExt cx="5297249" cy="3317444"/>
          </a:xfrm>
        </p:grpSpPr>
        <p:pic>
          <p:nvPicPr>
            <p:cNvPr id="2" name="Picture 1" descr="theis-1.pdf"/>
            <p:cNvPicPr>
              <a:picLocks noChangeAspect="1"/>
            </p:cNvPicPr>
            <p:nvPr/>
          </p:nvPicPr>
          <p:blipFill rotWithShape="1">
            <a:blip r:embed="rId5"/>
            <a:srcRect l="8684" r="-8684"/>
            <a:stretch/>
          </p:blipFill>
          <p:spPr>
            <a:xfrm>
              <a:off x="420624" y="2095501"/>
              <a:ext cx="5297249" cy="281691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53951" y="4858747"/>
              <a:ext cx="774698" cy="55419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1/u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089591"/>
              </p:ext>
            </p:extLst>
          </p:nvPr>
        </p:nvGraphicFramePr>
        <p:xfrm>
          <a:off x="3886201" y="1384300"/>
          <a:ext cx="1079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508000" imgH="406400" progId="Equation.3">
                  <p:embed/>
                </p:oleObj>
              </mc:Choice>
              <mc:Fallback>
                <p:oleObj name="Equation" r:id="rId6" imgW="50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1" y="1384300"/>
                        <a:ext cx="10795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801198"/>
              </p:ext>
            </p:extLst>
          </p:nvPr>
        </p:nvGraphicFramePr>
        <p:xfrm>
          <a:off x="5022849" y="1390650"/>
          <a:ext cx="2175356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8" imgW="1079500" imgH="419100" progId="Equation.3">
                  <p:embed/>
                </p:oleObj>
              </mc:Choice>
              <mc:Fallback>
                <p:oleObj name="Equation" r:id="rId8" imgW="1079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22849" y="1390650"/>
                        <a:ext cx="2175356" cy="844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92400" y="444500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Theis</a:t>
            </a:r>
            <a:r>
              <a:rPr lang="en-US" sz="3600" dirty="0" smtClean="0"/>
              <a:t> Well Function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5800" y="1447800"/>
            <a:ext cx="226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Non-dimensional variables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35466" y="2476500"/>
            <a:ext cx="25230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Plot as log-log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6930" y="3424770"/>
            <a:ext cx="318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“Type” Curve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066" y="2929467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1/u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3200" y="3928533"/>
            <a:ext cx="207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Contains all information about how a well behaves if </a:t>
            </a:r>
            <a:r>
              <a:rPr lang="en-US" sz="1200" dirty="0" err="1" smtClean="0"/>
              <a:t>Theis’s</a:t>
            </a:r>
            <a:r>
              <a:rPr lang="en-US" sz="1200" dirty="0" smtClean="0"/>
              <a:t> assumptions are correct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5100" y="4838700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this curve to get T and S from actual data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25801" y="2633133"/>
            <a:ext cx="2675464" cy="1998134"/>
            <a:chOff x="3225801" y="2633133"/>
            <a:chExt cx="2675464" cy="1998134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225801" y="2633133"/>
              <a:ext cx="16932" cy="1998134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42732" y="2633133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3 orders of magnitude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98800" y="3903133"/>
            <a:ext cx="3454400" cy="448734"/>
            <a:chOff x="3098800" y="3903133"/>
            <a:chExt cx="3454400" cy="448734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3098800" y="4343400"/>
              <a:ext cx="3454400" cy="846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801532" y="3903133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5</a:t>
              </a:r>
              <a:r>
                <a:rPr lang="en-US" dirty="0" smtClean="0">
                  <a:solidFill>
                    <a:srgbClr val="000000"/>
                  </a:solidFill>
                </a:rPr>
                <a:t> orders of magnitude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32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5" y="11289"/>
            <a:ext cx="1884473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33689"/>
            <a:ext cx="1884473" cy="150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2400" y="444500"/>
            <a:ext cx="4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Theis</a:t>
            </a:r>
            <a:r>
              <a:rPr lang="en-US" sz="3600" dirty="0" smtClean="0"/>
              <a:t> Well Function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27300" y="1320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use log plots?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5050" y="1365250"/>
            <a:ext cx="171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reasons: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20800" y="18923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quantity changes over orders of magnitude, a linear plot may compress important trends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5550" y="3022600"/>
            <a:ext cx="164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 of logs: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01950" y="3035300"/>
            <a:ext cx="341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log(A*B/C) = log(A)+log(B)-log(C)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76350" y="3543300"/>
            <a:ext cx="140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 of </a:t>
            </a:r>
            <a:r>
              <a:rPr lang="en-US" dirty="0" smtClean="0">
                <a:solidFill>
                  <a:srgbClr val="FFFF00"/>
                </a:solidFill>
              </a:rPr>
              <a:t>log(A)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0150" y="3987800"/>
            <a:ext cx="528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will determine this offset when “curve matching”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82850" y="4368800"/>
            <a:ext cx="478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Offset determined by identifying a “match point”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57300" y="4927600"/>
            <a:ext cx="1723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og(A</a:t>
            </a:r>
            <a:r>
              <a:rPr lang="en-US" baseline="30000" dirty="0" smtClean="0"/>
              <a:t>2</a:t>
            </a:r>
            <a:r>
              <a:rPr lang="en-US" dirty="0" smtClean="0"/>
              <a:t>)=2*log(A)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86100" y="4959350"/>
            <a:ext cx="541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 of linear trend in log plot is equal to the exponent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03500" y="3536950"/>
            <a:ext cx="286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same as plot of </a:t>
            </a:r>
            <a:r>
              <a:rPr lang="en-US" dirty="0">
                <a:solidFill>
                  <a:srgbClr val="008000"/>
                </a:solidFill>
              </a:rPr>
              <a:t>log(A*B/C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203700" y="3073400"/>
            <a:ext cx="628650" cy="34925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16250" y="3067050"/>
            <a:ext cx="1054100" cy="349250"/>
          </a:xfrm>
          <a:prstGeom prst="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78450" y="3543300"/>
            <a:ext cx="241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offset </a:t>
            </a:r>
            <a:r>
              <a:rPr lang="en-US" dirty="0">
                <a:solidFill>
                  <a:srgbClr val="FF6600"/>
                </a:solidFill>
              </a:rPr>
              <a:t>log(B)-log(C)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02200" y="3073400"/>
            <a:ext cx="1225550" cy="349250"/>
          </a:xfrm>
          <a:prstGeom prst="rect">
            <a:avLst/>
          </a:prstGeom>
          <a:solidFill>
            <a:srgbClr val="FF66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3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isfield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9" y="709083"/>
            <a:ext cx="9131301" cy="4774537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3" name="Picture 2" descr="theis-1.pdf"/>
          <p:cNvPicPr>
            <a:picLocks noChangeAspect="1"/>
          </p:cNvPicPr>
          <p:nvPr/>
        </p:nvPicPr>
        <p:blipFill>
          <a:blip r:embed="rId5">
            <a:alphaModFix amt="67000"/>
          </a:blip>
          <a:stretch>
            <a:fillRect/>
          </a:stretch>
        </p:blipFill>
        <p:spPr>
          <a:xfrm>
            <a:off x="-863600" y="740833"/>
            <a:ext cx="10244932" cy="4466167"/>
          </a:xfrm>
          <a:prstGeom prst="rect">
            <a:avLst/>
          </a:prstGeom>
          <a:scene3d>
            <a:camera prst="orthographicFront">
              <a:rot lat="0" lon="1200000" rev="0"/>
            </a:camera>
            <a:lightRig rig="threePt" dir="t"/>
          </a:scene3d>
        </p:spPr>
      </p:pic>
      <p:sp>
        <p:nvSpPr>
          <p:cNvPr id="13" name="Rectangle 1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pic>
        <p:nvPicPr>
          <p:cNvPr id="16" name="Picture 15" descr="theis-1.pdf"/>
          <p:cNvPicPr>
            <a:picLocks noChangeAspect="1"/>
          </p:cNvPicPr>
          <p:nvPr/>
        </p:nvPicPr>
        <p:blipFill>
          <a:blip r:embed="rId5">
            <a:alphaModFix amt="67000"/>
          </a:blip>
          <a:stretch>
            <a:fillRect/>
          </a:stretch>
        </p:blipFill>
        <p:spPr>
          <a:xfrm>
            <a:off x="88900" y="1439333"/>
            <a:ext cx="10244932" cy="4466167"/>
          </a:xfrm>
          <a:prstGeom prst="rect">
            <a:avLst/>
          </a:prstGeom>
          <a:scene3d>
            <a:camera prst="orthographicFront">
              <a:rot lat="0" lon="1200000" rev="0"/>
            </a:camera>
            <a:lightRig rig="threePt" dir="t"/>
          </a:scene3d>
        </p:spPr>
      </p:pic>
      <p:grpSp>
        <p:nvGrpSpPr>
          <p:cNvPr id="8" name="Group 7"/>
          <p:cNvGrpSpPr/>
          <p:nvPr/>
        </p:nvGrpSpPr>
        <p:grpSpPr>
          <a:xfrm>
            <a:off x="1845771" y="2986187"/>
            <a:ext cx="1862666" cy="1379560"/>
            <a:chOff x="-922023" y="3111500"/>
            <a:chExt cx="4749801" cy="7256749"/>
          </a:xfrm>
        </p:grpSpPr>
        <p:sp>
          <p:nvSpPr>
            <p:cNvPr id="2" name="Oval 1"/>
            <p:cNvSpPr/>
            <p:nvPr/>
          </p:nvSpPr>
          <p:spPr>
            <a:xfrm>
              <a:off x="3568700" y="3111500"/>
              <a:ext cx="259078" cy="45875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922023" y="5511357"/>
              <a:ext cx="3886202" cy="4856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Match point at u=1 and W=1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258481" y="3659328"/>
              <a:ext cx="2159002" cy="231589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225799" y="4893733"/>
            <a:ext cx="1769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time=4.1 minutes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>
            <a:endCxn id="2" idx="2"/>
          </p:cNvCxnSpPr>
          <p:nvPr/>
        </p:nvCxnSpPr>
        <p:spPr>
          <a:xfrm>
            <a:off x="1219200" y="3022600"/>
            <a:ext cx="2387638" cy="7193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632200" y="3046726"/>
            <a:ext cx="25438" cy="1745407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0066" y="2853266"/>
            <a:ext cx="1039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400" dirty="0">
                <a:solidFill>
                  <a:srgbClr val="000000"/>
                </a:solidFill>
              </a:rPr>
              <a:t>h=2.4 </a:t>
            </a:r>
            <a:r>
              <a:rPr lang="en-US" sz="1400" dirty="0" smtClean="0">
                <a:solidFill>
                  <a:srgbClr val="000000"/>
                </a:solidFill>
              </a:rPr>
              <a:t>feet</a:t>
            </a:r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617"/>
              </p:ext>
            </p:extLst>
          </p:nvPr>
        </p:nvGraphicFramePr>
        <p:xfrm>
          <a:off x="6457950" y="2698222"/>
          <a:ext cx="214947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7" imgW="1066800" imgH="431800" progId="Equation.3">
                  <p:embed/>
                </p:oleObj>
              </mc:Choice>
              <mc:Fallback>
                <p:oleObj name="Equation" r:id="rId7" imgW="1066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57950" y="2698222"/>
                        <a:ext cx="2149475" cy="8715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83638"/>
              </p:ext>
            </p:extLst>
          </p:nvPr>
        </p:nvGraphicFramePr>
        <p:xfrm>
          <a:off x="6463771" y="3759314"/>
          <a:ext cx="12414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9" imgW="584200" imgH="393700" progId="Equation.3">
                  <p:embed/>
                </p:oleObj>
              </mc:Choice>
              <mc:Fallback>
                <p:oleObj name="Equation" r:id="rId9" imgW="5842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63771" y="3759314"/>
                        <a:ext cx="1241425" cy="836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026723" y="0"/>
            <a:ext cx="5186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Theis</a:t>
            </a:r>
            <a:r>
              <a:rPr lang="en-US" sz="3600" dirty="0"/>
              <a:t> Curve Matching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1850" y="681567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Plot data on log-log paper with same spacing as the “Type” curve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4917" y="1056217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Slide curve horizontally and vertically until data and curve overlap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71650" y="2857500"/>
            <a:ext cx="527050" cy="266700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78200" y="5524500"/>
            <a:ext cx="527050" cy="266700"/>
          </a:xfrm>
          <a:prstGeom prst="ellipse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43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6.66667E-6 L 0.13612 6.66667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12 -3.33333E-6 L 0.13473 0.128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72 0.12889 L 0.09028 0.12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19" grpId="0"/>
      <p:bldP spid="10" grpId="0"/>
      <p:bldP spid="6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Pumpi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60" y="1735668"/>
            <a:ext cx="2492374" cy="172404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806700" y="203465"/>
            <a:ext cx="4584700" cy="9525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Semilog</a:t>
            </a:r>
            <a:r>
              <a:rPr lang="en-US" sz="3600" dirty="0" smtClean="0"/>
              <a:t> Plot of “Non-equilibrium” </a:t>
            </a:r>
            <a:r>
              <a:rPr lang="en-US" sz="3600" dirty="0" err="1" smtClean="0"/>
              <a:t>Theis</a:t>
            </a:r>
            <a:r>
              <a:rPr lang="en-US" sz="3600" dirty="0" smtClean="0"/>
              <a:t> equation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106334" y="1862667"/>
            <a:ext cx="1676400" cy="13843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75566" y="1244600"/>
            <a:ext cx="566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initial time, drawdown increases with log(time)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03134" y="2332567"/>
            <a:ext cx="134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Initial non-linear curve then linear with log(time)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0" y="4207933"/>
            <a:ext cx="2277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S and intercept changes but slope stays the same</a:t>
            </a:r>
            <a:endParaRPr lang="en-US" dirty="0"/>
          </a:p>
        </p:txBody>
      </p:sp>
      <p:pic>
        <p:nvPicPr>
          <p:cNvPr id="8" name="Picture 7" descr="02Pumping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98" y="1744134"/>
            <a:ext cx="2463801" cy="1699566"/>
          </a:xfrm>
          <a:prstGeom prst="rect">
            <a:avLst/>
          </a:prstGeom>
        </p:spPr>
      </p:pic>
      <p:pic>
        <p:nvPicPr>
          <p:cNvPr id="12" name="Picture 11" descr="03Pumping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9" y="3791666"/>
            <a:ext cx="2514600" cy="1739423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152896" y="3924298"/>
            <a:ext cx="1714500" cy="13970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2599" y="2607734"/>
            <a:ext cx="149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Double T -&gt; slope decreases to half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94499" y="1896534"/>
            <a:ext cx="1854200" cy="74930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04099" y="2252134"/>
            <a:ext cx="48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55758" y="21309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32791" y="3881965"/>
            <a:ext cx="270932" cy="1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20534" y="3526366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Intercept time increases with 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43934" y="1769535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Ideas:</a:t>
            </a:r>
          </a:p>
          <a:p>
            <a:pPr marL="342900" indent="-342900">
              <a:buAutoNum type="arabicPeriod"/>
            </a:pPr>
            <a:r>
              <a:rPr lang="en-US" dirty="0" smtClean="0"/>
              <a:t>At early time water is delivered to well from “elastic storage” 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400" dirty="0" smtClean="0"/>
              <a:t>head does not go down much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400" dirty="0" smtClean="0"/>
              <a:t>Larger intercept for larger storage</a:t>
            </a:r>
          </a:p>
          <a:p>
            <a:pPr marL="342900" indent="-342900">
              <a:buAutoNum type="arabicPeriod"/>
            </a:pPr>
            <a:r>
              <a:rPr lang="en-US" dirty="0" smtClean="0"/>
              <a:t>After elastic storage is depleted water has to flow to well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400" dirty="0" smtClean="0"/>
              <a:t>Head decreases to maintain an adequate hydraulic gradient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1400" dirty="0" smtClean="0"/>
              <a:t>Rate of decrease is inversely proportional to T</a:t>
            </a:r>
            <a:endParaRPr lang="en-US" sz="1400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152896" y="3927473"/>
            <a:ext cx="1714500" cy="1397000"/>
          </a:xfrm>
          <a:prstGeom prst="line">
            <a:avLst/>
          </a:prstGeom>
          <a:ln>
            <a:solidFill>
              <a:srgbClr val="008000">
                <a:alpha val="37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759202" y="3977210"/>
            <a:ext cx="1047747" cy="400110"/>
            <a:chOff x="3759202" y="3977210"/>
            <a:chExt cx="1047747" cy="400110"/>
          </a:xfrm>
        </p:grpSpPr>
        <p:sp>
          <p:nvSpPr>
            <p:cNvPr id="6" name="Rectangle 5"/>
            <p:cNvSpPr/>
            <p:nvPr/>
          </p:nvSpPr>
          <p:spPr>
            <a:xfrm>
              <a:off x="3818467" y="4013201"/>
              <a:ext cx="745067" cy="338666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59202" y="3977210"/>
              <a:ext cx="1047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Delivery from</a:t>
              </a:r>
            </a:p>
            <a:p>
              <a:r>
                <a:rPr lang="en-US" sz="1000" dirty="0" smtClean="0">
                  <a:solidFill>
                    <a:srgbClr val="000000"/>
                  </a:solidFill>
                </a:rPr>
                <a:t> elastic storage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68676" y="4512735"/>
            <a:ext cx="1744396" cy="481085"/>
            <a:chOff x="4468676" y="4512735"/>
            <a:chExt cx="1744396" cy="481085"/>
          </a:xfrm>
        </p:grpSpPr>
        <p:sp>
          <p:nvSpPr>
            <p:cNvPr id="25" name="Rectangle 24"/>
            <p:cNvSpPr/>
            <p:nvPr/>
          </p:nvSpPr>
          <p:spPr>
            <a:xfrm rot="2273176">
              <a:off x="4468676" y="4655154"/>
              <a:ext cx="1744396" cy="338666"/>
            </a:xfrm>
            <a:prstGeom prst="rect">
              <a:avLst/>
            </a:prstGeom>
            <a:solidFill>
              <a:srgbClr val="008000">
                <a:alpha val="3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2223161">
              <a:off x="4656666" y="4512735"/>
              <a:ext cx="12784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0000"/>
                  </a:solidFill>
                </a:rPr>
                <a:t>Delivery from flow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422650" y="3536950"/>
            <a:ext cx="2565400" cy="36830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45300" y="2692400"/>
            <a:ext cx="1384300" cy="406400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759200" y="3143250"/>
            <a:ext cx="2190750" cy="369332"/>
            <a:chOff x="3759200" y="3143250"/>
            <a:chExt cx="2190750" cy="369332"/>
          </a:xfrm>
        </p:grpSpPr>
        <p:sp>
          <p:nvSpPr>
            <p:cNvPr id="20" name="Oval 19"/>
            <p:cNvSpPr/>
            <p:nvPr/>
          </p:nvSpPr>
          <p:spPr>
            <a:xfrm>
              <a:off x="3759200" y="3206750"/>
              <a:ext cx="2190750" cy="228600"/>
            </a:xfrm>
            <a:prstGeom prst="ellipse">
              <a:avLst/>
            </a:pr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6250" y="3143250"/>
              <a:ext cx="1555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Log time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6200000">
            <a:off x="2603500" y="2501900"/>
            <a:ext cx="2190750" cy="369332"/>
            <a:chOff x="3759200" y="3143250"/>
            <a:chExt cx="2190750" cy="369332"/>
          </a:xfrm>
        </p:grpSpPr>
        <p:sp>
          <p:nvSpPr>
            <p:cNvPr id="33" name="Oval 32"/>
            <p:cNvSpPr/>
            <p:nvPr/>
          </p:nvSpPr>
          <p:spPr>
            <a:xfrm>
              <a:off x="3759200" y="3206750"/>
              <a:ext cx="2190750" cy="228600"/>
            </a:xfrm>
            <a:prstGeom prst="ellipse">
              <a:avLst/>
            </a:prstGeom>
            <a:solidFill>
              <a:srgbClr val="FFFF00">
                <a:alpha val="3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87800" y="3143250"/>
              <a:ext cx="185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Linear drawdown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17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01667 0.0022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7" grpId="0"/>
      <p:bldP spid="24" grpId="0"/>
      <p:bldP spid="22" grpId="0"/>
      <p:bldP spid="23" grpId="0"/>
      <p:bldP spid="36" grpId="0"/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634" y="165365"/>
            <a:ext cx="5892800" cy="9525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Cooper-Jacob Method</a:t>
            </a:r>
            <a:endParaRPr lang="en-US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587842"/>
              </p:ext>
            </p:extLst>
          </p:nvPr>
        </p:nvGraphicFramePr>
        <p:xfrm>
          <a:off x="5060129" y="4932236"/>
          <a:ext cx="2385790" cy="64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4" imgW="1447800" imgH="393700" progId="Equation.3">
                  <p:embed/>
                </p:oleObj>
              </mc:Choice>
              <mc:Fallback>
                <p:oleObj name="Equation" r:id="rId4" imgW="1447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0129" y="4932236"/>
                        <a:ext cx="2385790" cy="64410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475336"/>
              </p:ext>
            </p:extLst>
          </p:nvPr>
        </p:nvGraphicFramePr>
        <p:xfrm>
          <a:off x="1829190" y="3428942"/>
          <a:ext cx="3230721" cy="636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6" imgW="2095500" imgH="495300" progId="Equation.3">
                  <p:embed/>
                </p:oleObj>
              </mc:Choice>
              <mc:Fallback>
                <p:oleObj name="Equation" r:id="rId6" imgW="20955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9190" y="3428942"/>
                        <a:ext cx="3230721" cy="63635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1" y="3402419"/>
            <a:ext cx="1612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Theis</a:t>
            </a:r>
            <a:r>
              <a:rPr lang="en-US" dirty="0" smtClean="0"/>
              <a:t> equation</a:t>
            </a:r>
          </a:p>
          <a:p>
            <a:r>
              <a:rPr lang="en-US" dirty="0" smtClean="0"/>
              <a:t> for large 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8528" y="4313916"/>
            <a:ext cx="401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Head decreases linearly with log(time)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56" y="11289"/>
            <a:ext cx="1747520" cy="142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33689"/>
            <a:ext cx="1747520" cy="150001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458404"/>
              </p:ext>
            </p:extLst>
          </p:nvPr>
        </p:nvGraphicFramePr>
        <p:xfrm>
          <a:off x="2633133" y="2260600"/>
          <a:ext cx="935567" cy="748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9" imgW="508000" imgH="406400" progId="Equation.3">
                  <p:embed/>
                </p:oleObj>
              </mc:Choice>
              <mc:Fallback>
                <p:oleObj name="Equation" r:id="rId9" imgW="508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3133" y="2260600"/>
                        <a:ext cx="935567" cy="74845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784600" y="2286000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 is large then u is  much less than 1.  u</a:t>
            </a:r>
            <a:r>
              <a:rPr lang="en-US" baseline="30000" dirty="0" smtClean="0"/>
              <a:t>2 </a:t>
            </a:r>
            <a:r>
              <a:rPr lang="en-US" dirty="0" smtClean="0"/>
              <a:t>, u</a:t>
            </a:r>
            <a:r>
              <a:rPr lang="en-US" baseline="30000" dirty="0" smtClean="0"/>
              <a:t>3</a:t>
            </a:r>
            <a:r>
              <a:rPr lang="en-US" dirty="0" smtClean="0"/>
              <a:t>, and u</a:t>
            </a:r>
            <a:r>
              <a:rPr lang="en-US" baseline="30000" dirty="0" smtClean="0"/>
              <a:t>4 </a:t>
            </a:r>
            <a:r>
              <a:rPr lang="en-US" dirty="0" smtClean="0"/>
              <a:t> are even smaller.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" y="4749800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</a:t>
            </a:r>
            <a:r>
              <a:rPr lang="en-US" dirty="0" smtClean="0"/>
              <a:t> slope </a:t>
            </a:r>
            <a:r>
              <a:rPr lang="en-US" dirty="0"/>
              <a:t>is inversely proportional to 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0400" y="5117068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– </a:t>
            </a:r>
            <a:r>
              <a:rPr lang="en-US" dirty="0" smtClean="0"/>
              <a:t> </a:t>
            </a:r>
            <a:r>
              <a:rPr lang="en-US" dirty="0"/>
              <a:t>constant is proportional to </a:t>
            </a:r>
            <a:r>
              <a:rPr lang="en-US" dirty="0" smtClean="0"/>
              <a:t>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82267" y="4936066"/>
            <a:ext cx="3031068" cy="342787"/>
            <a:chOff x="5078559" y="2489200"/>
            <a:chExt cx="4289061" cy="342787"/>
          </a:xfrm>
        </p:grpSpPr>
        <p:sp>
          <p:nvSpPr>
            <p:cNvPr id="18" name="Oval 17"/>
            <p:cNvSpPr/>
            <p:nvPr/>
          </p:nvSpPr>
          <p:spPr>
            <a:xfrm>
              <a:off x="5078559" y="2489200"/>
              <a:ext cx="451446" cy="304800"/>
            </a:xfrm>
            <a:prstGeom prst="ellipse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16520" y="2493433"/>
              <a:ext cx="2451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FF00"/>
                  </a:solidFill>
                </a:rPr>
                <a:t>Conversion to base 10 log</a:t>
              </a:r>
              <a:endParaRPr lang="en-US" sz="1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95776" y="1130300"/>
            <a:ext cx="4937745" cy="935625"/>
            <a:chOff x="2695776" y="1130300"/>
            <a:chExt cx="4937745" cy="93562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3439759"/>
                </p:ext>
              </p:extLst>
            </p:nvPr>
          </p:nvGraphicFramePr>
          <p:xfrm>
            <a:off x="2695776" y="1464677"/>
            <a:ext cx="4937745" cy="60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Equation" r:id="rId11" imgW="2781300" imgH="406400" progId="Equation.3">
                    <p:embed/>
                  </p:oleObj>
                </mc:Choice>
                <mc:Fallback>
                  <p:oleObj name="Equation" r:id="rId11" imgW="2781300" imgH="406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95776" y="1464677"/>
                          <a:ext cx="4937745" cy="60124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2921000" y="1130300"/>
              <a:ext cx="412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Theis</a:t>
              </a:r>
              <a:r>
                <a:rPr lang="en-US" dirty="0" smtClean="0"/>
                <a:t> Well function in series expansion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70500" y="1460500"/>
            <a:ext cx="2565400" cy="660400"/>
            <a:chOff x="5270500" y="1460500"/>
            <a:chExt cx="2565400" cy="660400"/>
          </a:xfrm>
        </p:grpSpPr>
        <p:sp>
          <p:nvSpPr>
            <p:cNvPr id="12" name="Rectangle 11"/>
            <p:cNvSpPr/>
            <p:nvPr/>
          </p:nvSpPr>
          <p:spPr>
            <a:xfrm>
              <a:off x="5270500" y="1460500"/>
              <a:ext cx="2374900" cy="660400"/>
            </a:xfrm>
            <a:prstGeom prst="rect">
              <a:avLst/>
            </a:prstGeom>
            <a:solidFill>
              <a:schemeClr val="accent2">
                <a:alpha val="5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72100" y="1524000"/>
              <a:ext cx="246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These terms become negligible as time goes on</a:t>
              </a:r>
              <a:endParaRPr lang="en-US" sz="1400" dirty="0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223087"/>
              </p:ext>
            </p:extLst>
          </p:nvPr>
        </p:nvGraphicFramePr>
        <p:xfrm>
          <a:off x="5048250" y="3429000"/>
          <a:ext cx="37020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13" imgW="2400300" imgH="495300" progId="Equation.3">
                  <p:embed/>
                </p:oleObj>
              </mc:Choice>
              <mc:Fallback>
                <p:oleObj name="Equation" r:id="rId13" imgW="24003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48250" y="3429000"/>
                        <a:ext cx="3702050" cy="6365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7596"/>
              </p:ext>
            </p:extLst>
          </p:nvPr>
        </p:nvGraphicFramePr>
        <p:xfrm>
          <a:off x="5044017" y="4179892"/>
          <a:ext cx="3287184" cy="60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15" imgW="1955800" imgH="431800" progId="Equation.3">
                  <p:embed/>
                </p:oleObj>
              </mc:Choice>
              <mc:Fallback>
                <p:oleObj name="Equation" r:id="rId15" imgW="1955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44017" y="4179892"/>
                        <a:ext cx="3287184" cy="60553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317067" y="4123267"/>
            <a:ext cx="1710266" cy="694266"/>
            <a:chOff x="5317067" y="4123267"/>
            <a:chExt cx="1710266" cy="694266"/>
          </a:xfrm>
        </p:grpSpPr>
        <p:sp>
          <p:nvSpPr>
            <p:cNvPr id="15" name="Rectangle 14"/>
            <p:cNvSpPr/>
            <p:nvPr/>
          </p:nvSpPr>
          <p:spPr>
            <a:xfrm>
              <a:off x="5317067" y="4123267"/>
              <a:ext cx="1710266" cy="694266"/>
            </a:xfrm>
            <a:prstGeom prst="rect">
              <a:avLst/>
            </a:prstGeom>
            <a:solidFill>
              <a:srgbClr val="FFFF00">
                <a:alpha val="3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79534" y="4284134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constant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47466" y="4190999"/>
            <a:ext cx="567267" cy="567268"/>
            <a:chOff x="7247466" y="4190999"/>
            <a:chExt cx="567267" cy="567268"/>
          </a:xfrm>
        </p:grpSpPr>
        <p:sp>
          <p:nvSpPr>
            <p:cNvPr id="27" name="Rectangle 26"/>
            <p:cNvSpPr/>
            <p:nvPr/>
          </p:nvSpPr>
          <p:spPr>
            <a:xfrm>
              <a:off x="7255933" y="4190999"/>
              <a:ext cx="448734" cy="567268"/>
            </a:xfrm>
            <a:prstGeom prst="rect">
              <a:avLst/>
            </a:prstGeom>
            <a:solidFill>
              <a:srgbClr val="FFFF00">
                <a:alpha val="3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19513371">
              <a:off x="7247466" y="4301066"/>
              <a:ext cx="5672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slope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39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895</Words>
  <Application>Microsoft Macintosh PowerPoint</Application>
  <PresentationFormat>On-screen Show (16:10)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Cooper-Jacob Method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Michael Brown</dc:creator>
  <cp:lastModifiedBy>J Michael Brown</cp:lastModifiedBy>
  <cp:revision>5</cp:revision>
  <dcterms:created xsi:type="dcterms:W3CDTF">2012-04-03T21:22:17Z</dcterms:created>
  <dcterms:modified xsi:type="dcterms:W3CDTF">2012-04-17T23:31:23Z</dcterms:modified>
</cp:coreProperties>
</file>