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6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2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4D5E0-4ABA-DB47-970F-2BC6B98727A8}" type="datetimeFigureOut">
              <a:rPr lang="en-US" smtClean="0"/>
              <a:t>4/2/12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01001-B8DE-204A-8A1B-6D97B1DBD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1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045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48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2452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63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19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31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86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02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70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93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87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6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4111-DCDF-894D-93D4-E42B8CDD169B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6B33-9B34-2E4A-8BA6-E228D250F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0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4111-DCDF-894D-93D4-E42B8CDD169B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6B33-9B34-2E4A-8BA6-E228D250F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3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4111-DCDF-894D-93D4-E42B8CDD169B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6B33-9B34-2E4A-8BA6-E228D250F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7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4111-DCDF-894D-93D4-E42B8CDD169B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6B33-9B34-2E4A-8BA6-E228D250F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56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4111-DCDF-894D-93D4-E42B8CDD169B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6B33-9B34-2E4A-8BA6-E228D250F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2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4111-DCDF-894D-93D4-E42B8CDD169B}" type="datetimeFigureOut">
              <a:rPr lang="en-US" smtClean="0"/>
              <a:t>4/2/12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6B33-9B34-2E4A-8BA6-E228D250F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19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4111-DCDF-894D-93D4-E42B8CDD169B}" type="datetimeFigureOut">
              <a:rPr lang="en-US" smtClean="0"/>
              <a:t>4/2/12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6B33-9B34-2E4A-8BA6-E228D250F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17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4111-DCDF-894D-93D4-E42B8CDD169B}" type="datetimeFigureOut">
              <a:rPr lang="en-US" smtClean="0"/>
              <a:t>4/2/12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6B33-9B34-2E4A-8BA6-E228D250F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4111-DCDF-894D-93D4-E42B8CDD169B}" type="datetimeFigureOut">
              <a:rPr lang="en-US" smtClean="0"/>
              <a:t>4/2/12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6B33-9B34-2E4A-8BA6-E228D250F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86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4111-DCDF-894D-93D4-E42B8CDD169B}" type="datetimeFigureOut">
              <a:rPr lang="en-US" smtClean="0"/>
              <a:t>4/2/12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6B33-9B34-2E4A-8BA6-E228D250F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6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4111-DCDF-894D-93D4-E42B8CDD169B}" type="datetimeFigureOut">
              <a:rPr lang="en-US" smtClean="0"/>
              <a:t>4/2/12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6B33-9B34-2E4A-8BA6-E228D250F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91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54111-DCDF-894D-93D4-E42B8CDD169B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56B33-9B34-2E4A-8BA6-E228D250F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2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6" Type="http://schemas.openxmlformats.org/officeDocument/2006/relationships/image" Target="../media/image4.emf"/><Relationship Id="rId7" Type="http://schemas.openxmlformats.org/officeDocument/2006/relationships/oleObject" Target="../embeddings/oleObject2.bin"/><Relationship Id="rId8" Type="http://schemas.openxmlformats.org/officeDocument/2006/relationships/image" Target="../media/image5.emf"/><Relationship Id="rId9" Type="http://schemas.openxmlformats.org/officeDocument/2006/relationships/oleObject" Target="../embeddings/oleObject3.bin"/><Relationship Id="rId10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7.e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557520" y="2120541"/>
            <a:ext cx="396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>
                <a:solidFill>
                  <a:srgbClr val="000000"/>
                </a:solidFill>
              </a:rPr>
              <a:t>ESS 454 </a:t>
            </a:r>
            <a:br>
              <a:rPr lang="en-US" sz="3600" smtClean="0">
                <a:solidFill>
                  <a:srgbClr val="000000"/>
                </a:solidFill>
              </a:rPr>
            </a:br>
            <a:r>
              <a:rPr lang="en-US" sz="3600" smtClean="0">
                <a:solidFill>
                  <a:srgbClr val="000000"/>
                </a:solidFill>
              </a:rPr>
              <a:t>Hydrogeology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143084" y="3825240"/>
            <a:ext cx="2746917" cy="175260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Module 2</a:t>
            </a:r>
          </a:p>
          <a:p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Properties of Materials</a:t>
            </a:r>
          </a:p>
          <a:p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Basic Physics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Darcy’s Law</a:t>
            </a:r>
          </a:p>
          <a:p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Characteristics of Aquifers</a:t>
            </a:r>
          </a:p>
          <a:p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Elasticity and Storage</a:t>
            </a:r>
          </a:p>
        </p:txBody>
      </p:sp>
      <p:pic>
        <p:nvPicPr>
          <p:cNvPr id="5" name="Picture 4" descr="ess_banner_combin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7303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14720" y="5791201"/>
            <a:ext cx="3037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Instructor: Michael Brown</a:t>
            </a:r>
          </a:p>
          <a:p>
            <a:r>
              <a:rPr lang="en-US" dirty="0" err="1" smtClean="0"/>
              <a:t>brown@ess.washington.edu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409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760" y="64039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Properties of Sediments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682355"/>
              </p:ext>
            </p:extLst>
          </p:nvPr>
        </p:nvGraphicFramePr>
        <p:xfrm>
          <a:off x="1036322" y="2531871"/>
          <a:ext cx="510540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3900"/>
                <a:gridCol w="1371600"/>
                <a:gridCol w="1739901"/>
              </a:tblGrid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K (cm/</a:t>
                      </a:r>
                      <a:r>
                        <a:rPr lang="en-US" sz="1800" dirty="0" err="1" smtClean="0"/>
                        <a:t>s</a:t>
                      </a:r>
                      <a:r>
                        <a:rPr lang="en-US" sz="1800" dirty="0" smtClean="0"/>
                        <a:t>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Symbol" charset="2"/>
                          <a:cs typeface="Symbol" charset="2"/>
                        </a:rPr>
                        <a:t>K</a:t>
                      </a:r>
                      <a:r>
                        <a:rPr lang="en-US" sz="1800" baseline="-25000" dirty="0" err="1" smtClean="0"/>
                        <a:t>i</a:t>
                      </a:r>
                      <a:r>
                        <a:rPr lang="en-US" sz="1800" dirty="0" smtClean="0"/>
                        <a:t> (</a:t>
                      </a:r>
                      <a:r>
                        <a:rPr lang="en-US" sz="1800" dirty="0" err="1" smtClean="0"/>
                        <a:t>Darcys</a:t>
                      </a:r>
                      <a:r>
                        <a:rPr lang="en-US" sz="1800" dirty="0" smtClean="0"/>
                        <a:t>)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Clay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10</a:t>
                      </a:r>
                      <a:r>
                        <a:rPr lang="en-US" sz="1800" baseline="30000" dirty="0" smtClean="0"/>
                        <a:t>-9 </a:t>
                      </a:r>
                      <a:r>
                        <a:rPr lang="en-US" sz="1800" dirty="0" smtClean="0"/>
                        <a:t>– 10</a:t>
                      </a:r>
                      <a:r>
                        <a:rPr lang="en-US" sz="1800" baseline="30000" dirty="0" smtClean="0"/>
                        <a:t>-6</a:t>
                      </a:r>
                      <a:endParaRPr lang="en-US" sz="1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r>
                        <a:rPr lang="en-US" sz="1800" baseline="30000" dirty="0" smtClean="0"/>
                        <a:t>-6 </a:t>
                      </a:r>
                      <a:r>
                        <a:rPr lang="en-US" sz="1800" dirty="0" smtClean="0"/>
                        <a:t>– 10</a:t>
                      </a:r>
                      <a:r>
                        <a:rPr lang="en-US" sz="1800" baseline="30000" dirty="0" smtClean="0"/>
                        <a:t>-3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Silt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 10</a:t>
                      </a:r>
                      <a:r>
                        <a:rPr lang="en-US" sz="1800" baseline="30000" dirty="0" smtClean="0"/>
                        <a:t>-6 </a:t>
                      </a:r>
                      <a:r>
                        <a:rPr lang="en-US" sz="1800" dirty="0" smtClean="0"/>
                        <a:t>– </a:t>
                      </a:r>
                      <a:r>
                        <a:rPr lang="en-US" sz="1800" baseline="0" dirty="0" smtClean="0"/>
                        <a:t>10</a:t>
                      </a:r>
                      <a:r>
                        <a:rPr lang="en-US" sz="1800" baseline="30000" dirty="0" smtClean="0"/>
                        <a:t>-4</a:t>
                      </a:r>
                      <a:endParaRPr lang="en-US" sz="1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r>
                        <a:rPr lang="en-US" sz="1800" baseline="30000" dirty="0" smtClean="0"/>
                        <a:t>-3 </a:t>
                      </a:r>
                      <a:r>
                        <a:rPr lang="en-US" sz="1800" dirty="0" smtClean="0"/>
                        <a:t>– 10</a:t>
                      </a:r>
                      <a:r>
                        <a:rPr lang="en-US" sz="1800" baseline="30000" dirty="0" smtClean="0"/>
                        <a:t>-1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Fine Sand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10</a:t>
                      </a:r>
                      <a:r>
                        <a:rPr lang="en-US" sz="1800" baseline="30000" dirty="0" smtClean="0"/>
                        <a:t>-5  </a:t>
                      </a:r>
                      <a:r>
                        <a:rPr lang="en-US" sz="1800" dirty="0" smtClean="0"/>
                        <a:t>– 10</a:t>
                      </a:r>
                      <a:r>
                        <a:rPr lang="en-US" sz="1800" baseline="30000" dirty="0" smtClean="0"/>
                        <a:t>-3</a:t>
                      </a:r>
                      <a:endParaRPr lang="en-US" sz="1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r>
                        <a:rPr lang="en-US" sz="1800" baseline="30000" dirty="0" smtClean="0"/>
                        <a:t>-2 </a:t>
                      </a:r>
                      <a:r>
                        <a:rPr lang="en-US" sz="1800" dirty="0" smtClean="0"/>
                        <a:t>– 1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Well sorted Sand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10</a:t>
                      </a:r>
                      <a:r>
                        <a:rPr lang="en-US" sz="1800" baseline="30000" dirty="0" smtClean="0"/>
                        <a:t>-3 </a:t>
                      </a:r>
                      <a:r>
                        <a:rPr lang="en-US" sz="1800" dirty="0" smtClean="0"/>
                        <a:t>– 10</a:t>
                      </a:r>
                      <a:r>
                        <a:rPr lang="en-US" sz="1800" baseline="30000" dirty="0" smtClean="0"/>
                        <a:t>-1</a:t>
                      </a:r>
                      <a:endParaRPr lang="en-US" sz="1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r>
                        <a:rPr lang="en-US" sz="1800" baseline="0" dirty="0" smtClean="0"/>
                        <a:t>  </a:t>
                      </a:r>
                      <a:r>
                        <a:rPr lang="en-US" sz="1800" baseline="30000" dirty="0" smtClean="0"/>
                        <a:t> </a:t>
                      </a:r>
                      <a:r>
                        <a:rPr lang="en-US" sz="1800" dirty="0" smtClean="0"/>
                        <a:t>– 100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Well</a:t>
                      </a:r>
                      <a:r>
                        <a:rPr lang="en-US" sz="1800" baseline="0" dirty="0" smtClean="0"/>
                        <a:t> sorted gravel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10</a:t>
                      </a:r>
                      <a:r>
                        <a:rPr lang="en-US" sz="1800" baseline="30000" dirty="0" smtClean="0"/>
                        <a:t>-2  </a:t>
                      </a:r>
                      <a:r>
                        <a:rPr lang="en-US" sz="1800" dirty="0" smtClean="0"/>
                        <a:t>–  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r>
                        <a:rPr lang="en-US" sz="1800" baseline="30000" dirty="0" smtClean="0"/>
                        <a:t> </a:t>
                      </a:r>
                      <a:r>
                        <a:rPr lang="en-US" sz="1800" dirty="0" smtClean="0"/>
                        <a:t>– 1000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4560" y="5312157"/>
            <a:ext cx="7404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Variation of 9 orders of magnitude!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7056" y="13547"/>
            <a:ext cx="1747520" cy="1706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0428"/>
            <a:ext cx="1747520" cy="180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68720" y="3005613"/>
            <a:ext cx="30886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3x10</a:t>
            </a:r>
            <a:r>
              <a:rPr lang="en-US" baseline="30000" dirty="0" smtClean="0"/>
              <a:t>-6</a:t>
            </a:r>
            <a:r>
              <a:rPr lang="en-US" dirty="0" smtClean="0"/>
              <a:t> – 3x10</a:t>
            </a:r>
            <a:r>
              <a:rPr lang="en-US" baseline="30000" dirty="0" smtClean="0"/>
              <a:t>-3</a:t>
            </a:r>
            <a:r>
              <a:rPr lang="en-US" dirty="0" smtClean="0"/>
              <a:t> </a:t>
            </a:r>
            <a:r>
              <a:rPr lang="en-US" dirty="0" err="1"/>
              <a:t>ft</a:t>
            </a:r>
            <a:r>
              <a:rPr lang="en-US" dirty="0"/>
              <a:t>/day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3x10</a:t>
            </a:r>
            <a:r>
              <a:rPr lang="en-US" baseline="30000" dirty="0" smtClean="0"/>
              <a:t>-3</a:t>
            </a:r>
            <a:r>
              <a:rPr lang="en-US" dirty="0" smtClean="0"/>
              <a:t> – 3x10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n-US" dirty="0" err="1" smtClean="0"/>
              <a:t>ft</a:t>
            </a:r>
            <a:r>
              <a:rPr lang="en-US" dirty="0" smtClean="0"/>
              <a:t>/day</a:t>
            </a:r>
          </a:p>
          <a:p>
            <a:r>
              <a:rPr lang="en-US" dirty="0" smtClean="0"/>
              <a:t>0.03  </a:t>
            </a:r>
            <a:r>
              <a:rPr lang="en-US" dirty="0"/>
              <a:t>–</a:t>
            </a:r>
            <a:r>
              <a:rPr lang="en-US" dirty="0" smtClean="0"/>
              <a:t> 3 </a:t>
            </a:r>
            <a:r>
              <a:rPr lang="en-US" dirty="0" err="1" smtClean="0"/>
              <a:t>ft</a:t>
            </a:r>
            <a:r>
              <a:rPr lang="en-US" dirty="0" smtClean="0"/>
              <a:t>/day</a:t>
            </a:r>
          </a:p>
          <a:p>
            <a:r>
              <a:rPr lang="en-US" dirty="0" smtClean="0"/>
              <a:t>3 – 300 </a:t>
            </a:r>
            <a:r>
              <a:rPr lang="en-US" dirty="0" err="1" smtClean="0"/>
              <a:t>ft</a:t>
            </a:r>
            <a:r>
              <a:rPr lang="en-US" dirty="0" smtClean="0"/>
              <a:t>/day</a:t>
            </a:r>
          </a:p>
          <a:p>
            <a:r>
              <a:rPr lang="en-US" dirty="0" smtClean="0"/>
              <a:t>0.3 – 3000 </a:t>
            </a:r>
            <a:r>
              <a:rPr lang="en-US" dirty="0" err="1" smtClean="0"/>
              <a:t>ft</a:t>
            </a:r>
            <a:r>
              <a:rPr lang="en-US" dirty="0" smtClean="0"/>
              <a:t>/day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70560" y="3596640"/>
            <a:ext cx="7863840" cy="1414272"/>
          </a:xfrm>
          <a:prstGeom prst="rect">
            <a:avLst/>
          </a:prstGeom>
          <a:solidFill>
            <a:srgbClr val="FFFF00">
              <a:alpha val="46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76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56" y="13547"/>
            <a:ext cx="1747520" cy="1706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0428"/>
            <a:ext cx="1747520" cy="1800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10080" y="1121664"/>
            <a:ext cx="7122160" cy="5620512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869440" y="6205728"/>
            <a:ext cx="7091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59280" y="5815584"/>
            <a:ext cx="1137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datum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8757920" y="2048256"/>
            <a:ext cx="21336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757920" y="2743200"/>
            <a:ext cx="21336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778240" y="3450336"/>
            <a:ext cx="21336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768080" y="4133088"/>
            <a:ext cx="21336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768080" y="4815840"/>
            <a:ext cx="21336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768080" y="5498592"/>
            <a:ext cx="21336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412480" y="5303520"/>
            <a:ext cx="3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412480" y="460857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422640" y="3901440"/>
            <a:ext cx="386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442960" y="3230880"/>
            <a:ext cx="467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42960" y="254812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432800" y="1828800"/>
            <a:ext cx="3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70800" y="1402080"/>
            <a:ext cx="174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Elevation (m)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 rot="1093626">
            <a:off x="3515360" y="4413504"/>
            <a:ext cx="3677920" cy="7315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007360" y="4059936"/>
            <a:ext cx="599440" cy="731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017520" y="3340608"/>
            <a:ext cx="71120" cy="780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040880" y="5474208"/>
            <a:ext cx="670560" cy="975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650480" y="2023872"/>
            <a:ext cx="71120" cy="34503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endCxn id="33" idx="3"/>
          </p:cNvCxnSpPr>
          <p:nvPr/>
        </p:nvCxnSpPr>
        <p:spPr>
          <a:xfrm>
            <a:off x="1920240" y="1962912"/>
            <a:ext cx="6837680" cy="50554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910080" y="2633472"/>
            <a:ext cx="7051040" cy="99679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971040" y="3340608"/>
            <a:ext cx="6837680" cy="87487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60880" y="4059936"/>
            <a:ext cx="7020560" cy="87487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899920" y="4718304"/>
            <a:ext cx="7030720" cy="87487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940560" y="5388864"/>
            <a:ext cx="6949440" cy="99679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11760" y="2682240"/>
            <a:ext cx="1767840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Given:</a:t>
            </a:r>
          </a:p>
          <a:p>
            <a:r>
              <a:rPr lang="en-US" sz="1600" dirty="0" smtClean="0"/>
              <a:t>Q=6 liters/minute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= 0.1 liters/s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= 10</a:t>
            </a:r>
            <a:r>
              <a:rPr lang="en-US" sz="1600" baseline="30000" dirty="0" smtClean="0"/>
              <a:t>-4</a:t>
            </a:r>
            <a:r>
              <a:rPr lang="en-US" sz="1600" dirty="0" smtClean="0"/>
              <a:t> m</a:t>
            </a:r>
            <a:r>
              <a:rPr lang="en-US" sz="1600" baseline="30000" dirty="0" smtClean="0"/>
              <a:t>3</a:t>
            </a:r>
            <a:r>
              <a:rPr lang="en-US" sz="1600" dirty="0" smtClean="0"/>
              <a:t>/s</a:t>
            </a:r>
          </a:p>
          <a:p>
            <a:r>
              <a:rPr lang="en-US" sz="1600" dirty="0" smtClean="0"/>
              <a:t>A= 0.05 </a:t>
            </a:r>
            <a:r>
              <a:rPr lang="en-US" sz="1600" dirty="0" smtClean="0"/>
              <a:t>m</a:t>
            </a:r>
            <a:r>
              <a:rPr lang="en-US" sz="1600" baseline="30000" dirty="0" smtClean="0"/>
              <a:t>2</a:t>
            </a:r>
          </a:p>
          <a:p>
            <a:r>
              <a:rPr lang="en-US" sz="1600" dirty="0" smtClean="0"/>
              <a:t>L=1m</a:t>
            </a:r>
            <a:endParaRPr lang="en-US" sz="1600" dirty="0" smtClean="0"/>
          </a:p>
          <a:p>
            <a:endParaRPr lang="en-US" sz="1600" baseline="30000" dirty="0"/>
          </a:p>
          <a:p>
            <a:r>
              <a:rPr lang="en-US" sz="1600" dirty="0"/>
              <a:t>4</a:t>
            </a:r>
            <a:r>
              <a:rPr lang="en-US" sz="1600" dirty="0" smtClean="0"/>
              <a:t>. What is the hydraulic conductivity of material in this </a:t>
            </a:r>
            <a:r>
              <a:rPr lang="en-US" sz="1600" dirty="0" err="1" smtClean="0"/>
              <a:t>permeameter</a:t>
            </a:r>
            <a:r>
              <a:rPr lang="en-US" sz="1600" dirty="0" smtClean="0"/>
              <a:t>?</a:t>
            </a:r>
            <a:endParaRPr 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2753360" y="3060192"/>
            <a:ext cx="28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773680" y="3877056"/>
            <a:ext cx="28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b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91120" y="1780032"/>
            <a:ext cx="17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680960" y="5230368"/>
            <a:ext cx="243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10080" y="414528"/>
            <a:ext cx="712216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What are the elevation heads, pressure heads and total heads at points a, b, c, and d?</a:t>
            </a:r>
          </a:p>
          <a:p>
            <a:pPr marL="342900" indent="-342900"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What is the head difference between the inlet and outlet?</a:t>
            </a:r>
          </a:p>
          <a:p>
            <a:pPr marL="342900" indent="-342900"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Which way does water flow?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495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640" y="2530157"/>
            <a:ext cx="7172960" cy="184677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End – Darcy’s Law</a:t>
            </a:r>
            <a:br>
              <a:rPr lang="en-US" sz="3600" dirty="0" smtClean="0"/>
            </a:br>
            <a:endParaRPr lang="en-US" sz="2200" dirty="0"/>
          </a:p>
        </p:txBody>
      </p:sp>
      <p:sp>
        <p:nvSpPr>
          <p:cNvPr id="3" name="Rectangle 2"/>
          <p:cNvSpPr/>
          <p:nvPr/>
        </p:nvSpPr>
        <p:spPr>
          <a:xfrm>
            <a:off x="7056" y="13547"/>
            <a:ext cx="1747520" cy="1706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0428"/>
            <a:ext cx="1747520" cy="180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73680" y="4047744"/>
            <a:ext cx="5019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Continue – Characteristics of Aquifers</a:t>
            </a:r>
          </a:p>
        </p:txBody>
      </p:sp>
    </p:spTree>
    <p:extLst>
      <p:ext uri="{BB962C8B-B14F-4D97-AF65-F5344CB8AC3E}">
        <p14:creationId xmlns:p14="http://schemas.microsoft.com/office/powerpoint/2010/main" val="3273252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5280" y="408750"/>
            <a:ext cx="619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Darcy’s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1280" y="1917192"/>
            <a:ext cx="505968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Be able to use Darcy’s Law to calculate water fluxes and to quantify </a:t>
            </a:r>
            <a:r>
              <a:rPr lang="en-US" dirty="0" err="1"/>
              <a:t>permeameter</a:t>
            </a:r>
            <a:r>
              <a:rPr lang="en-US" dirty="0"/>
              <a:t> properties</a:t>
            </a:r>
          </a:p>
          <a:p>
            <a:r>
              <a:rPr lang="en-US" dirty="0"/>
              <a:t>Be able to describe and distinguish, and use in quantitative calculations: hydraulic conductivity, permeability, and hydraulic head (total, elevation, pressure)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47520" cy="1706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0428"/>
            <a:ext cx="1747520" cy="18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482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960" y="109728"/>
            <a:ext cx="5872480" cy="1304544"/>
          </a:xfrm>
        </p:spPr>
        <p:txBody>
          <a:bodyPr>
            <a:noAutofit/>
          </a:bodyPr>
          <a:lstStyle/>
          <a:p>
            <a:r>
              <a:rPr lang="en-US" sz="3600" dirty="0" smtClean="0"/>
              <a:t>Darcy’s </a:t>
            </a:r>
            <a:br>
              <a:rPr lang="en-US" sz="3600" dirty="0" smtClean="0"/>
            </a:br>
            <a:r>
              <a:rPr lang="en-US" sz="3600" dirty="0" smtClean="0"/>
              <a:t>Experiment and Law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0091" y="272755"/>
            <a:ext cx="2887977" cy="5412782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8294153" y="475487"/>
            <a:ext cx="328097" cy="4799339"/>
            <a:chOff x="8294152" y="396239"/>
            <a:chExt cx="328097" cy="3999449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733556" y="956835"/>
              <a:ext cx="14289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000000"/>
                  </a:solidFill>
                </a:rPr>
                <a:t>Pressure Gauge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7814836" y="3588275"/>
              <a:ext cx="13070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000000"/>
                  </a:solidFill>
                </a:rPr>
                <a:t>Pressure Gauge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400800" y="4462272"/>
            <a:ext cx="1330960" cy="998113"/>
            <a:chOff x="6400800" y="3718560"/>
            <a:chExt cx="1330960" cy="831761"/>
          </a:xfrm>
        </p:grpSpPr>
        <p:sp>
          <p:nvSpPr>
            <p:cNvPr id="14" name="TextBox 13"/>
            <p:cNvSpPr txBox="1"/>
            <p:nvPr/>
          </p:nvSpPr>
          <p:spPr>
            <a:xfrm>
              <a:off x="6400800" y="4165600"/>
              <a:ext cx="1330960" cy="384721"/>
            </a:xfrm>
            <a:prstGeom prst="rect">
              <a:avLst/>
            </a:prstGeom>
            <a:solidFill>
              <a:schemeClr val="tx1">
                <a:alpha val="61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</a:rPr>
                <a:t>Basin to collect a volume of water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807200" y="3718560"/>
              <a:ext cx="894080" cy="42672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51000"/>
                    <a:satMod val="130000"/>
                    <a:alpha val="36000"/>
                  </a:schemeClr>
                </a:gs>
                <a:gs pos="80000">
                  <a:schemeClr val="accent1">
                    <a:shade val="93000"/>
                    <a:satMod val="130000"/>
                    <a:alpha val="36000"/>
                  </a:schemeClr>
                </a:gs>
                <a:gs pos="100000">
                  <a:schemeClr val="accent1">
                    <a:shade val="94000"/>
                    <a:satMod val="135000"/>
                    <a:alpha val="36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817360" y="4023360"/>
              <a:ext cx="843280" cy="1219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075680" y="256032"/>
            <a:ext cx="2153920" cy="3913632"/>
            <a:chOff x="6075680" y="213360"/>
            <a:chExt cx="2153920" cy="3261360"/>
          </a:xfrm>
        </p:grpSpPr>
        <p:sp>
          <p:nvSpPr>
            <p:cNvPr id="7" name="TextBox 6"/>
            <p:cNvSpPr txBox="1"/>
            <p:nvPr/>
          </p:nvSpPr>
          <p:spPr>
            <a:xfrm>
              <a:off x="6075680" y="213360"/>
              <a:ext cx="2153920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Tube of length “L” and area “A” filled with soil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752080" y="721360"/>
              <a:ext cx="365760" cy="275336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51000"/>
                    <a:satMod val="130000"/>
                    <a:alpha val="37000"/>
                  </a:schemeClr>
                </a:gs>
                <a:gs pos="80000">
                  <a:schemeClr val="accent1">
                    <a:shade val="93000"/>
                    <a:satMod val="130000"/>
                    <a:alpha val="37000"/>
                  </a:schemeClr>
                </a:gs>
                <a:gs pos="100000">
                  <a:schemeClr val="accent1">
                    <a:shade val="94000"/>
                    <a:satMod val="135000"/>
                    <a:alpha val="37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702560" y="1572770"/>
            <a:ext cx="266192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Flux Q is volume of flow per unit time</a:t>
            </a:r>
          </a:p>
          <a:p>
            <a:pPr lvl="1"/>
            <a:r>
              <a:rPr lang="en-US" dirty="0"/>
              <a:t>Cubic feet per second (</a:t>
            </a:r>
            <a:r>
              <a:rPr lang="en-US" dirty="0" err="1"/>
              <a:t>cfs</a:t>
            </a:r>
            <a:r>
              <a:rPr lang="en-US" dirty="0"/>
              <a:t>), liters per minute (l/min), </a:t>
            </a:r>
            <a:r>
              <a:rPr lang="en-US" dirty="0" err="1"/>
              <a:t>etc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351280" y="3816096"/>
            <a:ext cx="382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 </a:t>
            </a:r>
            <a:r>
              <a:rPr lang="en-US" sz="3600" dirty="0">
                <a:latin typeface="Symbol" charset="2"/>
                <a:cs typeface="Symbol" charset="2"/>
              </a:rPr>
              <a:t>∝ ∆</a:t>
            </a:r>
            <a:r>
              <a:rPr lang="en-US" sz="3600" dirty="0">
                <a:cs typeface="Symbol" charset="2"/>
              </a:rPr>
              <a:t>P 1/L  A  </a:t>
            </a:r>
          </a:p>
          <a:p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6715760" y="1142095"/>
            <a:ext cx="1239520" cy="3222641"/>
            <a:chOff x="6715760" y="951746"/>
            <a:chExt cx="1239520" cy="2685534"/>
          </a:xfrm>
        </p:grpSpPr>
        <p:grpSp>
          <p:nvGrpSpPr>
            <p:cNvPr id="20" name="Group 19"/>
            <p:cNvGrpSpPr/>
            <p:nvPr/>
          </p:nvGrpSpPr>
          <p:grpSpPr>
            <a:xfrm>
              <a:off x="6942871" y="951746"/>
              <a:ext cx="524729" cy="2187694"/>
              <a:chOff x="6942871" y="951746"/>
              <a:chExt cx="524729" cy="2187694"/>
            </a:xfrm>
          </p:grpSpPr>
          <p:sp>
            <p:nvSpPr>
              <p:cNvPr id="10" name="TextBox 9"/>
              <p:cNvSpPr txBox="1"/>
              <p:nvPr/>
            </p:nvSpPr>
            <p:spPr>
              <a:xfrm rot="17269737">
                <a:off x="6035040" y="1859577"/>
                <a:ext cx="21234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000000"/>
                    </a:solidFill>
                  </a:rPr>
                  <a:t>Water pumped in</a:t>
                </a:r>
                <a:endParaRPr lang="en-US" sz="14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2" name="Straight Arrow Connector 11"/>
              <p:cNvCxnSpPr/>
              <p:nvPr/>
            </p:nvCxnSpPr>
            <p:spPr>
              <a:xfrm flipV="1">
                <a:off x="6949440" y="1452880"/>
                <a:ext cx="518160" cy="1686560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/>
            <p:cNvGrpSpPr/>
            <p:nvPr/>
          </p:nvGrpSpPr>
          <p:grpSpPr>
            <a:xfrm>
              <a:off x="6715760" y="3325083"/>
              <a:ext cx="1239520" cy="312197"/>
              <a:chOff x="6715760" y="3325083"/>
              <a:chExt cx="1239520" cy="312197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 flipH="1">
                <a:off x="7345680" y="3423920"/>
                <a:ext cx="294640" cy="213360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 rot="19301986">
                <a:off x="6715760" y="3325083"/>
                <a:ext cx="1239520" cy="230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rgbClr val="000000"/>
                    </a:solidFill>
                  </a:rPr>
                  <a:t>Water flows out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2" name="Rectangle 31"/>
          <p:cNvSpPr/>
          <p:nvPr/>
        </p:nvSpPr>
        <p:spPr>
          <a:xfrm>
            <a:off x="0" y="0"/>
            <a:ext cx="1747520" cy="1706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20428"/>
            <a:ext cx="1747520" cy="18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0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2560" y="286830"/>
            <a:ext cx="6441440" cy="1143000"/>
          </a:xfrm>
        </p:spPr>
        <p:txBody>
          <a:bodyPr/>
          <a:lstStyle/>
          <a:p>
            <a:r>
              <a:rPr lang="en-US" dirty="0"/>
              <a:t>Hydraulic Conductivity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880" y="1624584"/>
            <a:ext cx="7000240" cy="4525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cs typeface="Symbol" charset="2"/>
              </a:rPr>
              <a:t> Define K as Hydraulic Conductivity and replace </a:t>
            </a:r>
            <a:r>
              <a:rPr lang="en-US" dirty="0">
                <a:latin typeface="Symbol" charset="2"/>
                <a:cs typeface="Symbol" charset="2"/>
              </a:rPr>
              <a:t>∆</a:t>
            </a:r>
            <a:r>
              <a:rPr lang="en-US" dirty="0">
                <a:cs typeface="Symbol" charset="2"/>
              </a:rPr>
              <a:t>P with </a:t>
            </a:r>
            <a:r>
              <a:rPr lang="en-US" dirty="0">
                <a:latin typeface="Symbol" charset="2"/>
                <a:cs typeface="Symbol" charset="2"/>
              </a:rPr>
              <a:t>∆</a:t>
            </a:r>
            <a:r>
              <a:rPr lang="en-US" dirty="0" smtClean="0">
                <a:cs typeface="Symbol" charset="2"/>
              </a:rPr>
              <a:t>h </a:t>
            </a:r>
          </a:p>
          <a:p>
            <a:r>
              <a:rPr lang="en-US" sz="2400" dirty="0" smtClean="0">
                <a:cs typeface="Symbol" charset="2"/>
              </a:rPr>
              <a:t>         </a:t>
            </a:r>
            <a:r>
              <a:rPr lang="en-US" sz="2400" dirty="0">
                <a:cs typeface="Symbol" charset="2"/>
              </a:rPr>
              <a:t>Q =  K A </a:t>
            </a:r>
            <a:r>
              <a:rPr lang="en-US" sz="2400" dirty="0">
                <a:latin typeface="Symbol" charset="2"/>
                <a:cs typeface="Symbol" charset="2"/>
              </a:rPr>
              <a:t>∆</a:t>
            </a:r>
            <a:r>
              <a:rPr lang="en-US" sz="2400" dirty="0" smtClean="0">
                <a:cs typeface="Symbol" charset="2"/>
              </a:rPr>
              <a:t>h/L </a:t>
            </a:r>
          </a:p>
          <a:p>
            <a:r>
              <a:rPr lang="en-US" dirty="0">
                <a:cs typeface="Symbol" charset="2"/>
              </a:rPr>
              <a:t> </a:t>
            </a:r>
            <a:r>
              <a:rPr lang="en-US" dirty="0" smtClean="0">
                <a:cs typeface="Symbol" charset="2"/>
              </a:rPr>
              <a:t>Generalize using calculus: </a:t>
            </a:r>
          </a:p>
          <a:p>
            <a:pPr lvl="1"/>
            <a:r>
              <a:rPr lang="en-US" sz="2400" dirty="0" smtClean="0">
                <a:cs typeface="Symbol" charset="2"/>
              </a:rPr>
              <a:t>         Q =  -K </a:t>
            </a:r>
            <a:r>
              <a:rPr lang="en-US" sz="2400" dirty="0">
                <a:cs typeface="Symbol" charset="2"/>
              </a:rPr>
              <a:t>A dh/</a:t>
            </a:r>
            <a:r>
              <a:rPr lang="en-US" sz="2400" dirty="0" smtClean="0">
                <a:cs typeface="Symbol" charset="2"/>
              </a:rPr>
              <a:t>dl</a:t>
            </a:r>
          </a:p>
          <a:p>
            <a:r>
              <a:rPr lang="en-US" dirty="0" smtClean="0">
                <a:cs typeface="Symbol" charset="2"/>
              </a:rPr>
              <a:t>Specific discharge</a:t>
            </a:r>
          </a:p>
          <a:p>
            <a:pPr lvl="1"/>
            <a:r>
              <a:rPr lang="en-US" sz="2400" dirty="0" smtClean="0">
                <a:cs typeface="Symbol" charset="2"/>
              </a:rPr>
              <a:t>          q = Q/A = - K dh/dl </a:t>
            </a:r>
          </a:p>
          <a:p>
            <a:pPr lvl="1"/>
            <a:r>
              <a:rPr lang="en-US" sz="2400" dirty="0" smtClean="0">
                <a:cs typeface="Symbol" charset="2"/>
              </a:rPr>
              <a:t>             </a:t>
            </a:r>
            <a:r>
              <a:rPr lang="en-US" sz="2400" dirty="0">
                <a:cs typeface="Symbol" charset="2"/>
              </a:rPr>
              <a:t>dh/dl is dimensionless </a:t>
            </a:r>
            <a:endParaRPr lang="en-US" sz="2400" dirty="0" smtClean="0">
              <a:cs typeface="Symbol" charset="2"/>
            </a:endParaRPr>
          </a:p>
          <a:p>
            <a:pPr lvl="1"/>
            <a:r>
              <a:rPr lang="en-US" sz="2400" dirty="0" smtClean="0">
                <a:cs typeface="Symbol" charset="2"/>
              </a:rPr>
              <a:t>             K and q have units of velocity</a:t>
            </a:r>
          </a:p>
          <a:p>
            <a:pPr lvl="2"/>
            <a:r>
              <a:rPr lang="en-US" sz="2000" dirty="0" smtClean="0">
                <a:cs typeface="Symbol" charset="2"/>
              </a:rPr>
              <a:t>             Specific discharge is called “</a:t>
            </a:r>
            <a:r>
              <a:rPr lang="en-US" sz="2000" dirty="0" err="1" smtClean="0">
                <a:cs typeface="Symbol" charset="2"/>
              </a:rPr>
              <a:t>Darcian</a:t>
            </a:r>
            <a:r>
              <a:rPr lang="en-US" sz="2000" dirty="0" smtClean="0">
                <a:cs typeface="Symbol" charset="2"/>
              </a:rPr>
              <a:t> Velocity”</a:t>
            </a:r>
            <a:r>
              <a:rPr lang="en-US" sz="2400" dirty="0" smtClean="0">
                <a:cs typeface="Symbol" charset="2"/>
              </a:rPr>
              <a:t>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47520" cy="1706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0428"/>
            <a:ext cx="1747520" cy="180001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4683760" y="3558842"/>
            <a:ext cx="3942080" cy="1231392"/>
            <a:chOff x="4673600" y="3474720"/>
            <a:chExt cx="3942080" cy="1026160"/>
          </a:xfrm>
        </p:grpSpPr>
        <p:sp>
          <p:nvSpPr>
            <p:cNvPr id="6" name="Oval 5"/>
            <p:cNvSpPr/>
            <p:nvPr/>
          </p:nvSpPr>
          <p:spPr>
            <a:xfrm>
              <a:off x="4673600" y="4338320"/>
              <a:ext cx="182880" cy="162560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6000" y="3474720"/>
              <a:ext cx="2519680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Minus sign is important – more later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4815840" y="3919806"/>
              <a:ext cx="1219200" cy="47947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5557520" y="2084832"/>
            <a:ext cx="1696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∆</a:t>
            </a:r>
            <a:r>
              <a:rPr lang="en-US" sz="2000" dirty="0" smtClean="0">
                <a:latin typeface="Calibri"/>
                <a:cs typeface="Calibri"/>
              </a:rPr>
              <a:t>P=</a:t>
            </a:r>
            <a:r>
              <a:rPr lang="en-US" sz="2000" dirty="0" smtClean="0">
                <a:latin typeface="Symbol" charset="2"/>
                <a:cs typeface="Symbol" charset="2"/>
              </a:rPr>
              <a:t>r</a:t>
            </a:r>
            <a:r>
              <a:rPr lang="en-US" sz="2000" dirty="0" smtClean="0">
                <a:latin typeface="Calibri"/>
                <a:cs typeface="Calibri"/>
              </a:rPr>
              <a:t> g </a:t>
            </a:r>
            <a:r>
              <a:rPr lang="en-US" sz="2000" dirty="0">
                <a:latin typeface="Symbol" charset="2"/>
                <a:cs typeface="Symbol" charset="2"/>
              </a:rPr>
              <a:t>∆</a:t>
            </a:r>
            <a:r>
              <a:rPr lang="en-US" sz="2000" dirty="0">
                <a:cs typeface="Symbol" charset="2"/>
              </a:rPr>
              <a:t>h </a:t>
            </a:r>
            <a:r>
              <a:rPr lang="en-US" sz="2000" dirty="0" smtClean="0">
                <a:cs typeface="Symbol" charset="2"/>
              </a:rPr>
              <a:t>  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2584705"/>
            <a:ext cx="2804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Instead of </a:t>
            </a:r>
            <a:r>
              <a:rPr lang="en-US" dirty="0">
                <a:solidFill>
                  <a:srgbClr val="FFFF00"/>
                </a:solidFill>
              </a:rPr>
              <a:t>Q </a:t>
            </a:r>
            <a:r>
              <a:rPr lang="en-US" dirty="0">
                <a:solidFill>
                  <a:srgbClr val="FFFF00"/>
                </a:solidFill>
                <a:latin typeface="Symbol" charset="2"/>
                <a:cs typeface="Symbol" charset="2"/>
              </a:rPr>
              <a:t>∝ ∆</a:t>
            </a:r>
            <a:r>
              <a:rPr lang="en-US" dirty="0">
                <a:solidFill>
                  <a:srgbClr val="FFFF00"/>
                </a:solidFill>
                <a:cs typeface="Symbol" charset="2"/>
              </a:rPr>
              <a:t>P 1/L  A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25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336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More Generalizations</a:t>
            </a:r>
            <a:br>
              <a:rPr lang="en-US" sz="3600" dirty="0" smtClean="0"/>
            </a:br>
            <a:r>
              <a:rPr lang="en-US" sz="3600" dirty="0" smtClean="0"/>
              <a:t>Darcy’s Law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747520" cy="1706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20428"/>
            <a:ext cx="1747520" cy="180001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796148"/>
              </p:ext>
            </p:extLst>
          </p:nvPr>
        </p:nvGraphicFramePr>
        <p:xfrm>
          <a:off x="452119" y="3535680"/>
          <a:ext cx="2666758" cy="1292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5" imgW="660400" imgH="266700" progId="Equation.3">
                  <p:embed/>
                </p:oleObj>
              </mc:Choice>
              <mc:Fallback>
                <p:oleObj name="Equation" r:id="rId5" imgW="660400" imgH="266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2119" y="3535680"/>
                        <a:ext cx="2666758" cy="129235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0" y="2621280"/>
            <a:ext cx="3616960" cy="2194560"/>
            <a:chOff x="162560" y="2021840"/>
            <a:chExt cx="3616960" cy="1828800"/>
          </a:xfrm>
        </p:grpSpPr>
        <p:sp>
          <p:nvSpPr>
            <p:cNvPr id="12" name="TextBox 11"/>
            <p:cNvSpPr txBox="1"/>
            <p:nvPr/>
          </p:nvSpPr>
          <p:spPr>
            <a:xfrm>
              <a:off x="162560" y="2021840"/>
              <a:ext cx="3616960" cy="487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FF6600"/>
                  </a:solidFill>
                </a:rPr>
                <a:t>Specific discharge is a vector – it has a size (magnitude) and a direction</a:t>
              </a:r>
              <a:endParaRPr lang="en-US" sz="1600" dirty="0">
                <a:solidFill>
                  <a:srgbClr val="FF6600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1117600" y="2631440"/>
              <a:ext cx="152400" cy="51816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508000" y="2926080"/>
              <a:ext cx="1036320" cy="924560"/>
            </a:xfrm>
            <a:prstGeom prst="ellipse">
              <a:avLst/>
            </a:prstGeom>
            <a:solidFill>
              <a:srgbClr val="FF0000">
                <a:alpha val="39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432560" y="2304288"/>
            <a:ext cx="7711440" cy="2401824"/>
            <a:chOff x="1676400" y="1798320"/>
            <a:chExt cx="7711440" cy="2001520"/>
          </a:xfrm>
        </p:grpSpPr>
        <p:sp>
          <p:nvSpPr>
            <p:cNvPr id="7" name="TextBox 6"/>
            <p:cNvSpPr txBox="1"/>
            <p:nvPr/>
          </p:nvSpPr>
          <p:spPr>
            <a:xfrm>
              <a:off x="3708400" y="1798320"/>
              <a:ext cx="5679440" cy="1308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3"/>
                  </a:solidFill>
                </a:rPr>
                <a:t>d</a:t>
              </a:r>
              <a:r>
                <a:rPr lang="en-US" sz="1600" dirty="0" smtClean="0">
                  <a:solidFill>
                    <a:schemeClr val="accent3"/>
                  </a:solidFill>
                </a:rPr>
                <a:t>h/dl is the derivative of hydraulic head with length</a:t>
              </a:r>
              <a:endParaRPr lang="en-US" sz="1600" dirty="0">
                <a:solidFill>
                  <a:schemeClr val="accent3"/>
                </a:solidFill>
              </a:endParaRPr>
            </a:p>
            <a:p>
              <a:pPr marL="285750" indent="-285750">
                <a:buFontTx/>
                <a:buChar char="-"/>
              </a:pPr>
              <a:r>
                <a:rPr lang="en-US" sz="1600" dirty="0" smtClean="0">
                  <a:solidFill>
                    <a:schemeClr val="accent3"/>
                  </a:solidFill>
                </a:rPr>
                <a:t>This is a spatial gradient of the energy of the water</a:t>
              </a:r>
            </a:p>
            <a:p>
              <a:pPr marL="285750" indent="-285750">
                <a:buFontTx/>
                <a:buChar char="-"/>
              </a:pPr>
              <a:r>
                <a:rPr lang="en-US" sz="1600" dirty="0" smtClean="0">
                  <a:solidFill>
                    <a:schemeClr val="accent3"/>
                  </a:solidFill>
                </a:rPr>
                <a:t>Replace with gradient   (dh/dx, dh/</a:t>
              </a:r>
              <a:r>
                <a:rPr lang="en-US" sz="1600" dirty="0" err="1" smtClean="0">
                  <a:solidFill>
                    <a:schemeClr val="accent3"/>
                  </a:solidFill>
                </a:rPr>
                <a:t>dy</a:t>
              </a:r>
              <a:r>
                <a:rPr lang="en-US" sz="1600" dirty="0" smtClean="0">
                  <a:solidFill>
                    <a:schemeClr val="accent3"/>
                  </a:solidFill>
                </a:rPr>
                <a:t>, dh/</a:t>
              </a:r>
              <a:r>
                <a:rPr lang="en-US" sz="1600" dirty="0" err="1" smtClean="0">
                  <a:solidFill>
                    <a:schemeClr val="accent3"/>
                  </a:solidFill>
                </a:rPr>
                <a:t>dz</a:t>
              </a:r>
              <a:r>
                <a:rPr lang="en-US" sz="1600" dirty="0" smtClean="0">
                  <a:solidFill>
                    <a:schemeClr val="accent3"/>
                  </a:solidFill>
                </a:rPr>
                <a:t>)</a:t>
              </a:r>
            </a:p>
            <a:p>
              <a:pPr marL="285750" indent="-285750">
                <a:buFontTx/>
                <a:buChar char="-"/>
              </a:pPr>
              <a:r>
                <a:rPr lang="en-US" sz="1600" dirty="0" smtClean="0">
                  <a:solidFill>
                    <a:schemeClr val="accent3"/>
                  </a:solidFill>
                </a:rPr>
                <a:t>Remember that              so              is a force acting on water</a:t>
              </a:r>
            </a:p>
            <a:p>
              <a:pPr marL="285750" indent="-285750">
                <a:buFontTx/>
                <a:buChar char="-"/>
              </a:pPr>
              <a:r>
                <a:rPr lang="en-US" sz="1600" dirty="0" smtClean="0">
                  <a:solidFill>
                    <a:schemeClr val="accent3"/>
                  </a:solidFill>
                </a:rPr>
                <a:t>The minus sign is important to move water in the correct direction</a:t>
              </a:r>
              <a:endParaRPr lang="en-US" sz="1600" dirty="0">
                <a:solidFill>
                  <a:schemeClr val="accent3"/>
                </a:solidFill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8188826"/>
                </p:ext>
              </p:extLst>
            </p:nvPr>
          </p:nvGraphicFramePr>
          <p:xfrm>
            <a:off x="5464417" y="2444632"/>
            <a:ext cx="525780" cy="246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" name="Equation" r:id="rId7" imgW="584200" imgH="165100" progId="Equation.3">
                    <p:embed/>
                  </p:oleObj>
                </mc:Choice>
                <mc:Fallback>
                  <p:oleObj name="Equation" r:id="rId7" imgW="584200" imgH="1651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464417" y="2444632"/>
                          <a:ext cx="525780" cy="246888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>
                          <a:solidFill>
                            <a:srgbClr val="FFFFFF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0413547"/>
                </p:ext>
              </p:extLst>
            </p:nvPr>
          </p:nvGraphicFramePr>
          <p:xfrm>
            <a:off x="6276732" y="2427503"/>
            <a:ext cx="468595" cy="2757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" name="Equation" r:id="rId9" imgW="317500" imgH="177800" progId="Equation.3">
                    <p:embed/>
                  </p:oleObj>
                </mc:Choice>
                <mc:Fallback>
                  <p:oleObj name="Equation" r:id="rId9" imgW="3175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276732" y="2427503"/>
                          <a:ext cx="468595" cy="27575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Oval 16"/>
            <p:cNvSpPr/>
            <p:nvPr/>
          </p:nvSpPr>
          <p:spPr>
            <a:xfrm>
              <a:off x="2458720" y="2936240"/>
              <a:ext cx="914400" cy="863600"/>
            </a:xfrm>
            <a:prstGeom prst="ellipse">
              <a:avLst/>
            </a:prstGeom>
            <a:solidFill>
              <a:schemeClr val="accent3">
                <a:alpha val="2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/>
            <p:cNvCxnSpPr>
              <a:stCxn id="7" idx="1"/>
            </p:cNvCxnSpPr>
            <p:nvPr/>
          </p:nvCxnSpPr>
          <p:spPr>
            <a:xfrm flipH="1">
              <a:off x="3139440" y="2452345"/>
              <a:ext cx="568960" cy="748055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1676400" y="3261360"/>
              <a:ext cx="447040" cy="416560"/>
            </a:xfrm>
            <a:prstGeom prst="ellipse">
              <a:avLst/>
            </a:prstGeom>
            <a:solidFill>
              <a:schemeClr val="accent3">
                <a:alpha val="2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stCxn id="7" idx="1"/>
            </p:cNvCxnSpPr>
            <p:nvPr/>
          </p:nvCxnSpPr>
          <p:spPr>
            <a:xfrm flipH="1">
              <a:off x="1971040" y="2452345"/>
              <a:ext cx="1737360" cy="991895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1838960" y="3625382"/>
            <a:ext cx="4856480" cy="2565833"/>
            <a:chOff x="2133600" y="2753360"/>
            <a:chExt cx="4856480" cy="2138194"/>
          </a:xfrm>
        </p:grpSpPr>
        <p:sp>
          <p:nvSpPr>
            <p:cNvPr id="25" name="Oval 24"/>
            <p:cNvSpPr/>
            <p:nvPr/>
          </p:nvSpPr>
          <p:spPr>
            <a:xfrm>
              <a:off x="2133600" y="2753360"/>
              <a:ext cx="426720" cy="1117600"/>
            </a:xfrm>
            <a:prstGeom prst="ellipse">
              <a:avLst/>
            </a:prstGeom>
            <a:solidFill>
              <a:srgbClr val="FFFF00">
                <a:alpha val="45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H="1" flipV="1">
              <a:off x="2438400" y="3718560"/>
              <a:ext cx="1300480" cy="934720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779520" y="3891280"/>
              <a:ext cx="3210560" cy="1000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</a:rPr>
                <a:t>K (hydraulic conductivity) can depend on direction of flow.  The two arrows indicate this complication</a:t>
              </a:r>
              <a:endParaRPr lang="en-US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2069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4819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Permeameter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200" dirty="0"/>
              <a:t>Device to measure hydraulic conductivity of </a:t>
            </a:r>
            <a:r>
              <a:rPr lang="en-US" sz="2200" dirty="0" smtClean="0"/>
              <a:t>materials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056" y="13547"/>
            <a:ext cx="1747520" cy="1706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20428"/>
            <a:ext cx="1747520" cy="180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54400" y="1292353"/>
            <a:ext cx="3484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Discuss Steady-State examples (Falling Head discussed in book)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265321"/>
              </p:ext>
            </p:extLst>
          </p:nvPr>
        </p:nvGraphicFramePr>
        <p:xfrm>
          <a:off x="447040" y="2766060"/>
          <a:ext cx="1397164" cy="928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711200" imgH="393700" progId="Equation.3">
                  <p:embed/>
                </p:oleObj>
              </mc:Choice>
              <mc:Fallback>
                <p:oleObj name="Equation" r:id="rId5" imgW="7112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7040" y="2766060"/>
                        <a:ext cx="1397164" cy="92811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solidFill>
                          <a:srgbClr val="FFFF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044414"/>
              </p:ext>
            </p:extLst>
          </p:nvPr>
        </p:nvGraphicFramePr>
        <p:xfrm>
          <a:off x="508000" y="4338828"/>
          <a:ext cx="1339154" cy="1037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7" imgW="609600" imgH="393700" progId="Equation.3">
                  <p:embed/>
                </p:oleObj>
              </mc:Choice>
              <mc:Fallback>
                <p:oleObj name="Equation" r:id="rId7" imgW="6096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8000" y="4338828"/>
                        <a:ext cx="1339154" cy="103784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2570480" y="2438400"/>
            <a:ext cx="5842000" cy="4072128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2976880" y="3133344"/>
            <a:ext cx="5171440" cy="2401824"/>
            <a:chOff x="2976880" y="2611120"/>
            <a:chExt cx="5171440" cy="2001520"/>
          </a:xfrm>
        </p:grpSpPr>
        <p:sp>
          <p:nvSpPr>
            <p:cNvPr id="11" name="Rectangle 10"/>
            <p:cNvSpPr/>
            <p:nvPr/>
          </p:nvSpPr>
          <p:spPr>
            <a:xfrm>
              <a:off x="3495040" y="3972560"/>
              <a:ext cx="3992880" cy="64008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2976880" y="3312160"/>
              <a:ext cx="518160" cy="1016000"/>
              <a:chOff x="2976880" y="3312160"/>
              <a:chExt cx="518160" cy="10160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058160" y="4257040"/>
                <a:ext cx="436880" cy="7112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976880" y="3312160"/>
                <a:ext cx="71120" cy="1016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 flipH="1">
              <a:off x="7498080" y="2611120"/>
              <a:ext cx="650240" cy="1737360"/>
              <a:chOff x="2976880" y="3312160"/>
              <a:chExt cx="518160" cy="101600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3058160" y="4257040"/>
                <a:ext cx="436880" cy="7112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976880" y="3312160"/>
                <a:ext cx="71120" cy="1016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3" name="Group 32"/>
          <p:cNvGrpSpPr/>
          <p:nvPr/>
        </p:nvGrpSpPr>
        <p:grpSpPr>
          <a:xfrm>
            <a:off x="6725920" y="3157728"/>
            <a:ext cx="1798320" cy="3328416"/>
            <a:chOff x="6725920" y="2631440"/>
            <a:chExt cx="1798320" cy="2773680"/>
          </a:xfrm>
        </p:grpSpPr>
        <p:sp>
          <p:nvSpPr>
            <p:cNvPr id="24" name="TextBox 23"/>
            <p:cNvSpPr txBox="1"/>
            <p:nvPr/>
          </p:nvSpPr>
          <p:spPr>
            <a:xfrm>
              <a:off x="6725920" y="4897120"/>
              <a:ext cx="17983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Height of input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8219440" y="2631440"/>
              <a:ext cx="50800" cy="277368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3180080" y="3121152"/>
            <a:ext cx="4785360" cy="853440"/>
            <a:chOff x="3180080" y="2600960"/>
            <a:chExt cx="4785360" cy="711200"/>
          </a:xfrm>
        </p:grpSpPr>
        <p:sp>
          <p:nvSpPr>
            <p:cNvPr id="27" name="TextBox 26"/>
            <p:cNvSpPr txBox="1"/>
            <p:nvPr/>
          </p:nvSpPr>
          <p:spPr>
            <a:xfrm>
              <a:off x="7051040" y="2753360"/>
              <a:ext cx="447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dirty="0" smtClean="0">
                  <a:solidFill>
                    <a:srgbClr val="000000"/>
                  </a:solidFill>
                </a:rPr>
                <a:t>h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3180080" y="3302000"/>
              <a:ext cx="4785360" cy="10160"/>
            </a:xfrm>
            <a:prstGeom prst="line">
              <a:avLst/>
            </a:prstGeom>
            <a:ln>
              <a:prstDash val="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Left Brace 30"/>
            <p:cNvSpPr/>
            <p:nvPr/>
          </p:nvSpPr>
          <p:spPr>
            <a:xfrm>
              <a:off x="7477760" y="2600960"/>
              <a:ext cx="182880" cy="680720"/>
            </a:xfrm>
            <a:prstGeom prst="leftBrac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474720" y="4267199"/>
            <a:ext cx="4043680" cy="369332"/>
            <a:chOff x="3474720" y="3556000"/>
            <a:chExt cx="4043680" cy="307777"/>
          </a:xfrm>
        </p:grpSpPr>
        <p:cxnSp>
          <p:nvCxnSpPr>
            <p:cNvPr id="37" name="Straight Arrow Connector 36"/>
            <p:cNvCxnSpPr/>
            <p:nvPr/>
          </p:nvCxnSpPr>
          <p:spPr>
            <a:xfrm>
              <a:off x="3474720" y="3860800"/>
              <a:ext cx="4043680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4947920" y="3556000"/>
              <a:ext cx="355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L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602480" y="4828032"/>
            <a:ext cx="1198880" cy="646176"/>
            <a:chOff x="4602480" y="4023360"/>
            <a:chExt cx="1198880" cy="538480"/>
          </a:xfrm>
        </p:grpSpPr>
        <p:sp>
          <p:nvSpPr>
            <p:cNvPr id="41" name="Oval 40"/>
            <p:cNvSpPr/>
            <p:nvPr/>
          </p:nvSpPr>
          <p:spPr>
            <a:xfrm>
              <a:off x="4602480" y="4023360"/>
              <a:ext cx="182880" cy="538480"/>
            </a:xfrm>
            <a:prstGeom prst="ellipse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805680" y="4114800"/>
              <a:ext cx="9956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Area A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966720" y="2609088"/>
            <a:ext cx="5222240" cy="369332"/>
            <a:chOff x="2966720" y="2174240"/>
            <a:chExt cx="5222240" cy="307777"/>
          </a:xfrm>
        </p:grpSpPr>
        <p:cxnSp>
          <p:nvCxnSpPr>
            <p:cNvPr id="63" name="Straight Arrow Connector 62"/>
            <p:cNvCxnSpPr/>
            <p:nvPr/>
          </p:nvCxnSpPr>
          <p:spPr>
            <a:xfrm flipH="1" flipV="1">
              <a:off x="2966720" y="2174240"/>
              <a:ext cx="5222240" cy="1016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4287520" y="2174240"/>
              <a:ext cx="1920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direction of flow </a:t>
              </a:r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560320" y="2450592"/>
            <a:ext cx="5852160" cy="4072128"/>
            <a:chOff x="2560320" y="2032000"/>
            <a:chExt cx="5852160" cy="3393440"/>
          </a:xfrm>
          <a:solidFill>
            <a:srgbClr val="FFFFFF"/>
          </a:solidFill>
        </p:grpSpPr>
        <p:sp>
          <p:nvSpPr>
            <p:cNvPr id="44" name="Rectangle 43"/>
            <p:cNvSpPr/>
            <p:nvPr/>
          </p:nvSpPr>
          <p:spPr>
            <a:xfrm>
              <a:off x="2560320" y="2032000"/>
              <a:ext cx="5852160" cy="339344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 rot="612795">
              <a:off x="3647440" y="4124960"/>
              <a:ext cx="3992880" cy="6400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3129280" y="3464560"/>
              <a:ext cx="601892" cy="752145"/>
              <a:chOff x="2976880" y="3312160"/>
              <a:chExt cx="601892" cy="1090065"/>
            </a:xfrm>
            <a:grpFill/>
          </p:grpSpPr>
          <p:sp>
            <p:nvSpPr>
              <p:cNvPr id="51" name="Rectangle 50"/>
              <p:cNvSpPr/>
              <p:nvPr/>
            </p:nvSpPr>
            <p:spPr>
              <a:xfrm>
                <a:off x="3058160" y="4257040"/>
                <a:ext cx="520612" cy="145185"/>
              </a:xfrm>
              <a:prstGeom prst="rect">
                <a:avLst/>
              </a:prstGeom>
              <a:solidFill>
                <a:srgbClr val="558ED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2976880" y="3312160"/>
                <a:ext cx="81280" cy="1090065"/>
              </a:xfrm>
              <a:prstGeom prst="rect">
                <a:avLst/>
              </a:prstGeom>
              <a:solidFill>
                <a:srgbClr val="558ED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 flipH="1">
              <a:off x="7498079" y="2763521"/>
              <a:ext cx="785122" cy="2123441"/>
              <a:chOff x="2988190" y="3312160"/>
              <a:chExt cx="506851" cy="1001623"/>
            </a:xfrm>
            <a:grpFill/>
          </p:grpSpPr>
          <p:sp>
            <p:nvSpPr>
              <p:cNvPr id="49" name="Rectangle 48"/>
              <p:cNvSpPr/>
              <p:nvPr/>
            </p:nvSpPr>
            <p:spPr>
              <a:xfrm>
                <a:off x="3058161" y="4257040"/>
                <a:ext cx="436880" cy="56743"/>
              </a:xfrm>
              <a:prstGeom prst="rect">
                <a:avLst/>
              </a:prstGeom>
              <a:solidFill>
                <a:srgbClr val="558ED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2988190" y="3312160"/>
                <a:ext cx="71120" cy="1001623"/>
              </a:xfrm>
              <a:prstGeom prst="rect">
                <a:avLst/>
              </a:prstGeom>
              <a:solidFill>
                <a:srgbClr val="558ED5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8" name="Group 57"/>
          <p:cNvGrpSpPr/>
          <p:nvPr/>
        </p:nvGrpSpPr>
        <p:grpSpPr>
          <a:xfrm>
            <a:off x="3332480" y="3304032"/>
            <a:ext cx="4785360" cy="853440"/>
            <a:chOff x="3180080" y="2600960"/>
            <a:chExt cx="4785360" cy="711200"/>
          </a:xfrm>
        </p:grpSpPr>
        <p:sp>
          <p:nvSpPr>
            <p:cNvPr id="59" name="TextBox 58"/>
            <p:cNvSpPr txBox="1"/>
            <p:nvPr/>
          </p:nvSpPr>
          <p:spPr>
            <a:xfrm>
              <a:off x="7051040" y="2753360"/>
              <a:ext cx="447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dirty="0" smtClean="0">
                  <a:solidFill>
                    <a:srgbClr val="000000"/>
                  </a:solidFill>
                </a:rPr>
                <a:t>h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3180080" y="3302000"/>
              <a:ext cx="4785360" cy="10160"/>
            </a:xfrm>
            <a:prstGeom prst="line">
              <a:avLst/>
            </a:prstGeom>
            <a:ln>
              <a:prstDash val="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1" name="Left Brace 60"/>
            <p:cNvSpPr/>
            <p:nvPr/>
          </p:nvSpPr>
          <p:spPr>
            <a:xfrm>
              <a:off x="7477760" y="2600960"/>
              <a:ext cx="182880" cy="680720"/>
            </a:xfrm>
            <a:prstGeom prst="leftBrac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702560" y="3962400"/>
            <a:ext cx="1818640" cy="2535936"/>
            <a:chOff x="2702560" y="3302000"/>
            <a:chExt cx="1818640" cy="2113280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2702560" y="3302000"/>
              <a:ext cx="20320" cy="211328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773680" y="4927600"/>
              <a:ext cx="17475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Height of output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68" name="Straight Arrow Connector 67"/>
          <p:cNvCxnSpPr/>
          <p:nvPr/>
        </p:nvCxnSpPr>
        <p:spPr>
          <a:xfrm flipH="1">
            <a:off x="3098800" y="2731008"/>
            <a:ext cx="494792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074160" y="2816352"/>
            <a:ext cx="268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Direction of flow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1381760" y="2767584"/>
            <a:ext cx="457200" cy="2645664"/>
            <a:chOff x="1381760" y="2306320"/>
            <a:chExt cx="457200" cy="2204720"/>
          </a:xfrm>
        </p:grpSpPr>
        <p:sp>
          <p:nvSpPr>
            <p:cNvPr id="70" name="Oval 69"/>
            <p:cNvSpPr/>
            <p:nvPr/>
          </p:nvSpPr>
          <p:spPr>
            <a:xfrm>
              <a:off x="1412240" y="2306320"/>
              <a:ext cx="426720" cy="396240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1381760" y="4114800"/>
              <a:ext cx="426720" cy="396240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1351280" y="3279648"/>
            <a:ext cx="487680" cy="1584960"/>
            <a:chOff x="1351280" y="2733040"/>
            <a:chExt cx="487680" cy="1320800"/>
          </a:xfrm>
        </p:grpSpPr>
        <p:sp>
          <p:nvSpPr>
            <p:cNvPr id="73" name="Oval 72"/>
            <p:cNvSpPr/>
            <p:nvPr/>
          </p:nvSpPr>
          <p:spPr>
            <a:xfrm>
              <a:off x="1412240" y="2733040"/>
              <a:ext cx="426720" cy="396240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1351280" y="3657600"/>
              <a:ext cx="426720" cy="396240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1087120" y="2987040"/>
            <a:ext cx="487680" cy="2438400"/>
            <a:chOff x="1087120" y="2489200"/>
            <a:chExt cx="487680" cy="2032000"/>
          </a:xfrm>
        </p:grpSpPr>
        <p:sp>
          <p:nvSpPr>
            <p:cNvPr id="76" name="Oval 75"/>
            <p:cNvSpPr/>
            <p:nvPr/>
          </p:nvSpPr>
          <p:spPr>
            <a:xfrm>
              <a:off x="1087120" y="2489200"/>
              <a:ext cx="426720" cy="396240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1148080" y="4124960"/>
              <a:ext cx="426720" cy="396240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3165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7120" y="44532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Permeability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196596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Hydraulic Conductivity depends on properties of both fluid and medium:</a:t>
            </a:r>
          </a:p>
          <a:p>
            <a:pPr lvl="1"/>
            <a:r>
              <a:rPr lang="en-US" sz="2400" dirty="0" smtClean="0"/>
              <a:t>Larger spaces for fluid to flow through: K up</a:t>
            </a:r>
          </a:p>
          <a:p>
            <a:pPr lvl="1"/>
            <a:r>
              <a:rPr lang="en-US" sz="2400" dirty="0" smtClean="0"/>
              <a:t>Larger specific weight (</a:t>
            </a:r>
            <a:r>
              <a:rPr lang="en-US" sz="2400" dirty="0" err="1" smtClean="0">
                <a:latin typeface="Symbol" charset="2"/>
                <a:cs typeface="Symbol" charset="2"/>
              </a:rPr>
              <a:t>g</a:t>
            </a:r>
            <a:r>
              <a:rPr lang="en-US" sz="2400" dirty="0" smtClean="0">
                <a:latin typeface="Symbol" charset="2"/>
                <a:cs typeface="Symbol" charset="2"/>
              </a:rPr>
              <a:t>=</a:t>
            </a:r>
            <a:r>
              <a:rPr lang="en-US" sz="2400" dirty="0" err="1" smtClean="0">
                <a:latin typeface="Symbol" charset="2"/>
                <a:cs typeface="Symbol" charset="2"/>
              </a:rPr>
              <a:t>r</a:t>
            </a:r>
            <a:r>
              <a:rPr lang="en-US" sz="2400" dirty="0" err="1" smtClean="0">
                <a:latin typeface="Calibri"/>
                <a:cs typeface="Calibri"/>
              </a:rPr>
              <a:t>g</a:t>
            </a:r>
            <a:r>
              <a:rPr lang="en-US" sz="2400" dirty="0" smtClean="0"/>
              <a:t>) of fluid:  K up</a:t>
            </a:r>
          </a:p>
          <a:p>
            <a:pPr lvl="1"/>
            <a:r>
              <a:rPr lang="en-US" sz="2400" dirty="0" smtClean="0"/>
              <a:t>Larger viscosity (</a:t>
            </a:r>
            <a:r>
              <a:rPr lang="en-US" sz="2400" dirty="0" err="1" smtClean="0">
                <a:latin typeface="Symbol" charset="2"/>
                <a:cs typeface="Symbol" charset="2"/>
              </a:rPr>
              <a:t>m</a:t>
            </a:r>
            <a:r>
              <a:rPr lang="en-US" sz="2400" dirty="0" smtClean="0"/>
              <a:t>) of fluid:  K down</a:t>
            </a:r>
          </a:p>
          <a:p>
            <a:r>
              <a:rPr lang="en-US" sz="2800" dirty="0" smtClean="0"/>
              <a:t> K is equal to product of contributions:</a:t>
            </a:r>
          </a:p>
          <a:p>
            <a:pPr>
              <a:buNone/>
            </a:pPr>
            <a:r>
              <a:rPr lang="en-US" sz="2800" dirty="0" smtClean="0"/>
              <a:t>        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K  =  (C*d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  *  (</a:t>
            </a:r>
            <a:r>
              <a:rPr lang="en-US" sz="2800" dirty="0" smtClean="0">
                <a:latin typeface="Symbol" charset="2"/>
                <a:cs typeface="Symbol" charset="2"/>
              </a:rPr>
              <a:t>g</a:t>
            </a:r>
            <a:r>
              <a:rPr lang="en-US" sz="2800" dirty="0" smtClean="0"/>
              <a:t>/</a:t>
            </a:r>
            <a:r>
              <a:rPr lang="en-US" sz="2800" dirty="0" smtClean="0">
                <a:latin typeface="Symbol" charset="2"/>
                <a:cs typeface="Symbol" charset="2"/>
              </a:rPr>
              <a:t>m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650741" y="6030977"/>
            <a:ext cx="388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Intrinsic Permeability (</a:t>
            </a:r>
            <a:r>
              <a:rPr lang="en-US" sz="2400" dirty="0" err="1" smtClean="0">
                <a:latin typeface="Symbol" charset="2"/>
                <a:cs typeface="Symbol" charset="2"/>
              </a:rPr>
              <a:t>k</a:t>
            </a:r>
            <a:r>
              <a:rPr lang="en-US" sz="2400" dirty="0" smtClean="0"/>
              <a:t> or 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444240" y="6108192"/>
            <a:ext cx="1148080" cy="268224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7056" y="13547"/>
            <a:ext cx="1747520" cy="1706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0428"/>
            <a:ext cx="1747520" cy="180001"/>
          </a:xfrm>
          <a:prstGeom prst="rect">
            <a:avLst/>
          </a:prstGeom>
        </p:spPr>
      </p:pic>
      <p:sp>
        <p:nvSpPr>
          <p:cNvPr id="14" name="Right Brace 13"/>
          <p:cNvSpPr/>
          <p:nvPr/>
        </p:nvSpPr>
        <p:spPr>
          <a:xfrm rot="5400000">
            <a:off x="2837978" y="5562310"/>
            <a:ext cx="275648" cy="830966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2428240" y="4904756"/>
            <a:ext cx="3220720" cy="1048512"/>
            <a:chOff x="2428240" y="4216400"/>
            <a:chExt cx="3220720" cy="873760"/>
          </a:xfrm>
        </p:grpSpPr>
        <p:sp>
          <p:nvSpPr>
            <p:cNvPr id="17" name="Oval 16"/>
            <p:cNvSpPr/>
            <p:nvPr/>
          </p:nvSpPr>
          <p:spPr>
            <a:xfrm>
              <a:off x="2428240" y="4358640"/>
              <a:ext cx="1097280" cy="73152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91840" y="4216400"/>
              <a:ext cx="23571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Property of Medium</a:t>
              </a:r>
              <a:endParaRPr lang="en-US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879718" y="5260497"/>
            <a:ext cx="2804160" cy="548640"/>
            <a:chOff x="3870960" y="4511040"/>
            <a:chExt cx="2804160" cy="457200"/>
          </a:xfrm>
        </p:grpSpPr>
        <p:sp>
          <p:nvSpPr>
            <p:cNvPr id="20" name="Rectangle 19"/>
            <p:cNvSpPr/>
            <p:nvPr/>
          </p:nvSpPr>
          <p:spPr>
            <a:xfrm>
              <a:off x="3870960" y="4511040"/>
              <a:ext cx="904240" cy="457200"/>
            </a:xfrm>
            <a:prstGeom prst="rect">
              <a:avLst/>
            </a:prstGeom>
            <a:solidFill>
              <a:srgbClr val="FFFF00">
                <a:alpha val="37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34560" y="4572000"/>
              <a:ext cx="1940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</a:rPr>
                <a:t>Property of Fluid</a:t>
              </a:r>
              <a:endParaRPr lang="en-US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5498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993901"/>
            <a:ext cx="8509000" cy="4525963"/>
          </a:xfrm>
        </p:spPr>
        <p:txBody>
          <a:bodyPr/>
          <a:lstStyle/>
          <a:p>
            <a:r>
              <a:rPr lang="en-US" dirty="0" err="1" smtClean="0"/>
              <a:t>K</a:t>
            </a:r>
            <a:r>
              <a:rPr lang="en-US" baseline="-25000" dirty="0" err="1" smtClean="0"/>
              <a:t>i</a:t>
            </a:r>
            <a:r>
              <a:rPr lang="en-US" dirty="0" smtClean="0"/>
              <a:t> = C d</a:t>
            </a:r>
            <a:r>
              <a:rPr lang="en-US" baseline="30000" dirty="0" smtClean="0"/>
              <a:t>2  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C is a “shape factor” </a:t>
            </a:r>
          </a:p>
          <a:p>
            <a:pPr lvl="1"/>
            <a:r>
              <a:rPr lang="en-US" dirty="0" err="1" smtClean="0"/>
              <a:t>d</a:t>
            </a:r>
            <a:r>
              <a:rPr lang="en-US" dirty="0" smtClean="0"/>
              <a:t> is the effective “size” of the passage for the fluid</a:t>
            </a:r>
          </a:p>
          <a:p>
            <a:pPr lvl="1"/>
            <a:r>
              <a:rPr lang="en-US" dirty="0" smtClean="0"/>
              <a:t>Permeability has units of area</a:t>
            </a:r>
          </a:p>
          <a:p>
            <a:r>
              <a:rPr lang="en-US" dirty="0" smtClean="0"/>
              <a:t>Petroleum Engineers defined Darcy unit:</a:t>
            </a:r>
          </a:p>
          <a:p>
            <a:pPr>
              <a:buNone/>
            </a:pPr>
            <a:r>
              <a:rPr lang="en-US" sz="2800" dirty="0" smtClean="0"/>
              <a:t>        1 Darcy = 1 </a:t>
            </a:r>
            <a:r>
              <a:rPr lang="en-US" sz="2800" dirty="0" err="1" smtClean="0"/>
              <a:t>cP</a:t>
            </a:r>
            <a:r>
              <a:rPr lang="en-US" sz="2800" dirty="0" smtClean="0"/>
              <a:t> * 1 cm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/s / 1 cm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/ (1 </a:t>
            </a:r>
            <a:r>
              <a:rPr lang="en-US" sz="2800" dirty="0" err="1" smtClean="0"/>
              <a:t>atm</a:t>
            </a:r>
            <a:r>
              <a:rPr lang="en-US" sz="2800" dirty="0" smtClean="0"/>
              <a:t> / 1 cm)</a:t>
            </a:r>
          </a:p>
          <a:p>
            <a:pPr>
              <a:buNone/>
            </a:pPr>
            <a:r>
              <a:rPr lang="en-US" sz="2800" dirty="0" smtClean="0"/>
              <a:t>                       = 9.87x10</a:t>
            </a:r>
            <a:r>
              <a:rPr lang="en-US" sz="2800" baseline="30000" dirty="0" smtClean="0"/>
              <a:t>-9 </a:t>
            </a:r>
            <a:r>
              <a:rPr lang="en-US" sz="2800" dirty="0" smtClean="0"/>
              <a:t>cm</a:t>
            </a:r>
            <a:r>
              <a:rPr lang="en-US" sz="2800" baseline="30000" dirty="0" smtClean="0"/>
              <a:t>2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2174240" y="361697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Permeability depends only on the </a:t>
            </a:r>
          </a:p>
          <a:p>
            <a:r>
              <a:rPr lang="en-US" sz="3200" dirty="0" smtClean="0"/>
              <a:t>geometry of passages within the matrix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7056" y="13547"/>
            <a:ext cx="1747520" cy="1706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0428"/>
            <a:ext cx="1747520" cy="18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794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8880" y="35998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More on Hydraulic Conductivity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209800"/>
            <a:ext cx="8229600" cy="4525963"/>
          </a:xfrm>
        </p:spPr>
        <p:txBody>
          <a:bodyPr/>
          <a:lstStyle/>
          <a:p>
            <a:r>
              <a:rPr lang="en-US" dirty="0" smtClean="0"/>
              <a:t>Viscosity and density depend on temperature:</a:t>
            </a:r>
          </a:p>
          <a:p>
            <a:pPr lvl="1"/>
            <a:r>
              <a:rPr lang="en-US" dirty="0" smtClean="0"/>
              <a:t>for T up, </a:t>
            </a:r>
            <a:r>
              <a:rPr lang="en-US" dirty="0" err="1" smtClean="0">
                <a:latin typeface="Symbol" charset="2"/>
                <a:cs typeface="Symbol" charset="2"/>
              </a:rPr>
              <a:t>m</a:t>
            </a:r>
            <a:r>
              <a:rPr lang="en-US" dirty="0" smtClean="0"/>
              <a:t> goes down (large effect) and </a:t>
            </a:r>
            <a:r>
              <a:rPr lang="en-US" dirty="0" err="1" smtClean="0">
                <a:latin typeface="Symbol" charset="2"/>
                <a:cs typeface="Symbol" charset="2"/>
              </a:rPr>
              <a:t>r</a:t>
            </a:r>
            <a:r>
              <a:rPr lang="en-US" dirty="0" smtClean="0"/>
              <a:t> goes down (smaller effect) -&gt; K goes up</a:t>
            </a:r>
          </a:p>
          <a:p>
            <a:pPr lvl="1"/>
            <a:r>
              <a:rPr lang="en-US" dirty="0" smtClean="0"/>
              <a:t>Pure water at 15.6°C and 1 </a:t>
            </a:r>
            <a:r>
              <a:rPr lang="en-US" dirty="0" err="1" smtClean="0"/>
              <a:t>atm</a:t>
            </a:r>
            <a:r>
              <a:rPr lang="en-US" dirty="0" smtClean="0"/>
              <a:t> is standard</a:t>
            </a:r>
          </a:p>
          <a:p>
            <a:r>
              <a:rPr lang="en-US" dirty="0" smtClean="0"/>
              <a:t>ft/day is common (USGS) unit for K and for q</a:t>
            </a:r>
          </a:p>
        </p:txBody>
      </p:sp>
      <p:sp>
        <p:nvSpPr>
          <p:cNvPr id="4" name="Rectangle 3"/>
          <p:cNvSpPr/>
          <p:nvPr/>
        </p:nvSpPr>
        <p:spPr>
          <a:xfrm>
            <a:off x="7056" y="13547"/>
            <a:ext cx="1747520" cy="1706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0428"/>
            <a:ext cx="1747520" cy="18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972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826</Words>
  <Application>Microsoft Macintosh PowerPoint</Application>
  <PresentationFormat>On-screen Show (4:3)</PresentationFormat>
  <Paragraphs>139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PowerPoint Presentation</vt:lpstr>
      <vt:lpstr>Learning Objectives Darcy’s Law</vt:lpstr>
      <vt:lpstr>Darcy’s  Experiment and Law</vt:lpstr>
      <vt:lpstr>Hydraulic Conductivity</vt:lpstr>
      <vt:lpstr>More Generalizations Darcy’s Law</vt:lpstr>
      <vt:lpstr>Permeameter Device to measure hydraulic conductivity of materials </vt:lpstr>
      <vt:lpstr>Permeability</vt:lpstr>
      <vt:lpstr>PowerPoint Presentation</vt:lpstr>
      <vt:lpstr>More on Hydraulic Conductivity</vt:lpstr>
      <vt:lpstr>Properties of Sediments</vt:lpstr>
      <vt:lpstr>PowerPoint Presentation</vt:lpstr>
      <vt:lpstr>The End – Darcy’s Law 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Michael Brown</dc:creator>
  <cp:lastModifiedBy>J Michael Brown</cp:lastModifiedBy>
  <cp:revision>3</cp:revision>
  <dcterms:created xsi:type="dcterms:W3CDTF">2012-02-28T22:07:31Z</dcterms:created>
  <dcterms:modified xsi:type="dcterms:W3CDTF">2012-04-02T17:13:25Z</dcterms:modified>
</cp:coreProperties>
</file>