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6" d="100"/>
          <a:sy n="176" d="100"/>
        </p:scale>
        <p:origin x="-1560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2874A-0327-9B48-AB78-3683BADE215F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FF722-DF97-4148-A33B-93916346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9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8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0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5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F722-DF97-4148-A33B-9391634642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6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7CDD-0CFB-4447-B22C-2ED41903F3ED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53BD-2A08-7842-BFE6-44107EFB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7/Ogallala_changes_1980-1995.svg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03544" y="1672804"/>
            <a:ext cx="5785267" cy="1529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ESS 454 </a:t>
            </a:r>
            <a:br>
              <a:rPr lang="en-US" dirty="0" smtClean="0"/>
            </a:br>
            <a:r>
              <a:rPr lang="en-US" dirty="0" smtClean="0"/>
              <a:t>Hydrogeology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82656" y="3502120"/>
            <a:ext cx="4047515" cy="146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Module 1</a:t>
            </a:r>
          </a:p>
          <a:p>
            <a:pPr algn="ctr"/>
            <a:r>
              <a:rPr lang="en-US" dirty="0" smtClean="0"/>
              <a:t>Course Overview, </a:t>
            </a:r>
          </a:p>
          <a:p>
            <a:pPr algn="ctr"/>
            <a:r>
              <a:rPr lang="en-US" dirty="0" smtClean="0"/>
              <a:t>Hydrogeology History, </a:t>
            </a:r>
          </a:p>
          <a:p>
            <a:pPr algn="ctr"/>
            <a:r>
              <a:rPr lang="en-US" dirty="0" smtClean="0"/>
              <a:t>Hydrologic Cycle,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Sustainability I </a:t>
            </a:r>
            <a:r>
              <a:rPr lang="en-US" dirty="0" smtClean="0"/>
              <a:t>&amp; II</a:t>
            </a:r>
            <a:endParaRPr lang="en-US" dirty="0" smtClean="0"/>
          </a:p>
        </p:txBody>
      </p:sp>
      <p:pic>
        <p:nvPicPr>
          <p:cNvPr id="6" name="Picture 5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10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891" y="398200"/>
            <a:ext cx="6872111" cy="49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5500" y="5407223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Times 2007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11" y="13008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Ogallala Aquifer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1827393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The leading irrigation area of the Western Hemisphere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62393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450,000 sq. km over eight states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800" y="3118559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Pliocene sand, silt, gravel, 30-300 </a:t>
            </a:r>
            <a:r>
              <a:rPr lang="en-US" sz="2800" dirty="0" err="1" smtClean="0"/>
              <a:t>m</a:t>
            </a:r>
            <a:r>
              <a:rPr lang="en-US" sz="2800" dirty="0" smtClean="0"/>
              <a:t> saturated thickness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38226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Total storage equal to Lake Huron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Ogallala changes 1980-1995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8641" y="1124001"/>
            <a:ext cx="3747352" cy="4111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50386" y="5278247"/>
            <a:ext cx="5642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http://en.wikipedia.org/wiki/File:Ogallala_changes_1980-1995.svg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Ogallala Aquifer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388" y="2443977"/>
            <a:ext cx="3577140" cy="17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78" y="193588"/>
            <a:ext cx="8229600" cy="952500"/>
          </a:xfrm>
        </p:spPr>
        <p:txBody>
          <a:bodyPr/>
          <a:lstStyle/>
          <a:p>
            <a:r>
              <a:rPr lang="en-US" dirty="0" smtClean="0"/>
              <a:t>Ogallala Aquifer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80" y="4910601"/>
            <a:ext cx="879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“Proposed Desired Future Conditions for the Ogallala Aquifer</a:t>
            </a:r>
            <a:r>
              <a:rPr lang="en-US" i="1" dirty="0" smtClean="0"/>
              <a:t>” by the Northern Plains Ground Water Conservation District (2008)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415" y="1273677"/>
            <a:ext cx="7171296" cy="3662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1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389" y="475811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Issues of Depletion and </a:t>
            </a:r>
            <a:br>
              <a:rPr lang="en-US" sz="4000" dirty="0" smtClean="0"/>
            </a:br>
            <a:r>
              <a:rPr lang="en-US" sz="4000" dirty="0" smtClean="0"/>
              <a:t>Contamination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9151"/>
            <a:ext cx="8229600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Level declines &gt; 30 </a:t>
            </a:r>
            <a:r>
              <a:rPr lang="en-US" dirty="0" err="1" smtClean="0"/>
              <a:t>m</a:t>
            </a:r>
            <a:r>
              <a:rPr lang="en-US" dirty="0" smtClean="0"/>
              <a:t> since 1940’s</a:t>
            </a:r>
          </a:p>
          <a:p>
            <a:r>
              <a:rPr lang="en-US" dirty="0" smtClean="0"/>
              <a:t>Current “mining” </a:t>
            </a:r>
            <a:r>
              <a:rPr lang="en-US" sz="2562" dirty="0" smtClean="0"/>
              <a:t>~</a:t>
            </a:r>
            <a:r>
              <a:rPr lang="en-US" dirty="0" smtClean="0"/>
              <a:t> 82 cm/year</a:t>
            </a:r>
          </a:p>
          <a:p>
            <a:r>
              <a:rPr lang="en-US" dirty="0" smtClean="0"/>
              <a:t>Contamination especially from agricultural sources</a:t>
            </a:r>
          </a:p>
          <a:p>
            <a:pPr lvl="1"/>
            <a:r>
              <a:rPr lang="en-US" dirty="0" smtClean="0"/>
              <a:t>Note – lag time of aquifer contamination appearing today from the beginning of chemical agriculture in 50 years ago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8701" y="254000"/>
            <a:ext cx="4470400" cy="5270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OgallalaCov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54" y="326515"/>
            <a:ext cx="3659258" cy="5141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5678" y="1333502"/>
            <a:ext cx="31989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between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Rational (science </a:t>
            </a:r>
            <a:r>
              <a:rPr lang="en-US" dirty="0" smtClean="0"/>
              <a:t>based)   Sustainability Goals</a:t>
            </a:r>
            <a:endParaRPr lang="en-US" dirty="0"/>
          </a:p>
          <a:p>
            <a:r>
              <a:rPr lang="en-US" dirty="0" smtClean="0"/>
              <a:t>2.   Policy Tools (laws)</a:t>
            </a:r>
          </a:p>
          <a:p>
            <a:r>
              <a:rPr lang="en-US" dirty="0" smtClean="0"/>
              <a:t>3.   Political Realities </a:t>
            </a:r>
          </a:p>
          <a:p>
            <a:pPr lvl="1"/>
            <a:r>
              <a:rPr lang="en-US" sz="1600" dirty="0"/>
              <a:t>W</a:t>
            </a:r>
            <a:r>
              <a:rPr lang="en-US" sz="1600" dirty="0" smtClean="0"/>
              <a:t>ho will be voted out of office?</a:t>
            </a:r>
          </a:p>
          <a:p>
            <a:pPr lvl="1"/>
            <a:r>
              <a:rPr lang="en-US" sz="1600" dirty="0" smtClean="0"/>
              <a:t>Which laws will be changed?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3196" y="1774382"/>
            <a:ext cx="8807929" cy="32573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gallaChart.pdf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6" y="1821094"/>
            <a:ext cx="8480775" cy="3210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284575"/>
            <a:ext cx="8229600" cy="952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Panhandle Area Water </a:t>
            </a:r>
            <a:br>
              <a:rPr lang="en-US" sz="3200" dirty="0" smtClean="0"/>
            </a:br>
            <a:r>
              <a:rPr lang="en-US" sz="3200" dirty="0" smtClean="0"/>
              <a:t>Management Goals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992059" y="2267450"/>
            <a:ext cx="1262943" cy="25701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7" y="638088"/>
            <a:ext cx="82296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2060, even with planning </a:t>
            </a:r>
            <a:br>
              <a:rPr lang="en-US" sz="3600" dirty="0" smtClean="0"/>
            </a:br>
            <a:r>
              <a:rPr lang="en-US" sz="3600" dirty="0" smtClean="0"/>
              <a:t>goals of reduced usage: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7" y="1693335"/>
            <a:ext cx="8229600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As much as 70% of remaining water will be gone</a:t>
            </a:r>
          </a:p>
          <a:p>
            <a:r>
              <a:rPr lang="en-US" dirty="0" smtClean="0"/>
              <a:t>Remaining water will be harder to pump and will be more contaminated</a:t>
            </a:r>
          </a:p>
          <a:p>
            <a:r>
              <a:rPr lang="en-US" dirty="0" smtClean="0"/>
              <a:t>Agriculture in the heartland of the US will experience significant challenges in your lifetime.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386" y="1904999"/>
            <a:ext cx="257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End: Sustainability 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4671" y="3226832"/>
            <a:ext cx="38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Up:  The Hydrologic Cycle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876" y="1843909"/>
            <a:ext cx="7772400" cy="719667"/>
          </a:xfrm>
        </p:spPr>
        <p:txBody>
          <a:bodyPr>
            <a:normAutofit/>
          </a:bodyPr>
          <a:lstStyle/>
          <a:p>
            <a:r>
              <a:rPr lang="en-US" dirty="0" smtClean="0"/>
              <a:t>An issue of sustainability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6581" y="2986904"/>
            <a:ext cx="557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Withdrawal of groundwater faster than it is recharged (groundwater mining) is not  sustainable.  When the groundwater is gone, what are the alternatives?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744107"/>
            <a:ext cx="6502400" cy="487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74800" y="530579"/>
            <a:ext cx="5506720" cy="25978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93670" y="1873554"/>
            <a:ext cx="2856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cited in </a:t>
            </a:r>
            <a:r>
              <a:rPr lang="en-US" sz="1200" dirty="0" err="1" smtClean="0"/>
              <a:t>Narasimhan</a:t>
            </a:r>
            <a:r>
              <a:rPr lang="en-US" sz="1200" dirty="0" smtClean="0"/>
              <a:t> (2009)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11651" y="1143616"/>
            <a:ext cx="49463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Aspects of our current economic and social thinking which are based on the premise that current rates of growth can be sustained indefinitely must be revised.</a:t>
            </a:r>
          </a:p>
          <a:p>
            <a:endParaRPr lang="en-US" dirty="0" smtClean="0"/>
          </a:p>
        </p:txBody>
      </p:sp>
      <p:pic>
        <p:nvPicPr>
          <p:cNvPr id="6" name="Picture 5" descr="hubb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60" y="172526"/>
            <a:ext cx="1662430" cy="1363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8520" y="153599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M.K. </a:t>
            </a:r>
            <a:r>
              <a:rPr lang="en-US" sz="1600" dirty="0" err="1" smtClean="0"/>
              <a:t>Hubbert</a:t>
            </a:r>
            <a:r>
              <a:rPr lang="en-US" sz="1600" dirty="0" smtClean="0"/>
              <a:t> 1975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54102" y="3239657"/>
            <a:ext cx="8648701" cy="2819939"/>
            <a:chOff x="1054099" y="2915690"/>
            <a:chExt cx="8648701" cy="2537945"/>
          </a:xfrm>
        </p:grpSpPr>
        <p:sp>
          <p:nvSpPr>
            <p:cNvPr id="10" name="Oval 9"/>
            <p:cNvSpPr/>
            <p:nvPr/>
          </p:nvSpPr>
          <p:spPr>
            <a:xfrm>
              <a:off x="1662623" y="2915690"/>
              <a:ext cx="7303580" cy="2143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4099" y="3209944"/>
              <a:ext cx="8648701" cy="22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yuthaya"/>
                  <a:cs typeface="Ayuthaya"/>
                </a:rPr>
                <a:t>Failure to respond promptly</a:t>
              </a:r>
            </a:p>
            <a:p>
              <a:pPr algn="ctr"/>
              <a:r>
                <a:rPr lang="en-US" sz="2000" dirty="0" smtClean="0">
                  <a:latin typeface="Ayuthaya"/>
                  <a:cs typeface="Ayuthaya"/>
                </a:rPr>
                <a:t> and rationally to these impending</a:t>
              </a:r>
            </a:p>
            <a:p>
              <a:pPr algn="ctr"/>
              <a:r>
                <a:rPr lang="en-US" sz="2000" dirty="0" smtClean="0">
                  <a:latin typeface="Ayuthaya"/>
                  <a:cs typeface="Ayuthaya"/>
                </a:rPr>
                <a:t> changes could lead to a global </a:t>
              </a:r>
            </a:p>
            <a:p>
              <a:pPr algn="ctr"/>
              <a:r>
                <a:rPr lang="en-US" sz="2000" dirty="0" smtClean="0">
                  <a:latin typeface="Ayuthaya"/>
                  <a:cs typeface="Ayuthaya"/>
                </a:rPr>
                <a:t>ecological crisis in which </a:t>
              </a:r>
            </a:p>
            <a:p>
              <a:pPr algn="ctr"/>
              <a:r>
                <a:rPr lang="en-US" sz="2000" dirty="0" smtClean="0">
                  <a:latin typeface="Ayuthaya"/>
                  <a:cs typeface="Ayuthaya"/>
                </a:rPr>
                <a:t>human beings will be the</a:t>
              </a:r>
            </a:p>
            <a:p>
              <a:pPr algn="ctr"/>
              <a:r>
                <a:rPr lang="en-US" sz="2000" dirty="0" smtClean="0">
                  <a:latin typeface="Ayuthaya"/>
                  <a:cs typeface="Ayuthaya"/>
                </a:rPr>
                <a:t> main victims</a:t>
              </a:r>
              <a:r>
                <a:rPr lang="en-US" sz="2000" dirty="0" smtClean="0"/>
                <a:t>.</a:t>
              </a:r>
            </a:p>
            <a:p>
              <a:endParaRPr lang="en-US" dirty="0" smtClean="0"/>
            </a:p>
            <a:p>
              <a:r>
                <a:rPr lang="en-US" dirty="0" smtClean="0"/>
                <a:t>                                                                                                    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3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898" y="1343379"/>
            <a:ext cx="7024515" cy="3752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7180" y="5041194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USGS circular 1186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3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icture5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391" y="511137"/>
            <a:ext cx="6935611" cy="47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5304631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Times 2007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5304631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Times 2007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84" y="433190"/>
            <a:ext cx="6878163" cy="4866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7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icture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836" y="455917"/>
            <a:ext cx="6879167" cy="48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5500" y="5407223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Times 2007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cture8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11429"/>
            <a:ext cx="6858000" cy="4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5407223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Times 2007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9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778" y="412750"/>
            <a:ext cx="6886222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5500" y="5407223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 Times 2007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377</Words>
  <Application>Microsoft Macintosh PowerPoint</Application>
  <PresentationFormat>On-screen Show (16:10)</PresentationFormat>
  <Paragraphs>71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An issue of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Ogallala Aquifer</vt:lpstr>
      <vt:lpstr>Ogallala Aquifer</vt:lpstr>
      <vt:lpstr>Ogallala Aquifer</vt:lpstr>
      <vt:lpstr>Issues of Depletion and  Contamination </vt:lpstr>
      <vt:lpstr>PowerPoint Presentation</vt:lpstr>
      <vt:lpstr>Panhandle Area Water  Management Goals</vt:lpstr>
      <vt:lpstr>In 2060, even with planning  goals of reduced usage:  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issue of sustainability</dc:title>
  <dc:creator>J Michael Brown</dc:creator>
  <cp:lastModifiedBy>J Michael Brown</cp:lastModifiedBy>
  <cp:revision>6</cp:revision>
  <dcterms:created xsi:type="dcterms:W3CDTF">2011-08-16T22:45:24Z</dcterms:created>
  <dcterms:modified xsi:type="dcterms:W3CDTF">2011-08-19T20:43:43Z</dcterms:modified>
</cp:coreProperties>
</file>