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2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A95E-8553-A649-915C-09FDBD960EFF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9250B-4427-1945-A1A1-2FA74713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9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4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1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2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3FF-F755-704A-BE79-41EDF4F2F052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4AD0-3897-AB44-9E8D-602D4682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emf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bg1"/>
                </a:solidFill>
              </a:rPr>
              <a:t>Aquifer boundaries, Recharge, </a:t>
            </a:r>
            <a:r>
              <a:rPr lang="en-US" sz="1800" dirty="0" err="1">
                <a:solidFill>
                  <a:schemeClr val="bg1"/>
                </a:solidFill>
              </a:rPr>
              <a:t>Thiem</a:t>
            </a:r>
            <a:r>
              <a:rPr lang="en-US" sz="1800" dirty="0">
                <a:solidFill>
                  <a:schemeClr val="bg1"/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Other “Type”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7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765550" y="2171700"/>
            <a:ext cx="4349749" cy="1651000"/>
            <a:chOff x="946150" y="792413"/>
            <a:chExt cx="5687715" cy="3843085"/>
          </a:xfrm>
        </p:grpSpPr>
        <p:grpSp>
          <p:nvGrpSpPr>
            <p:cNvPr id="48" name="Group 47"/>
            <p:cNvGrpSpPr/>
            <p:nvPr/>
          </p:nvGrpSpPr>
          <p:grpSpPr>
            <a:xfrm>
              <a:off x="946150" y="792413"/>
              <a:ext cx="5687715" cy="3843085"/>
              <a:chOff x="1037671" y="1100862"/>
              <a:chExt cx="6332560" cy="285729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208384" y="3807082"/>
                <a:ext cx="5449882" cy="151076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159931" y="2042583"/>
                <a:ext cx="6210300" cy="719667"/>
                <a:chOff x="546100" y="1841500"/>
                <a:chExt cx="6210300" cy="86360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546100" y="1854200"/>
                  <a:ext cx="2540000" cy="850900"/>
                </a:xfrm>
                <a:custGeom>
                  <a:avLst/>
                  <a:gdLst>
                    <a:gd name="connsiteX0" fmla="*/ 0 w 1943100"/>
                    <a:gd name="connsiteY0" fmla="*/ 0 h 850900"/>
                    <a:gd name="connsiteX1" fmla="*/ 647700 w 1943100"/>
                    <a:gd name="connsiteY1" fmla="*/ 38100 h 850900"/>
                    <a:gd name="connsiteX2" fmla="*/ 1143000 w 1943100"/>
                    <a:gd name="connsiteY2" fmla="*/ 190500 h 850900"/>
                    <a:gd name="connsiteX3" fmla="*/ 1498600 w 1943100"/>
                    <a:gd name="connsiteY3" fmla="*/ 406400 h 850900"/>
                    <a:gd name="connsiteX4" fmla="*/ 1778000 w 1943100"/>
                    <a:gd name="connsiteY4" fmla="*/ 609600 h 850900"/>
                    <a:gd name="connsiteX5" fmla="*/ 1943100 w 1943100"/>
                    <a:gd name="connsiteY5" fmla="*/ 850900 h 850900"/>
                    <a:gd name="connsiteX6" fmla="*/ 1930400 w 1943100"/>
                    <a:gd name="connsiteY6" fmla="*/ 850900 h 85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3100" h="850900">
                      <a:moveTo>
                        <a:pt x="0" y="0"/>
                      </a:moveTo>
                      <a:lnTo>
                        <a:pt x="647700" y="38100"/>
                      </a:lnTo>
                      <a:lnTo>
                        <a:pt x="1143000" y="190500"/>
                      </a:lnTo>
                      <a:lnTo>
                        <a:pt x="1498600" y="406400"/>
                      </a:lnTo>
                      <a:lnTo>
                        <a:pt x="1778000" y="609600"/>
                      </a:lnTo>
                      <a:lnTo>
                        <a:pt x="1943100" y="850900"/>
                      </a:lnTo>
                      <a:lnTo>
                        <a:pt x="1930400" y="850900"/>
                      </a:lnTo>
                    </a:path>
                  </a:pathLst>
                </a:cu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3263900" y="1841500"/>
                  <a:ext cx="2501900" cy="850900"/>
                </a:xfrm>
                <a:custGeom>
                  <a:avLst/>
                  <a:gdLst>
                    <a:gd name="connsiteX0" fmla="*/ 0 w 1943100"/>
                    <a:gd name="connsiteY0" fmla="*/ 0 h 850900"/>
                    <a:gd name="connsiteX1" fmla="*/ 647700 w 1943100"/>
                    <a:gd name="connsiteY1" fmla="*/ 38100 h 850900"/>
                    <a:gd name="connsiteX2" fmla="*/ 1143000 w 1943100"/>
                    <a:gd name="connsiteY2" fmla="*/ 190500 h 850900"/>
                    <a:gd name="connsiteX3" fmla="*/ 1498600 w 1943100"/>
                    <a:gd name="connsiteY3" fmla="*/ 406400 h 850900"/>
                    <a:gd name="connsiteX4" fmla="*/ 1778000 w 1943100"/>
                    <a:gd name="connsiteY4" fmla="*/ 609600 h 850900"/>
                    <a:gd name="connsiteX5" fmla="*/ 1943100 w 1943100"/>
                    <a:gd name="connsiteY5" fmla="*/ 850900 h 850900"/>
                    <a:gd name="connsiteX6" fmla="*/ 1930400 w 1943100"/>
                    <a:gd name="connsiteY6" fmla="*/ 850900 h 85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3100" h="850900">
                      <a:moveTo>
                        <a:pt x="0" y="0"/>
                      </a:moveTo>
                      <a:lnTo>
                        <a:pt x="647700" y="38100"/>
                      </a:lnTo>
                      <a:lnTo>
                        <a:pt x="1143000" y="190500"/>
                      </a:lnTo>
                      <a:lnTo>
                        <a:pt x="1498600" y="406400"/>
                      </a:lnTo>
                      <a:lnTo>
                        <a:pt x="1778000" y="609600"/>
                      </a:lnTo>
                      <a:lnTo>
                        <a:pt x="1943100" y="850900"/>
                      </a:lnTo>
                      <a:lnTo>
                        <a:pt x="1930400" y="850900"/>
                      </a:lnTo>
                    </a:path>
                  </a:pathLst>
                </a:cu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762500" y="1968500"/>
                  <a:ext cx="1993900" cy="443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037671" y="1100862"/>
                <a:ext cx="5907310" cy="554222"/>
                <a:chOff x="1037671" y="1100862"/>
                <a:chExt cx="5907310" cy="55422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037671" y="1635347"/>
                  <a:ext cx="5634735" cy="197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5688821" y="1100862"/>
                  <a:ext cx="1256160" cy="53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surface</a:t>
                  </a:r>
                  <a:endParaRPr lang="en-US" sz="1400" dirty="0"/>
                </a:p>
              </p:txBody>
            </p:sp>
          </p:grpSp>
        </p:grpSp>
        <p:sp>
          <p:nvSpPr>
            <p:cNvPr id="49" name="Freeform 48"/>
            <p:cNvSpPr/>
            <p:nvPr/>
          </p:nvSpPr>
          <p:spPr>
            <a:xfrm>
              <a:off x="1092200" y="2057400"/>
              <a:ext cx="4889500" cy="2374900"/>
            </a:xfrm>
            <a:custGeom>
              <a:avLst/>
              <a:gdLst>
                <a:gd name="connsiteX0" fmla="*/ 0 w 4889500"/>
                <a:gd name="connsiteY0" fmla="*/ 2362200 h 2374900"/>
                <a:gd name="connsiteX1" fmla="*/ 4889500 w 4889500"/>
                <a:gd name="connsiteY1" fmla="*/ 2374900 h 2374900"/>
                <a:gd name="connsiteX2" fmla="*/ 4876800 w 4889500"/>
                <a:gd name="connsiteY2" fmla="*/ 0 h 2374900"/>
                <a:gd name="connsiteX3" fmla="*/ 4533900 w 4889500"/>
                <a:gd name="connsiteY3" fmla="*/ 0 h 2374900"/>
                <a:gd name="connsiteX4" fmla="*/ 4356100 w 4889500"/>
                <a:gd name="connsiteY4" fmla="*/ 12700 h 2374900"/>
                <a:gd name="connsiteX5" fmla="*/ 4089400 w 4889500"/>
                <a:gd name="connsiteY5" fmla="*/ 25400 h 2374900"/>
                <a:gd name="connsiteX6" fmla="*/ 3911600 w 4889500"/>
                <a:gd name="connsiteY6" fmla="*/ 88900 h 2374900"/>
                <a:gd name="connsiteX7" fmla="*/ 3746500 w 4889500"/>
                <a:gd name="connsiteY7" fmla="*/ 101600 h 2374900"/>
                <a:gd name="connsiteX8" fmla="*/ 3619500 w 4889500"/>
                <a:gd name="connsiteY8" fmla="*/ 127000 h 2374900"/>
                <a:gd name="connsiteX9" fmla="*/ 3467100 w 4889500"/>
                <a:gd name="connsiteY9" fmla="*/ 203200 h 2374900"/>
                <a:gd name="connsiteX10" fmla="*/ 3225800 w 4889500"/>
                <a:gd name="connsiteY10" fmla="*/ 279400 h 2374900"/>
                <a:gd name="connsiteX11" fmla="*/ 3009900 w 4889500"/>
                <a:gd name="connsiteY11" fmla="*/ 393700 h 2374900"/>
                <a:gd name="connsiteX12" fmla="*/ 2755900 w 4889500"/>
                <a:gd name="connsiteY12" fmla="*/ 571500 h 2374900"/>
                <a:gd name="connsiteX13" fmla="*/ 2578100 w 4889500"/>
                <a:gd name="connsiteY13" fmla="*/ 774700 h 2374900"/>
                <a:gd name="connsiteX14" fmla="*/ 2400300 w 4889500"/>
                <a:gd name="connsiteY14" fmla="*/ 939800 h 2374900"/>
                <a:gd name="connsiteX15" fmla="*/ 2222500 w 4889500"/>
                <a:gd name="connsiteY15" fmla="*/ 952500 h 2374900"/>
                <a:gd name="connsiteX16" fmla="*/ 2006600 w 4889500"/>
                <a:gd name="connsiteY16" fmla="*/ 711200 h 2374900"/>
                <a:gd name="connsiteX17" fmla="*/ 1739900 w 4889500"/>
                <a:gd name="connsiteY17" fmla="*/ 457200 h 2374900"/>
                <a:gd name="connsiteX18" fmla="*/ 1447800 w 4889500"/>
                <a:gd name="connsiteY18" fmla="*/ 292100 h 2374900"/>
                <a:gd name="connsiteX19" fmla="*/ 1181100 w 4889500"/>
                <a:gd name="connsiteY19" fmla="*/ 203200 h 2374900"/>
                <a:gd name="connsiteX20" fmla="*/ 838200 w 4889500"/>
                <a:gd name="connsiteY20" fmla="*/ 127000 h 2374900"/>
                <a:gd name="connsiteX21" fmla="*/ 520700 w 4889500"/>
                <a:gd name="connsiteY21" fmla="*/ 76200 h 2374900"/>
                <a:gd name="connsiteX22" fmla="*/ 63500 w 4889500"/>
                <a:gd name="connsiteY22" fmla="*/ 25400 h 2374900"/>
                <a:gd name="connsiteX23" fmla="*/ 63500 w 4889500"/>
                <a:gd name="connsiteY23" fmla="*/ 25400 h 2374900"/>
                <a:gd name="connsiteX24" fmla="*/ 101600 w 4889500"/>
                <a:gd name="connsiteY24" fmla="*/ 23495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9500" h="2374900">
                  <a:moveTo>
                    <a:pt x="0" y="2362200"/>
                  </a:moveTo>
                  <a:lnTo>
                    <a:pt x="4889500" y="2374900"/>
                  </a:lnTo>
                  <a:cubicBezTo>
                    <a:pt x="4885267" y="1583267"/>
                    <a:pt x="4881033" y="791633"/>
                    <a:pt x="4876800" y="0"/>
                  </a:cubicBezTo>
                  <a:lnTo>
                    <a:pt x="4533900" y="0"/>
                  </a:lnTo>
                  <a:lnTo>
                    <a:pt x="4356100" y="12700"/>
                  </a:lnTo>
                  <a:lnTo>
                    <a:pt x="4089400" y="25400"/>
                  </a:lnTo>
                  <a:lnTo>
                    <a:pt x="3911600" y="88900"/>
                  </a:lnTo>
                  <a:lnTo>
                    <a:pt x="3746500" y="101600"/>
                  </a:lnTo>
                  <a:lnTo>
                    <a:pt x="3619500" y="127000"/>
                  </a:lnTo>
                  <a:lnTo>
                    <a:pt x="3467100" y="203200"/>
                  </a:lnTo>
                  <a:lnTo>
                    <a:pt x="3225800" y="279400"/>
                  </a:lnTo>
                  <a:lnTo>
                    <a:pt x="3009900" y="393700"/>
                  </a:lnTo>
                  <a:lnTo>
                    <a:pt x="2755900" y="571500"/>
                  </a:lnTo>
                  <a:lnTo>
                    <a:pt x="2578100" y="774700"/>
                  </a:lnTo>
                  <a:lnTo>
                    <a:pt x="2400300" y="939800"/>
                  </a:lnTo>
                  <a:lnTo>
                    <a:pt x="2222500" y="952500"/>
                  </a:lnTo>
                  <a:lnTo>
                    <a:pt x="2006600" y="711200"/>
                  </a:lnTo>
                  <a:lnTo>
                    <a:pt x="1739900" y="457200"/>
                  </a:lnTo>
                  <a:lnTo>
                    <a:pt x="1447800" y="292100"/>
                  </a:lnTo>
                  <a:lnTo>
                    <a:pt x="1181100" y="203200"/>
                  </a:lnTo>
                  <a:lnTo>
                    <a:pt x="838200" y="127000"/>
                  </a:lnTo>
                  <a:lnTo>
                    <a:pt x="520700" y="762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101600" y="2349500"/>
                  </a:lnTo>
                </a:path>
              </a:pathLst>
            </a:custGeom>
            <a:pattFill prst="pct25">
              <a:fgClr>
                <a:schemeClr val="bg1"/>
              </a:fgClr>
              <a:bgClr>
                <a:srgbClr val="FFFF00"/>
              </a:bgClr>
            </a:patt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355865"/>
            <a:ext cx="71755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Steady-State Flow</a:t>
            </a:r>
            <a:br>
              <a:rPr lang="en-US" sz="3600" dirty="0" smtClean="0"/>
            </a:br>
            <a:r>
              <a:rPr lang="en-US" sz="3600" dirty="0" err="1"/>
              <a:t>Thiem</a:t>
            </a:r>
            <a:r>
              <a:rPr lang="en-US" sz="3600" dirty="0"/>
              <a:t> </a:t>
            </a:r>
            <a:r>
              <a:rPr lang="en-US" sz="3600" dirty="0" smtClean="0"/>
              <a:t>Equation – Unconfined Aquifer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33283"/>
              </p:ext>
            </p:extLst>
          </p:nvPr>
        </p:nvGraphicFramePr>
        <p:xfrm>
          <a:off x="187325" y="1866900"/>
          <a:ext cx="1428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914400" imgH="393700" progId="Equation.3">
                  <p:embed/>
                </p:oleObj>
              </mc:Choice>
              <mc:Fallback>
                <p:oleObj name="Equation" r:id="rId5" imgW="914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325" y="1866900"/>
                        <a:ext cx="1428750" cy="660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8076"/>
              </p:ext>
            </p:extLst>
          </p:nvPr>
        </p:nvGraphicFramePr>
        <p:xfrm>
          <a:off x="228600" y="2730500"/>
          <a:ext cx="14493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927100" imgH="393700" progId="Equation.3">
                  <p:embed/>
                </p:oleObj>
              </mc:Choice>
              <mc:Fallback>
                <p:oleObj name="Equation" r:id="rId7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2730500"/>
                        <a:ext cx="1449388" cy="704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36376"/>
              </p:ext>
            </p:extLst>
          </p:nvPr>
        </p:nvGraphicFramePr>
        <p:xfrm>
          <a:off x="149225" y="3721100"/>
          <a:ext cx="18049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9" imgW="1193800" imgH="482600" progId="Equation.3">
                  <p:embed/>
                </p:oleObj>
              </mc:Choice>
              <mc:Fallback>
                <p:oleObj name="Equation" r:id="rId9" imgW="1193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225" y="3721100"/>
                        <a:ext cx="1804988" cy="730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38944"/>
              </p:ext>
            </p:extLst>
          </p:nvPr>
        </p:nvGraphicFramePr>
        <p:xfrm>
          <a:off x="265113" y="4686300"/>
          <a:ext cx="1958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1" imgW="1117600" imgH="431800" progId="Equation.3">
                  <p:embed/>
                </p:oleObj>
              </mc:Choice>
              <mc:Fallback>
                <p:oleObj name="Equation" r:id="rId11" imgW="1117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113" y="4686300"/>
                        <a:ext cx="1958975" cy="720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48898"/>
              </p:ext>
            </p:extLst>
          </p:nvPr>
        </p:nvGraphicFramePr>
        <p:xfrm>
          <a:off x="3349625" y="4670425"/>
          <a:ext cx="22542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3" imgW="1206500" imgH="431800" progId="Equation.3">
                  <p:embed/>
                </p:oleObj>
              </mc:Choice>
              <mc:Fallback>
                <p:oleObj name="Equation" r:id="rId13" imgW="1206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9625" y="4670425"/>
                        <a:ext cx="2254250" cy="808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537200" y="2501900"/>
            <a:ext cx="139700" cy="11684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613400" y="3251200"/>
            <a:ext cx="1041400" cy="393700"/>
            <a:chOff x="5613400" y="3162300"/>
            <a:chExt cx="1041400" cy="39370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5613400" y="3543300"/>
              <a:ext cx="10160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722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16700" y="2743200"/>
            <a:ext cx="558800" cy="939801"/>
            <a:chOff x="6642100" y="2743200"/>
            <a:chExt cx="558800" cy="939801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6642100" y="2743200"/>
              <a:ext cx="12700" cy="9398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2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00700" y="3124200"/>
            <a:ext cx="546100" cy="393700"/>
            <a:chOff x="5613400" y="3162300"/>
            <a:chExt cx="546100" cy="3937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613400" y="3543300"/>
              <a:ext cx="5334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769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400" y="2870200"/>
            <a:ext cx="558800" cy="812802"/>
            <a:chOff x="6642100" y="2870200"/>
            <a:chExt cx="558800" cy="812802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6654800" y="2870200"/>
              <a:ext cx="0" cy="8128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9700" y="1562100"/>
            <a:ext cx="56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hydraulic head does not change with time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2600" y="200660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Darcy’s Law in radial coordinates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16100" y="28702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earrange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30400" y="38989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both sides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74900" y="48133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7100" y="4178300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K from drawdown at two distances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45200" y="48895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Steady-state – no dependence on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514" y="203200"/>
            <a:ext cx="6120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/>
              <a:t>Specific Capacity (driller’s </a:t>
            </a:r>
            <a:r>
              <a:rPr lang="en-US" sz="3600" dirty="0" smtClean="0"/>
              <a:t>term)</a:t>
            </a:r>
            <a:endParaRPr lang="en-US" sz="3600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7157"/>
              </p:ext>
            </p:extLst>
          </p:nvPr>
        </p:nvGraphicFramePr>
        <p:xfrm>
          <a:off x="1419225" y="3922713"/>
          <a:ext cx="29654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587500" imgH="457200" progId="Equation.3">
                  <p:embed/>
                </p:oleObj>
              </mc:Choice>
              <mc:Fallback>
                <p:oleObj name="Equation" r:id="rId4" imgW="1587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9225" y="3922713"/>
                        <a:ext cx="2965450" cy="855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1400" y="11430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 Pump well for at least several hours – likely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steady-state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1400" y="1651000"/>
            <a:ext cx="601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Record rate (Q) and maximum drawdown at well head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8700" y="2171700"/>
            <a:ext cx="364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                </a:t>
            </a:r>
            <a:r>
              <a:rPr lang="en-US" dirty="0" smtClean="0">
                <a:solidFill>
                  <a:srgbClr val="FFFF00"/>
                </a:solidFill>
              </a:rPr>
              <a:t> Specific Capacity = Q/</a:t>
            </a:r>
            <a:r>
              <a:rPr lang="en-US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600" y="2794000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often approximately equal to the </a:t>
            </a:r>
            <a:r>
              <a:rPr lang="en-US" sz="2400" dirty="0" err="1" smtClean="0"/>
              <a:t>Transmissivity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49700" y="3251200"/>
            <a:ext cx="10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Why??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38335"/>
              </p:ext>
            </p:extLst>
          </p:nvPr>
        </p:nvGraphicFramePr>
        <p:xfrm>
          <a:off x="4875213" y="3932630"/>
          <a:ext cx="3316287" cy="89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1816100" imgH="444500" progId="Equation.3">
                  <p:embed/>
                </p:oleObj>
              </mc:Choice>
              <mc:Fallback>
                <p:oleObj name="Equation" r:id="rId6" imgW="1816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5213" y="3932630"/>
                        <a:ext cx="3316287" cy="8965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03400" y="3937000"/>
            <a:ext cx="1749197" cy="1309132"/>
            <a:chOff x="1803400" y="3937000"/>
            <a:chExt cx="1749197" cy="1309132"/>
          </a:xfrm>
        </p:grpSpPr>
        <p:sp>
          <p:nvSpPr>
            <p:cNvPr id="12" name="Rectangle 11"/>
            <p:cNvSpPr/>
            <p:nvPr/>
          </p:nvSpPr>
          <p:spPr>
            <a:xfrm>
              <a:off x="1892300" y="3937000"/>
              <a:ext cx="1320800" cy="8001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3400" y="48768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Specific Capacity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32500" y="3949700"/>
            <a:ext cx="1320800" cy="863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66000" y="3937000"/>
            <a:ext cx="749300" cy="850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38500" y="3949700"/>
            <a:ext cx="1143000" cy="8255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30600" y="4076700"/>
            <a:ext cx="564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497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 animBg="1"/>
      <p:bldP spid="14" grpId="1" animBg="1"/>
      <p:bldP spid="15" grpId="0" animBg="1"/>
      <p:bldP spid="15" grpId="1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300" y="203200"/>
            <a:ext cx="36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Example:  My Well  </a:t>
            </a:r>
            <a:endParaRPr lang="en-US" sz="3600" dirty="0"/>
          </a:p>
        </p:txBody>
      </p:sp>
      <p:pic>
        <p:nvPicPr>
          <p:cNvPr id="5" name="Picture 4" descr="Brown1We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914400"/>
            <a:ext cx="3484144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700" y="12954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glaciofluvial</a:t>
            </a:r>
            <a:r>
              <a:rPr lang="en-US" dirty="0" smtClean="0"/>
              <a:t> geology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6800" y="165100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Driller’s log available online through Washington State Department of Ecology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73800" y="1739900"/>
            <a:ext cx="2261481" cy="1042432"/>
            <a:chOff x="6273800" y="1739900"/>
            <a:chExt cx="2261481" cy="1042432"/>
          </a:xfrm>
        </p:grpSpPr>
        <p:sp>
          <p:nvSpPr>
            <p:cNvPr id="8" name="TextBox 7"/>
            <p:cNvSpPr txBox="1"/>
            <p:nvPr/>
          </p:nvSpPr>
          <p:spPr>
            <a:xfrm>
              <a:off x="6311900" y="1739900"/>
              <a:ext cx="120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Till to 23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3800" y="2082800"/>
              <a:ext cx="2089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Clay-rich sand to 65’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3800" y="2413000"/>
              <a:ext cx="2261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Sand and gravel to 68’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81500" y="1803400"/>
            <a:ext cx="1536700" cy="4826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36600" y="2133600"/>
            <a:ext cx="3568700" cy="1155700"/>
            <a:chOff x="736600" y="2133600"/>
            <a:chExt cx="3568700" cy="1155700"/>
          </a:xfrm>
        </p:grpSpPr>
        <p:sp>
          <p:nvSpPr>
            <p:cNvPr id="12" name="Rectangle 11"/>
            <p:cNvSpPr/>
            <p:nvPr/>
          </p:nvSpPr>
          <p:spPr>
            <a:xfrm>
              <a:off x="2768600" y="2133600"/>
              <a:ext cx="1536700" cy="11557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600" y="2273300"/>
              <a:ext cx="160228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6” bore</a:t>
              </a:r>
            </a:p>
            <a:p>
              <a:r>
                <a:rPr lang="en-US" sz="1400" dirty="0" smtClean="0"/>
                <a:t>Screened for last 5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9700" y="3721100"/>
            <a:ext cx="4343400" cy="431800"/>
            <a:chOff x="139700" y="3721100"/>
            <a:chExt cx="4343400" cy="431800"/>
          </a:xfrm>
        </p:grpSpPr>
        <p:sp>
          <p:nvSpPr>
            <p:cNvPr id="14" name="Rectangle 13"/>
            <p:cNvSpPr/>
            <p:nvPr/>
          </p:nvSpPr>
          <p:spPr>
            <a:xfrm>
              <a:off x="2730500" y="3810000"/>
              <a:ext cx="1752600" cy="3429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700" y="3721100"/>
              <a:ext cx="2476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Static head is 15’ below surface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7000" y="4610100"/>
            <a:ext cx="4178300" cy="635000"/>
            <a:chOff x="127000" y="4610100"/>
            <a:chExt cx="4178300" cy="635000"/>
          </a:xfrm>
        </p:grpSpPr>
        <p:sp>
          <p:nvSpPr>
            <p:cNvPr id="16" name="TextBox 15"/>
            <p:cNvSpPr txBox="1"/>
            <p:nvPr/>
          </p:nvSpPr>
          <p:spPr>
            <a:xfrm>
              <a:off x="127000" y="4610100"/>
              <a:ext cx="245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Pumped at 21 gallons/minute for 2 hours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6200" y="4762500"/>
              <a:ext cx="1689100" cy="482600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01700" y="5156200"/>
            <a:ext cx="135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Drawdown of 8’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5100" y="3962400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capacity of: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4.1x10</a:t>
            </a:r>
            <a:r>
              <a:rPr lang="en-US" baseline="30000" dirty="0" smtClean="0"/>
              <a:t>3</a:t>
            </a:r>
            <a:r>
              <a:rPr lang="en-US" dirty="0" smtClean="0"/>
              <a:t>/8=500 ft</a:t>
            </a:r>
            <a:r>
              <a:rPr lang="en-US" baseline="30000" dirty="0" smtClean="0"/>
              <a:t>2</a:t>
            </a:r>
            <a:r>
              <a:rPr lang="en-US" dirty="0" smtClean="0"/>
              <a:t>/day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1000" y="3187700"/>
            <a:ext cx="196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Q=21*.134*60*24</a:t>
            </a:r>
          </a:p>
          <a:p>
            <a:r>
              <a:rPr lang="en-US" dirty="0"/>
              <a:t> </a:t>
            </a:r>
            <a:r>
              <a:rPr lang="en-US" dirty="0" smtClean="0"/>
              <a:t>   = 4.1x10</a:t>
            </a:r>
            <a:r>
              <a:rPr lang="en-US" baseline="30000" dirty="0" smtClean="0"/>
              <a:t>3</a:t>
            </a:r>
            <a:r>
              <a:rPr lang="en-US" dirty="0" smtClean="0"/>
              <a:t> ft</a:t>
            </a:r>
            <a:r>
              <a:rPr lang="en-US" baseline="30000" dirty="0" smtClean="0"/>
              <a:t>3</a:t>
            </a:r>
            <a:r>
              <a:rPr lang="en-US" dirty="0" smtClean="0"/>
              <a:t>/day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87379" y="4648200"/>
            <a:ext cx="238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is about 100 </a:t>
            </a:r>
            <a:r>
              <a:rPr lang="en-US" dirty="0" err="1"/>
              <a:t>ft</a:t>
            </a:r>
            <a:r>
              <a:rPr lang="en-US" dirty="0"/>
              <a:t>/day</a:t>
            </a:r>
          </a:p>
          <a:p>
            <a:r>
              <a:rPr lang="en-US" dirty="0"/>
              <a:t>(typical </a:t>
            </a:r>
            <a:r>
              <a:rPr lang="en-US" dirty="0" smtClean="0"/>
              <a:t>“good” sand</a:t>
            </a:r>
            <a:r>
              <a:rPr lang="en-US" dirty="0"/>
              <a:t>/gravel value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8" grpId="0"/>
      <p:bldP spid="19" grpId="0"/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900" y="2082800"/>
            <a:ext cx="663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End: Breakdown of </a:t>
            </a:r>
            <a:r>
              <a:rPr lang="en-US" dirty="0" err="1" smtClean="0"/>
              <a:t>Theis</a:t>
            </a:r>
            <a:r>
              <a:rPr lang="en-US" dirty="0" smtClean="0"/>
              <a:t> assumptions and steady-state behavior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755900"/>
            <a:ext cx="321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Coming up: Other “Type”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283" y="404284"/>
            <a:ext cx="463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951" y="1835149"/>
            <a:ext cx="7499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Recognize causes for departure of well drawdown data from the </a:t>
            </a:r>
            <a:r>
              <a:rPr lang="en-US" dirty="0" err="1" smtClean="0"/>
              <a:t>Theis</a:t>
            </a:r>
            <a:r>
              <a:rPr lang="en-US" dirty="0" smtClean="0"/>
              <a:t> “non-equilibrium” formula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Be able to explain why a pressure head is necessary to recover water from a confined </a:t>
            </a:r>
            <a:r>
              <a:rPr lang="en-US" dirty="0" smtClean="0"/>
              <a:t>aquifer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able to explain how recharge is enhanced by pumping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able to qualitatively show how drawdown </a:t>
            </a:r>
            <a:r>
              <a:rPr lang="en-US" dirty="0" err="1" smtClean="0"/>
              <a:t>vs</a:t>
            </a:r>
            <a:r>
              <a:rPr lang="en-US" dirty="0" smtClean="0"/>
              <a:t> time deviates from </a:t>
            </a:r>
            <a:r>
              <a:rPr lang="en-US" dirty="0" err="1" smtClean="0"/>
              <a:t>Theis</a:t>
            </a:r>
            <a:r>
              <a:rPr lang="en-US" dirty="0" smtClean="0"/>
              <a:t> curves in the case of leakage, recharge and barrier boundaries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able to use diffusion time scaling to estimate the distance to an aquifer boundary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Understand how to use the </a:t>
            </a:r>
            <a:r>
              <a:rPr lang="en-US" dirty="0" err="1" smtClean="0"/>
              <a:t>Thiem</a:t>
            </a:r>
            <a:r>
              <a:rPr lang="en-US" dirty="0" smtClean="0"/>
              <a:t> equation to determine T for a confined aquifer or K for an unconfined aquifer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Understand what Specific Capacity is and how to determine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8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372534"/>
            <a:ext cx="739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/>
              <a:t>Theis</a:t>
            </a:r>
            <a:r>
              <a:rPr lang="en-US" sz="3600" dirty="0" smtClean="0"/>
              <a:t> Assumptions Fail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9466" y="1869281"/>
            <a:ext cx="8534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dirty="0">
                <a:solidFill>
                  <a:srgbClr val="FFFF00"/>
                </a:solidFill>
              </a:rPr>
              <a:t>Total head becomes equal to the elevation head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To pump, </a:t>
            </a:r>
            <a:r>
              <a:rPr lang="en-US" sz="2400" dirty="0" smtClean="0"/>
              <a:t>a confined </a:t>
            </a:r>
            <a:r>
              <a:rPr lang="en-US" sz="2400" dirty="0"/>
              <a:t>aquifer must have pressure </a:t>
            </a:r>
            <a:r>
              <a:rPr lang="en-US" sz="2400" dirty="0" smtClean="0"/>
              <a:t>head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Cannot pump confined aquifer below elevation </a:t>
            </a:r>
            <a:r>
              <a:rPr lang="en-US" sz="2400" dirty="0" smtClean="0"/>
              <a:t>head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Pumping rate has to decrease</a:t>
            </a:r>
            <a:endParaRPr lang="en-US" sz="2400" dirty="0"/>
          </a:p>
          <a:p>
            <a:endParaRPr lang="en-US" sz="3000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3000" dirty="0" smtClean="0">
                <a:solidFill>
                  <a:srgbClr val="FFFF00"/>
                </a:solidFill>
              </a:rPr>
              <a:t>Aquifer </a:t>
            </a:r>
            <a:r>
              <a:rPr lang="en-US" sz="3000" dirty="0">
                <a:solidFill>
                  <a:srgbClr val="FFFF00"/>
                </a:solidFill>
              </a:rPr>
              <a:t>ends at some distance from </a:t>
            </a:r>
            <a:r>
              <a:rPr lang="en-US" sz="3000" dirty="0" smtClean="0">
                <a:solidFill>
                  <a:srgbClr val="FFFF00"/>
                </a:solidFill>
              </a:rPr>
              <a:t>well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Water cannot continue to flow in from farther away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Drawdown has to increase faster and/or pumping rate has to decrease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372534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/>
              <a:t>Theis</a:t>
            </a:r>
            <a:r>
              <a:rPr lang="en-US" sz="3600" dirty="0" smtClean="0"/>
              <a:t> Assumptions Fail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451601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451601" cy="15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0917" y="2825750"/>
            <a:ext cx="1365250" cy="2686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0083" y="1862666"/>
            <a:ext cx="70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straw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89967" y="2973917"/>
            <a:ext cx="1333500" cy="1682751"/>
            <a:chOff x="4389967" y="2973917"/>
            <a:chExt cx="1333500" cy="1682751"/>
          </a:xfrm>
        </p:grpSpPr>
        <p:sp>
          <p:nvSpPr>
            <p:cNvPr id="11" name="Rectangle 10"/>
            <p:cNvSpPr/>
            <p:nvPr/>
          </p:nvSpPr>
          <p:spPr>
            <a:xfrm>
              <a:off x="4389967" y="4121150"/>
              <a:ext cx="1333500" cy="5355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720168" y="2973917"/>
              <a:ext cx="0" cy="10689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01736" y="2978150"/>
              <a:ext cx="0" cy="10689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5005917" y="1873250"/>
            <a:ext cx="1206500" cy="2677583"/>
          </a:xfrm>
          <a:custGeom>
            <a:avLst/>
            <a:gdLst>
              <a:gd name="connsiteX0" fmla="*/ 0 w 1206500"/>
              <a:gd name="connsiteY0" fmla="*/ 2677583 h 2677583"/>
              <a:gd name="connsiteX1" fmla="*/ 370416 w 1206500"/>
              <a:gd name="connsiteY1" fmla="*/ 624417 h 2677583"/>
              <a:gd name="connsiteX2" fmla="*/ 1206500 w 1206500"/>
              <a:gd name="connsiteY2" fmla="*/ 0 h 26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2677583">
                <a:moveTo>
                  <a:pt x="0" y="2677583"/>
                </a:moveTo>
                <a:lnTo>
                  <a:pt x="370416" y="624417"/>
                </a:lnTo>
                <a:lnTo>
                  <a:pt x="1206500" y="0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834467" y="4106334"/>
            <a:ext cx="256116" cy="1384299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85735" y="4476749"/>
            <a:ext cx="1333500" cy="101811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377265" y="2823633"/>
            <a:ext cx="1350435" cy="1680634"/>
            <a:chOff x="4377265" y="2823633"/>
            <a:chExt cx="1350435" cy="1680634"/>
          </a:xfrm>
        </p:grpSpPr>
        <p:grpSp>
          <p:nvGrpSpPr>
            <p:cNvPr id="34" name="Group 33"/>
            <p:cNvGrpSpPr/>
            <p:nvPr/>
          </p:nvGrpSpPr>
          <p:grpSpPr>
            <a:xfrm>
              <a:off x="4377265" y="2823633"/>
              <a:ext cx="1350434" cy="1286934"/>
              <a:chOff x="4377265" y="2823633"/>
              <a:chExt cx="1350434" cy="128693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377265" y="2823633"/>
                <a:ext cx="1350434" cy="1286934"/>
                <a:chOff x="4377265" y="2823633"/>
                <a:chExt cx="1350434" cy="128693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377265" y="2823633"/>
                  <a:ext cx="1350434" cy="12869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385734" y="3831167"/>
                  <a:ext cx="1333500" cy="27304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 flipH="1">
                <a:off x="5082115" y="2827867"/>
                <a:ext cx="230716" cy="1276349"/>
              </a:xfrm>
              <a:prstGeom prst="line">
                <a:avLst/>
              </a:prstGeom>
              <a:ln w="76200" cmpd="sng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4398433" y="4089400"/>
              <a:ext cx="1329267" cy="41486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38766" y="3234267"/>
            <a:ext cx="270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pressure in unconfined aquifer pushes water up well when pressure is reduced in borehole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64767" y="4085166"/>
            <a:ext cx="232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aquifer is confined, and pressure in borehole is zero, no water can move up borehole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73251" y="120015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“Negative” pressure does not work to produce water in a confined aquifer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56200" y="3746500"/>
            <a:ext cx="51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23000" y="1587500"/>
            <a:ext cx="18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pressure by “sucking”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2500" y="2317750"/>
            <a:ext cx="227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amount of “sucking” will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00122 0.05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3389 L 0.01163 -0.09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372534"/>
            <a:ext cx="739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/>
              <a:t>Theis</a:t>
            </a:r>
            <a:r>
              <a:rPr lang="en-US" sz="3600" dirty="0" smtClean="0"/>
              <a:t> Assumptions Fail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934" y="193701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dirty="0">
                <a:solidFill>
                  <a:srgbClr val="FFFF00"/>
                </a:solidFill>
              </a:rPr>
              <a:t>Leakage through confining layer provides recharge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Decrease in aquifer head causes increase in 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h across </a:t>
            </a:r>
            <a:r>
              <a:rPr lang="en-US" sz="2400" dirty="0" err="1"/>
              <a:t>aquitard</a:t>
            </a:r>
            <a:endParaRPr lang="en-US" sz="2400" dirty="0"/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/>
              <a:t>Pumping enhances recharge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/>
              <a:t>When cone of depression is sufficiently large, recharge equals pumping </a:t>
            </a:r>
            <a:r>
              <a:rPr lang="en-US" sz="2000" dirty="0" smtClean="0"/>
              <a:t>rate</a:t>
            </a:r>
          </a:p>
          <a:p>
            <a:pPr lvl="1"/>
            <a:endParaRPr lang="en-US" sz="2400" dirty="0"/>
          </a:p>
          <a:p>
            <a:pPr marL="342900" indent="-342900">
              <a:buAutoNum type="arabicPeriod" startAt="3"/>
            </a:pPr>
            <a:r>
              <a:rPr lang="en-US" sz="3000" dirty="0">
                <a:solidFill>
                  <a:srgbClr val="FFFF00"/>
                </a:solidFill>
              </a:rPr>
              <a:t>Cone of depression extends out to a fixed head source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Water flows from source to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38967" y="300820"/>
            <a:ext cx="47117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Flow to well in Confined Aquifer with leakage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94267" y="3310461"/>
            <a:ext cx="7315200" cy="1151466"/>
            <a:chOff x="694267" y="2980267"/>
            <a:chExt cx="7315200" cy="1151466"/>
          </a:xfrm>
        </p:grpSpPr>
        <p:sp>
          <p:nvSpPr>
            <p:cNvPr id="50" name="Rectangle 49"/>
            <p:cNvSpPr/>
            <p:nvPr/>
          </p:nvSpPr>
          <p:spPr>
            <a:xfrm>
              <a:off x="694267" y="2980267"/>
              <a:ext cx="7264400" cy="1151466"/>
            </a:xfrm>
            <a:prstGeom prst="rect">
              <a:avLst/>
            </a:prstGeom>
            <a:pattFill prst="pct25">
              <a:fgClr>
                <a:schemeClr val="bg1"/>
              </a:fgClr>
              <a:bgClr>
                <a:srgbClr val="FFFF00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88000" y="3369733"/>
              <a:ext cx="242146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Aquifer above </a:t>
              </a:r>
              <a:r>
                <a:rPr lang="en-US" dirty="0" err="1" smtClean="0">
                  <a:solidFill>
                    <a:schemeClr val="bg1"/>
                  </a:solidFill>
                </a:rPr>
                <a:t>Aquitard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465" y="2360078"/>
            <a:ext cx="8305801" cy="3181349"/>
            <a:chOff x="262465" y="2055284"/>
            <a:chExt cx="8305801" cy="3181349"/>
          </a:xfrm>
        </p:grpSpPr>
        <p:grpSp>
          <p:nvGrpSpPr>
            <p:cNvPr id="54" name="Group 53"/>
            <p:cNvGrpSpPr/>
            <p:nvPr/>
          </p:nvGrpSpPr>
          <p:grpSpPr>
            <a:xfrm>
              <a:off x="262465" y="2055284"/>
              <a:ext cx="8305801" cy="3181349"/>
              <a:chOff x="262465" y="2055284"/>
              <a:chExt cx="8305801" cy="318134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6331" y="2055284"/>
                <a:ext cx="8235950" cy="307777"/>
                <a:chOff x="1136650" y="1479550"/>
                <a:chExt cx="7327900" cy="307777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1136650" y="1746251"/>
                  <a:ext cx="7194550" cy="126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7423150" y="1479550"/>
                  <a:ext cx="1041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surface</a:t>
                  </a:r>
                  <a:endParaRPr lang="en-US" sz="14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62465" y="2353732"/>
                <a:ext cx="8305801" cy="2882901"/>
                <a:chOff x="262465" y="2353732"/>
                <a:chExt cx="8305801" cy="2882901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715435" y="4199466"/>
                  <a:ext cx="7216367" cy="1037167"/>
                  <a:chOff x="1117600" y="2882900"/>
                  <a:chExt cx="6718300" cy="124460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1155700" y="3086100"/>
                    <a:ext cx="6654800" cy="86360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117600" y="28829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143000" y="39624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51008" y="3373120"/>
                    <a:ext cx="1854200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Confined Aquifer</a:t>
                    </a:r>
                    <a:endParaRPr lang="en-US" dirty="0"/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4097864" y="2362201"/>
                  <a:ext cx="160867" cy="2734733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055531" y="4360334"/>
                  <a:ext cx="245533" cy="728133"/>
                </a:xfrm>
                <a:prstGeom prst="rect">
                  <a:avLst/>
                </a:prstGeom>
                <a:pattFill prst="dkVert">
                  <a:fgClr>
                    <a:schemeClr val="bg1"/>
                  </a:fgClr>
                  <a:bgClr>
                    <a:srgbClr val="3366FF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262465" y="2353732"/>
                  <a:ext cx="8305801" cy="307777"/>
                  <a:chOff x="414867" y="2133598"/>
                  <a:chExt cx="8305801" cy="307777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414867" y="2421467"/>
                    <a:ext cx="8102600" cy="8466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52068" y="2133598"/>
                    <a:ext cx="2768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h</a:t>
                    </a:r>
                    <a:r>
                      <a:rPr lang="en-US" sz="1400" baseline="-25000" dirty="0" smtClean="0"/>
                      <a:t>o</a:t>
                    </a:r>
                    <a:r>
                      <a:rPr lang="en-US" sz="1400" dirty="0" smtClean="0"/>
                      <a:t>: Initial potentiometric surface</a:t>
                    </a:r>
                    <a:endParaRPr lang="en-US" sz="1400" dirty="0"/>
                  </a:p>
                </p:txBody>
              </p:sp>
            </p:grpSp>
          </p:grpSp>
        </p:grpSp>
        <p:cxnSp>
          <p:nvCxnSpPr>
            <p:cNvPr id="49" name="Straight Connector 48"/>
            <p:cNvCxnSpPr/>
            <p:nvPr/>
          </p:nvCxnSpPr>
          <p:spPr>
            <a:xfrm flipV="1">
              <a:off x="330199" y="2624668"/>
              <a:ext cx="8068733" cy="254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99532" y="2980259"/>
            <a:ext cx="7831666" cy="990603"/>
            <a:chOff x="660401" y="2446864"/>
            <a:chExt cx="7831666" cy="990603"/>
          </a:xfrm>
        </p:grpSpPr>
        <p:sp>
          <p:nvSpPr>
            <p:cNvPr id="35" name="Freeform 34"/>
            <p:cNvSpPr/>
            <p:nvPr/>
          </p:nvSpPr>
          <p:spPr>
            <a:xfrm>
              <a:off x="4445001" y="2446864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0401" y="2455333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5" idx="8"/>
            </p:cNvCxnSpPr>
            <p:nvPr/>
          </p:nvCxnSpPr>
          <p:spPr>
            <a:xfrm flipV="1">
              <a:off x="8026401" y="2446867"/>
              <a:ext cx="465666" cy="32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362450" y="3301994"/>
            <a:ext cx="1320800" cy="558802"/>
            <a:chOff x="4362450" y="2997200"/>
            <a:chExt cx="1320800" cy="558802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5181600" y="2997200"/>
              <a:ext cx="0" cy="524933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362450" y="3549650"/>
              <a:ext cx="819150" cy="6352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245100" y="3092450"/>
              <a:ext cx="43815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</a:rPr>
                <a:t>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72000" y="4129611"/>
            <a:ext cx="3488266" cy="664633"/>
            <a:chOff x="4572000" y="3824817"/>
            <a:chExt cx="3488266" cy="664633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4572000" y="3943350"/>
              <a:ext cx="0" cy="5461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654549" y="3824817"/>
              <a:ext cx="340571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Increased flow through </a:t>
              </a:r>
              <a:r>
                <a:rPr lang="en-US" dirty="0" err="1" smtClean="0">
                  <a:solidFill>
                    <a:srgbClr val="000000"/>
                  </a:solidFill>
                </a:rPr>
                <a:t>aquitard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336800" y="1269994"/>
            <a:ext cx="557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cone of depression expands, at some point  recharge through the </a:t>
            </a:r>
            <a:r>
              <a:rPr lang="en-US" dirty="0" err="1" smtClean="0"/>
              <a:t>aquitard</a:t>
            </a:r>
            <a:r>
              <a:rPr lang="en-US" dirty="0" smtClean="0"/>
              <a:t> may balance flow into well</a:t>
            </a:r>
          </a:p>
          <a:p>
            <a:r>
              <a:rPr lang="en-US" dirty="0"/>
              <a:t>	</a:t>
            </a:r>
            <a:r>
              <a:rPr lang="en-US" dirty="0" smtClean="0"/>
              <a:t>larger area -&gt; more recharge</a:t>
            </a:r>
          </a:p>
          <a:p>
            <a:r>
              <a:rPr lang="en-US" dirty="0"/>
              <a:t>	</a:t>
            </a:r>
            <a:r>
              <a:rPr lang="en-US" dirty="0" smtClean="0"/>
              <a:t>larger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-&gt; more recharge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840316" y="3896786"/>
            <a:ext cx="1005417" cy="810681"/>
            <a:chOff x="840316" y="3896786"/>
            <a:chExt cx="1005417" cy="810681"/>
          </a:xfrm>
        </p:grpSpPr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1247129"/>
                </p:ext>
              </p:extLst>
            </p:nvPr>
          </p:nvGraphicFramePr>
          <p:xfrm>
            <a:off x="840316" y="3896786"/>
            <a:ext cx="853153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5" imgW="622300" imgH="393700" progId="Equation.3">
                    <p:embed/>
                  </p:oleObj>
                </mc:Choice>
                <mc:Fallback>
                  <p:oleObj name="Equation" r:id="rId5" imgW="6223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0316" y="3896786"/>
                          <a:ext cx="853153" cy="5397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Arrow Connector 78"/>
            <p:cNvCxnSpPr/>
            <p:nvPr/>
          </p:nvCxnSpPr>
          <p:spPr>
            <a:xfrm>
              <a:off x="1845733" y="4131733"/>
              <a:ext cx="0" cy="5757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234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465" y="2321978"/>
            <a:ext cx="8136467" cy="3219449"/>
            <a:chOff x="262465" y="2017184"/>
            <a:chExt cx="8136467" cy="3219449"/>
          </a:xfrm>
        </p:grpSpPr>
        <p:grpSp>
          <p:nvGrpSpPr>
            <p:cNvPr id="3" name="Group 2"/>
            <p:cNvGrpSpPr/>
            <p:nvPr/>
          </p:nvGrpSpPr>
          <p:grpSpPr>
            <a:xfrm>
              <a:off x="262465" y="2017184"/>
              <a:ext cx="8102600" cy="3219449"/>
              <a:chOff x="262465" y="2017184"/>
              <a:chExt cx="8102600" cy="321944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6331" y="2017184"/>
                <a:ext cx="7641169" cy="345022"/>
                <a:chOff x="1136650" y="1441450"/>
                <a:chExt cx="6798696" cy="345022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36650" y="1758952"/>
                  <a:ext cx="6798696" cy="27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756464" y="1441450"/>
                  <a:ext cx="1041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surface</a:t>
                  </a:r>
                  <a:endParaRPr lang="en-US" sz="1400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62465" y="2353732"/>
                <a:ext cx="8102600" cy="2882901"/>
                <a:chOff x="262465" y="2353732"/>
                <a:chExt cx="8102600" cy="288290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15435" y="4199466"/>
                  <a:ext cx="7216367" cy="1037167"/>
                  <a:chOff x="1117600" y="2882900"/>
                  <a:chExt cx="6718300" cy="12446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155700" y="3086100"/>
                    <a:ext cx="6654800" cy="86360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117600" y="28829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143000" y="3962400"/>
                    <a:ext cx="6692900" cy="165100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954423" y="3357880"/>
                    <a:ext cx="1854200" cy="443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Confined Aquifer</a:t>
                    </a:r>
                    <a:endParaRPr lang="en-US" dirty="0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4097864" y="2362201"/>
                  <a:ext cx="160867" cy="2734733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055531" y="4360334"/>
                  <a:ext cx="245533" cy="728133"/>
                </a:xfrm>
                <a:prstGeom prst="rect">
                  <a:avLst/>
                </a:prstGeom>
                <a:pattFill prst="dkVert">
                  <a:fgClr>
                    <a:schemeClr val="bg1"/>
                  </a:fgClr>
                  <a:bgClr>
                    <a:srgbClr val="3366FF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62465" y="2353732"/>
                  <a:ext cx="8102600" cy="307777"/>
                  <a:chOff x="414867" y="2133598"/>
                  <a:chExt cx="8102600" cy="307777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414867" y="2421467"/>
                    <a:ext cx="8102600" cy="8466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94868" y="2133598"/>
                    <a:ext cx="2768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h</a:t>
                    </a:r>
                    <a:r>
                      <a:rPr lang="en-US" sz="1400" baseline="-25000" dirty="0" smtClean="0"/>
                      <a:t>o</a:t>
                    </a:r>
                    <a:r>
                      <a:rPr lang="en-US" sz="1400" dirty="0" smtClean="0"/>
                      <a:t>: Initial potentiometric surface</a:t>
                    </a:r>
                    <a:endParaRPr lang="en-US" sz="1400" dirty="0"/>
                  </a:p>
                </p:txBody>
              </p:sp>
            </p:grpSp>
          </p:grpSp>
        </p:grpSp>
        <p:cxnSp>
          <p:nvCxnSpPr>
            <p:cNvPr id="4" name="Straight Connector 3"/>
            <p:cNvCxnSpPr/>
            <p:nvPr/>
          </p:nvCxnSpPr>
          <p:spPr>
            <a:xfrm flipV="1">
              <a:off x="330199" y="2624668"/>
              <a:ext cx="8068733" cy="254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472266" y="300820"/>
            <a:ext cx="5782733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Flow to Well in Confined Aquifer with Recharge Boundary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7886700" y="2908300"/>
            <a:ext cx="1257300" cy="2654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24800" y="2654300"/>
            <a:ext cx="0" cy="254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40700" y="2501900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27767" y="2980259"/>
            <a:ext cx="4584700" cy="990603"/>
            <a:chOff x="660401" y="2446864"/>
            <a:chExt cx="7831666" cy="990603"/>
          </a:xfrm>
        </p:grpSpPr>
        <p:sp>
          <p:nvSpPr>
            <p:cNvPr id="34" name="Freeform 33"/>
            <p:cNvSpPr/>
            <p:nvPr/>
          </p:nvSpPr>
          <p:spPr>
            <a:xfrm>
              <a:off x="4445001" y="2446864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60401" y="2455333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8"/>
            </p:cNvCxnSpPr>
            <p:nvPr/>
          </p:nvCxnSpPr>
          <p:spPr>
            <a:xfrm flipV="1">
              <a:off x="8026401" y="2446867"/>
              <a:ext cx="465666" cy="32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58733" y="2937933"/>
            <a:ext cx="3865035" cy="1460500"/>
            <a:chOff x="4258733" y="2937933"/>
            <a:chExt cx="3865035" cy="1460500"/>
          </a:xfrm>
        </p:grpSpPr>
        <p:sp>
          <p:nvSpPr>
            <p:cNvPr id="40" name="TextBox 39"/>
            <p:cNvSpPr txBox="1"/>
            <p:nvPr/>
          </p:nvSpPr>
          <p:spPr>
            <a:xfrm rot="20478757">
              <a:off x="4364568" y="3373966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Gradient from fixed head to well</a:t>
              </a:r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58733" y="2937933"/>
              <a:ext cx="3653367" cy="1460500"/>
            </a:xfrm>
            <a:custGeom>
              <a:avLst/>
              <a:gdLst>
                <a:gd name="connsiteX0" fmla="*/ 0 w 3653367"/>
                <a:gd name="connsiteY0" fmla="*/ 1460500 h 1460500"/>
                <a:gd name="connsiteX1" fmla="*/ 76200 w 3653367"/>
                <a:gd name="connsiteY1" fmla="*/ 1312334 h 1460500"/>
                <a:gd name="connsiteX2" fmla="*/ 241300 w 3653367"/>
                <a:gd name="connsiteY2" fmla="*/ 1092200 h 1460500"/>
                <a:gd name="connsiteX3" fmla="*/ 533400 w 3653367"/>
                <a:gd name="connsiteY3" fmla="*/ 897467 h 1460500"/>
                <a:gd name="connsiteX4" fmla="*/ 1113367 w 3653367"/>
                <a:gd name="connsiteY4" fmla="*/ 651934 h 1460500"/>
                <a:gd name="connsiteX5" fmla="*/ 1828800 w 3653367"/>
                <a:gd name="connsiteY5" fmla="*/ 431800 h 1460500"/>
                <a:gd name="connsiteX6" fmla="*/ 3653367 w 3653367"/>
                <a:gd name="connsiteY6" fmla="*/ 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3367" h="1460500">
                  <a:moveTo>
                    <a:pt x="0" y="1460500"/>
                  </a:moveTo>
                  <a:cubicBezTo>
                    <a:pt x="17991" y="1417108"/>
                    <a:pt x="35983" y="1373717"/>
                    <a:pt x="76200" y="1312334"/>
                  </a:cubicBezTo>
                  <a:cubicBezTo>
                    <a:pt x="116417" y="1250951"/>
                    <a:pt x="165100" y="1161344"/>
                    <a:pt x="241300" y="1092200"/>
                  </a:cubicBezTo>
                  <a:cubicBezTo>
                    <a:pt x="317500" y="1023055"/>
                    <a:pt x="388056" y="970845"/>
                    <a:pt x="533400" y="897467"/>
                  </a:cubicBezTo>
                  <a:cubicBezTo>
                    <a:pt x="678744" y="824089"/>
                    <a:pt x="897467" y="729545"/>
                    <a:pt x="1113367" y="651934"/>
                  </a:cubicBezTo>
                  <a:cubicBezTo>
                    <a:pt x="1329267" y="574323"/>
                    <a:pt x="1405467" y="540456"/>
                    <a:pt x="1828800" y="431800"/>
                  </a:cubicBezTo>
                  <a:cubicBezTo>
                    <a:pt x="2252133" y="323144"/>
                    <a:pt x="3653367" y="0"/>
                    <a:pt x="365336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998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400"/>
            <a:ext cx="1747520" cy="150001"/>
          </a:xfrm>
          <a:prstGeom prst="rect">
            <a:avLst/>
          </a:prstGeom>
        </p:spPr>
      </p:pic>
      <p:pic>
        <p:nvPicPr>
          <p:cNvPr id="4" name="Picture 3" descr="01Pump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59" y="1659468"/>
            <a:ext cx="5586941" cy="386465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65900" y="3454400"/>
            <a:ext cx="1854200" cy="330200"/>
          </a:xfrm>
          <a:custGeom>
            <a:avLst/>
            <a:gdLst>
              <a:gd name="connsiteX0" fmla="*/ 0 w 1574800"/>
              <a:gd name="connsiteY0" fmla="*/ 0 h 268581"/>
              <a:gd name="connsiteX1" fmla="*/ 114300 w 1574800"/>
              <a:gd name="connsiteY1" fmla="*/ 76200 h 268581"/>
              <a:gd name="connsiteX2" fmla="*/ 228600 w 1574800"/>
              <a:gd name="connsiteY2" fmla="*/ 152400 h 268581"/>
              <a:gd name="connsiteX3" fmla="*/ 444500 w 1574800"/>
              <a:gd name="connsiteY3" fmla="*/ 241300 h 268581"/>
              <a:gd name="connsiteX4" fmla="*/ 660400 w 1574800"/>
              <a:gd name="connsiteY4" fmla="*/ 266700 h 268581"/>
              <a:gd name="connsiteX5" fmla="*/ 1574800 w 1574800"/>
              <a:gd name="connsiteY5" fmla="*/ 266700 h 268581"/>
              <a:gd name="connsiteX6" fmla="*/ 1574800 w 1574800"/>
              <a:gd name="connsiteY6" fmla="*/ 266700 h 2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800" h="268581">
                <a:moveTo>
                  <a:pt x="0" y="0"/>
                </a:moveTo>
                <a:lnTo>
                  <a:pt x="114300" y="76200"/>
                </a:lnTo>
                <a:cubicBezTo>
                  <a:pt x="152400" y="101600"/>
                  <a:pt x="173567" y="124883"/>
                  <a:pt x="228600" y="152400"/>
                </a:cubicBezTo>
                <a:cubicBezTo>
                  <a:pt x="283633" y="179917"/>
                  <a:pt x="372533" y="222250"/>
                  <a:pt x="444500" y="241300"/>
                </a:cubicBezTo>
                <a:cubicBezTo>
                  <a:pt x="516467" y="260350"/>
                  <a:pt x="472017" y="262467"/>
                  <a:pt x="660400" y="266700"/>
                </a:cubicBezTo>
                <a:cubicBezTo>
                  <a:pt x="848783" y="270933"/>
                  <a:pt x="1574800" y="266700"/>
                  <a:pt x="1574800" y="266700"/>
                </a:cubicBezTo>
                <a:lnTo>
                  <a:pt x="1574800" y="266700"/>
                </a:lnTo>
              </a:path>
            </a:pathLst>
          </a:cu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9200" y="203200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Flow to </a:t>
            </a:r>
            <a:r>
              <a:rPr lang="en-US" sz="3600" dirty="0" smtClean="0"/>
              <a:t>Well –Transition to Steady State Behavior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2477745">
            <a:off x="6261100" y="429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Non-equilibrium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7400" y="3403600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Steady-state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19900" y="2590800"/>
            <a:ext cx="596900" cy="2580620"/>
            <a:chOff x="6146800" y="2476500"/>
            <a:chExt cx="596900" cy="25806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59500" y="2476500"/>
              <a:ext cx="25400" cy="2514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46800" y="4533900"/>
              <a:ext cx="596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t</a:t>
              </a:r>
              <a:endParaRPr lang="en-US" sz="2800" dirty="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64209"/>
              </p:ext>
            </p:extLst>
          </p:nvPr>
        </p:nvGraphicFramePr>
        <p:xfrm>
          <a:off x="7118350" y="2133599"/>
          <a:ext cx="1073150" cy="71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647700" imgH="431800" progId="Equation.3">
                  <p:embed/>
                </p:oleObj>
              </mc:Choice>
              <mc:Fallback>
                <p:oleObj name="Equation" r:id="rId6" imgW="64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8350" y="2133599"/>
                        <a:ext cx="1073150" cy="7154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1300" y="1905000"/>
            <a:ext cx="279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leakage and recharge boundary give </a:t>
            </a:r>
            <a:r>
              <a:rPr lang="en-US" dirty="0" smtClean="0">
                <a:solidFill>
                  <a:srgbClr val="FFFF00"/>
                </a:solidFill>
              </a:rPr>
              <a:t>steady-state </a:t>
            </a:r>
            <a:r>
              <a:rPr lang="en-US" dirty="0" smtClean="0"/>
              <a:t>behavior after some time interval of pumping, 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00" y="330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head stabilizes at a constant value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" y="4216400"/>
            <a:ext cx="303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size of the steady-state cone of depression or the distance to the recharge boundary can be estimated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55865"/>
            <a:ext cx="67945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Steady-State Flow</a:t>
            </a:r>
            <a:br>
              <a:rPr lang="en-US" sz="3600" dirty="0" smtClean="0"/>
            </a:br>
            <a:r>
              <a:rPr lang="en-US" sz="3600" dirty="0" err="1"/>
              <a:t>Thiem</a:t>
            </a:r>
            <a:r>
              <a:rPr lang="en-US" sz="3600" dirty="0"/>
              <a:t> </a:t>
            </a:r>
            <a:r>
              <a:rPr lang="en-US" sz="3600" dirty="0" smtClean="0"/>
              <a:t>Equation – Confined Aquifer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41502"/>
              </p:ext>
            </p:extLst>
          </p:nvPr>
        </p:nvGraphicFramePr>
        <p:xfrm>
          <a:off x="266700" y="1866899"/>
          <a:ext cx="1270000" cy="66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812800" imgH="393700" progId="Equation.3">
                  <p:embed/>
                </p:oleObj>
              </mc:Choice>
              <mc:Fallback>
                <p:oleObj name="Equation" r:id="rId5" imgW="81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" y="1866899"/>
                        <a:ext cx="1270000" cy="6604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78656"/>
              </p:ext>
            </p:extLst>
          </p:nvPr>
        </p:nvGraphicFramePr>
        <p:xfrm>
          <a:off x="244475" y="2730500"/>
          <a:ext cx="1290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825500" imgH="393700" progId="Equation.3">
                  <p:embed/>
                </p:oleObj>
              </mc:Choice>
              <mc:Fallback>
                <p:oleObj name="Equation" r:id="rId7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475" y="2730500"/>
                        <a:ext cx="1290638" cy="704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180008"/>
              </p:ext>
            </p:extLst>
          </p:nvPr>
        </p:nvGraphicFramePr>
        <p:xfrm>
          <a:off x="234950" y="3721100"/>
          <a:ext cx="1631950" cy="72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9" imgW="1079500" imgH="482600" progId="Equation.3">
                  <p:embed/>
                </p:oleObj>
              </mc:Choice>
              <mc:Fallback>
                <p:oleObj name="Equation" r:id="rId9" imgW="1079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950" y="3721100"/>
                        <a:ext cx="1631950" cy="7295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07515"/>
              </p:ext>
            </p:extLst>
          </p:nvPr>
        </p:nvGraphicFramePr>
        <p:xfrm>
          <a:off x="242888" y="4686299"/>
          <a:ext cx="2005012" cy="72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1" imgW="1143000" imgH="431800" progId="Equation.3">
                  <p:embed/>
                </p:oleObj>
              </mc:Choice>
              <mc:Fallback>
                <p:oleObj name="Equation" r:id="rId11" imgW="1143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888" y="4686299"/>
                        <a:ext cx="2005012" cy="7214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45128"/>
              </p:ext>
            </p:extLst>
          </p:nvPr>
        </p:nvGraphicFramePr>
        <p:xfrm>
          <a:off x="3302000" y="4670425"/>
          <a:ext cx="2349500" cy="80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3" imgW="1257300" imgH="431800" progId="Equation.3">
                  <p:embed/>
                </p:oleObj>
              </mc:Choice>
              <mc:Fallback>
                <p:oleObj name="Equation" r:id="rId13" imgW="1257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2000" y="4670425"/>
                        <a:ext cx="2349500" cy="8075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905251" y="2235199"/>
            <a:ext cx="5238749" cy="1562101"/>
            <a:chOff x="1136650" y="1248210"/>
            <a:chExt cx="8202083" cy="2709957"/>
          </a:xfrm>
        </p:grpSpPr>
        <p:grpSp>
          <p:nvGrpSpPr>
            <p:cNvPr id="15" name="Group 14"/>
            <p:cNvGrpSpPr/>
            <p:nvPr/>
          </p:nvGrpSpPr>
          <p:grpSpPr>
            <a:xfrm>
              <a:off x="1181101" y="2921000"/>
              <a:ext cx="8157632" cy="1037167"/>
              <a:chOff x="1117600" y="2882900"/>
              <a:chExt cx="7594600" cy="1244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55700" y="3086100"/>
                <a:ext cx="6654800" cy="863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17600" y="2882900"/>
                <a:ext cx="6692900" cy="1651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43000" y="3962400"/>
                <a:ext cx="6692900" cy="165100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61433" y="3202147"/>
                <a:ext cx="2850767" cy="76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Confined Aquifer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59931" y="2042583"/>
              <a:ext cx="6210300" cy="719667"/>
              <a:chOff x="546100" y="1841500"/>
              <a:chExt cx="6210300" cy="86360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546100" y="1854200"/>
                <a:ext cx="25400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3263900" y="1841500"/>
                <a:ext cx="2501900" cy="850900"/>
              </a:xfrm>
              <a:custGeom>
                <a:avLst/>
                <a:gdLst>
                  <a:gd name="connsiteX0" fmla="*/ 0 w 1943100"/>
                  <a:gd name="connsiteY0" fmla="*/ 0 h 850900"/>
                  <a:gd name="connsiteX1" fmla="*/ 647700 w 1943100"/>
                  <a:gd name="connsiteY1" fmla="*/ 38100 h 850900"/>
                  <a:gd name="connsiteX2" fmla="*/ 1143000 w 1943100"/>
                  <a:gd name="connsiteY2" fmla="*/ 190500 h 850900"/>
                  <a:gd name="connsiteX3" fmla="*/ 1498600 w 1943100"/>
                  <a:gd name="connsiteY3" fmla="*/ 406400 h 850900"/>
                  <a:gd name="connsiteX4" fmla="*/ 1778000 w 1943100"/>
                  <a:gd name="connsiteY4" fmla="*/ 609600 h 850900"/>
                  <a:gd name="connsiteX5" fmla="*/ 1943100 w 1943100"/>
                  <a:gd name="connsiteY5" fmla="*/ 850900 h 850900"/>
                  <a:gd name="connsiteX6" fmla="*/ 1930400 w 1943100"/>
                  <a:gd name="connsiteY6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850900">
                    <a:moveTo>
                      <a:pt x="0" y="0"/>
                    </a:moveTo>
                    <a:lnTo>
                      <a:pt x="647700" y="38100"/>
                    </a:lnTo>
                    <a:lnTo>
                      <a:pt x="1143000" y="190500"/>
                    </a:lnTo>
                    <a:lnTo>
                      <a:pt x="1498600" y="406400"/>
                    </a:lnTo>
                    <a:lnTo>
                      <a:pt x="1778000" y="609600"/>
                    </a:lnTo>
                    <a:lnTo>
                      <a:pt x="1943100" y="850900"/>
                    </a:lnTo>
                    <a:lnTo>
                      <a:pt x="1930400" y="85090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62500" y="1968500"/>
                <a:ext cx="19939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36650" y="1248210"/>
              <a:ext cx="7194550" cy="533937"/>
              <a:chOff x="1136650" y="1248210"/>
              <a:chExt cx="7194550" cy="53393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136650" y="1746251"/>
                <a:ext cx="7194550" cy="126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607911" y="1248210"/>
                <a:ext cx="1438370" cy="53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surface</a:t>
                </a:r>
                <a:endParaRPr lang="en-US" sz="1400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5537200" y="2501900"/>
            <a:ext cx="139700" cy="11684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613400" y="3251200"/>
            <a:ext cx="1041400" cy="393700"/>
            <a:chOff x="5613400" y="3162300"/>
            <a:chExt cx="1041400" cy="39370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5613400" y="3543300"/>
              <a:ext cx="10160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722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16700" y="2743200"/>
            <a:ext cx="558800" cy="939801"/>
            <a:chOff x="6642100" y="2743200"/>
            <a:chExt cx="558800" cy="939801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6642100" y="2743200"/>
              <a:ext cx="12700" cy="9398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00700" y="3124200"/>
            <a:ext cx="546100" cy="393700"/>
            <a:chOff x="5613400" y="3162300"/>
            <a:chExt cx="546100" cy="3937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613400" y="3543300"/>
              <a:ext cx="53340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76900" y="3162300"/>
              <a:ext cx="48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400" y="2870200"/>
            <a:ext cx="558800" cy="812802"/>
            <a:chOff x="6642100" y="2870200"/>
            <a:chExt cx="558800" cy="812802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6654800" y="2870200"/>
              <a:ext cx="0" cy="8128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642100" y="2870200"/>
              <a:ext cx="55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9700" y="1562100"/>
            <a:ext cx="56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hydraulic head does not change with time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2600" y="200660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Darcy’s Law in radial coordinates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16100" y="28702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earrange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30400" y="38989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both sides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74900" y="48133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07100" y="4178300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 from drawdown at two distances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45200" y="48895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Steady-state – no dependence on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2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767</Words>
  <Application>Microsoft Macintosh PowerPoint</Application>
  <PresentationFormat>On-screen Show (16:10)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Steady-State Flow Thiem Equation – Confined Aquifer</vt:lpstr>
      <vt:lpstr>Steady-State Flow Thiem Equation – Unconfined Aquifer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3</cp:revision>
  <dcterms:created xsi:type="dcterms:W3CDTF">2012-04-03T21:23:19Z</dcterms:created>
  <dcterms:modified xsi:type="dcterms:W3CDTF">2012-04-17T22:56:33Z</dcterms:modified>
</cp:coreProperties>
</file>