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9.xml" ContentType="application/vnd.openxmlformats-officedocument.presentationml.notesSlide+xml"/>
  <Override PartName="/ppt/embeddings/oleObject2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3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4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5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E4939-8DB0-334E-86D0-6B96D2A485ED}" type="datetimeFigureOut">
              <a:rPr lang="en-US" smtClean="0"/>
              <a:t>4/9/12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47388-1874-F642-B887-6FF4AD9E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3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7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8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2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0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EB1B-6498-DF40-99A1-07D1A58899FD}" type="datetimeFigureOut">
              <a:rPr lang="en-US" smtClean="0"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8E32-6EB8-BF44-BCA5-52AC0476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60533" y="3270250"/>
            <a:ext cx="2746917" cy="1460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3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Principles of Groundwater Flow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Point water Head, Validity of Darcy’s Law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Diffusion Equation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Flow in Unconfined Aquifers </a:t>
            </a:r>
            <a:r>
              <a:rPr lang="en-US" sz="1800" dirty="0">
                <a:solidFill>
                  <a:srgbClr val="000000"/>
                </a:solidFill>
              </a:rPr>
              <a:t>&amp; Refraction of Flow </a:t>
            </a:r>
            <a:r>
              <a:rPr lang="en-US" sz="1800" dirty="0" smtClean="0">
                <a:solidFill>
                  <a:srgbClr val="000000"/>
                </a:solidFill>
              </a:rPr>
              <a:t>lines</a:t>
            </a:r>
          </a:p>
          <a:p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Flownets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5400" y="1949450"/>
            <a:ext cx="4762500" cy="3009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70700" y="1644650"/>
            <a:ext cx="787400" cy="1085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16650" y="2089150"/>
            <a:ext cx="50800" cy="282575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616450" y="3155950"/>
            <a:ext cx="3371850" cy="794782"/>
            <a:chOff x="3295650" y="2279650"/>
            <a:chExt cx="3371850" cy="79478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295650" y="2667000"/>
              <a:ext cx="3371850" cy="127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21050" y="227965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0100" y="27051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r>
                <a:rPr lang="en-US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35700" y="2520950"/>
            <a:ext cx="419100" cy="482601"/>
            <a:chOff x="4965700" y="1358900"/>
            <a:chExt cx="419100" cy="482601"/>
          </a:xfrm>
        </p:grpSpPr>
        <p:sp>
          <p:nvSpPr>
            <p:cNvPr id="15" name="Freeform 14"/>
            <p:cNvSpPr/>
            <p:nvPr/>
          </p:nvSpPr>
          <p:spPr>
            <a:xfrm>
              <a:off x="4965700" y="1657351"/>
              <a:ext cx="419100" cy="184150"/>
            </a:xfrm>
            <a:custGeom>
              <a:avLst/>
              <a:gdLst>
                <a:gd name="connsiteX0" fmla="*/ 0 w 419100"/>
                <a:gd name="connsiteY0" fmla="*/ 3091 h 168191"/>
                <a:gd name="connsiteX1" fmla="*/ 215900 w 419100"/>
                <a:gd name="connsiteY1" fmla="*/ 22141 h 168191"/>
                <a:gd name="connsiteX2" fmla="*/ 419100 w 419100"/>
                <a:gd name="connsiteY2" fmla="*/ 168191 h 168191"/>
                <a:gd name="connsiteX3" fmla="*/ 419100 w 419100"/>
                <a:gd name="connsiteY3" fmla="*/ 168191 h 16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8191">
                  <a:moveTo>
                    <a:pt x="0" y="3091"/>
                  </a:moveTo>
                  <a:cubicBezTo>
                    <a:pt x="73025" y="-1143"/>
                    <a:pt x="146050" y="-5376"/>
                    <a:pt x="215900" y="22141"/>
                  </a:cubicBezTo>
                  <a:cubicBezTo>
                    <a:pt x="285750" y="49658"/>
                    <a:pt x="419100" y="168191"/>
                    <a:pt x="419100" y="168191"/>
                  </a:cubicBezTo>
                  <a:lnTo>
                    <a:pt x="419100" y="168191"/>
                  </a:lnTo>
                </a:path>
              </a:pathLst>
            </a:custGeom>
            <a:ln>
              <a:solidFill>
                <a:schemeClr val="bg1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9050" y="1358900"/>
              <a:ext cx="19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20800" y="33046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Refraction of Flow Lines</a:t>
            </a:r>
            <a:endParaRPr lang="en-US" sz="3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02200" y="3575050"/>
            <a:ext cx="1320800" cy="42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511800" y="3822700"/>
            <a:ext cx="681180" cy="610632"/>
            <a:chOff x="5511800" y="3822700"/>
            <a:chExt cx="681180" cy="610632"/>
          </a:xfrm>
        </p:grpSpPr>
        <p:sp>
          <p:nvSpPr>
            <p:cNvPr id="23" name="Freeform 22"/>
            <p:cNvSpPr/>
            <p:nvPr/>
          </p:nvSpPr>
          <p:spPr>
            <a:xfrm>
              <a:off x="5511800" y="3822700"/>
              <a:ext cx="681180" cy="379914"/>
            </a:xfrm>
            <a:custGeom>
              <a:avLst/>
              <a:gdLst>
                <a:gd name="connsiteX0" fmla="*/ 0 w 681180"/>
                <a:gd name="connsiteY0" fmla="*/ 0 h 379914"/>
                <a:gd name="connsiteX1" fmla="*/ 234950 w 681180"/>
                <a:gd name="connsiteY1" fmla="*/ 279400 h 379914"/>
                <a:gd name="connsiteX2" fmla="*/ 654050 w 681180"/>
                <a:gd name="connsiteY2" fmla="*/ 374650 h 379914"/>
                <a:gd name="connsiteX3" fmla="*/ 641350 w 681180"/>
                <a:gd name="connsiteY3" fmla="*/ 368300 h 37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180" h="379914">
                  <a:moveTo>
                    <a:pt x="0" y="0"/>
                  </a:moveTo>
                  <a:cubicBezTo>
                    <a:pt x="62971" y="108479"/>
                    <a:pt x="125942" y="216958"/>
                    <a:pt x="234950" y="279400"/>
                  </a:cubicBezTo>
                  <a:cubicBezTo>
                    <a:pt x="343958" y="341842"/>
                    <a:pt x="586317" y="359833"/>
                    <a:pt x="654050" y="374650"/>
                  </a:cubicBezTo>
                  <a:cubicBezTo>
                    <a:pt x="721783" y="389467"/>
                    <a:pt x="641350" y="368300"/>
                    <a:pt x="641350" y="368300"/>
                  </a:cubicBezTo>
                </a:path>
              </a:pathLst>
            </a:custGeom>
            <a:ln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1500" y="4064000"/>
              <a:ext cx="34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70650" y="3651250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an(r)=K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/K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tan(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0650" y="4076700"/>
            <a:ext cx="197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Bent away if K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&lt;K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2400" y="4381500"/>
            <a:ext cx="21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Bent towards if K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</a:t>
            </a:r>
            <a:r>
              <a:rPr lang="en-US" dirty="0" smtClean="0">
                <a:solidFill>
                  <a:srgbClr val="000000"/>
                </a:solidFill>
              </a:rPr>
              <a:t>K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500" y="248285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Derivation given in book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9550" y="335915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Apply Darcy’s Law at interface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0500" y="3079750"/>
            <a:ext cx="339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Conserve water through boundary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09550" y="3702050"/>
            <a:ext cx="322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standard trig. relationships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09550" y="2774950"/>
            <a:ext cx="4133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Imagine flux tube intersecting boundary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6477000" y="3695700"/>
            <a:ext cx="2095500" cy="1117600"/>
          </a:xfrm>
          <a:prstGeom prst="rect">
            <a:avLst/>
          </a:prstGeom>
          <a:solidFill>
            <a:srgbClr val="008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994400" y="3562350"/>
            <a:ext cx="228600" cy="1263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3" idx="1"/>
          </p:cNvCxnSpPr>
          <p:nvPr/>
        </p:nvCxnSpPr>
        <p:spPr>
          <a:xfrm flipH="1">
            <a:off x="4660900" y="3575050"/>
            <a:ext cx="1574800" cy="191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3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0.06278 L -0.06527 0.14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7800" y="1466850"/>
            <a:ext cx="537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</a:t>
            </a:r>
          </a:p>
          <a:p>
            <a:r>
              <a:rPr lang="en-US" dirty="0" smtClean="0"/>
              <a:t>Flow in unconfined Aquifers and Refraction of flow lines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4800" y="2686050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up:  The creation of “</a:t>
            </a:r>
            <a:r>
              <a:rPr lang="en-US" dirty="0" err="1" smtClean="0"/>
              <a:t>Flownets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0100" y="222515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Outline and Learning Goals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980337"/>
            <a:ext cx="642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Understand how to quantitatively calculate heads and water fluxes in unconfined </a:t>
            </a:r>
            <a:r>
              <a:rPr lang="en-US" sz="2400" dirty="0" smtClean="0"/>
              <a:t>aquifers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Be able to qualitatively and quantitatively estimate how flow lines are bent at interfaces between materials having different hydraulic conductivities</a:t>
            </a:r>
          </a:p>
        </p:txBody>
      </p:sp>
    </p:spTree>
    <p:extLst>
      <p:ext uri="{BB962C8B-B14F-4D97-AF65-F5344CB8AC3E}">
        <p14:creationId xmlns:p14="http://schemas.microsoft.com/office/powerpoint/2010/main" val="220878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3492500"/>
            <a:ext cx="5524500" cy="22225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3200" y="2916766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8583" y="1468967"/>
            <a:ext cx="4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7518" y="2362200"/>
            <a:ext cx="4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94567" y="1016000"/>
            <a:ext cx="2025650" cy="2002366"/>
            <a:chOff x="3304117" y="1168400"/>
            <a:chExt cx="2025650" cy="2002366"/>
          </a:xfrm>
        </p:grpSpPr>
        <p:sp>
          <p:nvSpPr>
            <p:cNvPr id="7" name="Rectangle 6"/>
            <p:cNvSpPr/>
            <p:nvPr/>
          </p:nvSpPr>
          <p:spPr>
            <a:xfrm>
              <a:off x="3304117" y="1682750"/>
              <a:ext cx="1295400" cy="1282700"/>
            </a:xfrm>
            <a:prstGeom prst="rect">
              <a:avLst/>
            </a:prstGeom>
            <a:scene3d>
              <a:camera prst="orthographicFront">
                <a:rot lat="1080000" lon="384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0217" y="1168400"/>
              <a:ext cx="1295400" cy="1282700"/>
            </a:xfrm>
            <a:prstGeom prst="rect">
              <a:avLst/>
            </a:prstGeom>
            <a:scene3d>
              <a:camera prst="orthographicFront">
                <a:rot lat="18018000" lon="17370000" rev="3456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29101" y="1888067"/>
              <a:ext cx="1100666" cy="1282699"/>
            </a:xfrm>
            <a:custGeom>
              <a:avLst/>
              <a:gdLst>
                <a:gd name="connsiteX0" fmla="*/ 0 w 1054100"/>
                <a:gd name="connsiteY0" fmla="*/ 1257300 h 1257300"/>
                <a:gd name="connsiteX1" fmla="*/ 12700 w 1054100"/>
                <a:gd name="connsiteY1" fmla="*/ 0 h 1257300"/>
                <a:gd name="connsiteX2" fmla="*/ 1054100 w 1054100"/>
                <a:gd name="connsiteY2" fmla="*/ 190500 h 1257300"/>
                <a:gd name="connsiteX3" fmla="*/ 1041400 w 1054100"/>
                <a:gd name="connsiteY3" fmla="*/ 1079500 h 1257300"/>
                <a:gd name="connsiteX4" fmla="*/ 0 w 1054100"/>
                <a:gd name="connsiteY4" fmla="*/ 12065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100" h="1257300">
                  <a:moveTo>
                    <a:pt x="0" y="1257300"/>
                  </a:moveTo>
                  <a:lnTo>
                    <a:pt x="12700" y="0"/>
                  </a:lnTo>
                  <a:lnTo>
                    <a:pt x="1054100" y="190500"/>
                  </a:lnTo>
                  <a:lnTo>
                    <a:pt x="1041400" y="1079500"/>
                  </a:lnTo>
                  <a:lnTo>
                    <a:pt x="0" y="1206500"/>
                  </a:lnTo>
                </a:path>
              </a:pathLst>
            </a:custGeom>
            <a:solidFill>
              <a:schemeClr val="bg2">
                <a:lumMod val="60000"/>
                <a:lumOff val="40000"/>
                <a:alpha val="74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728634" y="1731434"/>
              <a:ext cx="25400" cy="9398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24401" y="2658533"/>
              <a:ext cx="587872" cy="3350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670300" y="2654301"/>
              <a:ext cx="1045634" cy="9313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92531"/>
              </p:ext>
            </p:extLst>
          </p:nvPr>
        </p:nvGraphicFramePr>
        <p:xfrm>
          <a:off x="530225" y="3602038"/>
          <a:ext cx="1374775" cy="70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762000" imgH="393700" progId="Equation.3">
                  <p:embed/>
                </p:oleObj>
              </mc:Choice>
              <mc:Fallback>
                <p:oleObj name="Equation" r:id="rId5" imgW="762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225" y="3602038"/>
                        <a:ext cx="1374775" cy="7084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012950" y="1701800"/>
            <a:ext cx="1748367" cy="954107"/>
            <a:chOff x="2565400" y="1511300"/>
            <a:chExt cx="1418167" cy="954107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823633" y="2044700"/>
              <a:ext cx="1159934" cy="3386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565400" y="1511300"/>
              <a:ext cx="14097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q’</a:t>
              </a:r>
              <a:r>
                <a:rPr lang="en-US" sz="2800" baseline="-25000" dirty="0" err="1" smtClean="0"/>
                <a:t>in</a:t>
              </a:r>
              <a:r>
                <a:rPr lang="en-US" sz="2800" dirty="0" smtClean="0"/>
                <a:t>=Q</a:t>
              </a:r>
              <a:r>
                <a:rPr lang="en-US" sz="2800" baseline="-25000" dirty="0" smtClean="0"/>
                <a:t>in</a:t>
              </a:r>
              <a:r>
                <a:rPr lang="en-US" sz="2800" dirty="0" smtClean="0"/>
                <a:t>/y</a:t>
              </a:r>
              <a:endParaRPr lang="en-US" sz="2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02717" y="1708150"/>
            <a:ext cx="1960035" cy="558800"/>
            <a:chOff x="5012266" y="1498600"/>
            <a:chExt cx="1173023" cy="5588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012266" y="2023533"/>
              <a:ext cx="1159934" cy="3386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090806" y="1498600"/>
              <a:ext cx="1094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</a:t>
              </a:r>
              <a:r>
                <a:rPr lang="en-US" sz="2800" dirty="0" err="1" smtClean="0"/>
                <a:t>’</a:t>
              </a:r>
              <a:r>
                <a:rPr lang="en-US" sz="2800" baseline="-25000" dirty="0" err="1" smtClean="0"/>
                <a:t>out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q’</a:t>
              </a:r>
              <a:r>
                <a:rPr lang="en-US" sz="2800" baseline="-25000" dirty="0" err="1" smtClean="0"/>
                <a:t>in</a:t>
              </a:r>
              <a:endParaRPr lang="en-US" sz="2800" baseline="-250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514600" y="1397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Unconfined </a:t>
            </a:r>
            <a:r>
              <a:rPr lang="en-US" sz="3600" dirty="0"/>
              <a:t>A</a:t>
            </a:r>
            <a:r>
              <a:rPr lang="en-US" sz="3600" dirty="0" smtClean="0"/>
              <a:t>quifer</a:t>
            </a:r>
            <a:r>
              <a:rPr lang="en-US" dirty="0"/>
              <a:t>	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68550" y="889000"/>
            <a:ext cx="86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Table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371850" y="1219200"/>
            <a:ext cx="406400" cy="21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654800" y="1301750"/>
            <a:ext cx="248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Hydraulic gradient is slope of water table</a:t>
            </a:r>
          </a:p>
          <a:p>
            <a:pPr marL="342900" indent="-342900">
              <a:buAutoNum type="arabicPeriod"/>
            </a:pPr>
            <a:r>
              <a:rPr lang="en-US" dirty="0" smtClean="0"/>
              <a:t>Flow is horizontal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18300" y="431800"/>
            <a:ext cx="236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Jules </a:t>
            </a:r>
            <a:r>
              <a:rPr lang="en-US" dirty="0" err="1" smtClean="0"/>
              <a:t>Dupuit’s</a:t>
            </a:r>
            <a:r>
              <a:rPr lang="en-US" dirty="0" smtClean="0"/>
              <a:t> Contribution:</a:t>
            </a:r>
            <a:endParaRPr lang="en-US" dirty="0"/>
          </a:p>
          <a:p>
            <a:r>
              <a:rPr lang="en-US" i="1" dirty="0" smtClean="0"/>
              <a:t>Assume</a:t>
            </a:r>
            <a:endParaRPr lang="en-US" i="1" dirty="0"/>
          </a:p>
          <a:p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99722"/>
              </p:ext>
            </p:extLst>
          </p:nvPr>
        </p:nvGraphicFramePr>
        <p:xfrm>
          <a:off x="358775" y="4837265"/>
          <a:ext cx="2130425" cy="87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168400" imgH="482600" progId="Equation.3">
                  <p:embed/>
                </p:oleObj>
              </mc:Choice>
              <mc:Fallback>
                <p:oleObj name="Equation" r:id="rId7" imgW="1168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775" y="4837265"/>
                        <a:ext cx="2130425" cy="8777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870450" y="2789766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=L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88330"/>
              </p:ext>
            </p:extLst>
          </p:nvPr>
        </p:nvGraphicFramePr>
        <p:xfrm>
          <a:off x="3232150" y="3552825"/>
          <a:ext cx="176371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977900" imgH="533400" progId="Equation.3">
                  <p:embed/>
                </p:oleObj>
              </mc:Choice>
              <mc:Fallback>
                <p:oleObj name="Equation" r:id="rId9" imgW="9779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2150" y="3552825"/>
                        <a:ext cx="1763713" cy="960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39377"/>
              </p:ext>
            </p:extLst>
          </p:nvPr>
        </p:nvGraphicFramePr>
        <p:xfrm>
          <a:off x="3132138" y="4524375"/>
          <a:ext cx="201453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117600" imgH="469900" progId="Equation.3">
                  <p:embed/>
                </p:oleObj>
              </mc:Choice>
              <mc:Fallback>
                <p:oleObj name="Equation" r:id="rId11" imgW="1117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2138" y="4524375"/>
                        <a:ext cx="2014537" cy="846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59073"/>
              </p:ext>
            </p:extLst>
          </p:nvPr>
        </p:nvGraphicFramePr>
        <p:xfrm>
          <a:off x="3071812" y="4494213"/>
          <a:ext cx="2046287" cy="85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3" imgW="1028700" imgH="431800" progId="Equation.3">
                  <p:embed/>
                </p:oleObj>
              </mc:Choice>
              <mc:Fallback>
                <p:oleObj name="Equation" r:id="rId13" imgW="1028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71812" y="4494213"/>
                        <a:ext cx="2046287" cy="85845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778500" y="3530600"/>
            <a:ext cx="3594100" cy="2184400"/>
            <a:chOff x="5778500" y="3530600"/>
            <a:chExt cx="3594100" cy="2184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311900" y="3530600"/>
              <a:ext cx="0" cy="187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299200" y="5359400"/>
              <a:ext cx="3073400" cy="3810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78500" y="38989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6300" y="5345668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cxnSp>
        <p:nvCxnSpPr>
          <p:cNvPr id="19" name="Curved Connector 18"/>
          <p:cNvCxnSpPr/>
          <p:nvPr/>
        </p:nvCxnSpPr>
        <p:spPr>
          <a:xfrm>
            <a:off x="6426200" y="3905766"/>
            <a:ext cx="5626100" cy="2698234"/>
          </a:xfrm>
          <a:prstGeom prst="curvedConnector3">
            <a:avLst>
              <a:gd name="adj1" fmla="val 51128"/>
            </a:avLst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84300" y="3695700"/>
            <a:ext cx="139700" cy="495300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87500" y="3530600"/>
            <a:ext cx="279400" cy="812800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60750" y="2609850"/>
            <a:ext cx="12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96277"/>
              </p:ext>
            </p:extLst>
          </p:nvPr>
        </p:nvGraphicFramePr>
        <p:xfrm>
          <a:off x="533399" y="4406900"/>
          <a:ext cx="1611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5" imgW="889000" imgH="203200" progId="Equation.3">
                  <p:embed/>
                </p:oleObj>
              </mc:Choice>
              <mc:Fallback>
                <p:oleObj name="Equation" r:id="rId15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399" y="4406900"/>
                        <a:ext cx="16113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73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56" grpId="0"/>
      <p:bldP spid="57" grpId="0"/>
      <p:bldP spid="59" grpId="0"/>
      <p:bldP spid="26" grpId="0" animBg="1"/>
      <p:bldP spid="4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095500" y="3340100"/>
            <a:ext cx="4521200" cy="21971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60900" y="2954866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36433" y="2781300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80833" y="1468967"/>
            <a:ext cx="4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29768" y="2362200"/>
            <a:ext cx="49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/>
              <a:t>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16817" y="1016000"/>
            <a:ext cx="2025650" cy="2002366"/>
            <a:chOff x="3304117" y="1168400"/>
            <a:chExt cx="2025650" cy="2002366"/>
          </a:xfrm>
        </p:grpSpPr>
        <p:sp>
          <p:nvSpPr>
            <p:cNvPr id="7" name="Rectangle 6"/>
            <p:cNvSpPr/>
            <p:nvPr/>
          </p:nvSpPr>
          <p:spPr>
            <a:xfrm>
              <a:off x="3304117" y="1682750"/>
              <a:ext cx="1295400" cy="1282700"/>
            </a:xfrm>
            <a:prstGeom prst="rect">
              <a:avLst/>
            </a:prstGeom>
            <a:scene3d>
              <a:camera prst="orthographicFront">
                <a:rot lat="1080000" lon="384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0217" y="1168400"/>
              <a:ext cx="1295400" cy="1282700"/>
            </a:xfrm>
            <a:prstGeom prst="rect">
              <a:avLst/>
            </a:prstGeom>
            <a:scene3d>
              <a:camera prst="orthographicFront">
                <a:rot lat="18018000" lon="17370000" rev="3456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29101" y="1888067"/>
              <a:ext cx="1100666" cy="1282699"/>
            </a:xfrm>
            <a:custGeom>
              <a:avLst/>
              <a:gdLst>
                <a:gd name="connsiteX0" fmla="*/ 0 w 1054100"/>
                <a:gd name="connsiteY0" fmla="*/ 1257300 h 1257300"/>
                <a:gd name="connsiteX1" fmla="*/ 12700 w 1054100"/>
                <a:gd name="connsiteY1" fmla="*/ 0 h 1257300"/>
                <a:gd name="connsiteX2" fmla="*/ 1054100 w 1054100"/>
                <a:gd name="connsiteY2" fmla="*/ 190500 h 1257300"/>
                <a:gd name="connsiteX3" fmla="*/ 1041400 w 1054100"/>
                <a:gd name="connsiteY3" fmla="*/ 1079500 h 1257300"/>
                <a:gd name="connsiteX4" fmla="*/ 0 w 1054100"/>
                <a:gd name="connsiteY4" fmla="*/ 12065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100" h="1257300">
                  <a:moveTo>
                    <a:pt x="0" y="1257300"/>
                  </a:moveTo>
                  <a:lnTo>
                    <a:pt x="12700" y="0"/>
                  </a:lnTo>
                  <a:lnTo>
                    <a:pt x="1054100" y="190500"/>
                  </a:lnTo>
                  <a:lnTo>
                    <a:pt x="1041400" y="1079500"/>
                  </a:lnTo>
                  <a:lnTo>
                    <a:pt x="0" y="1206500"/>
                  </a:lnTo>
                </a:path>
              </a:pathLst>
            </a:custGeom>
            <a:solidFill>
              <a:schemeClr val="bg2">
                <a:lumMod val="60000"/>
                <a:lumOff val="40000"/>
                <a:alpha val="74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728634" y="1731434"/>
              <a:ext cx="25400" cy="9398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24401" y="2658533"/>
              <a:ext cx="587872" cy="3350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670300" y="2654301"/>
              <a:ext cx="1045634" cy="9313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445000" y="1096433"/>
            <a:ext cx="0" cy="863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55065" y="770466"/>
            <a:ext cx="33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=Infiltration (inches/year)</a:t>
            </a:r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5979"/>
              </p:ext>
            </p:extLst>
          </p:nvPr>
        </p:nvGraphicFramePr>
        <p:xfrm>
          <a:off x="2605617" y="3575049"/>
          <a:ext cx="1552016" cy="58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571500" imgH="215900" progId="Equation.3">
                  <p:embed/>
                </p:oleObj>
              </mc:Choice>
              <mc:Fallback>
                <p:oleObj name="Equation" r:id="rId5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5617" y="3575049"/>
                        <a:ext cx="1552016" cy="5863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71138"/>
              </p:ext>
            </p:extLst>
          </p:nvPr>
        </p:nvGraphicFramePr>
        <p:xfrm>
          <a:off x="2493963" y="4362450"/>
          <a:ext cx="17256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635000" imgH="215900" progId="Equation.3">
                  <p:embed/>
                </p:oleObj>
              </mc:Choice>
              <mc:Fallback>
                <p:oleObj name="Equation" r:id="rId7" imgW="63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3963" y="4362450"/>
                        <a:ext cx="1725612" cy="585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9830"/>
              </p:ext>
            </p:extLst>
          </p:nvPr>
        </p:nvGraphicFramePr>
        <p:xfrm>
          <a:off x="4203700" y="3515784"/>
          <a:ext cx="1388533" cy="76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711200" imgH="393700" progId="Equation.3">
                  <p:embed/>
                </p:oleObj>
              </mc:Choice>
              <mc:Fallback>
                <p:oleObj name="Equation" r:id="rId9" imgW="711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3700" y="3515784"/>
                        <a:ext cx="1388533" cy="7686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07604"/>
              </p:ext>
            </p:extLst>
          </p:nvPr>
        </p:nvGraphicFramePr>
        <p:xfrm>
          <a:off x="4302655" y="4257146"/>
          <a:ext cx="1412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1" imgW="723900" imgH="393700" progId="Equation.3">
                  <p:embed/>
                </p:oleObj>
              </mc:Choice>
              <mc:Fallback>
                <p:oleObj name="Equation" r:id="rId11" imgW="723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02655" y="4257146"/>
                        <a:ext cx="1412875" cy="768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755900" y="1701800"/>
            <a:ext cx="1227667" cy="567267"/>
            <a:chOff x="2755900" y="1511300"/>
            <a:chExt cx="1227667" cy="567267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823633" y="2044700"/>
              <a:ext cx="1159934" cy="3386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755900" y="1511300"/>
              <a:ext cx="6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</a:t>
              </a:r>
              <a:r>
                <a:rPr lang="en-US" sz="2800" baseline="-25000" dirty="0" err="1" smtClean="0"/>
                <a:t>in</a:t>
              </a:r>
              <a:endParaRPr lang="en-US" sz="2800" baseline="-25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12266" y="1638300"/>
            <a:ext cx="1325034" cy="609600"/>
            <a:chOff x="5012266" y="1447800"/>
            <a:chExt cx="1325034" cy="6096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012266" y="2023533"/>
              <a:ext cx="1159934" cy="3386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422900" y="1447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</a:t>
              </a:r>
              <a:r>
                <a:rPr lang="en-US" sz="2800" baseline="-25000" dirty="0" err="1" smtClean="0"/>
                <a:t>out</a:t>
              </a:r>
              <a:endParaRPr lang="en-US" sz="2800" baseline="-250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24600" y="1358900"/>
            <a:ext cx="1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Flux: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infiltration</a:t>
            </a:r>
            <a:r>
              <a:rPr lang="en-US" dirty="0" smtClean="0"/>
              <a:t>=w dx </a:t>
            </a:r>
            <a:r>
              <a:rPr lang="en-US" dirty="0" err="1" smtClean="0"/>
              <a:t>dy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93800" y="3517900"/>
            <a:ext cx="800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 smtClean="0"/>
              <a:t>in</a:t>
            </a:r>
            <a:endParaRPr lang="en-US" sz="320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206500" y="4356100"/>
            <a:ext cx="93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</a:t>
            </a:r>
            <a:r>
              <a:rPr lang="en-US" sz="3200" baseline="-25000" dirty="0" err="1" smtClean="0"/>
              <a:t>out</a:t>
            </a:r>
            <a:endParaRPr lang="en-US" sz="32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596900" y="28067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Flux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14600" y="1397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Unconfined </a:t>
            </a:r>
            <a:r>
              <a:rPr lang="en-US" sz="3600" dirty="0"/>
              <a:t>A</a:t>
            </a:r>
            <a:r>
              <a:rPr lang="en-US" sz="3600" dirty="0" smtClean="0"/>
              <a:t>quifer</a:t>
            </a:r>
            <a:r>
              <a:rPr lang="en-US" dirty="0"/>
              <a:t>	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82900" y="825500"/>
            <a:ext cx="86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Table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94100" y="1219200"/>
            <a:ext cx="406400" cy="21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7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/>
      <p:bldP spid="13" grpId="0"/>
      <p:bldP spid="14" grpId="0"/>
      <p:bldP spid="15" grpId="0"/>
      <p:bldP spid="37" grpId="0"/>
      <p:bldP spid="47" grpId="0"/>
      <p:bldP spid="48" grpId="0"/>
      <p:bldP spid="49" grpId="0"/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1397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Unconfined </a:t>
            </a:r>
            <a:r>
              <a:rPr lang="en-US" sz="3600" dirty="0"/>
              <a:t>A</a:t>
            </a:r>
            <a:r>
              <a:rPr lang="en-US" sz="3600" dirty="0" smtClean="0"/>
              <a:t>quifer</a:t>
            </a:r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7900" y="1130300"/>
            <a:ext cx="6007100" cy="4140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05545"/>
              </p:ext>
            </p:extLst>
          </p:nvPr>
        </p:nvGraphicFramePr>
        <p:xfrm>
          <a:off x="4449763" y="1471613"/>
          <a:ext cx="27781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422400" imgH="393700" progId="Equation.3">
                  <p:embed/>
                </p:oleObj>
              </mc:Choice>
              <mc:Fallback>
                <p:oleObj name="Equation" r:id="rId5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9763" y="1471613"/>
                        <a:ext cx="2778125" cy="768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52679"/>
              </p:ext>
            </p:extLst>
          </p:nvPr>
        </p:nvGraphicFramePr>
        <p:xfrm>
          <a:off x="2749549" y="1574800"/>
          <a:ext cx="149972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698500" imgH="215900" progId="Equation.3">
                  <p:embed/>
                </p:oleObj>
              </mc:Choice>
              <mc:Fallback>
                <p:oleObj name="Equation" r:id="rId7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9549" y="1574800"/>
                        <a:ext cx="1499721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328302"/>
              </p:ext>
            </p:extLst>
          </p:nvPr>
        </p:nvGraphicFramePr>
        <p:xfrm>
          <a:off x="3940175" y="2528888"/>
          <a:ext cx="36703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9" imgW="1879600" imgH="457200" progId="Equation.3">
                  <p:embed/>
                </p:oleObj>
              </mc:Choice>
              <mc:Fallback>
                <p:oleObj name="Equation" r:id="rId9" imgW="187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0175" y="2528888"/>
                        <a:ext cx="3670300" cy="89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794826"/>
              </p:ext>
            </p:extLst>
          </p:nvPr>
        </p:nvGraphicFramePr>
        <p:xfrm>
          <a:off x="4268788" y="1447800"/>
          <a:ext cx="35226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1" imgW="1803400" imgH="431800" progId="Equation.3">
                  <p:embed/>
                </p:oleObj>
              </mc:Choice>
              <mc:Fallback>
                <p:oleObj name="Equation" r:id="rId11" imgW="1803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8788" y="1447800"/>
                        <a:ext cx="3522662" cy="882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82795"/>
              </p:ext>
            </p:extLst>
          </p:nvPr>
        </p:nvGraphicFramePr>
        <p:xfrm>
          <a:off x="4181475" y="3532188"/>
          <a:ext cx="27035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3" imgW="1384300" imgH="457200" progId="Equation.3">
                  <p:embed/>
                </p:oleObj>
              </mc:Choice>
              <mc:Fallback>
                <p:oleObj name="Equation" r:id="rId13" imgW="1384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81475" y="3532188"/>
                        <a:ext cx="2703513" cy="89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74900" y="2197100"/>
            <a:ext cx="18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Consider change in storage caused by flow in </a:t>
            </a:r>
            <a:r>
              <a:rPr lang="en-US" sz="1600" dirty="0" smtClean="0">
                <a:solidFill>
                  <a:srgbClr val="000000"/>
                </a:solidFill>
              </a:rPr>
              <a:t>x-direction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3800" y="4356100"/>
            <a:ext cx="157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Contribution from flow in </a:t>
            </a:r>
            <a:r>
              <a:rPr lang="en-US" sz="1600" dirty="0">
                <a:solidFill>
                  <a:srgbClr val="000000"/>
                </a:solidFill>
              </a:rPr>
              <a:t>y</a:t>
            </a:r>
            <a:r>
              <a:rPr lang="en-US" sz="1600" dirty="0" smtClean="0">
                <a:solidFill>
                  <a:srgbClr val="000000"/>
                </a:solidFill>
              </a:rPr>
              <a:t>-direction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412102"/>
              </p:ext>
            </p:extLst>
          </p:nvPr>
        </p:nvGraphicFramePr>
        <p:xfrm>
          <a:off x="4181475" y="4308475"/>
          <a:ext cx="27035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5" imgW="1384300" imgH="482600" progId="Equation.3">
                  <p:embed/>
                </p:oleObj>
              </mc:Choice>
              <mc:Fallback>
                <p:oleObj name="Equation" r:id="rId15" imgW="1384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81475" y="4308475"/>
                        <a:ext cx="2703513" cy="941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8100" y="177800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unconfined aquifer with infiltration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30800" y="2336800"/>
            <a:ext cx="1866900" cy="1054100"/>
            <a:chOff x="5130800" y="2336800"/>
            <a:chExt cx="1866900" cy="1054100"/>
          </a:xfrm>
        </p:grpSpPr>
        <p:sp>
          <p:nvSpPr>
            <p:cNvPr id="8" name="Rectangle 7"/>
            <p:cNvSpPr/>
            <p:nvPr/>
          </p:nvSpPr>
          <p:spPr>
            <a:xfrm>
              <a:off x="5219700" y="2514600"/>
              <a:ext cx="1524000" cy="8763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30800" y="2336800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Quantity change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73600" y="3022600"/>
            <a:ext cx="2641600" cy="559832"/>
            <a:chOff x="4673600" y="3022600"/>
            <a:chExt cx="2641600" cy="559832"/>
          </a:xfrm>
        </p:grpSpPr>
        <p:sp>
          <p:nvSpPr>
            <p:cNvPr id="17" name="Rectangle 16"/>
            <p:cNvSpPr/>
            <p:nvPr/>
          </p:nvSpPr>
          <p:spPr>
            <a:xfrm>
              <a:off x="4673600" y="3022600"/>
              <a:ext cx="444500" cy="4318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32131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Over distance dx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79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1397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Unconfined </a:t>
            </a:r>
            <a:r>
              <a:rPr lang="en-US" sz="3600" dirty="0"/>
              <a:t>A</a:t>
            </a:r>
            <a:r>
              <a:rPr lang="en-US" sz="3600" dirty="0" smtClean="0"/>
              <a:t>quifer</a:t>
            </a:r>
            <a:r>
              <a:rPr lang="en-US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7900" y="1117600"/>
            <a:ext cx="6007100" cy="4140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98008"/>
              </p:ext>
            </p:extLst>
          </p:nvPr>
        </p:nvGraphicFramePr>
        <p:xfrm>
          <a:off x="5480049" y="1574800"/>
          <a:ext cx="1403351" cy="52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698500" imgH="215900" progId="Equation.3">
                  <p:embed/>
                </p:oleObj>
              </mc:Choice>
              <mc:Fallback>
                <p:oleObj name="Equation" r:id="rId5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049" y="1574800"/>
                        <a:ext cx="1403351" cy="52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46419"/>
              </p:ext>
            </p:extLst>
          </p:nvPr>
        </p:nvGraphicFramePr>
        <p:xfrm>
          <a:off x="6999288" y="1587500"/>
          <a:ext cx="1203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9288" y="1587500"/>
                        <a:ext cx="12033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92919"/>
              </p:ext>
            </p:extLst>
          </p:nvPr>
        </p:nvGraphicFramePr>
        <p:xfrm>
          <a:off x="3884613" y="2622550"/>
          <a:ext cx="2222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9" imgW="114300" imgH="165100" progId="Equation.3">
                  <p:embed/>
                </p:oleObj>
              </mc:Choice>
              <mc:Fallback>
                <p:oleObj name="Equation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4613" y="2622550"/>
                        <a:ext cx="222250" cy="322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06650"/>
              </p:ext>
            </p:extLst>
          </p:nvPr>
        </p:nvGraphicFramePr>
        <p:xfrm>
          <a:off x="2427288" y="2149475"/>
          <a:ext cx="46132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1" imgW="2362200" imgH="508000" progId="Equation.3">
                  <p:embed/>
                </p:oleObj>
              </mc:Choice>
              <mc:Fallback>
                <p:oleObj name="Equation" r:id="rId11" imgW="2362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27288" y="2149475"/>
                        <a:ext cx="4613275" cy="992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endCxn id="7" idx="3"/>
          </p:cNvCxnSpPr>
          <p:nvPr/>
        </p:nvCxnSpPr>
        <p:spPr>
          <a:xfrm>
            <a:off x="7416800" y="1816100"/>
            <a:ext cx="785813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2578100"/>
            <a:ext cx="5207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28584"/>
              </p:ext>
            </p:extLst>
          </p:nvPr>
        </p:nvGraphicFramePr>
        <p:xfrm>
          <a:off x="4057649" y="3181350"/>
          <a:ext cx="305263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3" imgW="1866900" imgH="469900" progId="Equation.3">
                  <p:embed/>
                </p:oleObj>
              </mc:Choice>
              <mc:Fallback>
                <p:oleObj name="Equation" r:id="rId13" imgW="1866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57649" y="3181350"/>
                        <a:ext cx="3052633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03500" y="334010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trick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8700" y="3238500"/>
            <a:ext cx="9652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3187700"/>
            <a:ext cx="1409700" cy="711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03900" y="3124200"/>
            <a:ext cx="1409700" cy="7112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2260600"/>
            <a:ext cx="1422400" cy="8382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05100" y="4305300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Align water table gradient in x-direction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76141"/>
              </p:ext>
            </p:extLst>
          </p:nvPr>
        </p:nvGraphicFramePr>
        <p:xfrm>
          <a:off x="5346700" y="4127500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5" imgW="812800" imgH="406400" progId="Equation.3">
                  <p:embed/>
                </p:oleObj>
              </mc:Choice>
              <mc:Fallback>
                <p:oleObj name="Equation" r:id="rId15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46700" y="4127500"/>
                        <a:ext cx="1828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219700" y="4038600"/>
            <a:ext cx="2362200" cy="1155700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0" y="4000500"/>
            <a:ext cx="1524000" cy="1477328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steady-state behavior of an unconfined aquifer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737100" y="2260600"/>
            <a:ext cx="1270000" cy="749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6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397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Unconfined </a:t>
            </a:r>
            <a:r>
              <a:rPr lang="en-US" sz="3600" dirty="0"/>
              <a:t>A</a:t>
            </a:r>
            <a:r>
              <a:rPr lang="en-US" sz="3600" dirty="0" smtClean="0"/>
              <a:t>quifer</a:t>
            </a:r>
            <a:r>
              <a:rPr lang="en-US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4250" y="1117600"/>
            <a:ext cx="6007100" cy="4140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34293"/>
              </p:ext>
            </p:extLst>
          </p:nvPr>
        </p:nvGraphicFramePr>
        <p:xfrm>
          <a:off x="5562600" y="1282700"/>
          <a:ext cx="182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812800" imgH="406400" progId="Equation.3">
                  <p:embed/>
                </p:oleObj>
              </mc:Choice>
              <mc:Fallback>
                <p:oleObj name="Equation" r:id="rId5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1282700"/>
                        <a:ext cx="1828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21000" y="13716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is easy to solve: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1000" y="17018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Just integrate twice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55156"/>
              </p:ext>
            </p:extLst>
          </p:nvPr>
        </p:nvGraphicFramePr>
        <p:xfrm>
          <a:off x="4705350" y="2552700"/>
          <a:ext cx="3392884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1308100" imgH="406400" progId="Equation.3">
                  <p:embed/>
                </p:oleObj>
              </mc:Choice>
              <mc:Fallback>
                <p:oleObj name="Equation" r:id="rId7" imgW="1308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5350" y="2552700"/>
                        <a:ext cx="3392884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68550" y="2565400"/>
            <a:ext cx="214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Two integrations, two integration constants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3937000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value of the head a two points (usually the two boundaries) gives enough information to solve this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71850" y="1244600"/>
            <a:ext cx="5600700" cy="34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4622800" y="1936751"/>
            <a:ext cx="3067050" cy="914400"/>
          </a:xfrm>
          <a:custGeom>
            <a:avLst/>
            <a:gdLst>
              <a:gd name="connsiteX0" fmla="*/ 0 w 2723951"/>
              <a:gd name="connsiteY0" fmla="*/ 429103 h 932492"/>
              <a:gd name="connsiteX1" fmla="*/ 1174750 w 2723951"/>
              <a:gd name="connsiteY1" fmla="*/ 10003 h 932492"/>
              <a:gd name="connsiteX2" fmla="*/ 2520950 w 2723951"/>
              <a:gd name="connsiteY2" fmla="*/ 803753 h 932492"/>
              <a:gd name="connsiteX3" fmla="*/ 2717800 w 2723951"/>
              <a:gd name="connsiteY3" fmla="*/ 930753 h 93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3951" h="932492">
                <a:moveTo>
                  <a:pt x="0" y="429103"/>
                </a:moveTo>
                <a:cubicBezTo>
                  <a:pt x="377296" y="188332"/>
                  <a:pt x="754592" y="-52439"/>
                  <a:pt x="1174750" y="10003"/>
                </a:cubicBezTo>
                <a:cubicBezTo>
                  <a:pt x="1594908" y="72445"/>
                  <a:pt x="2263775" y="650295"/>
                  <a:pt x="2520950" y="803753"/>
                </a:cubicBezTo>
                <a:cubicBezTo>
                  <a:pt x="2778125" y="957211"/>
                  <a:pt x="2717800" y="930753"/>
                  <a:pt x="2717800" y="930753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73957" y="1740553"/>
            <a:ext cx="5396996" cy="2446214"/>
            <a:chOff x="3473957" y="1740553"/>
            <a:chExt cx="5396996" cy="2446214"/>
          </a:xfrm>
        </p:grpSpPr>
        <p:grpSp>
          <p:nvGrpSpPr>
            <p:cNvPr id="35" name="Group 34"/>
            <p:cNvGrpSpPr/>
            <p:nvPr/>
          </p:nvGrpSpPr>
          <p:grpSpPr>
            <a:xfrm>
              <a:off x="3473957" y="1740553"/>
              <a:ext cx="5396996" cy="1497947"/>
              <a:chOff x="2534154" y="1067453"/>
              <a:chExt cx="5396996" cy="149794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597150" y="1067453"/>
                <a:ext cx="5143500" cy="1450746"/>
              </a:xfrm>
              <a:custGeom>
                <a:avLst/>
                <a:gdLst>
                  <a:gd name="connsiteX0" fmla="*/ 0 w 5143500"/>
                  <a:gd name="connsiteY0" fmla="*/ 659747 h 1450746"/>
                  <a:gd name="connsiteX1" fmla="*/ 419100 w 5143500"/>
                  <a:gd name="connsiteY1" fmla="*/ 799447 h 1450746"/>
                  <a:gd name="connsiteX2" fmla="*/ 1060450 w 5143500"/>
                  <a:gd name="connsiteY2" fmla="*/ 596247 h 1450746"/>
                  <a:gd name="connsiteX3" fmla="*/ 1606550 w 5143500"/>
                  <a:gd name="connsiteY3" fmla="*/ 246997 h 1450746"/>
                  <a:gd name="connsiteX4" fmla="*/ 2139950 w 5143500"/>
                  <a:gd name="connsiteY4" fmla="*/ 24747 h 1450746"/>
                  <a:gd name="connsiteX5" fmla="*/ 2787650 w 5143500"/>
                  <a:gd name="connsiteY5" fmla="*/ 31097 h 1450746"/>
                  <a:gd name="connsiteX6" fmla="*/ 3219450 w 5143500"/>
                  <a:gd name="connsiteY6" fmla="*/ 253347 h 1450746"/>
                  <a:gd name="connsiteX7" fmla="*/ 3619500 w 5143500"/>
                  <a:gd name="connsiteY7" fmla="*/ 627997 h 1450746"/>
                  <a:gd name="connsiteX8" fmla="*/ 3968750 w 5143500"/>
                  <a:gd name="connsiteY8" fmla="*/ 996297 h 1450746"/>
                  <a:gd name="connsiteX9" fmla="*/ 4254500 w 5143500"/>
                  <a:gd name="connsiteY9" fmla="*/ 1237597 h 1450746"/>
                  <a:gd name="connsiteX10" fmla="*/ 4730750 w 5143500"/>
                  <a:gd name="connsiteY10" fmla="*/ 1428097 h 1450746"/>
                  <a:gd name="connsiteX11" fmla="*/ 5143500 w 5143500"/>
                  <a:gd name="connsiteY11" fmla="*/ 1447147 h 1450746"/>
                  <a:gd name="connsiteX12" fmla="*/ 5143500 w 5143500"/>
                  <a:gd name="connsiteY12" fmla="*/ 1447147 h 145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43500" h="1450746">
                    <a:moveTo>
                      <a:pt x="0" y="659747"/>
                    </a:moveTo>
                    <a:cubicBezTo>
                      <a:pt x="121179" y="734888"/>
                      <a:pt x="242358" y="810030"/>
                      <a:pt x="419100" y="799447"/>
                    </a:cubicBezTo>
                    <a:cubicBezTo>
                      <a:pt x="595842" y="788864"/>
                      <a:pt x="862542" y="688322"/>
                      <a:pt x="1060450" y="596247"/>
                    </a:cubicBezTo>
                    <a:cubicBezTo>
                      <a:pt x="1258358" y="504172"/>
                      <a:pt x="1426633" y="342247"/>
                      <a:pt x="1606550" y="246997"/>
                    </a:cubicBezTo>
                    <a:cubicBezTo>
                      <a:pt x="1786467" y="151747"/>
                      <a:pt x="1943100" y="60730"/>
                      <a:pt x="2139950" y="24747"/>
                    </a:cubicBezTo>
                    <a:cubicBezTo>
                      <a:pt x="2336800" y="-11236"/>
                      <a:pt x="2607733" y="-7003"/>
                      <a:pt x="2787650" y="31097"/>
                    </a:cubicBezTo>
                    <a:cubicBezTo>
                      <a:pt x="2967567" y="69197"/>
                      <a:pt x="3080808" y="153864"/>
                      <a:pt x="3219450" y="253347"/>
                    </a:cubicBezTo>
                    <a:cubicBezTo>
                      <a:pt x="3358092" y="352830"/>
                      <a:pt x="3494617" y="504172"/>
                      <a:pt x="3619500" y="627997"/>
                    </a:cubicBezTo>
                    <a:cubicBezTo>
                      <a:pt x="3744383" y="751822"/>
                      <a:pt x="3862917" y="894697"/>
                      <a:pt x="3968750" y="996297"/>
                    </a:cubicBezTo>
                    <a:cubicBezTo>
                      <a:pt x="4074583" y="1097897"/>
                      <a:pt x="4127500" y="1165630"/>
                      <a:pt x="4254500" y="1237597"/>
                    </a:cubicBezTo>
                    <a:cubicBezTo>
                      <a:pt x="4381500" y="1309564"/>
                      <a:pt x="4582583" y="1393172"/>
                      <a:pt x="4730750" y="1428097"/>
                    </a:cubicBezTo>
                    <a:cubicBezTo>
                      <a:pt x="4878917" y="1463022"/>
                      <a:pt x="5143500" y="1447147"/>
                      <a:pt x="5143500" y="1447147"/>
                    </a:cubicBezTo>
                    <a:lnTo>
                      <a:pt x="5143500" y="1447147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534154" y="1681811"/>
                <a:ext cx="1109865" cy="191679"/>
              </a:xfrm>
              <a:custGeom>
                <a:avLst/>
                <a:gdLst>
                  <a:gd name="connsiteX0" fmla="*/ 62996 w 1109865"/>
                  <a:gd name="connsiteY0" fmla="*/ 32689 h 191679"/>
                  <a:gd name="connsiteX1" fmla="*/ 1059946 w 1109865"/>
                  <a:gd name="connsiteY1" fmla="*/ 939 h 191679"/>
                  <a:gd name="connsiteX2" fmla="*/ 939296 w 1109865"/>
                  <a:gd name="connsiteY2" fmla="*/ 70789 h 191679"/>
                  <a:gd name="connsiteX3" fmla="*/ 755146 w 1109865"/>
                  <a:gd name="connsiteY3" fmla="*/ 121589 h 191679"/>
                  <a:gd name="connsiteX4" fmla="*/ 602746 w 1109865"/>
                  <a:gd name="connsiteY4" fmla="*/ 178739 h 191679"/>
                  <a:gd name="connsiteX5" fmla="*/ 456696 w 1109865"/>
                  <a:gd name="connsiteY5" fmla="*/ 191439 h 191679"/>
                  <a:gd name="connsiteX6" fmla="*/ 329696 w 1109865"/>
                  <a:gd name="connsiteY6" fmla="*/ 172389 h 191679"/>
                  <a:gd name="connsiteX7" fmla="*/ 215396 w 1109865"/>
                  <a:gd name="connsiteY7" fmla="*/ 121589 h 191679"/>
                  <a:gd name="connsiteX8" fmla="*/ 113796 w 1109865"/>
                  <a:gd name="connsiteY8" fmla="*/ 64439 h 191679"/>
                  <a:gd name="connsiteX9" fmla="*/ 62996 w 1109865"/>
                  <a:gd name="connsiteY9" fmla="*/ 32689 h 19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9865" h="191679">
                    <a:moveTo>
                      <a:pt x="62996" y="32689"/>
                    </a:moveTo>
                    <a:cubicBezTo>
                      <a:pt x="220688" y="22106"/>
                      <a:pt x="913896" y="-5411"/>
                      <a:pt x="1059946" y="939"/>
                    </a:cubicBezTo>
                    <a:cubicBezTo>
                      <a:pt x="1205996" y="7289"/>
                      <a:pt x="990096" y="50681"/>
                      <a:pt x="939296" y="70789"/>
                    </a:cubicBezTo>
                    <a:cubicBezTo>
                      <a:pt x="888496" y="90897"/>
                      <a:pt x="811238" y="103597"/>
                      <a:pt x="755146" y="121589"/>
                    </a:cubicBezTo>
                    <a:cubicBezTo>
                      <a:pt x="699054" y="139581"/>
                      <a:pt x="652488" y="167097"/>
                      <a:pt x="602746" y="178739"/>
                    </a:cubicBezTo>
                    <a:cubicBezTo>
                      <a:pt x="553004" y="190381"/>
                      <a:pt x="502204" y="192497"/>
                      <a:pt x="456696" y="191439"/>
                    </a:cubicBezTo>
                    <a:cubicBezTo>
                      <a:pt x="411188" y="190381"/>
                      <a:pt x="369913" y="184031"/>
                      <a:pt x="329696" y="172389"/>
                    </a:cubicBezTo>
                    <a:cubicBezTo>
                      <a:pt x="289479" y="160747"/>
                      <a:pt x="251379" y="139581"/>
                      <a:pt x="215396" y="121589"/>
                    </a:cubicBezTo>
                    <a:cubicBezTo>
                      <a:pt x="179413" y="103597"/>
                      <a:pt x="137079" y="80314"/>
                      <a:pt x="113796" y="64439"/>
                    </a:cubicBezTo>
                    <a:cubicBezTo>
                      <a:pt x="90513" y="48564"/>
                      <a:pt x="-94696" y="43272"/>
                      <a:pt x="62996" y="32689"/>
                    </a:cubicBezTo>
                    <a:close/>
                  </a:path>
                </a:pathLst>
              </a:cu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6706203" y="2152650"/>
                <a:ext cx="1224947" cy="412750"/>
                <a:chOff x="6706203" y="2152650"/>
                <a:chExt cx="1224947" cy="412750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6706203" y="2168351"/>
                  <a:ext cx="1215105" cy="377064"/>
                </a:xfrm>
                <a:custGeom>
                  <a:avLst/>
                  <a:gdLst>
                    <a:gd name="connsiteX0" fmla="*/ 50197 w 1215105"/>
                    <a:gd name="connsiteY0" fmla="*/ 41449 h 377064"/>
                    <a:gd name="connsiteX1" fmla="*/ 1142397 w 1215105"/>
                    <a:gd name="connsiteY1" fmla="*/ 22399 h 377064"/>
                    <a:gd name="connsiteX2" fmla="*/ 1066197 w 1215105"/>
                    <a:gd name="connsiteY2" fmla="*/ 352599 h 377064"/>
                    <a:gd name="connsiteX3" fmla="*/ 685197 w 1215105"/>
                    <a:gd name="connsiteY3" fmla="*/ 339899 h 377064"/>
                    <a:gd name="connsiteX4" fmla="*/ 386747 w 1215105"/>
                    <a:gd name="connsiteY4" fmla="*/ 238299 h 377064"/>
                    <a:gd name="connsiteX5" fmla="*/ 202597 w 1215105"/>
                    <a:gd name="connsiteY5" fmla="*/ 136699 h 377064"/>
                    <a:gd name="connsiteX6" fmla="*/ 50197 w 1215105"/>
                    <a:gd name="connsiteY6" fmla="*/ 41449 h 37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5105" h="377064">
                      <a:moveTo>
                        <a:pt x="50197" y="41449"/>
                      </a:moveTo>
                      <a:cubicBezTo>
                        <a:pt x="206830" y="22399"/>
                        <a:pt x="973064" y="-29459"/>
                        <a:pt x="1142397" y="22399"/>
                      </a:cubicBezTo>
                      <a:cubicBezTo>
                        <a:pt x="1311730" y="74257"/>
                        <a:pt x="1142397" y="299682"/>
                        <a:pt x="1066197" y="352599"/>
                      </a:cubicBezTo>
                      <a:cubicBezTo>
                        <a:pt x="989997" y="405516"/>
                        <a:pt x="798439" y="358949"/>
                        <a:pt x="685197" y="339899"/>
                      </a:cubicBezTo>
                      <a:cubicBezTo>
                        <a:pt x="571955" y="320849"/>
                        <a:pt x="467180" y="272166"/>
                        <a:pt x="386747" y="238299"/>
                      </a:cubicBezTo>
                      <a:cubicBezTo>
                        <a:pt x="306314" y="204432"/>
                        <a:pt x="256572" y="171624"/>
                        <a:pt x="202597" y="136699"/>
                      </a:cubicBezTo>
                      <a:cubicBezTo>
                        <a:pt x="148622" y="101774"/>
                        <a:pt x="-106436" y="60499"/>
                        <a:pt x="50197" y="41449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727950" y="2152650"/>
                  <a:ext cx="203200" cy="4127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7" name="Straight Connector 36"/>
            <p:cNvCxnSpPr/>
            <p:nvPr/>
          </p:nvCxnSpPr>
          <p:spPr>
            <a:xfrm>
              <a:off x="3530600" y="4178300"/>
              <a:ext cx="5173133" cy="846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937000" y="2349500"/>
            <a:ext cx="491067" cy="1828800"/>
            <a:chOff x="3200400" y="1676400"/>
            <a:chExt cx="491067" cy="1828800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3200400" y="1676400"/>
              <a:ext cx="33867" cy="1828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225800" y="2353733"/>
              <a:ext cx="46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09467" y="2857500"/>
            <a:ext cx="499534" cy="1320800"/>
            <a:chOff x="7272867" y="2184400"/>
            <a:chExt cx="499534" cy="1320800"/>
          </a:xfrm>
        </p:grpSpPr>
        <p:cxnSp>
          <p:nvCxnSpPr>
            <p:cNvPr id="45" name="Straight Arrow Connector 44"/>
            <p:cNvCxnSpPr/>
            <p:nvPr/>
          </p:nvCxnSpPr>
          <p:spPr>
            <a:xfrm flipH="1" flipV="1">
              <a:off x="7272867" y="2184400"/>
              <a:ext cx="8468" cy="1320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306734" y="2760132"/>
              <a:ext cx="46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</a:t>
              </a:r>
              <a:r>
                <a:rPr lang="en-US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22800" y="1253067"/>
            <a:ext cx="3081866" cy="2989765"/>
            <a:chOff x="4622800" y="1253067"/>
            <a:chExt cx="3081866" cy="2989765"/>
          </a:xfrm>
        </p:grpSpPr>
        <p:grpSp>
          <p:nvGrpSpPr>
            <p:cNvPr id="53" name="Group 52"/>
            <p:cNvGrpSpPr/>
            <p:nvPr/>
          </p:nvGrpSpPr>
          <p:grpSpPr>
            <a:xfrm>
              <a:off x="4622800" y="1325033"/>
              <a:ext cx="905934" cy="2917799"/>
              <a:chOff x="3835400" y="601133"/>
              <a:chExt cx="905934" cy="291779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835400" y="601133"/>
                <a:ext cx="25400" cy="2912534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869267" y="3149600"/>
                <a:ext cx="87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=0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7649633" y="1253067"/>
              <a:ext cx="25400" cy="2912534"/>
            </a:xfrm>
            <a:prstGeom prst="line">
              <a:avLst/>
            </a:prstGeom>
            <a:ln>
              <a:solidFill>
                <a:srgbClr val="0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631266" y="3763435"/>
              <a:ext cx="3073400" cy="369332"/>
              <a:chOff x="4631266" y="3763435"/>
              <a:chExt cx="3073400" cy="36933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791199" y="3763435"/>
                <a:ext cx="364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4631266" y="3771900"/>
                <a:ext cx="307340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4940300" y="1261533"/>
            <a:ext cx="2345267" cy="1007534"/>
            <a:chOff x="4216400" y="601133"/>
            <a:chExt cx="2345267" cy="100753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4216400" y="601133"/>
              <a:ext cx="8467" cy="6519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4588933" y="609600"/>
              <a:ext cx="1" cy="491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062133" y="609600"/>
              <a:ext cx="16934" cy="694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553200" y="609600"/>
              <a:ext cx="8467" cy="9990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5046133" y="601133"/>
              <a:ext cx="1" cy="3979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5579533" y="601133"/>
              <a:ext cx="1" cy="440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130800" y="601133"/>
              <a:ext cx="313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w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514600" y="1397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Unconfined </a:t>
            </a:r>
            <a:r>
              <a:rPr lang="en-US" sz="3600" dirty="0"/>
              <a:t>A</a:t>
            </a:r>
            <a:r>
              <a:rPr lang="en-US" sz="3600" dirty="0" smtClean="0"/>
              <a:t>quifer</a:t>
            </a:r>
            <a:r>
              <a:rPr lang="en-US" dirty="0"/>
              <a:t>	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8128"/>
              </p:ext>
            </p:extLst>
          </p:nvPr>
        </p:nvGraphicFramePr>
        <p:xfrm>
          <a:off x="147639" y="3238500"/>
          <a:ext cx="3078162" cy="63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2095500" imgH="431800" progId="Equation.3">
                  <p:embed/>
                </p:oleObj>
              </mc:Choice>
              <mc:Fallback>
                <p:oleObj name="Equation" r:id="rId5" imgW="2095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9" y="3238500"/>
                        <a:ext cx="3078162" cy="6343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823742"/>
              </p:ext>
            </p:extLst>
          </p:nvPr>
        </p:nvGraphicFramePr>
        <p:xfrm>
          <a:off x="527050" y="1727200"/>
          <a:ext cx="2127250" cy="66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1308100" imgH="406400" progId="Equation.3">
                  <p:embed/>
                </p:oleObj>
              </mc:Choice>
              <mc:Fallback>
                <p:oleObj name="Equation" r:id="rId7" imgW="1308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050" y="1727200"/>
                        <a:ext cx="2127250" cy="6608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1054100" y="2501900"/>
            <a:ext cx="13081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=0 -&gt; h=h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dirty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=L -&gt; h=h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35500" y="2311400"/>
            <a:ext cx="2992467" cy="578085"/>
          </a:xfrm>
          <a:custGeom>
            <a:avLst/>
            <a:gdLst>
              <a:gd name="connsiteX0" fmla="*/ 0 w 2992467"/>
              <a:gd name="connsiteY0" fmla="*/ 0 h 578085"/>
              <a:gd name="connsiteX1" fmla="*/ 469900 w 2992467"/>
              <a:gd name="connsiteY1" fmla="*/ 38100 h 578085"/>
              <a:gd name="connsiteX2" fmla="*/ 927100 w 2992467"/>
              <a:gd name="connsiteY2" fmla="*/ 76200 h 578085"/>
              <a:gd name="connsiteX3" fmla="*/ 1371600 w 2992467"/>
              <a:gd name="connsiteY3" fmla="*/ 139700 h 578085"/>
              <a:gd name="connsiteX4" fmla="*/ 1930400 w 2992467"/>
              <a:gd name="connsiteY4" fmla="*/ 254000 h 578085"/>
              <a:gd name="connsiteX5" fmla="*/ 2349500 w 2992467"/>
              <a:gd name="connsiteY5" fmla="*/ 381000 h 578085"/>
              <a:gd name="connsiteX6" fmla="*/ 2654300 w 2992467"/>
              <a:gd name="connsiteY6" fmla="*/ 482600 h 578085"/>
              <a:gd name="connsiteX7" fmla="*/ 2959100 w 2992467"/>
              <a:gd name="connsiteY7" fmla="*/ 571500 h 578085"/>
              <a:gd name="connsiteX8" fmla="*/ 2984500 w 2992467"/>
              <a:gd name="connsiteY8" fmla="*/ 571500 h 57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467" h="578085">
                <a:moveTo>
                  <a:pt x="0" y="0"/>
                </a:moveTo>
                <a:lnTo>
                  <a:pt x="469900" y="38100"/>
                </a:lnTo>
                <a:cubicBezTo>
                  <a:pt x="624417" y="50800"/>
                  <a:pt x="776817" y="59267"/>
                  <a:pt x="927100" y="76200"/>
                </a:cubicBezTo>
                <a:cubicBezTo>
                  <a:pt x="1077383" y="93133"/>
                  <a:pt x="1204383" y="110067"/>
                  <a:pt x="1371600" y="139700"/>
                </a:cubicBezTo>
                <a:cubicBezTo>
                  <a:pt x="1538817" y="169333"/>
                  <a:pt x="1767417" y="213783"/>
                  <a:pt x="1930400" y="254000"/>
                </a:cubicBezTo>
                <a:cubicBezTo>
                  <a:pt x="2093383" y="294217"/>
                  <a:pt x="2228850" y="342900"/>
                  <a:pt x="2349500" y="381000"/>
                </a:cubicBezTo>
                <a:cubicBezTo>
                  <a:pt x="2470150" y="419100"/>
                  <a:pt x="2552700" y="450850"/>
                  <a:pt x="2654300" y="482600"/>
                </a:cubicBezTo>
                <a:cubicBezTo>
                  <a:pt x="2755900" y="514350"/>
                  <a:pt x="2904067" y="556683"/>
                  <a:pt x="2959100" y="571500"/>
                </a:cubicBezTo>
                <a:cubicBezTo>
                  <a:pt x="3014133" y="586317"/>
                  <a:pt x="2984500" y="571500"/>
                  <a:pt x="2984500" y="571500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932438"/>
              </p:ext>
            </p:extLst>
          </p:nvPr>
        </p:nvGraphicFramePr>
        <p:xfrm>
          <a:off x="266699" y="4064000"/>
          <a:ext cx="224990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9" imgW="1676400" imgH="482600" progId="Equation.3">
                  <p:embed/>
                </p:oleObj>
              </mc:Choice>
              <mc:Fallback>
                <p:oleObj name="Equation" r:id="rId9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699" y="4064000"/>
                        <a:ext cx="2249905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4980"/>
              </p:ext>
            </p:extLst>
          </p:nvPr>
        </p:nvGraphicFramePr>
        <p:xfrm>
          <a:off x="1314450" y="4940300"/>
          <a:ext cx="2293056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1" imgW="1587500" imgH="457200" progId="Equation.3">
                  <p:embed/>
                </p:oleObj>
              </mc:Choice>
              <mc:Fallback>
                <p:oleObj name="Equation" r:id="rId11" imgW="1587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4450" y="4940300"/>
                        <a:ext cx="2293056" cy="660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90597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divide q’=0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56617" y="1946560"/>
            <a:ext cx="10783" cy="22444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13400" y="4140200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</a:rPr>
              <a:t>w.t.divide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07100" y="2946400"/>
            <a:ext cx="914400" cy="445532"/>
            <a:chOff x="6007100" y="2946400"/>
            <a:chExt cx="914400" cy="4455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007100" y="2946400"/>
              <a:ext cx="5842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0226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65700" y="2946400"/>
            <a:ext cx="939800" cy="445532"/>
            <a:chOff x="5981700" y="3060700"/>
            <a:chExt cx="939800" cy="445532"/>
          </a:xfrm>
        </p:grpSpPr>
        <p:cxnSp>
          <p:nvCxnSpPr>
            <p:cNvPr id="61" name="Straight Arrow Connector 60"/>
            <p:cNvCxnSpPr/>
            <p:nvPr/>
          </p:nvCxnSpPr>
          <p:spPr>
            <a:xfrm flipH="1" flipV="1">
              <a:off x="5981700" y="3060700"/>
              <a:ext cx="660400" cy="127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19800" y="3136900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91000" y="502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solve for h at water table divide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03800" y="23749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=0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4" grpId="0" animBg="1"/>
      <p:bldP spid="6" grpId="0" animBg="1"/>
      <p:bldP spid="6" grpId="1" animBg="1"/>
      <p:bldP spid="13" grpId="0"/>
      <p:bldP spid="18" grpId="0"/>
      <p:bldP spid="36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355865"/>
            <a:ext cx="5511800" cy="9525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Diffusion Equation for Unconfined Aquifer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0" y="1422400"/>
            <a:ext cx="6159500" cy="1917700"/>
          </a:xfrm>
        </p:spPr>
        <p:txBody>
          <a:bodyPr/>
          <a:lstStyle/>
          <a:p>
            <a:r>
              <a:rPr lang="en-US" dirty="0" smtClean="0"/>
              <a:t>Valid for </a:t>
            </a:r>
          </a:p>
          <a:p>
            <a:pPr lvl="1"/>
            <a:r>
              <a:rPr lang="en-US" dirty="0" smtClean="0"/>
              <a:t>small draw-down (small ∆</a:t>
            </a:r>
            <a:r>
              <a:rPr lang="en-US" dirty="0" err="1" smtClean="0"/>
              <a:t>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Nearly horizontal water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78323"/>
              </p:ext>
            </p:extLst>
          </p:nvPr>
        </p:nvGraphicFramePr>
        <p:xfrm>
          <a:off x="3333749" y="3968750"/>
          <a:ext cx="2878364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206500" imgH="444500" progId="Equation.3">
                  <p:embed/>
                </p:oleObj>
              </mc:Choice>
              <mc:Fallback>
                <p:oleObj name="Equation" r:id="rId5" imgW="1206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3749" y="3968750"/>
                        <a:ext cx="2878364" cy="1060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2044700" y="3022600"/>
            <a:ext cx="629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b is average thickness of saturated zone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386</Words>
  <Application>Microsoft Macintosh PowerPoint</Application>
  <PresentationFormat>On-screen Show (16:10)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Diffusion Equation for Unconfined Aquifer</vt:lpstr>
      <vt:lpstr>Refraction of Flow Lines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2</cp:revision>
  <dcterms:created xsi:type="dcterms:W3CDTF">2012-04-03T21:18:24Z</dcterms:created>
  <dcterms:modified xsi:type="dcterms:W3CDTF">2012-04-09T16:49:04Z</dcterms:modified>
</cp:coreProperties>
</file>