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2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1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0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8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2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8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8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3808-6BDD-7542-A711-DA58C811AF6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E995-83C6-0D41-962C-26D793A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4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7520" y="2120541"/>
            <a:ext cx="396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43084" y="3825240"/>
            <a:ext cx="2746917" cy="1752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2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Properties of Materials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Basic Physics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Darcy’s Law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Characteristics of Aquifers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Elasticity and Storage</a:t>
            </a: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30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5791201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9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3920" y="384049"/>
            <a:ext cx="237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Aquifers</a:t>
            </a:r>
            <a:endParaRPr lang="en-US" sz="3600" dirty="0"/>
          </a:p>
        </p:txBody>
      </p:sp>
      <p:pic>
        <p:nvPicPr>
          <p:cNvPr id="5" name="Picture 4" descr="watertable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1"/>
          <a:stretch/>
        </p:blipFill>
        <p:spPr>
          <a:xfrm>
            <a:off x="3995789" y="2880360"/>
            <a:ext cx="4810022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4900" y="1432561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from Unconfined to “artesian” to “flowing” aquifer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3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tabl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1"/>
          <a:stretch/>
        </p:blipFill>
        <p:spPr>
          <a:xfrm>
            <a:off x="4333978" y="3078480"/>
            <a:ext cx="4810022" cy="3489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20" y="384049"/>
            <a:ext cx="237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Aquifers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794000" y="2087880"/>
            <a:ext cx="45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“Perched: aquifer and generation of “springs”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9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Aquifer Characteristics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Transmisivity</a:t>
            </a:r>
            <a:r>
              <a:rPr lang="en-US" dirty="0" smtClean="0">
                <a:solidFill>
                  <a:srgbClr val="FFFF00"/>
                </a:solidFill>
              </a:rPr>
              <a:t> – T</a:t>
            </a:r>
          </a:p>
          <a:p>
            <a:pPr marL="0" indent="0">
              <a:buNone/>
            </a:pPr>
            <a:r>
              <a:rPr lang="en-US" dirty="0" smtClean="0"/>
              <a:t>                 T = b * K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/>
              <a:t>b </a:t>
            </a:r>
            <a:r>
              <a:rPr lang="en-US" dirty="0"/>
              <a:t>is aquifer </a:t>
            </a:r>
            <a:r>
              <a:rPr lang="en-US" dirty="0" smtClean="0"/>
              <a:t>thickness, SI units of 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/>
              <a:t>for </a:t>
            </a:r>
            <a:r>
              <a:rPr lang="en-US" dirty="0" smtClean="0"/>
              <a:t>horizontal flow T is sum of T’s for all layers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Storativity</a:t>
            </a:r>
            <a:r>
              <a:rPr lang="en-US" dirty="0" smtClean="0">
                <a:solidFill>
                  <a:srgbClr val="FFFF00"/>
                </a:solidFill>
              </a:rPr>
              <a:t> – S    </a:t>
            </a:r>
          </a:p>
          <a:p>
            <a:pPr marL="0" indent="0">
              <a:buNone/>
            </a:pPr>
            <a:r>
              <a:rPr lang="en-US" sz="2000" dirty="0" smtClean="0"/>
              <a:t>For a volume of water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w</a:t>
            </a:r>
            <a:r>
              <a:rPr lang="en-US" sz="2000" dirty="0" smtClean="0"/>
              <a:t> generated from an area “A” for a drop in hydraulic head of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h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                  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w</a:t>
            </a:r>
            <a:r>
              <a:rPr lang="en-US" dirty="0" smtClean="0"/>
              <a:t> = S A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341121"/>
            <a:ext cx="613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that geologic materials were characterized by their “hydraulic Conductivity” (K)  and their “Specific Yield” 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y</a:t>
            </a:r>
            <a:r>
              <a:rPr lang="en-US" dirty="0"/>
              <a:t>)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3526353" y="6004550"/>
            <a:ext cx="288716" cy="510435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16098" y="6346369"/>
            <a:ext cx="88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4880" y="5683483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is dimensionless &amp; &lt;1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7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Homogeneity and Isotropy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0" y="2011680"/>
            <a:ext cx="8229600" cy="22250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Homogeneous: property is the same in all locations</a:t>
            </a:r>
          </a:p>
          <a:p>
            <a:r>
              <a:rPr lang="en-US" dirty="0" smtClean="0"/>
              <a:t>Isotropic: property is the same when measured in every direction</a:t>
            </a:r>
          </a:p>
          <a:p>
            <a:r>
              <a:rPr lang="en-US" dirty="0" smtClean="0"/>
              <a:t>Aquifers are generally “Inhomogeneous” and “Anisotropic”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965200" y="3947160"/>
            <a:ext cx="7632700" cy="2499360"/>
            <a:chOff x="965200" y="3289300"/>
            <a:chExt cx="7632700" cy="2082800"/>
          </a:xfrm>
        </p:grpSpPr>
        <p:grpSp>
          <p:nvGrpSpPr>
            <p:cNvPr id="27" name="Group 26"/>
            <p:cNvGrpSpPr/>
            <p:nvPr/>
          </p:nvGrpSpPr>
          <p:grpSpPr>
            <a:xfrm>
              <a:off x="4508500" y="3429000"/>
              <a:ext cx="4089400" cy="1943100"/>
              <a:chOff x="4508500" y="3429000"/>
              <a:chExt cx="4089400" cy="19431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521200" y="3429000"/>
                <a:ext cx="4051300" cy="19431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597400" y="4127500"/>
                <a:ext cx="1841500" cy="3937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604000" y="3746500"/>
                <a:ext cx="1841500" cy="5080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88100" y="4787900"/>
                <a:ext cx="1371600" cy="3429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21200" y="3848100"/>
                <a:ext cx="4013200" cy="76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08500" y="4432300"/>
                <a:ext cx="4013200" cy="330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46600" y="4953000"/>
                <a:ext cx="4051300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965200" y="3289300"/>
              <a:ext cx="2832100" cy="1249809"/>
              <a:chOff x="965200" y="3289300"/>
              <a:chExt cx="2832100" cy="124980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990600" y="3479800"/>
                <a:ext cx="1155700" cy="3175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22500" y="3289300"/>
                <a:ext cx="152400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Regions of lower K</a:t>
                </a:r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965200" y="3975100"/>
                <a:ext cx="1206500" cy="2159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273300" y="4000500"/>
                <a:ext cx="152400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Joints with higher K</a:t>
                </a:r>
                <a:endParaRPr lang="en-US" dirty="0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08000" y="5593081"/>
            <a:ext cx="302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But in Ignorance this is frequently overlooked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8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Anisotropy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65960"/>
            <a:ext cx="8229600" cy="4525963"/>
          </a:xfrm>
        </p:spPr>
        <p:txBody>
          <a:bodyPr/>
          <a:lstStyle/>
          <a:p>
            <a:r>
              <a:rPr lang="en-US" sz="2400" dirty="0"/>
              <a:t>A largest difference in Hydraulic Conductivity may exist between the horizontal and vertical directions</a:t>
            </a:r>
          </a:p>
          <a:p>
            <a:pPr lvl="1"/>
            <a:r>
              <a:rPr lang="en-US" sz="2000" dirty="0"/>
              <a:t>For horizontal flow: K = sum (</a:t>
            </a:r>
            <a:r>
              <a:rPr lang="en-US" sz="2000" dirty="0" err="1"/>
              <a:t>K</a:t>
            </a:r>
            <a:r>
              <a:rPr lang="en-US" sz="2000" baseline="-25000" dirty="0" err="1"/>
              <a:t>hm</a:t>
            </a:r>
            <a:r>
              <a:rPr lang="en-US" sz="2000" dirty="0" err="1"/>
              <a:t>b</a:t>
            </a:r>
            <a:r>
              <a:rPr lang="en-US" sz="2000" baseline="-25000" dirty="0" err="1"/>
              <a:t>m</a:t>
            </a:r>
            <a:r>
              <a:rPr lang="en-US" sz="2000" dirty="0"/>
              <a:t>)/b</a:t>
            </a:r>
          </a:p>
          <a:p>
            <a:pPr lvl="1"/>
            <a:r>
              <a:rPr lang="en-US" sz="2000" dirty="0"/>
              <a:t>For vertical flow:      K = b /sum(</a:t>
            </a:r>
            <a:r>
              <a:rPr lang="en-US" sz="2000" dirty="0" err="1"/>
              <a:t>b</a:t>
            </a:r>
            <a:r>
              <a:rPr lang="en-US" sz="2000" baseline="-25000" dirty="0" err="1"/>
              <a:t>m</a:t>
            </a:r>
            <a:r>
              <a:rPr lang="en-US" sz="2000" dirty="0"/>
              <a:t>/</a:t>
            </a:r>
            <a:r>
              <a:rPr lang="en-US" sz="2000" dirty="0" err="1"/>
              <a:t>K</a:t>
            </a:r>
            <a:r>
              <a:rPr lang="en-US" sz="2000" baseline="-25000" dirty="0" err="1"/>
              <a:t>vm</a:t>
            </a:r>
            <a:r>
              <a:rPr lang="en-US" sz="2000" dirty="0"/>
              <a:t>)</a:t>
            </a:r>
          </a:p>
          <a:p>
            <a:r>
              <a:rPr lang="en-US" sz="2400" dirty="0"/>
              <a:t>K is </a:t>
            </a:r>
            <a:r>
              <a:rPr lang="en-US" sz="2400" dirty="0" smtClean="0"/>
              <a:t>a “tensor property”</a:t>
            </a:r>
            <a:endParaRPr lang="en-US" sz="2400" dirty="0"/>
          </a:p>
          <a:p>
            <a:pPr lvl="1"/>
            <a:r>
              <a:rPr lang="en-US" sz="2000" dirty="0"/>
              <a:t> If K is scalar (isotropic) flow is in direction of head gradient</a:t>
            </a:r>
          </a:p>
          <a:p>
            <a:pPr lvl="1"/>
            <a:r>
              <a:rPr lang="en-US" sz="2000" dirty="0"/>
              <a:t>If K is tensor (anisotropic), flow is not parallel to gradient</a:t>
            </a:r>
          </a:p>
          <a:p>
            <a:pPr lvl="2"/>
            <a:r>
              <a:rPr lang="en-US" sz="1800" dirty="0"/>
              <a:t>Flow can be determined from linear algebra</a:t>
            </a:r>
          </a:p>
          <a:p>
            <a:pPr lvl="2"/>
            <a:r>
              <a:rPr lang="en-US" sz="1800" dirty="0"/>
              <a:t>Will </a:t>
            </a:r>
            <a:r>
              <a:rPr lang="en-US" sz="1800" dirty="0" smtClean="0"/>
              <a:t>quantitatively develop </a:t>
            </a:r>
            <a:r>
              <a:rPr lang="en-US" sz="1800" dirty="0"/>
              <a:t>this idea </a:t>
            </a:r>
            <a:r>
              <a:rPr lang="en-US" sz="1800" dirty="0" smtClean="0"/>
              <a:t>later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03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Coming Up:</a:t>
            </a:r>
            <a:br>
              <a:rPr lang="en-US" dirty="0" smtClean="0"/>
            </a:br>
            <a:r>
              <a:rPr lang="en-US" dirty="0" smtClean="0"/>
              <a:t>Specific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2636520"/>
            <a:ext cx="8229600" cy="4099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Elasticity:  water and rock are elastic</a:t>
            </a:r>
          </a:p>
          <a:p>
            <a:pPr lvl="1"/>
            <a:r>
              <a:rPr lang="en-US" sz="2600" dirty="0" smtClean="0"/>
              <a:t>Hooke’s Law:  dx/x = </a:t>
            </a:r>
            <a:r>
              <a:rPr lang="en-US" sz="2600" dirty="0">
                <a:latin typeface="Symbol" charset="2"/>
                <a:cs typeface="Symbol" charset="2"/>
              </a:rPr>
              <a:t>a</a:t>
            </a:r>
            <a:r>
              <a:rPr lang="en-US" sz="2600" dirty="0"/>
              <a:t> </a:t>
            </a:r>
            <a:r>
              <a:rPr lang="en-US" sz="2600" dirty="0" smtClean="0"/>
              <a:t>d</a:t>
            </a:r>
            <a:r>
              <a:rPr lang="en-US" sz="2600" dirty="0" smtClean="0">
                <a:latin typeface="Symbol" charset="2"/>
                <a:cs typeface="Symbol" charset="2"/>
              </a:rPr>
              <a:t>s</a:t>
            </a:r>
          </a:p>
          <a:p>
            <a:r>
              <a:rPr lang="en-US" sz="2800" dirty="0" smtClean="0">
                <a:cs typeface="Symbol" charset="2"/>
              </a:rPr>
              <a:t>Effective Stress:</a:t>
            </a:r>
          </a:p>
          <a:p>
            <a:pPr lvl="1"/>
            <a:r>
              <a:rPr lang="en-US" sz="2400" dirty="0" smtClean="0">
                <a:latin typeface="Symbol" charset="2"/>
                <a:cs typeface="Symbol" charset="2"/>
              </a:rPr>
              <a:t>       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 </a:t>
            </a:r>
            <a:r>
              <a:rPr lang="en-US" sz="2400" dirty="0"/>
              <a:t>=  </a:t>
            </a:r>
            <a:r>
              <a:rPr lang="en-US" sz="2400" dirty="0">
                <a:latin typeface="Symbol" charset="2"/>
                <a:cs typeface="Symbol" charset="2"/>
              </a:rPr>
              <a:t>s</a:t>
            </a:r>
            <a:r>
              <a:rPr lang="en-US" sz="2400" baseline="-25000" dirty="0"/>
              <a:t>e</a:t>
            </a:r>
            <a:r>
              <a:rPr lang="en-US" sz="2400" dirty="0"/>
              <a:t> +   P  </a:t>
            </a:r>
            <a:r>
              <a:rPr lang="en-US" sz="1800" dirty="0"/>
              <a:t>(total stress is supported by rock and by fluid)</a:t>
            </a:r>
          </a:p>
          <a:p>
            <a:pPr lvl="1"/>
            <a:r>
              <a:rPr lang="en-US" sz="2400" dirty="0"/>
              <a:t>     </a:t>
            </a:r>
            <a:r>
              <a:rPr lang="en-US" sz="2400" dirty="0" err="1"/>
              <a:t>d</a:t>
            </a:r>
            <a:r>
              <a:rPr lang="en-US" sz="2400" dirty="0" err="1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/>
              <a:t>T</a:t>
            </a:r>
            <a:r>
              <a:rPr lang="en-US" sz="2400" dirty="0"/>
              <a:t> = </a:t>
            </a:r>
            <a:r>
              <a:rPr lang="en-US" sz="2400" dirty="0" err="1"/>
              <a:t>d</a:t>
            </a:r>
            <a:r>
              <a:rPr lang="en-US" sz="2400" dirty="0" err="1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/>
              <a:t>e</a:t>
            </a:r>
            <a:r>
              <a:rPr lang="en-US" sz="2400" dirty="0"/>
              <a:t> + </a:t>
            </a:r>
            <a:r>
              <a:rPr lang="en-US" sz="2400" dirty="0" err="1"/>
              <a:t>dP</a:t>
            </a:r>
            <a:r>
              <a:rPr lang="en-US" sz="2400" dirty="0"/>
              <a:t>  </a:t>
            </a:r>
            <a:r>
              <a:rPr lang="en-US" sz="1800" dirty="0"/>
              <a:t>(if </a:t>
            </a:r>
            <a:r>
              <a:rPr lang="en-US" sz="1800" dirty="0" err="1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/>
              <a:t>T</a:t>
            </a:r>
            <a:r>
              <a:rPr lang="en-US" sz="1800" dirty="0"/>
              <a:t> is constant </a:t>
            </a:r>
            <a:r>
              <a:rPr lang="en-US" sz="1800" dirty="0" err="1"/>
              <a:t>dP</a:t>
            </a:r>
            <a:r>
              <a:rPr lang="en-US" sz="1800" dirty="0"/>
              <a:t> = -</a:t>
            </a:r>
            <a:r>
              <a:rPr lang="en-US" sz="1800" dirty="0" err="1"/>
              <a:t>d</a:t>
            </a:r>
            <a:r>
              <a:rPr lang="en-US" sz="1800" dirty="0" err="1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/>
              <a:t>e</a:t>
            </a:r>
            <a:r>
              <a:rPr lang="en-US" dirty="0" smtClean="0"/>
              <a:t>)</a:t>
            </a:r>
          </a:p>
          <a:p>
            <a:r>
              <a:rPr lang="en-US" sz="2800" dirty="0"/>
              <a:t>Specific Storage (</a:t>
            </a:r>
            <a:r>
              <a:rPr lang="en-US" sz="2800" dirty="0" err="1"/>
              <a:t>S</a:t>
            </a:r>
            <a:r>
              <a:rPr lang="en-US" sz="2800" baseline="-25000" dirty="0" err="1"/>
              <a:t>s</a:t>
            </a:r>
            <a:r>
              <a:rPr lang="en-US" sz="2800" dirty="0"/>
              <a:t>) = </a:t>
            </a:r>
            <a:r>
              <a:rPr lang="en-US" sz="2800" dirty="0" err="1">
                <a:latin typeface="Symbol" charset="2"/>
                <a:cs typeface="Symbol" charset="2"/>
              </a:rPr>
              <a:t>r</a:t>
            </a:r>
            <a:r>
              <a:rPr lang="en-US" sz="2800" baseline="-25000" dirty="0" err="1"/>
              <a:t>water</a:t>
            </a:r>
            <a:r>
              <a:rPr lang="en-US" sz="2800" dirty="0" err="1"/>
              <a:t>g</a:t>
            </a:r>
            <a:r>
              <a:rPr lang="en-US" sz="2800" dirty="0"/>
              <a:t> (</a:t>
            </a:r>
            <a:r>
              <a:rPr lang="en-US" sz="2800" dirty="0">
                <a:latin typeface="Symbol" charset="2"/>
                <a:cs typeface="Symbol" charset="2"/>
              </a:rPr>
              <a:t>a</a:t>
            </a:r>
            <a:r>
              <a:rPr lang="en-US" sz="2800" dirty="0"/>
              <a:t> + </a:t>
            </a:r>
            <a:r>
              <a:rPr lang="en-US" sz="2800" dirty="0" err="1"/>
              <a:t>n</a:t>
            </a:r>
            <a:r>
              <a:rPr lang="en-US" sz="2800" dirty="0" err="1">
                <a:latin typeface="Symbol" charset="2"/>
                <a:cs typeface="Symbol" charset="2"/>
              </a:rPr>
              <a:t>b</a:t>
            </a:r>
            <a:r>
              <a:rPr lang="en-US" sz="2800" dirty="0"/>
              <a:t>) </a:t>
            </a:r>
          </a:p>
          <a:p>
            <a:pPr lvl="1"/>
            <a:r>
              <a:rPr lang="en-US" sz="2400" dirty="0"/>
              <a:t>Units of 1/L  </a:t>
            </a:r>
          </a:p>
          <a:p>
            <a:pPr lvl="1"/>
            <a:r>
              <a:rPr lang="en-US" sz="2400" dirty="0" err="1"/>
              <a:t>Storativity</a:t>
            </a:r>
            <a:r>
              <a:rPr lang="en-US" sz="2400" dirty="0"/>
              <a:t> S = b </a:t>
            </a:r>
            <a:r>
              <a:rPr lang="en-US" sz="2400" dirty="0" err="1"/>
              <a:t>S</a:t>
            </a:r>
            <a:r>
              <a:rPr lang="en-US" sz="2400" baseline="-25000" dirty="0" err="1"/>
              <a:t>s</a:t>
            </a:r>
            <a:r>
              <a:rPr lang="en-US" sz="2400" dirty="0"/>
              <a:t>  (dimensionless)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2000" y="178308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Preview of important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0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760" y="323406"/>
            <a:ext cx="581152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Characteristics of Aquifers</a:t>
            </a:r>
            <a:br>
              <a:rPr lang="en-US" sz="3600" dirty="0" smtClean="0"/>
            </a:br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0" y="1719072"/>
            <a:ext cx="5537200" cy="499230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Water table:</a:t>
            </a:r>
          </a:p>
          <a:p>
            <a:pPr lvl="1"/>
            <a:r>
              <a:rPr lang="en-US" dirty="0" smtClean="0"/>
              <a:t>Define and Illustrate examples of aquifers</a:t>
            </a:r>
            <a:endParaRPr lang="en-US" dirty="0"/>
          </a:p>
          <a:p>
            <a:pPr lvl="1"/>
            <a:r>
              <a:rPr lang="en-US" dirty="0" smtClean="0"/>
              <a:t>Understand the relationship between flow directions and geometry of the surface</a:t>
            </a:r>
            <a:endParaRPr lang="en-US" dirty="0"/>
          </a:p>
          <a:p>
            <a:pPr lvl="2"/>
            <a:r>
              <a:rPr lang="en-US" dirty="0"/>
              <a:t>If flat -&gt; no flow</a:t>
            </a:r>
          </a:p>
          <a:p>
            <a:pPr lvl="2"/>
            <a:r>
              <a:rPr lang="en-US" dirty="0"/>
              <a:t>Sloping -&gt; flow in down-hill direction</a:t>
            </a:r>
          </a:p>
          <a:p>
            <a:pPr lvl="2"/>
            <a:r>
              <a:rPr lang="en-US" dirty="0"/>
              <a:t>Discharge at lowest </a:t>
            </a:r>
            <a:r>
              <a:rPr lang="en-US" dirty="0" smtClean="0"/>
              <a:t>point</a:t>
            </a:r>
          </a:p>
          <a:p>
            <a:r>
              <a:rPr lang="en-US" dirty="0" smtClean="0"/>
              <a:t>Aquifer</a:t>
            </a:r>
          </a:p>
          <a:p>
            <a:pPr lvl="1"/>
            <a:r>
              <a:rPr lang="en-US" dirty="0" smtClean="0"/>
              <a:t>Understand that it is a </a:t>
            </a:r>
            <a:r>
              <a:rPr lang="en-US" dirty="0"/>
              <a:t>geologic unit capable of storing and transmitting water to wells</a:t>
            </a:r>
          </a:p>
          <a:p>
            <a:pPr lvl="2"/>
            <a:r>
              <a:rPr lang="en-US" dirty="0" smtClean="0"/>
              <a:t>Know that permeability of aquifer materials is </a:t>
            </a:r>
            <a:r>
              <a:rPr lang="en-US" dirty="0"/>
              <a:t>typically &gt; 10</a:t>
            </a:r>
            <a:r>
              <a:rPr lang="en-US" baseline="30000" dirty="0"/>
              <a:t>-2 </a:t>
            </a:r>
            <a:r>
              <a:rPr lang="en-US" dirty="0"/>
              <a:t>Darcy</a:t>
            </a:r>
          </a:p>
          <a:p>
            <a:r>
              <a:rPr lang="en-US" dirty="0"/>
              <a:t>Confining layers</a:t>
            </a:r>
            <a:r>
              <a:rPr lang="en-US" dirty="0" smtClean="0"/>
              <a:t>:</a:t>
            </a:r>
          </a:p>
          <a:p>
            <a:pPr marL="742950" lvl="2" indent="-342900"/>
            <a:r>
              <a:rPr lang="en-US" dirty="0" smtClean="0"/>
              <a:t>Understand definitions of </a:t>
            </a:r>
            <a:r>
              <a:rPr lang="en-US" dirty="0" err="1"/>
              <a:t>a</a:t>
            </a:r>
            <a:r>
              <a:rPr lang="en-US" dirty="0" err="1" smtClean="0"/>
              <a:t>quitards</a:t>
            </a:r>
            <a:r>
              <a:rPr lang="en-US" dirty="0"/>
              <a:t>, </a:t>
            </a:r>
            <a:r>
              <a:rPr lang="en-US" dirty="0" err="1" smtClean="0"/>
              <a:t>aquifuge</a:t>
            </a:r>
            <a:r>
              <a:rPr lang="en-US" dirty="0" smtClean="0"/>
              <a:t>, and  </a:t>
            </a:r>
            <a:r>
              <a:rPr lang="en-US" dirty="0"/>
              <a:t>leaky </a:t>
            </a:r>
            <a:r>
              <a:rPr lang="en-US" dirty="0" smtClean="0"/>
              <a:t>confining layer</a:t>
            </a:r>
          </a:p>
          <a:p>
            <a:pPr marL="742950" lvl="2" indent="-342900"/>
            <a:r>
              <a:rPr lang="en-US" dirty="0" smtClean="0"/>
              <a:t>Know that permeability of confining layers </a:t>
            </a:r>
            <a:r>
              <a:rPr lang="en-US" dirty="0"/>
              <a:t>is typically &lt;  10</a:t>
            </a:r>
            <a:r>
              <a:rPr lang="en-US" baseline="30000" dirty="0"/>
              <a:t>-2</a:t>
            </a:r>
            <a:r>
              <a:rPr lang="en-US" dirty="0"/>
              <a:t> Darcy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3579424" cy="4095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90640" y="4949952"/>
            <a:ext cx="196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K&gt;0.5 inches/day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080" y="438912"/>
            <a:ext cx="5455920" cy="641908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Understand the difference between Unconfined and Confined aquifers</a:t>
            </a:r>
          </a:p>
          <a:p>
            <a:r>
              <a:rPr lang="en-US" dirty="0"/>
              <a:t>Know what an Artesian aquifer and a Perched aquifer are</a:t>
            </a:r>
          </a:p>
          <a:p>
            <a:pPr lvl="1"/>
            <a:r>
              <a:rPr lang="en-US" dirty="0"/>
              <a:t>Be able to draw representative cross sections to illustrate</a:t>
            </a:r>
          </a:p>
          <a:p>
            <a:r>
              <a:rPr lang="en-US" dirty="0"/>
              <a:t>Potentiometric Surfaces</a:t>
            </a:r>
          </a:p>
          <a:p>
            <a:pPr lvl="1"/>
            <a:r>
              <a:rPr lang="en-US" dirty="0"/>
              <a:t>Know what is meant by a “screened well” </a:t>
            </a:r>
          </a:p>
          <a:p>
            <a:pPr lvl="1"/>
            <a:r>
              <a:rPr lang="en-US" dirty="0"/>
              <a:t>Be able to illustrate a confined aquifer with a collection of wells screened at a common depth</a:t>
            </a:r>
          </a:p>
          <a:p>
            <a:pPr lvl="1"/>
            <a:r>
              <a:rPr lang="en-US" dirty="0"/>
              <a:t>Be able to contour Head (elevation of water in each well) to illustrate the “Potentiometric Surface”</a:t>
            </a:r>
          </a:p>
          <a:p>
            <a:pPr lvl="1"/>
            <a:r>
              <a:rPr lang="en-US" dirty="0"/>
              <a:t>Be able to determine the magnitude and direction of the gradient of the Potentiometric surface and correctly determine the direction of water flow.</a:t>
            </a:r>
          </a:p>
          <a:p>
            <a:r>
              <a:rPr lang="en-US" dirty="0"/>
              <a:t>Be able to connect aquifer properties (</a:t>
            </a:r>
            <a:r>
              <a:rPr lang="en-US" dirty="0" err="1"/>
              <a:t>Transmisivity</a:t>
            </a:r>
            <a:r>
              <a:rPr lang="en-US" dirty="0"/>
              <a:t> and </a:t>
            </a:r>
            <a:r>
              <a:rPr lang="en-US" dirty="0" err="1"/>
              <a:t>Storativity</a:t>
            </a:r>
            <a:r>
              <a:rPr lang="en-US" dirty="0"/>
              <a:t>) with properties of geologic materials </a:t>
            </a:r>
            <a:r>
              <a:rPr lang="en-US" dirty="0" smtClean="0"/>
              <a:t>(K,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, compressibility)</a:t>
            </a:r>
            <a:endParaRPr lang="en-US" dirty="0"/>
          </a:p>
          <a:p>
            <a:r>
              <a:rPr lang="en-US" dirty="0"/>
              <a:t>Understand the significance </a:t>
            </a:r>
            <a:r>
              <a:rPr lang="en-US" dirty="0" smtClean="0"/>
              <a:t>of </a:t>
            </a:r>
            <a:r>
              <a:rPr lang="en-US" dirty="0"/>
              <a:t>Homogeneity and Anisotropy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3579424" cy="4095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920" y="384049"/>
            <a:ext cx="352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Water Table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576320" y="2365248"/>
            <a:ext cx="3413760" cy="4492752"/>
          </a:xfrm>
          <a:prstGeom prst="rect">
            <a:avLst/>
          </a:prstGeom>
          <a:pattFill prst="pct5">
            <a:fgClr>
              <a:prstClr val="black"/>
            </a:fgClr>
            <a:bgClr>
              <a:srgbClr val="3366FF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96640" y="3925824"/>
            <a:ext cx="3383280" cy="2932176"/>
          </a:xfrm>
          <a:prstGeom prst="rect">
            <a:avLst/>
          </a:prstGeom>
          <a:solidFill>
            <a:srgbClr val="0000FF">
              <a:alpha val="3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64400" y="2621280"/>
            <a:ext cx="15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Vadose</a:t>
            </a:r>
            <a:r>
              <a:rPr lang="en-US" sz="1400" dirty="0" smtClean="0"/>
              <a:t> or unsaturated zone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05040" y="4754881"/>
            <a:ext cx="154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Saturated zone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3600" y="3755136"/>
            <a:ext cx="1239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Water Table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04160" y="3633215"/>
            <a:ext cx="4175760" cy="461665"/>
            <a:chOff x="2804160" y="3027680"/>
            <a:chExt cx="4175760" cy="384721"/>
          </a:xfrm>
        </p:grpSpPr>
        <p:sp>
          <p:nvSpPr>
            <p:cNvPr id="12" name="Rectangle 11"/>
            <p:cNvSpPr/>
            <p:nvPr/>
          </p:nvSpPr>
          <p:spPr>
            <a:xfrm>
              <a:off x="3586480" y="3230880"/>
              <a:ext cx="3393440" cy="71120"/>
            </a:xfrm>
            <a:prstGeom prst="rect">
              <a:avLst/>
            </a:prstGeom>
            <a:pattFill prst="wdUpDiag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4160" y="3027680"/>
              <a:ext cx="77216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Capillary Fringe</a:t>
              </a:r>
              <a:endParaRPr lang="en-US" sz="1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44720" y="2377440"/>
            <a:ext cx="152400" cy="386486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93920" y="5571744"/>
            <a:ext cx="254000" cy="670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78400" y="5681472"/>
            <a:ext cx="95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44720" y="3998976"/>
            <a:ext cx="152400" cy="156057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94200" y="1761744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Unconfined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59200" y="3474720"/>
            <a:ext cx="324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Horizontal water table =&gt; no flow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5" grpId="0" animBg="1"/>
      <p:bldP spid="16" grpId="0" animBg="1"/>
      <p:bldP spid="17" grpId="0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6480" y="2365248"/>
            <a:ext cx="3413760" cy="4492752"/>
          </a:xfrm>
          <a:prstGeom prst="rect">
            <a:avLst/>
          </a:prstGeom>
          <a:pattFill prst="pct5">
            <a:fgClr>
              <a:prstClr val="black"/>
            </a:fgClr>
            <a:bgClr>
              <a:srgbClr val="3366FF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96640" y="3852672"/>
            <a:ext cx="3423920" cy="3011424"/>
          </a:xfrm>
          <a:custGeom>
            <a:avLst/>
            <a:gdLst>
              <a:gd name="connsiteX0" fmla="*/ 0 w 3413760"/>
              <a:gd name="connsiteY0" fmla="*/ 2499360 h 2509520"/>
              <a:gd name="connsiteX1" fmla="*/ 0 w 3413760"/>
              <a:gd name="connsiteY1" fmla="*/ 0 h 2509520"/>
              <a:gd name="connsiteX2" fmla="*/ 3413760 w 3413760"/>
              <a:gd name="connsiteY2" fmla="*/ 619760 h 2509520"/>
              <a:gd name="connsiteX3" fmla="*/ 3413760 w 3413760"/>
              <a:gd name="connsiteY3" fmla="*/ 2509520 h 2509520"/>
              <a:gd name="connsiteX4" fmla="*/ 0 w 3413760"/>
              <a:gd name="connsiteY4" fmla="*/ 2499360 h 250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2509520">
                <a:moveTo>
                  <a:pt x="0" y="2499360"/>
                </a:moveTo>
                <a:lnTo>
                  <a:pt x="0" y="0"/>
                </a:lnTo>
                <a:lnTo>
                  <a:pt x="3413760" y="619760"/>
                </a:lnTo>
                <a:lnTo>
                  <a:pt x="3413760" y="2509520"/>
                </a:lnTo>
                <a:lnTo>
                  <a:pt x="0" y="2499360"/>
                </a:lnTo>
                <a:close/>
              </a:path>
            </a:pathLst>
          </a:custGeom>
          <a:solidFill>
            <a:srgbClr val="0000FF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24960" y="2353056"/>
            <a:ext cx="152400" cy="386486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5840" y="2365248"/>
            <a:ext cx="152400" cy="386486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84320" y="5559552"/>
            <a:ext cx="254000" cy="670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45200" y="5559552"/>
            <a:ext cx="254000" cy="670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85840" y="4450080"/>
            <a:ext cx="162560" cy="1133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35120" y="4011168"/>
            <a:ext cx="152400" cy="156057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07840" y="4023360"/>
            <a:ext cx="1757680" cy="4876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6329680" y="4047744"/>
            <a:ext cx="152400" cy="43891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21120" y="3986784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318000" y="4742688"/>
            <a:ext cx="1717040" cy="3657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78400" y="4767072"/>
            <a:ext cx="38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96080" y="6547104"/>
            <a:ext cx="2011680" cy="365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19600" y="603504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Flow Direction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4240" y="4291584"/>
            <a:ext cx="263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Groundwater flows in direction of decreasing hydraulic head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287520" y="3450335"/>
            <a:ext cx="2286000" cy="329184"/>
            <a:chOff x="4287520" y="2875280"/>
            <a:chExt cx="2286000" cy="274320"/>
          </a:xfrm>
        </p:grpSpPr>
        <p:sp>
          <p:nvSpPr>
            <p:cNvPr id="28" name="TextBox 27"/>
            <p:cNvSpPr txBox="1"/>
            <p:nvPr/>
          </p:nvSpPr>
          <p:spPr>
            <a:xfrm>
              <a:off x="4287520" y="2875280"/>
              <a:ext cx="2286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Hydraulic gradient = </a:t>
              </a:r>
              <a:r>
                <a:rPr lang="en-US" sz="12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200" dirty="0" smtClean="0">
                  <a:solidFill>
                    <a:srgbClr val="000000"/>
                  </a:solidFill>
                </a:rPr>
                <a:t>h/</a:t>
              </a:r>
              <a:r>
                <a:rPr lang="en-US" sz="12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200" dirty="0" smtClean="0">
                  <a:solidFill>
                    <a:srgbClr val="000000"/>
                  </a:solidFill>
                </a:rPr>
                <a:t>l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4490720" y="3149600"/>
              <a:ext cx="144272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153920" y="384049"/>
            <a:ext cx="352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Water Table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4394200" y="1761744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Unconfined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  <p:bldP spid="19" grpId="0" animBg="1"/>
      <p:bldP spid="20" grpId="0"/>
      <p:bldP spid="23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000240" y="1231392"/>
            <a:ext cx="152400" cy="386486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62987" y="4447032"/>
            <a:ext cx="254000" cy="670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12080" y="646176"/>
            <a:ext cx="3413760" cy="44927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603413" y="638048"/>
            <a:ext cx="1605280" cy="1731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37280" y="5126736"/>
            <a:ext cx="1605280" cy="1731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013787" y="636016"/>
            <a:ext cx="1605280" cy="1731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30720" y="5126736"/>
            <a:ext cx="1605280" cy="1731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586480" y="2365248"/>
            <a:ext cx="3413760" cy="44927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95520" y="1645920"/>
            <a:ext cx="152400" cy="386486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91287" y="1600201"/>
            <a:ext cx="152400" cy="853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0240" y="1170432"/>
            <a:ext cx="152400" cy="853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48954" y="4995672"/>
            <a:ext cx="254000" cy="670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99753" y="2616201"/>
            <a:ext cx="152400" cy="237134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01087" y="2883408"/>
            <a:ext cx="152400" cy="156057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876800" y="2606040"/>
            <a:ext cx="2209800" cy="1676400"/>
          </a:xfrm>
          <a:custGeom>
            <a:avLst/>
            <a:gdLst>
              <a:gd name="connsiteX0" fmla="*/ 0 w 2209800"/>
              <a:gd name="connsiteY0" fmla="*/ 0 h 1397000"/>
              <a:gd name="connsiteX1" fmla="*/ 1778000 w 2209800"/>
              <a:gd name="connsiteY1" fmla="*/ 1397000 h 1397000"/>
              <a:gd name="connsiteX2" fmla="*/ 2209800 w 2209800"/>
              <a:gd name="connsiteY2" fmla="*/ 215900 h 1397000"/>
              <a:gd name="connsiteX3" fmla="*/ 0 w 2209800"/>
              <a:gd name="connsiteY3" fmla="*/ 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1397000">
                <a:moveTo>
                  <a:pt x="0" y="0"/>
                </a:moveTo>
                <a:lnTo>
                  <a:pt x="1778000" y="1397000"/>
                </a:lnTo>
                <a:lnTo>
                  <a:pt x="2209800" y="2159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86220" y="2121408"/>
            <a:ext cx="152400" cy="3864864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22720" y="5336033"/>
            <a:ext cx="254000" cy="670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81986" y="4282439"/>
            <a:ext cx="152400" cy="105054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84526" y="2083816"/>
            <a:ext cx="152400" cy="853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8300" y="2880361"/>
            <a:ext cx="298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Surface defined by location of water table is the </a:t>
            </a:r>
            <a:r>
              <a:rPr lang="en-US" sz="1600" dirty="0" smtClean="0">
                <a:solidFill>
                  <a:srgbClr val="FFFF00"/>
                </a:solidFill>
              </a:rPr>
              <a:t>“Potentiometric Surface”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29" name="Straight Arrow Connector 28"/>
          <p:cNvCxnSpPr>
            <a:stCxn id="27" idx="3"/>
          </p:cNvCxnSpPr>
          <p:nvPr/>
        </p:nvCxnSpPr>
        <p:spPr>
          <a:xfrm flipV="1">
            <a:off x="3352800" y="3139441"/>
            <a:ext cx="1968500" cy="1564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342900" y="3078479"/>
            <a:ext cx="6096000" cy="1316295"/>
            <a:chOff x="342900" y="2565400"/>
            <a:chExt cx="6096000" cy="1096913"/>
          </a:xfrm>
        </p:grpSpPr>
        <p:sp>
          <p:nvSpPr>
            <p:cNvPr id="30" name="TextBox 29"/>
            <p:cNvSpPr txBox="1"/>
            <p:nvPr/>
          </p:nvSpPr>
          <p:spPr>
            <a:xfrm>
              <a:off x="342900" y="3175000"/>
              <a:ext cx="2692400" cy="487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Gradient of hydraulic head is in “uphill” direction </a:t>
              </a:r>
              <a:endParaRPr lang="en-US" sz="16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5803900" y="2565400"/>
              <a:ext cx="635000" cy="5588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187700" y="2882900"/>
              <a:ext cx="2806700" cy="5842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06800" y="609600"/>
            <a:ext cx="5016500" cy="1767840"/>
            <a:chOff x="3606800" y="508000"/>
            <a:chExt cx="5016500" cy="1473200"/>
          </a:xfrm>
        </p:grpSpPr>
        <p:sp>
          <p:nvSpPr>
            <p:cNvPr id="36" name="Freeform 35"/>
            <p:cNvSpPr/>
            <p:nvPr/>
          </p:nvSpPr>
          <p:spPr>
            <a:xfrm>
              <a:off x="3606800" y="520700"/>
              <a:ext cx="5016500" cy="1460500"/>
            </a:xfrm>
            <a:custGeom>
              <a:avLst/>
              <a:gdLst>
                <a:gd name="connsiteX0" fmla="*/ 0 w 5016500"/>
                <a:gd name="connsiteY0" fmla="*/ 1435100 h 1460500"/>
                <a:gd name="connsiteX1" fmla="*/ 1612900 w 5016500"/>
                <a:gd name="connsiteY1" fmla="*/ 0 h 1460500"/>
                <a:gd name="connsiteX2" fmla="*/ 5016500 w 5016500"/>
                <a:gd name="connsiteY2" fmla="*/ 0 h 1460500"/>
                <a:gd name="connsiteX3" fmla="*/ 3365500 w 5016500"/>
                <a:gd name="connsiteY3" fmla="*/ 1460500 h 1460500"/>
                <a:gd name="connsiteX4" fmla="*/ 0 w 5016500"/>
                <a:gd name="connsiteY4" fmla="*/ 143510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500" h="1460500">
                  <a:moveTo>
                    <a:pt x="0" y="1435100"/>
                  </a:moveTo>
                  <a:lnTo>
                    <a:pt x="1612900" y="0"/>
                  </a:lnTo>
                  <a:lnTo>
                    <a:pt x="5016500" y="0"/>
                  </a:lnTo>
                  <a:lnTo>
                    <a:pt x="3365500" y="146050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5346700" y="1104900"/>
              <a:ext cx="2628900" cy="8509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829300" y="1371600"/>
              <a:ext cx="1841500" cy="5969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889500" y="795867"/>
              <a:ext cx="3467100" cy="11557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508500" y="579966"/>
              <a:ext cx="3937000" cy="13716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286500" y="1579033"/>
              <a:ext cx="1214967" cy="38946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042834" y="563033"/>
              <a:ext cx="3975100" cy="13843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683000" y="516466"/>
              <a:ext cx="4089400" cy="13716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000500" y="520700"/>
              <a:ext cx="3225800" cy="10541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368800" y="546100"/>
              <a:ext cx="2311400" cy="7239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4686300" y="508000"/>
              <a:ext cx="1549400" cy="4826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893733" y="520701"/>
              <a:ext cx="863600" cy="27939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642100" y="1280162"/>
            <a:ext cx="25019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</a:t>
            </a:r>
            <a:r>
              <a:rPr lang="en-US" dirty="0" smtClean="0">
                <a:solidFill>
                  <a:srgbClr val="FF0000"/>
                </a:solidFill>
              </a:rPr>
              <a:t>map </a:t>
            </a:r>
            <a:r>
              <a:rPr lang="en-US" dirty="0" smtClean="0">
                <a:solidFill>
                  <a:srgbClr val="FF0000"/>
                </a:solidFill>
              </a:rPr>
              <a:t>hydraulic </a:t>
            </a:r>
            <a:r>
              <a:rPr lang="en-US" dirty="0">
                <a:solidFill>
                  <a:srgbClr val="FF0000"/>
                </a:solidFill>
              </a:rPr>
              <a:t>head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 contour plot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648200" y="1524000"/>
            <a:ext cx="901700" cy="552212"/>
            <a:chOff x="4648200" y="1270000"/>
            <a:chExt cx="901700" cy="460177"/>
          </a:xfrm>
        </p:grpSpPr>
        <p:sp>
          <p:nvSpPr>
            <p:cNvPr id="78" name="TextBox 77"/>
            <p:cNvSpPr txBox="1"/>
            <p:nvPr/>
          </p:nvSpPr>
          <p:spPr>
            <a:xfrm>
              <a:off x="4648200" y="1422400"/>
              <a:ext cx="71120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</a:rPr>
                <a:t>h/dl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 flipV="1">
              <a:off x="5092700" y="1270000"/>
              <a:ext cx="457200" cy="431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422900" y="1203960"/>
            <a:ext cx="673100" cy="685800"/>
            <a:chOff x="5422900" y="1003300"/>
            <a:chExt cx="673100" cy="571500"/>
          </a:xfrm>
        </p:grpSpPr>
        <p:sp>
          <p:nvSpPr>
            <p:cNvPr id="82" name="TextBox 81"/>
            <p:cNvSpPr txBox="1"/>
            <p:nvPr/>
          </p:nvSpPr>
          <p:spPr>
            <a:xfrm>
              <a:off x="5511800" y="1003300"/>
              <a:ext cx="58420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flow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5422900" y="1143000"/>
              <a:ext cx="419100" cy="431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2153920" y="384049"/>
            <a:ext cx="352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Water Table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764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0" grpId="0" animBg="1"/>
      <p:bldP spid="13" grpId="0" animBg="1"/>
      <p:bldP spid="14" grpId="0" animBg="1"/>
      <p:bldP spid="16" grpId="0" animBg="1"/>
      <p:bldP spid="19" grpId="0" animBg="1"/>
      <p:bldP spid="21" grpId="0" animBg="1"/>
      <p:bldP spid="23" grpId="0" animBg="1"/>
      <p:bldP spid="11" grpId="0" animBg="1"/>
      <p:bldP spid="17" grpId="0" animBg="1"/>
      <p:bldP spid="20" grpId="0" animBg="1"/>
      <p:bldP spid="15" grpId="0" animBg="1"/>
      <p:bldP spid="27" grpId="0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pic>
        <p:nvPicPr>
          <p:cNvPr id="5" name="Picture 4" descr="watertab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354580"/>
            <a:ext cx="4152900" cy="3672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920" y="384049"/>
            <a:ext cx="352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Water Table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7800" y="2316480"/>
            <a:ext cx="4724400" cy="42062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absence of flow, water table is flat</a:t>
            </a:r>
          </a:p>
          <a:p>
            <a:pPr lvl="1"/>
            <a:r>
              <a:rPr lang="en-US" dirty="0" smtClean="0"/>
              <a:t>Sloping water table implies flow</a:t>
            </a:r>
          </a:p>
          <a:p>
            <a:r>
              <a:rPr lang="en-US" dirty="0"/>
              <a:t>The water table has the general shape as the surface topography</a:t>
            </a:r>
          </a:p>
          <a:p>
            <a:r>
              <a:rPr lang="en-US" dirty="0"/>
              <a:t>Groundwater flow is usually from topographic highs to topographic </a:t>
            </a:r>
            <a:r>
              <a:rPr lang="en-US" dirty="0" smtClean="0"/>
              <a:t>lows</a:t>
            </a:r>
          </a:p>
          <a:p>
            <a:r>
              <a:rPr lang="en-US" dirty="0" smtClean="0"/>
              <a:t>Groundwater discharges at topographic low spots</a:t>
            </a:r>
          </a:p>
          <a:p>
            <a:r>
              <a:rPr lang="en-US" dirty="0" smtClean="0"/>
              <a:t>Recharge by </a:t>
            </a:r>
          </a:p>
          <a:p>
            <a:pPr lvl="1"/>
            <a:r>
              <a:rPr lang="en-US" dirty="0" smtClean="0"/>
              <a:t>Infiltration</a:t>
            </a:r>
          </a:p>
          <a:p>
            <a:pPr lvl="1"/>
            <a:r>
              <a:rPr lang="en-US" dirty="0" smtClean="0"/>
              <a:t>Lateral or vertical flow from other aquifers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524001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Humid Climate Generalities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2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920" y="384049"/>
            <a:ext cx="237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Aquifers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24100" y="1097280"/>
            <a:ext cx="654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 geologic unit capable of storing and transmitting water to wells”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02200" y="1234440"/>
            <a:ext cx="723900" cy="259080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1219200"/>
            <a:ext cx="1168400" cy="274320"/>
          </a:xfrm>
          <a:prstGeom prst="rect">
            <a:avLst/>
          </a:prstGeom>
          <a:solidFill>
            <a:srgbClr val="FF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95700" y="1493521"/>
            <a:ext cx="450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Typically need permeability &gt; 0.01 Darcy</a:t>
            </a:r>
          </a:p>
          <a:p>
            <a:r>
              <a:rPr lang="en-US" dirty="0"/>
              <a:t> </a:t>
            </a:r>
            <a:r>
              <a:rPr lang="en-US" dirty="0" smtClean="0"/>
              <a:t>    Hydraulic Conductivity    K &gt; 0.5 inches/day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900" y="2346960"/>
            <a:ext cx="774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Confined </a:t>
            </a:r>
            <a:r>
              <a:rPr lang="en-US" dirty="0"/>
              <a:t>(artesian) a</a:t>
            </a:r>
            <a:r>
              <a:rPr lang="en-US" dirty="0" smtClean="0"/>
              <a:t>quifer has bounding units with lower hydraulic conductivity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2240281"/>
            <a:ext cx="12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aquitard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aquifuge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714500" y="4343400"/>
            <a:ext cx="7327900" cy="2377440"/>
            <a:chOff x="1714500" y="3619500"/>
            <a:chExt cx="7327900" cy="1981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714500" y="3619500"/>
              <a:ext cx="7327900" cy="1981200"/>
              <a:chOff x="1320800" y="3111500"/>
              <a:chExt cx="7327900" cy="1981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20800" y="3111500"/>
                <a:ext cx="7315200" cy="647700"/>
              </a:xfrm>
              <a:prstGeom prst="rect">
                <a:avLst/>
              </a:prstGeom>
              <a:pattFill prst="wdUpDiag">
                <a:fgClr>
                  <a:prstClr val="black"/>
                </a:fgClr>
                <a:bgClr>
                  <a:srgbClr val="3366FF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320800" y="3771900"/>
                <a:ext cx="7315200" cy="647700"/>
              </a:xfrm>
              <a:prstGeom prst="rect">
                <a:avLst/>
              </a:prstGeom>
              <a:pattFill prst="pct20">
                <a:fgClr>
                  <a:prstClr val="black"/>
                </a:fgClr>
                <a:bgClr>
                  <a:srgbClr val="3366FF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33500" y="4445000"/>
                <a:ext cx="7315200" cy="647700"/>
              </a:xfrm>
              <a:prstGeom prst="rect">
                <a:avLst/>
              </a:prstGeom>
              <a:pattFill prst="wdUpDiag">
                <a:fgClr>
                  <a:prstClr val="black"/>
                </a:fgClr>
                <a:bgClr>
                  <a:srgbClr val="3366FF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739900" y="3708400"/>
              <a:ext cx="222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Upper confining layer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28800" y="5118100"/>
              <a:ext cx="222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lower confining layer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6900" y="44069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aquifer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4300" y="2849880"/>
            <a:ext cx="833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Recharge by slow infiltration through “leaky confining layer” or by lateral flow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000" y="3337560"/>
            <a:ext cx="789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Hydraulic head is higher than boundary with upper confining layer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382000" y="3322320"/>
            <a:ext cx="190500" cy="248412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432800" y="3596640"/>
            <a:ext cx="88900" cy="2148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56600" y="5273040"/>
            <a:ext cx="228600" cy="518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46400" y="3779520"/>
            <a:ext cx="557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is “flowing” if hydraulic head is above local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6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6" grpId="0"/>
      <p:bldP spid="17" grpId="0"/>
      <p:bldP spid="22" grpId="0"/>
      <p:bldP spid="23" grpId="0"/>
      <p:bldP spid="24" grpId="0" animBg="1"/>
      <p:bldP spid="25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finedaquif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15440"/>
            <a:ext cx="7109823" cy="3078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920" y="384049"/>
            <a:ext cx="237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Aquifers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025900" y="57912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4968240"/>
            <a:ext cx="89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variety of geologic situations give rise to layers having different hydraulic conductivities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159500" y="1905000"/>
            <a:ext cx="1803400" cy="2194560"/>
            <a:chOff x="6159500" y="1587500"/>
            <a:chExt cx="1803400" cy="1828800"/>
          </a:xfrm>
        </p:grpSpPr>
        <p:sp>
          <p:nvSpPr>
            <p:cNvPr id="9" name="TextBox 8"/>
            <p:cNvSpPr txBox="1"/>
            <p:nvPr/>
          </p:nvSpPr>
          <p:spPr>
            <a:xfrm>
              <a:off x="6159500" y="158750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dirty="0" smtClean="0">
                  <a:solidFill>
                    <a:srgbClr val="000000"/>
                  </a:solidFill>
                </a:rPr>
                <a:t>onfining layers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705600" y="1930400"/>
              <a:ext cx="190500" cy="1066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921500" y="1955800"/>
              <a:ext cx="139700" cy="12573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934200" y="1930400"/>
              <a:ext cx="558800" cy="14859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130800" y="1996440"/>
            <a:ext cx="1016000" cy="1935480"/>
            <a:chOff x="5130800" y="1663700"/>
            <a:chExt cx="1016000" cy="1612900"/>
          </a:xfrm>
        </p:grpSpPr>
        <p:sp>
          <p:nvSpPr>
            <p:cNvPr id="15" name="TextBox 14"/>
            <p:cNvSpPr txBox="1"/>
            <p:nvPr/>
          </p:nvSpPr>
          <p:spPr>
            <a:xfrm>
              <a:off x="5130800" y="1663700"/>
              <a:ext cx="101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aquifers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626100" y="1968500"/>
              <a:ext cx="266700" cy="11049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588000" y="1968500"/>
              <a:ext cx="25400" cy="13081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162300" y="1706880"/>
            <a:ext cx="2209800" cy="1295401"/>
            <a:chOff x="3162300" y="1422399"/>
            <a:chExt cx="2209800" cy="1079501"/>
          </a:xfrm>
        </p:grpSpPr>
        <p:sp>
          <p:nvSpPr>
            <p:cNvPr id="25" name="TextBox 24"/>
            <p:cNvSpPr txBox="1"/>
            <p:nvPr/>
          </p:nvSpPr>
          <p:spPr>
            <a:xfrm>
              <a:off x="3162300" y="1422399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Recharge region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3649133" y="1816100"/>
              <a:ext cx="42334" cy="609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683000" y="1816100"/>
              <a:ext cx="381000" cy="685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49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843</Words>
  <Application>Microsoft Macintosh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Characteristics of Aquifers 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Aquifer Characteristics</vt:lpstr>
      <vt:lpstr>PowerPoint Presentation</vt:lpstr>
      <vt:lpstr>Anisotropy</vt:lpstr>
      <vt:lpstr>Coming Up: Specific Storage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Michael Brown</dc:creator>
  <cp:lastModifiedBy>J Michael Brown</cp:lastModifiedBy>
  <cp:revision>4</cp:revision>
  <dcterms:created xsi:type="dcterms:W3CDTF">2012-02-28T22:20:39Z</dcterms:created>
  <dcterms:modified xsi:type="dcterms:W3CDTF">2012-04-02T17:12:03Z</dcterms:modified>
</cp:coreProperties>
</file>