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96" y="-32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658C0-4654-364D-A158-F01E7834B57E}" type="datetimeFigureOut">
              <a:rPr lang="en-US" smtClean="0"/>
              <a:t>4/9/12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540AC-7A23-F94E-A557-BA98F14D1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0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13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9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10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33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66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07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75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84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96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0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6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9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4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8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6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4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9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4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1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57F21-7E1F-2E44-83B8-E3D96C8A7ADC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41BD0-3433-1542-99B4-2A521A607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4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57520" y="1767118"/>
            <a:ext cx="3962400" cy="122502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mtClean="0">
                <a:solidFill>
                  <a:srgbClr val="000000"/>
                </a:solidFill>
              </a:rPr>
              <a:t>ESS 454 </a:t>
            </a:r>
            <a:br>
              <a:rPr lang="en-US" sz="3600" smtClean="0">
                <a:solidFill>
                  <a:srgbClr val="000000"/>
                </a:solidFill>
              </a:rPr>
            </a:br>
            <a:r>
              <a:rPr lang="en-US" sz="3600" smtClean="0">
                <a:solidFill>
                  <a:srgbClr val="000000"/>
                </a:solidFill>
              </a:rPr>
              <a:t>Hydrogeology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6143083" y="3187700"/>
            <a:ext cx="2746917" cy="14605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Module 3</a:t>
            </a:r>
          </a:p>
          <a:p>
            <a:pPr marL="0" indent="0" algn="ctr"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Principles of Groundwater Flow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Point water Head, Validity of Darcy’s Law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Diffusion Equation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Flow in Unconfined Aquifers &amp;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Refraction of Flow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lines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Flownets</a:t>
            </a:r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3" descr="ess_banner_combin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9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4720" y="4826000"/>
            <a:ext cx="3037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Instructor: Michael Brown</a:t>
            </a:r>
          </a:p>
          <a:p>
            <a:r>
              <a:rPr lang="en-US" dirty="0" err="1" smtClean="0"/>
              <a:t>brown@ess.washington.edu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737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0800" y="1231900"/>
            <a:ext cx="305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End of Module 3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24100" y="1930400"/>
            <a:ext cx="5524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Should have </a:t>
            </a:r>
          </a:p>
          <a:p>
            <a:pPr marL="342900" indent="-342900">
              <a:buAutoNum type="arabicPeriod"/>
            </a:pPr>
            <a:r>
              <a:rPr lang="en-US" dirty="0" smtClean="0"/>
              <a:t>a conceptual grasp of how water flows in aquifers</a:t>
            </a:r>
          </a:p>
          <a:p>
            <a:pPr lvl="1"/>
            <a:r>
              <a:rPr lang="en-US" dirty="0" smtClean="0"/>
              <a:t>a. Flow perpendicular to equipotential lines</a:t>
            </a:r>
          </a:p>
          <a:p>
            <a:pPr lvl="1"/>
            <a:r>
              <a:rPr lang="en-US" dirty="0" smtClean="0"/>
              <a:t>b. Boundary conditions</a:t>
            </a:r>
          </a:p>
          <a:p>
            <a:pPr marL="342900" indent="-342900">
              <a:buAutoNum type="arabicPeriod"/>
            </a:pPr>
            <a:r>
              <a:rPr lang="en-US" dirty="0" smtClean="0"/>
              <a:t>An understanding of the equations that control flow</a:t>
            </a:r>
          </a:p>
          <a:p>
            <a:pPr marL="800100" lvl="1" indent="-342900">
              <a:buAutoNum type="alphaLcPeriod"/>
            </a:pPr>
            <a:r>
              <a:rPr lang="en-US" dirty="0" smtClean="0"/>
              <a:t>Diffusion Equation</a:t>
            </a:r>
          </a:p>
          <a:p>
            <a:pPr marL="800100" lvl="1" indent="-342900">
              <a:buAutoNum type="alphaLcPeriod"/>
            </a:pPr>
            <a:r>
              <a:rPr lang="en-US" dirty="0" err="1" smtClean="0"/>
              <a:t>LaPlace’s</a:t>
            </a:r>
            <a:r>
              <a:rPr lang="en-US" dirty="0" smtClean="0"/>
              <a:t> Equation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17750" y="4489450"/>
            <a:ext cx="413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Coming up:   Flow of water to wells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78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2320836"/>
            <a:ext cx="62103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Know the appropriate boundary conditions of head and flux for various types of </a:t>
            </a:r>
            <a:r>
              <a:rPr lang="en-US" sz="2400" dirty="0" smtClean="0"/>
              <a:t>boundaries</a:t>
            </a:r>
          </a:p>
          <a:p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Be able to </a:t>
            </a:r>
            <a:r>
              <a:rPr lang="en-US" sz="2400" dirty="0" smtClean="0"/>
              <a:t>qualitatively and quantitatively </a:t>
            </a:r>
            <a:r>
              <a:rPr lang="en-US" sz="2400" dirty="0"/>
              <a:t>estimate equipotential </a:t>
            </a:r>
            <a:r>
              <a:rPr lang="en-US" sz="2400" dirty="0" smtClean="0"/>
              <a:t>lines, </a:t>
            </a:r>
            <a:r>
              <a:rPr lang="en-US" sz="2400" dirty="0"/>
              <a:t>flux </a:t>
            </a:r>
            <a:r>
              <a:rPr lang="en-US" sz="2400" dirty="0" smtClean="0"/>
              <a:t>lines, and discharge/recharge rates </a:t>
            </a:r>
            <a:r>
              <a:rPr lang="en-US" sz="2400" dirty="0"/>
              <a:t>using </a:t>
            </a:r>
            <a:r>
              <a:rPr lang="en-US" sz="2400" dirty="0" err="1"/>
              <a:t>flownets</a:t>
            </a:r>
            <a:endParaRPr lang="en-US" sz="24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00100" y="222515"/>
            <a:ext cx="8229600" cy="9525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mtClean="0"/>
              <a:t>Outline and Learning Goals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8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0" y="343165"/>
            <a:ext cx="8229600" cy="9525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2-D Reconstructions (</a:t>
            </a:r>
            <a:r>
              <a:rPr lang="en-US" sz="3600" dirty="0" err="1" smtClean="0"/>
              <a:t>Flownets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070100"/>
            <a:ext cx="8229600" cy="2857500"/>
          </a:xfrm>
        </p:spPr>
        <p:txBody>
          <a:bodyPr/>
          <a:lstStyle/>
          <a:p>
            <a:r>
              <a:rPr lang="en-US" dirty="0" smtClean="0"/>
              <a:t>Graphical solution to </a:t>
            </a:r>
            <a:r>
              <a:rPr lang="en-US" dirty="0" err="1" smtClean="0"/>
              <a:t>LaPlace’s</a:t>
            </a:r>
            <a:r>
              <a:rPr lang="en-US" dirty="0" smtClean="0"/>
              <a:t> equation</a:t>
            </a:r>
          </a:p>
          <a:p>
            <a:r>
              <a:rPr lang="en-US" dirty="0" smtClean="0"/>
              <a:t>Semi quantitative</a:t>
            </a:r>
          </a:p>
          <a:p>
            <a:r>
              <a:rPr lang="en-US" dirty="0" smtClean="0"/>
              <a:t>Important in building “intuitive” understanding of groundwater flow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82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Major Assumptions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0" y="1511300"/>
            <a:ext cx="8229600" cy="37716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situation is 2-D  </a:t>
            </a:r>
          </a:p>
          <a:p>
            <a:r>
              <a:rPr lang="en-US" dirty="0" smtClean="0"/>
              <a:t>Aquifer is</a:t>
            </a:r>
          </a:p>
          <a:p>
            <a:pPr lvl="1"/>
            <a:r>
              <a:rPr lang="en-US" dirty="0" smtClean="0"/>
              <a:t>Homogeneous</a:t>
            </a:r>
          </a:p>
          <a:p>
            <a:pPr lvl="1"/>
            <a:r>
              <a:rPr lang="en-US" dirty="0" smtClean="0"/>
              <a:t>Isotropic</a:t>
            </a:r>
          </a:p>
          <a:p>
            <a:pPr lvl="1"/>
            <a:r>
              <a:rPr lang="en-US" dirty="0" smtClean="0"/>
              <a:t>Saturated</a:t>
            </a:r>
          </a:p>
          <a:p>
            <a:r>
              <a:rPr lang="en-US" dirty="0" smtClean="0"/>
              <a:t>Steady-state, incompressible laminar flow</a:t>
            </a:r>
          </a:p>
          <a:p>
            <a:r>
              <a:rPr lang="en-US" dirty="0" smtClean="0"/>
              <a:t>Known boundary conditions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2050" y="1593850"/>
            <a:ext cx="3181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(rule of thumb L= 5xW)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64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6146800" y="4394200"/>
            <a:ext cx="2768600" cy="1219200"/>
            <a:chOff x="6146800" y="4394200"/>
            <a:chExt cx="2768600" cy="1219200"/>
          </a:xfrm>
        </p:grpSpPr>
        <p:sp>
          <p:nvSpPr>
            <p:cNvPr id="36" name="Rectangle 35"/>
            <p:cNvSpPr/>
            <p:nvPr/>
          </p:nvSpPr>
          <p:spPr>
            <a:xfrm>
              <a:off x="6146800" y="4394200"/>
              <a:ext cx="2768600" cy="1219200"/>
            </a:xfrm>
            <a:prstGeom prst="rect">
              <a:avLst/>
            </a:prstGeom>
            <a:pattFill prst="pct25">
              <a:fgClr>
                <a:schemeClr val="bg1"/>
              </a:fgClr>
              <a:bgClr>
                <a:srgbClr val="FFFF00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6146800" y="4622800"/>
              <a:ext cx="2762250" cy="990600"/>
            </a:xfrm>
            <a:custGeom>
              <a:avLst/>
              <a:gdLst>
                <a:gd name="connsiteX0" fmla="*/ 12700 w 2762250"/>
                <a:gd name="connsiteY0" fmla="*/ 984250 h 990600"/>
                <a:gd name="connsiteX1" fmla="*/ 0 w 2762250"/>
                <a:gd name="connsiteY1" fmla="*/ 0 h 990600"/>
                <a:gd name="connsiteX2" fmla="*/ 2755900 w 2762250"/>
                <a:gd name="connsiteY2" fmla="*/ 565150 h 990600"/>
                <a:gd name="connsiteX3" fmla="*/ 2762250 w 2762250"/>
                <a:gd name="connsiteY3" fmla="*/ 990600 h 990600"/>
                <a:gd name="connsiteX4" fmla="*/ 12700 w 2762250"/>
                <a:gd name="connsiteY4" fmla="*/ 984250 h 99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2250" h="990600">
                  <a:moveTo>
                    <a:pt x="12700" y="984250"/>
                  </a:moveTo>
                  <a:lnTo>
                    <a:pt x="0" y="0"/>
                  </a:lnTo>
                  <a:lnTo>
                    <a:pt x="2755900" y="565150"/>
                  </a:lnTo>
                  <a:cubicBezTo>
                    <a:pt x="2758017" y="706967"/>
                    <a:pt x="2760133" y="848783"/>
                    <a:pt x="2762250" y="990600"/>
                  </a:cubicBezTo>
                  <a:lnTo>
                    <a:pt x="12700" y="984250"/>
                  </a:lnTo>
                  <a:close/>
                </a:path>
              </a:pathLst>
            </a:custGeom>
            <a:pattFill prst="pct25">
              <a:fgClr>
                <a:schemeClr val="bg1"/>
              </a:fgClr>
              <a:bgClr>
                <a:srgbClr val="3366FF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Boundary Types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727200"/>
            <a:ext cx="6375400" cy="37716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 Flow</a:t>
            </a:r>
          </a:p>
          <a:p>
            <a:pPr lvl="1"/>
            <a:r>
              <a:rPr lang="en-US" dirty="0" smtClean="0"/>
              <a:t>Flow lines are parallel to boundary</a:t>
            </a:r>
          </a:p>
          <a:p>
            <a:pPr lvl="1"/>
            <a:r>
              <a:rPr lang="en-US" dirty="0" err="1" smtClean="0"/>
              <a:t>Equipotential</a:t>
            </a:r>
            <a:r>
              <a:rPr lang="en-US" dirty="0" smtClean="0"/>
              <a:t> lines are perpendicular</a:t>
            </a:r>
          </a:p>
          <a:p>
            <a:r>
              <a:rPr lang="en-US" dirty="0" smtClean="0"/>
              <a:t>Constant Head</a:t>
            </a:r>
          </a:p>
          <a:p>
            <a:pPr lvl="1"/>
            <a:r>
              <a:rPr lang="en-US" dirty="0" smtClean="0"/>
              <a:t>Flow lines are perpendicular</a:t>
            </a:r>
          </a:p>
          <a:p>
            <a:pPr lvl="1"/>
            <a:r>
              <a:rPr lang="en-US" dirty="0" smtClean="0"/>
              <a:t>Adjacent </a:t>
            </a:r>
            <a:r>
              <a:rPr lang="en-US" dirty="0" err="1" smtClean="0"/>
              <a:t>equipotential</a:t>
            </a:r>
            <a:r>
              <a:rPr lang="en-US" dirty="0" smtClean="0"/>
              <a:t> lines are parallel</a:t>
            </a:r>
          </a:p>
          <a:p>
            <a:r>
              <a:rPr lang="en-US" dirty="0" smtClean="0"/>
              <a:t>Water table (Known head)</a:t>
            </a:r>
          </a:p>
          <a:p>
            <a:pPr lvl="1"/>
            <a:r>
              <a:rPr lang="en-US" dirty="0" smtClean="0"/>
              <a:t>No recharge: flow is parallel</a:t>
            </a:r>
          </a:p>
          <a:p>
            <a:pPr lvl="1"/>
            <a:r>
              <a:rPr lang="en-US" dirty="0" smtClean="0"/>
              <a:t>With recharge flow is oblique down</a:t>
            </a:r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73800" y="2679700"/>
            <a:ext cx="2628900" cy="152400"/>
          </a:xfrm>
          <a:prstGeom prst="rect">
            <a:avLst/>
          </a:prstGeom>
          <a:pattFill prst="wdUpDiag">
            <a:fgClr>
              <a:schemeClr val="bg1"/>
            </a:fgClr>
            <a:bgClr>
              <a:srgbClr val="FFFF00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350000" y="2387600"/>
            <a:ext cx="2451100" cy="165100"/>
            <a:chOff x="6350000" y="2387600"/>
            <a:chExt cx="2451100" cy="165100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6362700" y="2540000"/>
              <a:ext cx="2438400" cy="12700"/>
            </a:xfrm>
            <a:prstGeom prst="straightConnector1">
              <a:avLst/>
            </a:prstGeom>
            <a:ln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6350000" y="2387600"/>
              <a:ext cx="2438400" cy="12700"/>
            </a:xfrm>
            <a:prstGeom prst="straightConnector1">
              <a:avLst/>
            </a:prstGeom>
            <a:ln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6629400" y="2197100"/>
            <a:ext cx="1663700" cy="482600"/>
            <a:chOff x="6629400" y="2197100"/>
            <a:chExt cx="1663700" cy="4826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6629400" y="2197100"/>
              <a:ext cx="12700" cy="4699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997700" y="2197100"/>
              <a:ext cx="12700" cy="4699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366000" y="2209800"/>
              <a:ext cx="12700" cy="4699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785100" y="2209800"/>
              <a:ext cx="12700" cy="4699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280400" y="2197100"/>
              <a:ext cx="12700" cy="4699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6858000" y="3657600"/>
            <a:ext cx="1714500" cy="520700"/>
            <a:chOff x="6858000" y="3657600"/>
            <a:chExt cx="1714500" cy="520700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6858000" y="3683000"/>
              <a:ext cx="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7150100" y="3670300"/>
              <a:ext cx="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7480300" y="3670300"/>
              <a:ext cx="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7810500" y="3657600"/>
              <a:ext cx="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8572500" y="3657600"/>
              <a:ext cx="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8166100" y="3670300"/>
              <a:ext cx="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6680200" y="3835400"/>
            <a:ext cx="2120900" cy="266700"/>
            <a:chOff x="6705600" y="3898900"/>
            <a:chExt cx="2120900" cy="26670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6731000" y="4165600"/>
              <a:ext cx="20955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705600" y="3898900"/>
              <a:ext cx="20955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6654800" y="3263900"/>
            <a:ext cx="2159000" cy="495300"/>
            <a:chOff x="6654800" y="3263900"/>
            <a:chExt cx="2159000" cy="495300"/>
          </a:xfrm>
        </p:grpSpPr>
        <p:sp>
          <p:nvSpPr>
            <p:cNvPr id="18" name="Rectangle 17"/>
            <p:cNvSpPr/>
            <p:nvPr/>
          </p:nvSpPr>
          <p:spPr>
            <a:xfrm>
              <a:off x="6654800" y="3263900"/>
              <a:ext cx="2159000" cy="4953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69100" y="3276600"/>
              <a:ext cx="1930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Standing water</a:t>
              </a:r>
              <a:endParaRPr lang="en-US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413500" y="4756150"/>
            <a:ext cx="2197100" cy="704850"/>
            <a:chOff x="6413500" y="4756150"/>
            <a:chExt cx="2197100" cy="70485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6413500" y="4756150"/>
              <a:ext cx="1892300" cy="4000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565900" y="4908550"/>
              <a:ext cx="1892300" cy="4000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6718300" y="5060950"/>
              <a:ext cx="1892300" cy="4000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6546850" y="4718050"/>
            <a:ext cx="1377950" cy="781050"/>
            <a:chOff x="6546850" y="4718050"/>
            <a:chExt cx="1377950" cy="781050"/>
          </a:xfrm>
        </p:grpSpPr>
        <p:cxnSp>
          <p:nvCxnSpPr>
            <p:cNvPr id="47" name="Straight Connector 46"/>
            <p:cNvCxnSpPr/>
            <p:nvPr/>
          </p:nvCxnSpPr>
          <p:spPr>
            <a:xfrm flipH="1">
              <a:off x="6546850" y="4718050"/>
              <a:ext cx="76200" cy="508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6959600" y="4813300"/>
              <a:ext cx="76200" cy="508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7378700" y="4902200"/>
              <a:ext cx="76200" cy="508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7848600" y="4991100"/>
              <a:ext cx="76200" cy="508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6705600" y="4737100"/>
            <a:ext cx="1809750" cy="806450"/>
            <a:chOff x="6705600" y="4737100"/>
            <a:chExt cx="1809750" cy="806450"/>
          </a:xfrm>
        </p:grpSpPr>
        <p:cxnSp>
          <p:nvCxnSpPr>
            <p:cNvPr id="56" name="Straight Arrow Connector 55"/>
            <p:cNvCxnSpPr/>
            <p:nvPr/>
          </p:nvCxnSpPr>
          <p:spPr>
            <a:xfrm>
              <a:off x="6705600" y="4737100"/>
              <a:ext cx="444500" cy="52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156450" y="4826000"/>
              <a:ext cx="444500" cy="52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7645400" y="4921250"/>
              <a:ext cx="444500" cy="52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8070850" y="5022850"/>
              <a:ext cx="444500" cy="52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6597650" y="4806950"/>
            <a:ext cx="1473200" cy="463550"/>
            <a:chOff x="6597650" y="4806950"/>
            <a:chExt cx="1473200" cy="463550"/>
          </a:xfrm>
        </p:grpSpPr>
        <p:cxnSp>
          <p:nvCxnSpPr>
            <p:cNvPr id="62" name="Straight Connector 61"/>
            <p:cNvCxnSpPr/>
            <p:nvPr/>
          </p:nvCxnSpPr>
          <p:spPr>
            <a:xfrm flipH="1">
              <a:off x="6597650" y="4806950"/>
              <a:ext cx="406400" cy="2413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>
              <a:off x="7099300" y="4902200"/>
              <a:ext cx="406400" cy="2413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7664450" y="5029200"/>
              <a:ext cx="406400" cy="2413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2444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Overall Plan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790964"/>
            <a:ext cx="8229600" cy="37716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Plot boundaries to scale  </a:t>
            </a:r>
          </a:p>
          <a:p>
            <a:r>
              <a:rPr lang="en-US" dirty="0" smtClean="0"/>
              <a:t>Sketch equipotential line (stubs) at boundaries</a:t>
            </a:r>
          </a:p>
          <a:p>
            <a:r>
              <a:rPr lang="en-US" dirty="0" smtClean="0"/>
              <a:t>Near boundaries draw flow perpendicular to equipotential lines</a:t>
            </a:r>
          </a:p>
          <a:p>
            <a:r>
              <a:rPr lang="en-US" dirty="0" smtClean="0"/>
              <a:t>Extend flow lines to connect recharge to discharge regions</a:t>
            </a:r>
          </a:p>
          <a:p>
            <a:r>
              <a:rPr lang="en-US" dirty="0" smtClean="0"/>
              <a:t>Connect equipotential lines to insure that they are perpendicular to flow lines everywhere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48250" y="1778001"/>
            <a:ext cx="1993900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important</a:t>
            </a:r>
            <a:r>
              <a:rPr lang="en-US" sz="2800" dirty="0">
                <a:solidFill>
                  <a:srgbClr val="008000"/>
                </a:solidFill>
              </a:rPr>
              <a:t>!!</a:t>
            </a:r>
            <a:r>
              <a:rPr lang="en-US" sz="2800" dirty="0" smtClean="0">
                <a:solidFill>
                  <a:srgbClr val="008000"/>
                </a:solidFill>
              </a:rPr>
              <a:t>!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853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process is iterative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700" y="1587500"/>
            <a:ext cx="8229600" cy="41275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Draw boundaries</a:t>
            </a:r>
          </a:p>
          <a:p>
            <a:r>
              <a:rPr lang="en-US" dirty="0" smtClean="0"/>
              <a:t>Identify boundary conditions and sketch local flow</a:t>
            </a:r>
          </a:p>
          <a:p>
            <a:r>
              <a:rPr lang="en-US" dirty="0" smtClean="0"/>
              <a:t>Pencil in trial </a:t>
            </a:r>
            <a:r>
              <a:rPr lang="en-US" dirty="0" err="1" smtClean="0"/>
              <a:t>equipotential</a:t>
            </a:r>
            <a:r>
              <a:rPr lang="en-US" dirty="0" smtClean="0"/>
              <a:t> and flow lines</a:t>
            </a:r>
          </a:p>
          <a:p>
            <a:r>
              <a:rPr lang="en-US" dirty="0" smtClean="0"/>
              <a:t>Erase and adjust lines until a satisfactory net is achieved</a:t>
            </a:r>
          </a:p>
          <a:p>
            <a:pPr lvl="1"/>
            <a:r>
              <a:rPr lang="en-US" dirty="0" smtClean="0"/>
              <a:t>Flow lines and equipotential lines should define nearly uniform </a:t>
            </a:r>
            <a:r>
              <a:rPr lang="en-US" dirty="0" err="1" smtClean="0"/>
              <a:t>equi</a:t>
            </a:r>
            <a:r>
              <a:rPr lang="en-US" dirty="0" smtClean="0"/>
              <a:t>-dimensional “squares”</a:t>
            </a:r>
          </a:p>
          <a:p>
            <a:pPr lvl="1"/>
            <a:r>
              <a:rPr lang="en-US" dirty="0" smtClean="0"/>
              <a:t>Must be 90° angle between all flow lines and intersecting equipotential lines</a:t>
            </a:r>
          </a:p>
          <a:p>
            <a:r>
              <a:rPr lang="en-US" dirty="0" smtClean="0"/>
              <a:t>Calculate flow as q’= K h p/f</a:t>
            </a:r>
          </a:p>
          <a:p>
            <a:pPr lvl="1">
              <a:buNone/>
            </a:pPr>
            <a:r>
              <a:rPr lang="en-US" dirty="0" smtClean="0"/>
              <a:t>    Where q’ is discharge per width</a:t>
            </a:r>
          </a:p>
          <a:p>
            <a:pPr lvl="1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p</a:t>
            </a:r>
            <a:r>
              <a:rPr lang="en-US" dirty="0" smtClean="0"/>
              <a:t> is number of flow tubes</a:t>
            </a:r>
          </a:p>
          <a:p>
            <a:pPr lvl="1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f</a:t>
            </a:r>
            <a:r>
              <a:rPr lang="en-US" dirty="0" smtClean="0"/>
              <a:t> is number of squares along flow tube</a:t>
            </a:r>
          </a:p>
          <a:p>
            <a:pPr lvl="1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h</a:t>
            </a:r>
            <a:r>
              <a:rPr lang="en-US" dirty="0" smtClean="0"/>
              <a:t> is total head difference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12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8229600" cy="9525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 1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234950" y="1295400"/>
            <a:ext cx="826135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3181350" y="1365250"/>
            <a:ext cx="4445000" cy="2496582"/>
            <a:chOff x="3194050" y="1905000"/>
            <a:chExt cx="4445000" cy="2496582"/>
          </a:xfrm>
        </p:grpSpPr>
        <p:sp>
          <p:nvSpPr>
            <p:cNvPr id="9" name="Rectangle 8"/>
            <p:cNvSpPr/>
            <p:nvPr/>
          </p:nvSpPr>
          <p:spPr>
            <a:xfrm>
              <a:off x="3194050" y="2235200"/>
              <a:ext cx="4445000" cy="120650"/>
            </a:xfrm>
            <a:prstGeom prst="rect">
              <a:avLst/>
            </a:prstGeom>
            <a:pattFill prst="wdUpDiag">
              <a:fgClr>
                <a:schemeClr val="bg1"/>
              </a:fgClr>
              <a:bgClr>
                <a:srgbClr val="0000FF"/>
              </a:bgClr>
            </a:patt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94050" y="3956050"/>
              <a:ext cx="4445000" cy="120650"/>
            </a:xfrm>
            <a:prstGeom prst="rect">
              <a:avLst/>
            </a:prstGeom>
            <a:pattFill prst="wdUpDiag">
              <a:fgClr>
                <a:schemeClr val="bg1"/>
              </a:fgClr>
              <a:bgClr>
                <a:srgbClr val="0000FF"/>
              </a:bgClr>
            </a:patt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52900" y="1905000"/>
              <a:ext cx="2616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Impermeable boundary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16400" y="4032250"/>
              <a:ext cx="2616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Impermeable boundary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72859" y="1822450"/>
            <a:ext cx="369332" cy="1568450"/>
            <a:chOff x="2872859" y="2368550"/>
            <a:chExt cx="369332" cy="156845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194050" y="2368550"/>
              <a:ext cx="0" cy="156845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rot="16200000">
              <a:off x="2698750" y="2921000"/>
              <a:ext cx="717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h</a:t>
              </a:r>
              <a:r>
                <a:rPr lang="en-US" dirty="0" smtClean="0">
                  <a:solidFill>
                    <a:srgbClr val="000000"/>
                  </a:solidFill>
                </a:rPr>
                <a:t>=40’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645400" y="1828800"/>
            <a:ext cx="378341" cy="1568450"/>
            <a:chOff x="3194050" y="2368550"/>
            <a:chExt cx="378341" cy="156845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3194050" y="2368550"/>
              <a:ext cx="0" cy="156845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 rot="16200000">
              <a:off x="3028950" y="2927350"/>
              <a:ext cx="717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h</a:t>
              </a:r>
              <a:r>
                <a:rPr lang="en-US" dirty="0" smtClean="0">
                  <a:solidFill>
                    <a:srgbClr val="000000"/>
                  </a:solidFill>
                </a:rPr>
                <a:t>=20’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019550" y="37719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Top and bottom are “No flow”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03700" y="4057650"/>
            <a:ext cx="2927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</a:rPr>
              <a:t>Flow is parallel and equipotential lines are perpendicular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581400" y="3346450"/>
            <a:ext cx="3778250" cy="12700"/>
          </a:xfrm>
          <a:prstGeom prst="straightConnector1">
            <a:avLst/>
          </a:prstGeom>
          <a:ln>
            <a:solidFill>
              <a:srgbClr val="000000"/>
            </a:solidFill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3860800" y="3244850"/>
            <a:ext cx="2654300" cy="171450"/>
            <a:chOff x="3860800" y="3790950"/>
            <a:chExt cx="2654300" cy="17145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860800" y="3790950"/>
              <a:ext cx="0" cy="16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067300" y="3790950"/>
              <a:ext cx="0" cy="16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515100" y="3797300"/>
              <a:ext cx="0" cy="16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3600450" y="1816100"/>
            <a:ext cx="3778250" cy="177800"/>
            <a:chOff x="3600450" y="2362200"/>
            <a:chExt cx="3778250" cy="17780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3600450" y="2438400"/>
              <a:ext cx="3778250" cy="12700"/>
            </a:xfrm>
            <a:prstGeom prst="straightConnector1">
              <a:avLst/>
            </a:prstGeom>
            <a:ln>
              <a:solidFill>
                <a:srgbClr val="000000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759200" y="2374900"/>
              <a:ext cx="0" cy="16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048250" y="2362200"/>
              <a:ext cx="0" cy="16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375400" y="2362200"/>
              <a:ext cx="0" cy="16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1155700" y="1803400"/>
            <a:ext cx="1809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Sides are “Constant Head”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82700" y="2520950"/>
            <a:ext cx="17907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</a:rPr>
              <a:t>Flow is perpendicular and equipotential lines are parallel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282950" y="2520950"/>
            <a:ext cx="266700" cy="0"/>
          </a:xfrm>
          <a:prstGeom prst="straightConnector1">
            <a:avLst/>
          </a:prstGeom>
          <a:ln>
            <a:solidFill>
              <a:schemeClr val="bg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263900" y="1892300"/>
            <a:ext cx="6350" cy="14351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7327900" y="1911350"/>
            <a:ext cx="266700" cy="1435100"/>
            <a:chOff x="7321550" y="2482850"/>
            <a:chExt cx="266700" cy="1435100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7321550" y="3149600"/>
              <a:ext cx="266700" cy="0"/>
            </a:xfrm>
            <a:prstGeom prst="straightConnector1">
              <a:avLst/>
            </a:prstGeom>
            <a:ln>
              <a:solidFill>
                <a:schemeClr val="bg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581900" y="2482850"/>
              <a:ext cx="6350" cy="14351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Arrow Connector 42"/>
          <p:cNvCxnSpPr/>
          <p:nvPr/>
        </p:nvCxnSpPr>
        <p:spPr>
          <a:xfrm>
            <a:off x="3244850" y="2203450"/>
            <a:ext cx="4349750" cy="635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263900" y="2641600"/>
            <a:ext cx="4349750" cy="635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25800" y="3048000"/>
            <a:ext cx="4349750" cy="635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340100" y="1797050"/>
            <a:ext cx="25400" cy="16192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146550" y="179705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641850" y="180340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124450" y="181610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619750" y="181610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096000" y="181610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597650" y="180340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124700" y="1816100"/>
            <a:ext cx="25400" cy="16192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3206750" y="2197100"/>
            <a:ext cx="4419600" cy="488950"/>
            <a:chOff x="1543050" y="4578350"/>
            <a:chExt cx="4419600" cy="488950"/>
          </a:xfrm>
        </p:grpSpPr>
        <p:sp>
          <p:nvSpPr>
            <p:cNvPr id="63" name="Rectangle 62"/>
            <p:cNvSpPr/>
            <p:nvPr/>
          </p:nvSpPr>
          <p:spPr>
            <a:xfrm>
              <a:off x="1543050" y="4578350"/>
              <a:ext cx="4419600" cy="488950"/>
            </a:xfrm>
            <a:prstGeom prst="rect">
              <a:avLst/>
            </a:prstGeom>
            <a:solidFill>
              <a:srgbClr val="008000">
                <a:alpha val="22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311400" y="4616450"/>
              <a:ext cx="20764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Flow Tube</a:t>
              </a:r>
              <a:endParaRPr lang="en-US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61950" y="3797300"/>
            <a:ext cx="2730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</a:rPr>
              <a:t>q’ is volume discharge per unit width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K is hydraulic Conductivity</a:t>
            </a:r>
          </a:p>
          <a:p>
            <a:r>
              <a:rPr lang="en-US" sz="1200" dirty="0">
                <a:solidFill>
                  <a:srgbClr val="000000"/>
                </a:solidFill>
              </a:rPr>
              <a:t>p</a:t>
            </a:r>
            <a:r>
              <a:rPr lang="en-US" sz="1200" dirty="0" smtClean="0">
                <a:solidFill>
                  <a:srgbClr val="000000"/>
                </a:solidFill>
              </a:rPr>
              <a:t> is number of flow tubes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h is total head loss</a:t>
            </a:r>
          </a:p>
          <a:p>
            <a:r>
              <a:rPr lang="en-US" sz="1200" dirty="0">
                <a:solidFill>
                  <a:srgbClr val="000000"/>
                </a:solidFill>
              </a:rPr>
              <a:t>f</a:t>
            </a:r>
            <a:r>
              <a:rPr lang="en-US" sz="1200" dirty="0" smtClean="0">
                <a:solidFill>
                  <a:srgbClr val="000000"/>
                </a:solidFill>
              </a:rPr>
              <a:t> is number of squares along flow tubes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6550" y="3397250"/>
            <a:ext cx="2724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Semi-quantitative analysis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" y="0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22400"/>
            <a:ext cx="1747520" cy="150001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2952750" y="4159250"/>
            <a:ext cx="323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</a:rPr>
              <a:t>4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863850" y="432435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</a:rPr>
              <a:t>20’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946400" y="4527550"/>
            <a:ext cx="323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778000" y="4851400"/>
            <a:ext cx="133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q’=</a:t>
            </a:r>
            <a:r>
              <a:rPr lang="en-US" dirty="0" err="1" smtClean="0">
                <a:solidFill>
                  <a:srgbClr val="000000"/>
                </a:solidFill>
              </a:rPr>
              <a:t>Kph</a:t>
            </a:r>
            <a:r>
              <a:rPr lang="en-US" dirty="0" smtClean="0">
                <a:solidFill>
                  <a:srgbClr val="000000"/>
                </a:solidFill>
              </a:rPr>
              <a:t>/f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22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6.66667E-6 L 0.03402 0.0011 " pathEditMode="relative" ptsTypes="AA">
                                      <p:cBhvr>
                                        <p:cTn id="9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3" grpId="0"/>
      <p:bldP spid="35" grpId="0"/>
      <p:bldP spid="66" grpId="0"/>
      <p:bldP spid="67" grpId="0"/>
      <p:bldP spid="69" grpId="0"/>
      <p:bldP spid="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2641600" y="1555750"/>
            <a:ext cx="5524500" cy="248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9020" y="2393951"/>
            <a:ext cx="2201030" cy="14668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056" y="11289"/>
            <a:ext cx="1747520" cy="142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33689"/>
            <a:ext cx="1747520" cy="150001"/>
          </a:xfrm>
          <a:prstGeom prst="rect">
            <a:avLst/>
          </a:prstGeom>
        </p:spPr>
      </p:pic>
      <p:grpSp>
        <p:nvGrpSpPr>
          <p:cNvPr id="77" name="Group 76"/>
          <p:cNvGrpSpPr/>
          <p:nvPr/>
        </p:nvGrpSpPr>
        <p:grpSpPr>
          <a:xfrm>
            <a:off x="3143250" y="1885950"/>
            <a:ext cx="4508500" cy="1695450"/>
            <a:chOff x="3143250" y="1885950"/>
            <a:chExt cx="4508500" cy="169545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3162300" y="3562350"/>
              <a:ext cx="4489450" cy="1905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3143250" y="2476500"/>
              <a:ext cx="4400550" cy="146050"/>
            </a:xfrm>
            <a:custGeom>
              <a:avLst/>
              <a:gdLst>
                <a:gd name="connsiteX0" fmla="*/ 0 w 4356100"/>
                <a:gd name="connsiteY0" fmla="*/ 25400 h 133350"/>
                <a:gd name="connsiteX1" fmla="*/ 1441450 w 4356100"/>
                <a:gd name="connsiteY1" fmla="*/ 0 h 133350"/>
                <a:gd name="connsiteX2" fmla="*/ 1447800 w 4356100"/>
                <a:gd name="connsiteY2" fmla="*/ 127000 h 133350"/>
                <a:gd name="connsiteX3" fmla="*/ 2774950 w 4356100"/>
                <a:gd name="connsiteY3" fmla="*/ 133350 h 133350"/>
                <a:gd name="connsiteX4" fmla="*/ 2768600 w 4356100"/>
                <a:gd name="connsiteY4" fmla="*/ 6350 h 133350"/>
                <a:gd name="connsiteX5" fmla="*/ 4356100 w 4356100"/>
                <a:gd name="connsiteY5" fmla="*/ 0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56100" h="133350">
                  <a:moveTo>
                    <a:pt x="0" y="25400"/>
                  </a:moveTo>
                  <a:lnTo>
                    <a:pt x="1441450" y="0"/>
                  </a:lnTo>
                  <a:lnTo>
                    <a:pt x="1447800" y="127000"/>
                  </a:lnTo>
                  <a:lnTo>
                    <a:pt x="2774950" y="133350"/>
                  </a:lnTo>
                  <a:lnTo>
                    <a:pt x="2768600" y="6350"/>
                  </a:lnTo>
                  <a:lnTo>
                    <a:pt x="4356100" y="0"/>
                  </a:ln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4597400" y="1885950"/>
              <a:ext cx="1339850" cy="596900"/>
            </a:xfrm>
            <a:custGeom>
              <a:avLst/>
              <a:gdLst>
                <a:gd name="connsiteX0" fmla="*/ 19050 w 1339850"/>
                <a:gd name="connsiteY0" fmla="*/ 584200 h 596900"/>
                <a:gd name="connsiteX1" fmla="*/ 0 w 1339850"/>
                <a:gd name="connsiteY1" fmla="*/ 0 h 596900"/>
                <a:gd name="connsiteX2" fmla="*/ 247650 w 1339850"/>
                <a:gd name="connsiteY2" fmla="*/ 6350 h 596900"/>
                <a:gd name="connsiteX3" fmla="*/ 1327150 w 1339850"/>
                <a:gd name="connsiteY3" fmla="*/ 501650 h 596900"/>
                <a:gd name="connsiteX4" fmla="*/ 1339850 w 1339850"/>
                <a:gd name="connsiteY4" fmla="*/ 596900 h 59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9850" h="596900">
                  <a:moveTo>
                    <a:pt x="19050" y="584200"/>
                  </a:moveTo>
                  <a:lnTo>
                    <a:pt x="0" y="0"/>
                  </a:lnTo>
                  <a:lnTo>
                    <a:pt x="247650" y="6350"/>
                  </a:lnTo>
                  <a:lnTo>
                    <a:pt x="1327150" y="501650"/>
                  </a:lnTo>
                  <a:lnTo>
                    <a:pt x="1339850" y="596900"/>
                  </a:ln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111500" y="2025650"/>
            <a:ext cx="1485900" cy="450850"/>
            <a:chOff x="3111500" y="2025650"/>
            <a:chExt cx="1485900" cy="450850"/>
          </a:xfrm>
        </p:grpSpPr>
        <p:sp>
          <p:nvSpPr>
            <p:cNvPr id="12" name="Rectangle 11"/>
            <p:cNvSpPr/>
            <p:nvPr/>
          </p:nvSpPr>
          <p:spPr>
            <a:xfrm>
              <a:off x="3111500" y="2025650"/>
              <a:ext cx="1485900" cy="45085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3714750" y="2038350"/>
              <a:ext cx="0" cy="406400"/>
            </a:xfrm>
            <a:prstGeom prst="straightConnector1">
              <a:avLst/>
            </a:prstGeom>
            <a:ln>
              <a:solidFill>
                <a:srgbClr val="FFFFFF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803650" y="2044700"/>
              <a:ext cx="165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8’</a:t>
              </a:r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851650" y="213995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 </a:t>
            </a:r>
            <a:r>
              <a:rPr lang="en-US" dirty="0" err="1" smtClean="0">
                <a:solidFill>
                  <a:schemeClr val="bg1"/>
                </a:solidFill>
              </a:rPr>
              <a:t>ft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99000" y="3581400"/>
            <a:ext cx="7683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</a:rPr>
              <a:t>No flow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30900" y="2222500"/>
            <a:ext cx="10985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</a:rPr>
              <a:t>Constant head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79800" y="2247900"/>
            <a:ext cx="10985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</a:rPr>
              <a:t>Constant head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89500" y="2324100"/>
            <a:ext cx="7683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</a:rPr>
              <a:t>No flow</a:t>
            </a:r>
            <a:endParaRPr lang="en-US" sz="1100" dirty="0">
              <a:solidFill>
                <a:srgbClr val="000000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816350" y="3409950"/>
            <a:ext cx="2540000" cy="165100"/>
            <a:chOff x="3816350" y="3409950"/>
            <a:chExt cx="2540000" cy="1651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3816350" y="3416300"/>
              <a:ext cx="0" cy="152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610100" y="3422650"/>
              <a:ext cx="0" cy="152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638800" y="3409950"/>
              <a:ext cx="0" cy="152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6356350" y="3409950"/>
              <a:ext cx="0" cy="152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4483100" y="2540000"/>
            <a:ext cx="1638300" cy="234950"/>
            <a:chOff x="4483100" y="2540000"/>
            <a:chExt cx="1638300" cy="23495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4794250" y="2622550"/>
              <a:ext cx="0" cy="152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556250" y="2609850"/>
              <a:ext cx="0" cy="152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483100" y="2540000"/>
              <a:ext cx="152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5956300" y="2552700"/>
              <a:ext cx="165100" cy="63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3333750" y="2533650"/>
            <a:ext cx="4000500" cy="19050"/>
            <a:chOff x="3333750" y="2533650"/>
            <a:chExt cx="4000500" cy="19050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3333750" y="2533650"/>
              <a:ext cx="1174750" cy="190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6159500" y="2533650"/>
              <a:ext cx="1174750" cy="190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Straight Arrow Connector 47"/>
          <p:cNvCxnSpPr/>
          <p:nvPr/>
        </p:nvCxnSpPr>
        <p:spPr>
          <a:xfrm>
            <a:off x="3956050" y="3467100"/>
            <a:ext cx="2838450" cy="127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803650" y="2540000"/>
            <a:ext cx="12700" cy="1968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6838950" y="2489200"/>
            <a:ext cx="6350" cy="2730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832350" y="2679700"/>
            <a:ext cx="844550" cy="127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257800" y="2603500"/>
            <a:ext cx="12700" cy="95885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3797065" y="2571750"/>
            <a:ext cx="793985" cy="927100"/>
          </a:xfrm>
          <a:custGeom>
            <a:avLst/>
            <a:gdLst>
              <a:gd name="connsiteX0" fmla="*/ 793985 w 793985"/>
              <a:gd name="connsiteY0" fmla="*/ 0 h 927100"/>
              <a:gd name="connsiteX1" fmla="*/ 730485 w 793985"/>
              <a:gd name="connsiteY1" fmla="*/ 19050 h 927100"/>
              <a:gd name="connsiteX2" fmla="*/ 597135 w 793985"/>
              <a:gd name="connsiteY2" fmla="*/ 101600 h 927100"/>
              <a:gd name="connsiteX3" fmla="*/ 457435 w 793985"/>
              <a:gd name="connsiteY3" fmla="*/ 203200 h 927100"/>
              <a:gd name="connsiteX4" fmla="*/ 285985 w 793985"/>
              <a:gd name="connsiteY4" fmla="*/ 355600 h 927100"/>
              <a:gd name="connsiteX5" fmla="*/ 152635 w 793985"/>
              <a:gd name="connsiteY5" fmla="*/ 546100 h 927100"/>
              <a:gd name="connsiteX6" fmla="*/ 51035 w 793985"/>
              <a:gd name="connsiteY6" fmla="*/ 704850 h 927100"/>
              <a:gd name="connsiteX7" fmla="*/ 6585 w 793985"/>
              <a:gd name="connsiteY7" fmla="*/ 850900 h 927100"/>
              <a:gd name="connsiteX8" fmla="*/ 235 w 793985"/>
              <a:gd name="connsiteY8" fmla="*/ 92710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3985" h="927100">
                <a:moveTo>
                  <a:pt x="793985" y="0"/>
                </a:moveTo>
                <a:cubicBezTo>
                  <a:pt x="778639" y="1058"/>
                  <a:pt x="763293" y="2117"/>
                  <a:pt x="730485" y="19050"/>
                </a:cubicBezTo>
                <a:cubicBezTo>
                  <a:pt x="697677" y="35983"/>
                  <a:pt x="642643" y="70908"/>
                  <a:pt x="597135" y="101600"/>
                </a:cubicBezTo>
                <a:cubicBezTo>
                  <a:pt x="551627" y="132292"/>
                  <a:pt x="509293" y="160867"/>
                  <a:pt x="457435" y="203200"/>
                </a:cubicBezTo>
                <a:cubicBezTo>
                  <a:pt x="405577" y="245533"/>
                  <a:pt x="336785" y="298450"/>
                  <a:pt x="285985" y="355600"/>
                </a:cubicBezTo>
                <a:cubicBezTo>
                  <a:pt x="235185" y="412750"/>
                  <a:pt x="191793" y="487892"/>
                  <a:pt x="152635" y="546100"/>
                </a:cubicBezTo>
                <a:cubicBezTo>
                  <a:pt x="113477" y="604308"/>
                  <a:pt x="75377" y="654050"/>
                  <a:pt x="51035" y="704850"/>
                </a:cubicBezTo>
                <a:cubicBezTo>
                  <a:pt x="26693" y="755650"/>
                  <a:pt x="15052" y="813858"/>
                  <a:pt x="6585" y="850900"/>
                </a:cubicBezTo>
                <a:cubicBezTo>
                  <a:pt x="-1882" y="887942"/>
                  <a:pt x="235" y="927100"/>
                  <a:pt x="235" y="92710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 flipH="1">
            <a:off x="5956300" y="2540000"/>
            <a:ext cx="996714" cy="996950"/>
          </a:xfrm>
          <a:custGeom>
            <a:avLst/>
            <a:gdLst>
              <a:gd name="connsiteX0" fmla="*/ 793985 w 793985"/>
              <a:gd name="connsiteY0" fmla="*/ 0 h 927100"/>
              <a:gd name="connsiteX1" fmla="*/ 730485 w 793985"/>
              <a:gd name="connsiteY1" fmla="*/ 19050 h 927100"/>
              <a:gd name="connsiteX2" fmla="*/ 597135 w 793985"/>
              <a:gd name="connsiteY2" fmla="*/ 101600 h 927100"/>
              <a:gd name="connsiteX3" fmla="*/ 457435 w 793985"/>
              <a:gd name="connsiteY3" fmla="*/ 203200 h 927100"/>
              <a:gd name="connsiteX4" fmla="*/ 285985 w 793985"/>
              <a:gd name="connsiteY4" fmla="*/ 355600 h 927100"/>
              <a:gd name="connsiteX5" fmla="*/ 152635 w 793985"/>
              <a:gd name="connsiteY5" fmla="*/ 546100 h 927100"/>
              <a:gd name="connsiteX6" fmla="*/ 51035 w 793985"/>
              <a:gd name="connsiteY6" fmla="*/ 704850 h 927100"/>
              <a:gd name="connsiteX7" fmla="*/ 6585 w 793985"/>
              <a:gd name="connsiteY7" fmla="*/ 850900 h 927100"/>
              <a:gd name="connsiteX8" fmla="*/ 235 w 793985"/>
              <a:gd name="connsiteY8" fmla="*/ 927100 h 9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3985" h="927100">
                <a:moveTo>
                  <a:pt x="793985" y="0"/>
                </a:moveTo>
                <a:cubicBezTo>
                  <a:pt x="778639" y="1058"/>
                  <a:pt x="763293" y="2117"/>
                  <a:pt x="730485" y="19050"/>
                </a:cubicBezTo>
                <a:cubicBezTo>
                  <a:pt x="697677" y="35983"/>
                  <a:pt x="642643" y="70908"/>
                  <a:pt x="597135" y="101600"/>
                </a:cubicBezTo>
                <a:cubicBezTo>
                  <a:pt x="551627" y="132292"/>
                  <a:pt x="509293" y="160867"/>
                  <a:pt x="457435" y="203200"/>
                </a:cubicBezTo>
                <a:cubicBezTo>
                  <a:pt x="405577" y="245533"/>
                  <a:pt x="336785" y="298450"/>
                  <a:pt x="285985" y="355600"/>
                </a:cubicBezTo>
                <a:cubicBezTo>
                  <a:pt x="235185" y="412750"/>
                  <a:pt x="191793" y="487892"/>
                  <a:pt x="152635" y="546100"/>
                </a:cubicBezTo>
                <a:cubicBezTo>
                  <a:pt x="113477" y="604308"/>
                  <a:pt x="75377" y="654050"/>
                  <a:pt x="51035" y="704850"/>
                </a:cubicBezTo>
                <a:cubicBezTo>
                  <a:pt x="26693" y="755650"/>
                  <a:pt x="15052" y="813858"/>
                  <a:pt x="6585" y="850900"/>
                </a:cubicBezTo>
                <a:cubicBezTo>
                  <a:pt x="-1882" y="887942"/>
                  <a:pt x="235" y="927100"/>
                  <a:pt x="235" y="92710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4495800" y="2609850"/>
            <a:ext cx="254705" cy="952500"/>
          </a:xfrm>
          <a:custGeom>
            <a:avLst/>
            <a:gdLst>
              <a:gd name="connsiteX0" fmla="*/ 254000 w 254705"/>
              <a:gd name="connsiteY0" fmla="*/ 0 h 901700"/>
              <a:gd name="connsiteX1" fmla="*/ 247650 w 254705"/>
              <a:gd name="connsiteY1" fmla="*/ 88900 h 901700"/>
              <a:gd name="connsiteX2" fmla="*/ 203200 w 254705"/>
              <a:gd name="connsiteY2" fmla="*/ 215900 h 901700"/>
              <a:gd name="connsiteX3" fmla="*/ 127000 w 254705"/>
              <a:gd name="connsiteY3" fmla="*/ 349250 h 901700"/>
              <a:gd name="connsiteX4" fmla="*/ 63500 w 254705"/>
              <a:gd name="connsiteY4" fmla="*/ 527050 h 901700"/>
              <a:gd name="connsiteX5" fmla="*/ 38100 w 254705"/>
              <a:gd name="connsiteY5" fmla="*/ 635000 h 901700"/>
              <a:gd name="connsiteX6" fmla="*/ 12700 w 254705"/>
              <a:gd name="connsiteY6" fmla="*/ 730250 h 901700"/>
              <a:gd name="connsiteX7" fmla="*/ 0 w 254705"/>
              <a:gd name="connsiteY7" fmla="*/ 901700 h 901700"/>
              <a:gd name="connsiteX8" fmla="*/ 0 w 254705"/>
              <a:gd name="connsiteY8" fmla="*/ 901700 h 90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4705" h="901700">
                <a:moveTo>
                  <a:pt x="254000" y="0"/>
                </a:moveTo>
                <a:cubicBezTo>
                  <a:pt x="255058" y="26458"/>
                  <a:pt x="256117" y="52917"/>
                  <a:pt x="247650" y="88900"/>
                </a:cubicBezTo>
                <a:cubicBezTo>
                  <a:pt x="239183" y="124883"/>
                  <a:pt x="223308" y="172508"/>
                  <a:pt x="203200" y="215900"/>
                </a:cubicBezTo>
                <a:cubicBezTo>
                  <a:pt x="183092" y="259292"/>
                  <a:pt x="150283" y="297392"/>
                  <a:pt x="127000" y="349250"/>
                </a:cubicBezTo>
                <a:cubicBezTo>
                  <a:pt x="103717" y="401108"/>
                  <a:pt x="78317" y="479425"/>
                  <a:pt x="63500" y="527050"/>
                </a:cubicBezTo>
                <a:cubicBezTo>
                  <a:pt x="48683" y="574675"/>
                  <a:pt x="46567" y="601133"/>
                  <a:pt x="38100" y="635000"/>
                </a:cubicBezTo>
                <a:cubicBezTo>
                  <a:pt x="29633" y="668867"/>
                  <a:pt x="19050" y="685800"/>
                  <a:pt x="12700" y="730250"/>
                </a:cubicBezTo>
                <a:cubicBezTo>
                  <a:pt x="6350" y="774700"/>
                  <a:pt x="0" y="901700"/>
                  <a:pt x="0" y="901700"/>
                </a:cubicBezTo>
                <a:lnTo>
                  <a:pt x="0" y="901700"/>
                </a:ln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 flipH="1">
            <a:off x="5887155" y="2603500"/>
            <a:ext cx="316795" cy="952500"/>
          </a:xfrm>
          <a:custGeom>
            <a:avLst/>
            <a:gdLst>
              <a:gd name="connsiteX0" fmla="*/ 254000 w 254705"/>
              <a:gd name="connsiteY0" fmla="*/ 0 h 901700"/>
              <a:gd name="connsiteX1" fmla="*/ 247650 w 254705"/>
              <a:gd name="connsiteY1" fmla="*/ 88900 h 901700"/>
              <a:gd name="connsiteX2" fmla="*/ 203200 w 254705"/>
              <a:gd name="connsiteY2" fmla="*/ 215900 h 901700"/>
              <a:gd name="connsiteX3" fmla="*/ 127000 w 254705"/>
              <a:gd name="connsiteY3" fmla="*/ 349250 h 901700"/>
              <a:gd name="connsiteX4" fmla="*/ 63500 w 254705"/>
              <a:gd name="connsiteY4" fmla="*/ 527050 h 901700"/>
              <a:gd name="connsiteX5" fmla="*/ 38100 w 254705"/>
              <a:gd name="connsiteY5" fmla="*/ 635000 h 901700"/>
              <a:gd name="connsiteX6" fmla="*/ 12700 w 254705"/>
              <a:gd name="connsiteY6" fmla="*/ 730250 h 901700"/>
              <a:gd name="connsiteX7" fmla="*/ 0 w 254705"/>
              <a:gd name="connsiteY7" fmla="*/ 901700 h 901700"/>
              <a:gd name="connsiteX8" fmla="*/ 0 w 254705"/>
              <a:gd name="connsiteY8" fmla="*/ 901700 h 90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4705" h="901700">
                <a:moveTo>
                  <a:pt x="254000" y="0"/>
                </a:moveTo>
                <a:cubicBezTo>
                  <a:pt x="255058" y="26458"/>
                  <a:pt x="256117" y="52917"/>
                  <a:pt x="247650" y="88900"/>
                </a:cubicBezTo>
                <a:cubicBezTo>
                  <a:pt x="239183" y="124883"/>
                  <a:pt x="223308" y="172508"/>
                  <a:pt x="203200" y="215900"/>
                </a:cubicBezTo>
                <a:cubicBezTo>
                  <a:pt x="183092" y="259292"/>
                  <a:pt x="150283" y="297392"/>
                  <a:pt x="127000" y="349250"/>
                </a:cubicBezTo>
                <a:cubicBezTo>
                  <a:pt x="103717" y="401108"/>
                  <a:pt x="78317" y="479425"/>
                  <a:pt x="63500" y="527050"/>
                </a:cubicBezTo>
                <a:cubicBezTo>
                  <a:pt x="48683" y="574675"/>
                  <a:pt x="46567" y="601133"/>
                  <a:pt x="38100" y="635000"/>
                </a:cubicBezTo>
                <a:cubicBezTo>
                  <a:pt x="29633" y="668867"/>
                  <a:pt x="19050" y="685800"/>
                  <a:pt x="12700" y="730250"/>
                </a:cubicBezTo>
                <a:cubicBezTo>
                  <a:pt x="6350" y="774700"/>
                  <a:pt x="0" y="901700"/>
                  <a:pt x="0" y="901700"/>
                </a:cubicBezTo>
                <a:lnTo>
                  <a:pt x="0" y="901700"/>
                </a:ln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4914901" y="2609850"/>
            <a:ext cx="88900" cy="952500"/>
          </a:xfrm>
          <a:custGeom>
            <a:avLst/>
            <a:gdLst>
              <a:gd name="connsiteX0" fmla="*/ 95250 w 95523"/>
              <a:gd name="connsiteY0" fmla="*/ 0 h 895350"/>
              <a:gd name="connsiteX1" fmla="*/ 88900 w 95523"/>
              <a:gd name="connsiteY1" fmla="*/ 228600 h 895350"/>
              <a:gd name="connsiteX2" fmla="*/ 50800 w 95523"/>
              <a:gd name="connsiteY2" fmla="*/ 406400 h 895350"/>
              <a:gd name="connsiteX3" fmla="*/ 25400 w 95523"/>
              <a:gd name="connsiteY3" fmla="*/ 539750 h 895350"/>
              <a:gd name="connsiteX4" fmla="*/ 12700 w 95523"/>
              <a:gd name="connsiteY4" fmla="*/ 673100 h 895350"/>
              <a:gd name="connsiteX5" fmla="*/ 0 w 95523"/>
              <a:gd name="connsiteY5" fmla="*/ 762000 h 895350"/>
              <a:gd name="connsiteX6" fmla="*/ 12700 w 95523"/>
              <a:gd name="connsiteY6" fmla="*/ 895350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3" h="895350">
                <a:moveTo>
                  <a:pt x="95250" y="0"/>
                </a:moveTo>
                <a:cubicBezTo>
                  <a:pt x="95779" y="80433"/>
                  <a:pt x="96308" y="160867"/>
                  <a:pt x="88900" y="228600"/>
                </a:cubicBezTo>
                <a:cubicBezTo>
                  <a:pt x="81492" y="296333"/>
                  <a:pt x="61383" y="354542"/>
                  <a:pt x="50800" y="406400"/>
                </a:cubicBezTo>
                <a:cubicBezTo>
                  <a:pt x="40217" y="458258"/>
                  <a:pt x="31750" y="495300"/>
                  <a:pt x="25400" y="539750"/>
                </a:cubicBezTo>
                <a:cubicBezTo>
                  <a:pt x="19050" y="584200"/>
                  <a:pt x="16933" y="636058"/>
                  <a:pt x="12700" y="673100"/>
                </a:cubicBezTo>
                <a:cubicBezTo>
                  <a:pt x="8467" y="710142"/>
                  <a:pt x="0" y="724958"/>
                  <a:pt x="0" y="762000"/>
                </a:cubicBezTo>
                <a:cubicBezTo>
                  <a:pt x="0" y="799042"/>
                  <a:pt x="12700" y="895350"/>
                  <a:pt x="12700" y="89535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4483100" y="2476500"/>
            <a:ext cx="1600200" cy="368300"/>
            <a:chOff x="4565650" y="2038350"/>
            <a:chExt cx="1600200" cy="368300"/>
          </a:xfrm>
        </p:grpSpPr>
        <p:sp>
          <p:nvSpPr>
            <p:cNvPr id="69" name="Freeform 68"/>
            <p:cNvSpPr/>
            <p:nvPr/>
          </p:nvSpPr>
          <p:spPr>
            <a:xfrm>
              <a:off x="4565650" y="2038350"/>
              <a:ext cx="749300" cy="368300"/>
            </a:xfrm>
            <a:custGeom>
              <a:avLst/>
              <a:gdLst>
                <a:gd name="connsiteX0" fmla="*/ 0 w 965200"/>
                <a:gd name="connsiteY0" fmla="*/ 0 h 433022"/>
                <a:gd name="connsiteX1" fmla="*/ 44450 w 965200"/>
                <a:gd name="connsiteY1" fmla="*/ 146050 h 433022"/>
                <a:gd name="connsiteX2" fmla="*/ 82550 w 965200"/>
                <a:gd name="connsiteY2" fmla="*/ 228600 h 433022"/>
                <a:gd name="connsiteX3" fmla="*/ 184150 w 965200"/>
                <a:gd name="connsiteY3" fmla="*/ 330200 h 433022"/>
                <a:gd name="connsiteX4" fmla="*/ 304800 w 965200"/>
                <a:gd name="connsiteY4" fmla="*/ 368300 h 433022"/>
                <a:gd name="connsiteX5" fmla="*/ 444500 w 965200"/>
                <a:gd name="connsiteY5" fmla="*/ 400050 h 433022"/>
                <a:gd name="connsiteX6" fmla="*/ 615950 w 965200"/>
                <a:gd name="connsiteY6" fmla="*/ 419100 h 433022"/>
                <a:gd name="connsiteX7" fmla="*/ 736600 w 965200"/>
                <a:gd name="connsiteY7" fmla="*/ 431800 h 433022"/>
                <a:gd name="connsiteX8" fmla="*/ 927100 w 965200"/>
                <a:gd name="connsiteY8" fmla="*/ 431800 h 433022"/>
                <a:gd name="connsiteX9" fmla="*/ 965200 w 965200"/>
                <a:gd name="connsiteY9" fmla="*/ 425450 h 43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65200" h="433022">
                  <a:moveTo>
                    <a:pt x="0" y="0"/>
                  </a:moveTo>
                  <a:cubicBezTo>
                    <a:pt x="15346" y="53975"/>
                    <a:pt x="30692" y="107950"/>
                    <a:pt x="44450" y="146050"/>
                  </a:cubicBezTo>
                  <a:cubicBezTo>
                    <a:pt x="58208" y="184150"/>
                    <a:pt x="59267" y="197908"/>
                    <a:pt x="82550" y="228600"/>
                  </a:cubicBezTo>
                  <a:cubicBezTo>
                    <a:pt x="105833" y="259292"/>
                    <a:pt x="147108" y="306917"/>
                    <a:pt x="184150" y="330200"/>
                  </a:cubicBezTo>
                  <a:cubicBezTo>
                    <a:pt x="221192" y="353483"/>
                    <a:pt x="261408" y="356658"/>
                    <a:pt x="304800" y="368300"/>
                  </a:cubicBezTo>
                  <a:cubicBezTo>
                    <a:pt x="348192" y="379942"/>
                    <a:pt x="392642" y="391583"/>
                    <a:pt x="444500" y="400050"/>
                  </a:cubicBezTo>
                  <a:cubicBezTo>
                    <a:pt x="496358" y="408517"/>
                    <a:pt x="615950" y="419100"/>
                    <a:pt x="615950" y="419100"/>
                  </a:cubicBezTo>
                  <a:cubicBezTo>
                    <a:pt x="664633" y="424392"/>
                    <a:pt x="684742" y="429683"/>
                    <a:pt x="736600" y="431800"/>
                  </a:cubicBezTo>
                  <a:cubicBezTo>
                    <a:pt x="788458" y="433917"/>
                    <a:pt x="889000" y="432858"/>
                    <a:pt x="927100" y="431800"/>
                  </a:cubicBezTo>
                  <a:cubicBezTo>
                    <a:pt x="965200" y="430742"/>
                    <a:pt x="965200" y="425450"/>
                    <a:pt x="965200" y="425450"/>
                  </a:cubicBezTo>
                </a:path>
              </a:pathLst>
            </a:cu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flipH="1">
              <a:off x="5346700" y="2057400"/>
              <a:ext cx="819150" cy="349250"/>
            </a:xfrm>
            <a:custGeom>
              <a:avLst/>
              <a:gdLst>
                <a:gd name="connsiteX0" fmla="*/ 0 w 965200"/>
                <a:gd name="connsiteY0" fmla="*/ 0 h 433022"/>
                <a:gd name="connsiteX1" fmla="*/ 44450 w 965200"/>
                <a:gd name="connsiteY1" fmla="*/ 146050 h 433022"/>
                <a:gd name="connsiteX2" fmla="*/ 82550 w 965200"/>
                <a:gd name="connsiteY2" fmla="*/ 228600 h 433022"/>
                <a:gd name="connsiteX3" fmla="*/ 184150 w 965200"/>
                <a:gd name="connsiteY3" fmla="*/ 330200 h 433022"/>
                <a:gd name="connsiteX4" fmla="*/ 304800 w 965200"/>
                <a:gd name="connsiteY4" fmla="*/ 368300 h 433022"/>
                <a:gd name="connsiteX5" fmla="*/ 444500 w 965200"/>
                <a:gd name="connsiteY5" fmla="*/ 400050 h 433022"/>
                <a:gd name="connsiteX6" fmla="*/ 615950 w 965200"/>
                <a:gd name="connsiteY6" fmla="*/ 419100 h 433022"/>
                <a:gd name="connsiteX7" fmla="*/ 736600 w 965200"/>
                <a:gd name="connsiteY7" fmla="*/ 431800 h 433022"/>
                <a:gd name="connsiteX8" fmla="*/ 927100 w 965200"/>
                <a:gd name="connsiteY8" fmla="*/ 431800 h 433022"/>
                <a:gd name="connsiteX9" fmla="*/ 965200 w 965200"/>
                <a:gd name="connsiteY9" fmla="*/ 425450 h 43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65200" h="433022">
                  <a:moveTo>
                    <a:pt x="0" y="0"/>
                  </a:moveTo>
                  <a:cubicBezTo>
                    <a:pt x="15346" y="53975"/>
                    <a:pt x="30692" y="107950"/>
                    <a:pt x="44450" y="146050"/>
                  </a:cubicBezTo>
                  <a:cubicBezTo>
                    <a:pt x="58208" y="184150"/>
                    <a:pt x="59267" y="197908"/>
                    <a:pt x="82550" y="228600"/>
                  </a:cubicBezTo>
                  <a:cubicBezTo>
                    <a:pt x="105833" y="259292"/>
                    <a:pt x="147108" y="306917"/>
                    <a:pt x="184150" y="330200"/>
                  </a:cubicBezTo>
                  <a:cubicBezTo>
                    <a:pt x="221192" y="353483"/>
                    <a:pt x="261408" y="356658"/>
                    <a:pt x="304800" y="368300"/>
                  </a:cubicBezTo>
                  <a:cubicBezTo>
                    <a:pt x="348192" y="379942"/>
                    <a:pt x="392642" y="391583"/>
                    <a:pt x="444500" y="400050"/>
                  </a:cubicBezTo>
                  <a:cubicBezTo>
                    <a:pt x="496358" y="408517"/>
                    <a:pt x="615950" y="419100"/>
                    <a:pt x="615950" y="419100"/>
                  </a:cubicBezTo>
                  <a:cubicBezTo>
                    <a:pt x="664633" y="424392"/>
                    <a:pt x="684742" y="429683"/>
                    <a:pt x="736600" y="431800"/>
                  </a:cubicBezTo>
                  <a:cubicBezTo>
                    <a:pt x="788458" y="433917"/>
                    <a:pt x="889000" y="432858"/>
                    <a:pt x="927100" y="431800"/>
                  </a:cubicBezTo>
                  <a:cubicBezTo>
                    <a:pt x="965200" y="430742"/>
                    <a:pt x="965200" y="425450"/>
                    <a:pt x="965200" y="425450"/>
                  </a:cubicBezTo>
                </a:path>
              </a:pathLst>
            </a:cu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Freeform 71"/>
          <p:cNvSpPr/>
          <p:nvPr/>
        </p:nvSpPr>
        <p:spPr>
          <a:xfrm>
            <a:off x="3886200" y="2508250"/>
            <a:ext cx="1403350" cy="895350"/>
          </a:xfrm>
          <a:custGeom>
            <a:avLst/>
            <a:gdLst>
              <a:gd name="connsiteX0" fmla="*/ 0 w 1295400"/>
              <a:gd name="connsiteY0" fmla="*/ 0 h 724370"/>
              <a:gd name="connsiteX1" fmla="*/ 31750 w 1295400"/>
              <a:gd name="connsiteY1" fmla="*/ 184150 h 724370"/>
              <a:gd name="connsiteX2" fmla="*/ 82550 w 1295400"/>
              <a:gd name="connsiteY2" fmla="*/ 304800 h 724370"/>
              <a:gd name="connsiteX3" fmla="*/ 158750 w 1295400"/>
              <a:gd name="connsiteY3" fmla="*/ 425450 h 724370"/>
              <a:gd name="connsiteX4" fmla="*/ 273050 w 1295400"/>
              <a:gd name="connsiteY4" fmla="*/ 520700 h 724370"/>
              <a:gd name="connsiteX5" fmla="*/ 469900 w 1295400"/>
              <a:gd name="connsiteY5" fmla="*/ 641350 h 724370"/>
              <a:gd name="connsiteX6" fmla="*/ 603250 w 1295400"/>
              <a:gd name="connsiteY6" fmla="*/ 666750 h 724370"/>
              <a:gd name="connsiteX7" fmla="*/ 749300 w 1295400"/>
              <a:gd name="connsiteY7" fmla="*/ 692150 h 724370"/>
              <a:gd name="connsiteX8" fmla="*/ 914400 w 1295400"/>
              <a:gd name="connsiteY8" fmla="*/ 717550 h 724370"/>
              <a:gd name="connsiteX9" fmla="*/ 1028700 w 1295400"/>
              <a:gd name="connsiteY9" fmla="*/ 723900 h 724370"/>
              <a:gd name="connsiteX10" fmla="*/ 1149350 w 1295400"/>
              <a:gd name="connsiteY10" fmla="*/ 723900 h 724370"/>
              <a:gd name="connsiteX11" fmla="*/ 1295400 w 1295400"/>
              <a:gd name="connsiteY11" fmla="*/ 723900 h 724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5400" h="724370">
                <a:moveTo>
                  <a:pt x="0" y="0"/>
                </a:moveTo>
                <a:cubicBezTo>
                  <a:pt x="8996" y="66675"/>
                  <a:pt x="17992" y="133350"/>
                  <a:pt x="31750" y="184150"/>
                </a:cubicBezTo>
                <a:cubicBezTo>
                  <a:pt x="45508" y="234950"/>
                  <a:pt x="61383" y="264583"/>
                  <a:pt x="82550" y="304800"/>
                </a:cubicBezTo>
                <a:cubicBezTo>
                  <a:pt x="103717" y="345017"/>
                  <a:pt x="127000" y="389467"/>
                  <a:pt x="158750" y="425450"/>
                </a:cubicBezTo>
                <a:cubicBezTo>
                  <a:pt x="190500" y="461433"/>
                  <a:pt x="221192" y="484717"/>
                  <a:pt x="273050" y="520700"/>
                </a:cubicBezTo>
                <a:cubicBezTo>
                  <a:pt x="324908" y="556683"/>
                  <a:pt x="414867" y="617008"/>
                  <a:pt x="469900" y="641350"/>
                </a:cubicBezTo>
                <a:cubicBezTo>
                  <a:pt x="524933" y="665692"/>
                  <a:pt x="603250" y="666750"/>
                  <a:pt x="603250" y="666750"/>
                </a:cubicBezTo>
                <a:lnTo>
                  <a:pt x="749300" y="692150"/>
                </a:lnTo>
                <a:cubicBezTo>
                  <a:pt x="801158" y="700617"/>
                  <a:pt x="867833" y="712258"/>
                  <a:pt x="914400" y="717550"/>
                </a:cubicBezTo>
                <a:cubicBezTo>
                  <a:pt x="960967" y="722842"/>
                  <a:pt x="989542" y="722842"/>
                  <a:pt x="1028700" y="723900"/>
                </a:cubicBezTo>
                <a:cubicBezTo>
                  <a:pt x="1067858" y="724958"/>
                  <a:pt x="1149350" y="723900"/>
                  <a:pt x="1149350" y="723900"/>
                </a:cubicBezTo>
                <a:lnTo>
                  <a:pt x="1295400" y="723900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 flipH="1">
            <a:off x="5270500" y="2520950"/>
            <a:ext cx="1612900" cy="869950"/>
          </a:xfrm>
          <a:custGeom>
            <a:avLst/>
            <a:gdLst>
              <a:gd name="connsiteX0" fmla="*/ 0 w 1295400"/>
              <a:gd name="connsiteY0" fmla="*/ 0 h 724370"/>
              <a:gd name="connsiteX1" fmla="*/ 31750 w 1295400"/>
              <a:gd name="connsiteY1" fmla="*/ 184150 h 724370"/>
              <a:gd name="connsiteX2" fmla="*/ 82550 w 1295400"/>
              <a:gd name="connsiteY2" fmla="*/ 304800 h 724370"/>
              <a:gd name="connsiteX3" fmla="*/ 158750 w 1295400"/>
              <a:gd name="connsiteY3" fmla="*/ 425450 h 724370"/>
              <a:gd name="connsiteX4" fmla="*/ 273050 w 1295400"/>
              <a:gd name="connsiteY4" fmla="*/ 520700 h 724370"/>
              <a:gd name="connsiteX5" fmla="*/ 469900 w 1295400"/>
              <a:gd name="connsiteY5" fmla="*/ 641350 h 724370"/>
              <a:gd name="connsiteX6" fmla="*/ 603250 w 1295400"/>
              <a:gd name="connsiteY6" fmla="*/ 666750 h 724370"/>
              <a:gd name="connsiteX7" fmla="*/ 749300 w 1295400"/>
              <a:gd name="connsiteY7" fmla="*/ 692150 h 724370"/>
              <a:gd name="connsiteX8" fmla="*/ 914400 w 1295400"/>
              <a:gd name="connsiteY8" fmla="*/ 717550 h 724370"/>
              <a:gd name="connsiteX9" fmla="*/ 1028700 w 1295400"/>
              <a:gd name="connsiteY9" fmla="*/ 723900 h 724370"/>
              <a:gd name="connsiteX10" fmla="*/ 1149350 w 1295400"/>
              <a:gd name="connsiteY10" fmla="*/ 723900 h 724370"/>
              <a:gd name="connsiteX11" fmla="*/ 1295400 w 1295400"/>
              <a:gd name="connsiteY11" fmla="*/ 723900 h 724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5400" h="724370">
                <a:moveTo>
                  <a:pt x="0" y="0"/>
                </a:moveTo>
                <a:cubicBezTo>
                  <a:pt x="8996" y="66675"/>
                  <a:pt x="17992" y="133350"/>
                  <a:pt x="31750" y="184150"/>
                </a:cubicBezTo>
                <a:cubicBezTo>
                  <a:pt x="45508" y="234950"/>
                  <a:pt x="61383" y="264583"/>
                  <a:pt x="82550" y="304800"/>
                </a:cubicBezTo>
                <a:cubicBezTo>
                  <a:pt x="103717" y="345017"/>
                  <a:pt x="127000" y="389467"/>
                  <a:pt x="158750" y="425450"/>
                </a:cubicBezTo>
                <a:cubicBezTo>
                  <a:pt x="190500" y="461433"/>
                  <a:pt x="221192" y="484717"/>
                  <a:pt x="273050" y="520700"/>
                </a:cubicBezTo>
                <a:cubicBezTo>
                  <a:pt x="324908" y="556683"/>
                  <a:pt x="414867" y="617008"/>
                  <a:pt x="469900" y="641350"/>
                </a:cubicBezTo>
                <a:cubicBezTo>
                  <a:pt x="524933" y="665692"/>
                  <a:pt x="603250" y="666750"/>
                  <a:pt x="603250" y="666750"/>
                </a:cubicBezTo>
                <a:lnTo>
                  <a:pt x="749300" y="692150"/>
                </a:lnTo>
                <a:cubicBezTo>
                  <a:pt x="801158" y="700617"/>
                  <a:pt x="867833" y="712258"/>
                  <a:pt x="914400" y="717550"/>
                </a:cubicBezTo>
                <a:cubicBezTo>
                  <a:pt x="960967" y="722842"/>
                  <a:pt x="989542" y="722842"/>
                  <a:pt x="1028700" y="723900"/>
                </a:cubicBezTo>
                <a:cubicBezTo>
                  <a:pt x="1067858" y="724958"/>
                  <a:pt x="1149350" y="723900"/>
                  <a:pt x="1149350" y="723900"/>
                </a:cubicBezTo>
                <a:lnTo>
                  <a:pt x="1295400" y="723900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 flipH="1">
            <a:off x="5588000" y="2616200"/>
            <a:ext cx="120649" cy="952500"/>
          </a:xfrm>
          <a:custGeom>
            <a:avLst/>
            <a:gdLst>
              <a:gd name="connsiteX0" fmla="*/ 95250 w 95523"/>
              <a:gd name="connsiteY0" fmla="*/ 0 h 895350"/>
              <a:gd name="connsiteX1" fmla="*/ 88900 w 95523"/>
              <a:gd name="connsiteY1" fmla="*/ 228600 h 895350"/>
              <a:gd name="connsiteX2" fmla="*/ 50800 w 95523"/>
              <a:gd name="connsiteY2" fmla="*/ 406400 h 895350"/>
              <a:gd name="connsiteX3" fmla="*/ 25400 w 95523"/>
              <a:gd name="connsiteY3" fmla="*/ 539750 h 895350"/>
              <a:gd name="connsiteX4" fmla="*/ 12700 w 95523"/>
              <a:gd name="connsiteY4" fmla="*/ 673100 h 895350"/>
              <a:gd name="connsiteX5" fmla="*/ 0 w 95523"/>
              <a:gd name="connsiteY5" fmla="*/ 762000 h 895350"/>
              <a:gd name="connsiteX6" fmla="*/ 12700 w 95523"/>
              <a:gd name="connsiteY6" fmla="*/ 895350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3" h="895350">
                <a:moveTo>
                  <a:pt x="95250" y="0"/>
                </a:moveTo>
                <a:cubicBezTo>
                  <a:pt x="95779" y="80433"/>
                  <a:pt x="96308" y="160867"/>
                  <a:pt x="88900" y="228600"/>
                </a:cubicBezTo>
                <a:cubicBezTo>
                  <a:pt x="81492" y="296333"/>
                  <a:pt x="61383" y="354542"/>
                  <a:pt x="50800" y="406400"/>
                </a:cubicBezTo>
                <a:cubicBezTo>
                  <a:pt x="40217" y="458258"/>
                  <a:pt x="31750" y="495300"/>
                  <a:pt x="25400" y="539750"/>
                </a:cubicBezTo>
                <a:cubicBezTo>
                  <a:pt x="19050" y="584200"/>
                  <a:pt x="16933" y="636058"/>
                  <a:pt x="12700" y="673100"/>
                </a:cubicBezTo>
                <a:cubicBezTo>
                  <a:pt x="8467" y="710142"/>
                  <a:pt x="0" y="724958"/>
                  <a:pt x="0" y="762000"/>
                </a:cubicBezTo>
                <a:cubicBezTo>
                  <a:pt x="0" y="799042"/>
                  <a:pt x="12700" y="895350"/>
                  <a:pt x="12700" y="89535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itle 1"/>
          <p:cNvSpPr>
            <a:spLocks noGrp="1"/>
          </p:cNvSpPr>
          <p:nvPr>
            <p:ph type="title"/>
          </p:nvPr>
        </p:nvSpPr>
        <p:spPr>
          <a:xfrm>
            <a:off x="1384300" y="565150"/>
            <a:ext cx="6565900" cy="990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 2</a:t>
            </a:r>
            <a:endParaRPr lang="en-US" sz="3600" dirty="0"/>
          </a:p>
        </p:txBody>
      </p:sp>
      <p:sp>
        <p:nvSpPr>
          <p:cNvPr id="80" name="TextBox 79"/>
          <p:cNvSpPr txBox="1"/>
          <p:nvPr/>
        </p:nvSpPr>
        <p:spPr>
          <a:xfrm>
            <a:off x="7410450" y="2806700"/>
            <a:ext cx="7683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</a:rPr>
              <a:t>No flow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819400" y="2813050"/>
            <a:ext cx="7683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</a:rPr>
              <a:t>No flow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39750" y="4394200"/>
            <a:ext cx="6648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ny 2-D flow situation can be estimated by constructing a </a:t>
            </a:r>
            <a:r>
              <a:rPr lang="en-US" dirty="0" err="1" smtClean="0"/>
              <a:t>Flownet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596900" y="5016500"/>
            <a:ext cx="360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Try it yourself for another geometry</a:t>
            </a:r>
            <a:endParaRPr lang="en-US" dirty="0"/>
          </a:p>
        </p:txBody>
      </p:sp>
      <p:grpSp>
        <p:nvGrpSpPr>
          <p:cNvPr id="96" name="Group 95"/>
          <p:cNvGrpSpPr/>
          <p:nvPr/>
        </p:nvGrpSpPr>
        <p:grpSpPr>
          <a:xfrm>
            <a:off x="4508500" y="4743450"/>
            <a:ext cx="996236" cy="831850"/>
            <a:chOff x="4508500" y="4743450"/>
            <a:chExt cx="996236" cy="831850"/>
          </a:xfrm>
        </p:grpSpPr>
        <p:grpSp>
          <p:nvGrpSpPr>
            <p:cNvPr id="93" name="Group 92"/>
            <p:cNvGrpSpPr/>
            <p:nvPr/>
          </p:nvGrpSpPr>
          <p:grpSpPr>
            <a:xfrm>
              <a:off x="4508500" y="4800600"/>
              <a:ext cx="946150" cy="774700"/>
              <a:chOff x="4508500" y="4800600"/>
              <a:chExt cx="946150" cy="774700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4565650" y="4806950"/>
                <a:ext cx="400050" cy="6985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965700" y="5124450"/>
                <a:ext cx="488950" cy="3873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08500" y="4800600"/>
                <a:ext cx="45719" cy="755650"/>
              </a:xfrm>
              <a:prstGeom prst="rect">
                <a:avLst/>
              </a:prstGeom>
              <a:pattFill prst="wdUpDiag">
                <a:fgClr>
                  <a:schemeClr val="bg1"/>
                </a:fgClr>
                <a:bgClr>
                  <a:srgbClr val="0000FF"/>
                </a:bgClr>
              </a:patt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540250" y="5518150"/>
                <a:ext cx="914399" cy="57150"/>
              </a:xfrm>
              <a:prstGeom prst="rect">
                <a:avLst/>
              </a:prstGeom>
              <a:pattFill prst="wdUpDiag">
                <a:fgClr>
                  <a:schemeClr val="bg1"/>
                </a:fgClr>
                <a:bgClr>
                  <a:srgbClr val="0000FF"/>
                </a:bgClr>
              </a:patt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978400" y="4806950"/>
                <a:ext cx="45719" cy="298450"/>
              </a:xfrm>
              <a:prstGeom prst="rect">
                <a:avLst/>
              </a:prstGeom>
              <a:pattFill prst="wdUpDiag">
                <a:fgClr>
                  <a:schemeClr val="bg1"/>
                </a:fgClr>
                <a:bgClr>
                  <a:srgbClr val="0000FF"/>
                </a:bgClr>
              </a:patt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972051" y="5060950"/>
                <a:ext cx="476250" cy="45719"/>
              </a:xfrm>
              <a:prstGeom prst="rect">
                <a:avLst/>
              </a:prstGeom>
              <a:pattFill prst="wdUpDiag">
                <a:fgClr>
                  <a:schemeClr val="bg1"/>
                </a:fgClr>
                <a:bgClr>
                  <a:srgbClr val="0000FF"/>
                </a:bgClr>
              </a:patt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4" name="TextBox 93"/>
            <p:cNvSpPr txBox="1"/>
            <p:nvPr/>
          </p:nvSpPr>
          <p:spPr>
            <a:xfrm>
              <a:off x="4527550" y="4743450"/>
              <a:ext cx="508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000000"/>
                  </a:solidFill>
                </a:rPr>
                <a:t>h</a:t>
              </a:r>
              <a:r>
                <a:rPr lang="en-US" sz="1000" dirty="0" smtClean="0">
                  <a:solidFill>
                    <a:srgbClr val="000000"/>
                  </a:solidFill>
                </a:rPr>
                <a:t>=10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 rot="16200000">
              <a:off x="5175251" y="5194300"/>
              <a:ext cx="41275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000000"/>
                  </a:solidFill>
                </a:rPr>
                <a:t>h</a:t>
              </a:r>
              <a:r>
                <a:rPr lang="en-US" sz="1000" dirty="0" smtClean="0">
                  <a:solidFill>
                    <a:srgbClr val="000000"/>
                  </a:solidFill>
                </a:rPr>
                <a:t>=1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159250" y="2470150"/>
            <a:ext cx="2362200" cy="647700"/>
            <a:chOff x="4108450" y="2489200"/>
            <a:chExt cx="2565400" cy="781108"/>
          </a:xfrm>
        </p:grpSpPr>
        <p:sp>
          <p:nvSpPr>
            <p:cNvPr id="2" name="Freeform 1"/>
            <p:cNvSpPr/>
            <p:nvPr/>
          </p:nvSpPr>
          <p:spPr>
            <a:xfrm>
              <a:off x="4108450" y="2495550"/>
              <a:ext cx="1295400" cy="774758"/>
            </a:xfrm>
            <a:custGeom>
              <a:avLst/>
              <a:gdLst>
                <a:gd name="connsiteX0" fmla="*/ 0 w 1295400"/>
                <a:gd name="connsiteY0" fmla="*/ 0 h 774758"/>
                <a:gd name="connsiteX1" fmla="*/ 19050 w 1295400"/>
                <a:gd name="connsiteY1" fmla="*/ 127000 h 774758"/>
                <a:gd name="connsiteX2" fmla="*/ 50800 w 1295400"/>
                <a:gd name="connsiteY2" fmla="*/ 266700 h 774758"/>
                <a:gd name="connsiteX3" fmla="*/ 146050 w 1295400"/>
                <a:gd name="connsiteY3" fmla="*/ 419100 h 774758"/>
                <a:gd name="connsiteX4" fmla="*/ 292100 w 1295400"/>
                <a:gd name="connsiteY4" fmla="*/ 565150 h 774758"/>
                <a:gd name="connsiteX5" fmla="*/ 425450 w 1295400"/>
                <a:gd name="connsiteY5" fmla="*/ 641350 h 774758"/>
                <a:gd name="connsiteX6" fmla="*/ 590550 w 1295400"/>
                <a:gd name="connsiteY6" fmla="*/ 698500 h 774758"/>
                <a:gd name="connsiteX7" fmla="*/ 793750 w 1295400"/>
                <a:gd name="connsiteY7" fmla="*/ 749300 h 774758"/>
                <a:gd name="connsiteX8" fmla="*/ 1035050 w 1295400"/>
                <a:gd name="connsiteY8" fmla="*/ 755650 h 774758"/>
                <a:gd name="connsiteX9" fmla="*/ 1187450 w 1295400"/>
                <a:gd name="connsiteY9" fmla="*/ 774700 h 774758"/>
                <a:gd name="connsiteX10" fmla="*/ 1295400 w 1295400"/>
                <a:gd name="connsiteY10" fmla="*/ 762000 h 774758"/>
                <a:gd name="connsiteX11" fmla="*/ 1295400 w 1295400"/>
                <a:gd name="connsiteY11" fmla="*/ 762000 h 77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95400" h="774758">
                  <a:moveTo>
                    <a:pt x="0" y="0"/>
                  </a:moveTo>
                  <a:cubicBezTo>
                    <a:pt x="5291" y="41275"/>
                    <a:pt x="10583" y="82550"/>
                    <a:pt x="19050" y="127000"/>
                  </a:cubicBezTo>
                  <a:cubicBezTo>
                    <a:pt x="27517" y="171450"/>
                    <a:pt x="29633" y="218017"/>
                    <a:pt x="50800" y="266700"/>
                  </a:cubicBezTo>
                  <a:cubicBezTo>
                    <a:pt x="71967" y="315383"/>
                    <a:pt x="105833" y="369358"/>
                    <a:pt x="146050" y="419100"/>
                  </a:cubicBezTo>
                  <a:cubicBezTo>
                    <a:pt x="186267" y="468842"/>
                    <a:pt x="245533" y="528108"/>
                    <a:pt x="292100" y="565150"/>
                  </a:cubicBezTo>
                  <a:cubicBezTo>
                    <a:pt x="338667" y="602192"/>
                    <a:pt x="375708" y="619125"/>
                    <a:pt x="425450" y="641350"/>
                  </a:cubicBezTo>
                  <a:cubicBezTo>
                    <a:pt x="475192" y="663575"/>
                    <a:pt x="529167" y="680508"/>
                    <a:pt x="590550" y="698500"/>
                  </a:cubicBezTo>
                  <a:cubicBezTo>
                    <a:pt x="651933" y="716492"/>
                    <a:pt x="719667" y="739775"/>
                    <a:pt x="793750" y="749300"/>
                  </a:cubicBezTo>
                  <a:cubicBezTo>
                    <a:pt x="867833" y="758825"/>
                    <a:pt x="969433" y="751417"/>
                    <a:pt x="1035050" y="755650"/>
                  </a:cubicBezTo>
                  <a:cubicBezTo>
                    <a:pt x="1100667" y="759883"/>
                    <a:pt x="1144058" y="773642"/>
                    <a:pt x="1187450" y="774700"/>
                  </a:cubicBezTo>
                  <a:cubicBezTo>
                    <a:pt x="1230842" y="775758"/>
                    <a:pt x="1295400" y="762000"/>
                    <a:pt x="1295400" y="762000"/>
                  </a:cubicBezTo>
                  <a:lnTo>
                    <a:pt x="1295400" y="762000"/>
                  </a:lnTo>
                </a:path>
              </a:pathLst>
            </a:custGeom>
            <a:ln>
              <a:solidFill>
                <a:srgbClr val="0000FF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flipH="1">
              <a:off x="5410200" y="2489200"/>
              <a:ext cx="1263650" cy="774758"/>
            </a:xfrm>
            <a:custGeom>
              <a:avLst/>
              <a:gdLst>
                <a:gd name="connsiteX0" fmla="*/ 0 w 1295400"/>
                <a:gd name="connsiteY0" fmla="*/ 0 h 774758"/>
                <a:gd name="connsiteX1" fmla="*/ 19050 w 1295400"/>
                <a:gd name="connsiteY1" fmla="*/ 127000 h 774758"/>
                <a:gd name="connsiteX2" fmla="*/ 50800 w 1295400"/>
                <a:gd name="connsiteY2" fmla="*/ 266700 h 774758"/>
                <a:gd name="connsiteX3" fmla="*/ 146050 w 1295400"/>
                <a:gd name="connsiteY3" fmla="*/ 419100 h 774758"/>
                <a:gd name="connsiteX4" fmla="*/ 292100 w 1295400"/>
                <a:gd name="connsiteY4" fmla="*/ 565150 h 774758"/>
                <a:gd name="connsiteX5" fmla="*/ 425450 w 1295400"/>
                <a:gd name="connsiteY5" fmla="*/ 641350 h 774758"/>
                <a:gd name="connsiteX6" fmla="*/ 590550 w 1295400"/>
                <a:gd name="connsiteY6" fmla="*/ 698500 h 774758"/>
                <a:gd name="connsiteX7" fmla="*/ 793750 w 1295400"/>
                <a:gd name="connsiteY7" fmla="*/ 749300 h 774758"/>
                <a:gd name="connsiteX8" fmla="*/ 1035050 w 1295400"/>
                <a:gd name="connsiteY8" fmla="*/ 755650 h 774758"/>
                <a:gd name="connsiteX9" fmla="*/ 1187450 w 1295400"/>
                <a:gd name="connsiteY9" fmla="*/ 774700 h 774758"/>
                <a:gd name="connsiteX10" fmla="*/ 1295400 w 1295400"/>
                <a:gd name="connsiteY10" fmla="*/ 762000 h 774758"/>
                <a:gd name="connsiteX11" fmla="*/ 1295400 w 1295400"/>
                <a:gd name="connsiteY11" fmla="*/ 762000 h 77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95400" h="774758">
                  <a:moveTo>
                    <a:pt x="0" y="0"/>
                  </a:moveTo>
                  <a:cubicBezTo>
                    <a:pt x="5291" y="41275"/>
                    <a:pt x="10583" y="82550"/>
                    <a:pt x="19050" y="127000"/>
                  </a:cubicBezTo>
                  <a:cubicBezTo>
                    <a:pt x="27517" y="171450"/>
                    <a:pt x="29633" y="218017"/>
                    <a:pt x="50800" y="266700"/>
                  </a:cubicBezTo>
                  <a:cubicBezTo>
                    <a:pt x="71967" y="315383"/>
                    <a:pt x="105833" y="369358"/>
                    <a:pt x="146050" y="419100"/>
                  </a:cubicBezTo>
                  <a:cubicBezTo>
                    <a:pt x="186267" y="468842"/>
                    <a:pt x="245533" y="528108"/>
                    <a:pt x="292100" y="565150"/>
                  </a:cubicBezTo>
                  <a:cubicBezTo>
                    <a:pt x="338667" y="602192"/>
                    <a:pt x="375708" y="619125"/>
                    <a:pt x="425450" y="641350"/>
                  </a:cubicBezTo>
                  <a:cubicBezTo>
                    <a:pt x="475192" y="663575"/>
                    <a:pt x="529167" y="680508"/>
                    <a:pt x="590550" y="698500"/>
                  </a:cubicBezTo>
                  <a:cubicBezTo>
                    <a:pt x="651933" y="716492"/>
                    <a:pt x="719667" y="739775"/>
                    <a:pt x="793750" y="749300"/>
                  </a:cubicBezTo>
                  <a:cubicBezTo>
                    <a:pt x="867833" y="758825"/>
                    <a:pt x="969433" y="751417"/>
                    <a:pt x="1035050" y="755650"/>
                  </a:cubicBezTo>
                  <a:cubicBezTo>
                    <a:pt x="1100667" y="759883"/>
                    <a:pt x="1144058" y="773642"/>
                    <a:pt x="1187450" y="774700"/>
                  </a:cubicBezTo>
                  <a:cubicBezTo>
                    <a:pt x="1230842" y="775758"/>
                    <a:pt x="1295400" y="762000"/>
                    <a:pt x="1295400" y="762000"/>
                  </a:cubicBezTo>
                  <a:lnTo>
                    <a:pt x="1295400" y="762000"/>
                  </a:lnTo>
                </a:path>
              </a:pathLst>
            </a:custGeom>
            <a:ln>
              <a:solidFill>
                <a:srgbClr val="0000FF"/>
              </a:solidFill>
              <a:prstDash val="sysDash"/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4159250" y="2463800"/>
            <a:ext cx="2362200" cy="647700"/>
            <a:chOff x="4108450" y="2489200"/>
            <a:chExt cx="2565400" cy="781108"/>
          </a:xfrm>
        </p:grpSpPr>
        <p:sp>
          <p:nvSpPr>
            <p:cNvPr id="97" name="Freeform 96"/>
            <p:cNvSpPr/>
            <p:nvPr/>
          </p:nvSpPr>
          <p:spPr>
            <a:xfrm>
              <a:off x="4108450" y="2495550"/>
              <a:ext cx="1295400" cy="774758"/>
            </a:xfrm>
            <a:custGeom>
              <a:avLst/>
              <a:gdLst>
                <a:gd name="connsiteX0" fmla="*/ 0 w 1295400"/>
                <a:gd name="connsiteY0" fmla="*/ 0 h 774758"/>
                <a:gd name="connsiteX1" fmla="*/ 19050 w 1295400"/>
                <a:gd name="connsiteY1" fmla="*/ 127000 h 774758"/>
                <a:gd name="connsiteX2" fmla="*/ 50800 w 1295400"/>
                <a:gd name="connsiteY2" fmla="*/ 266700 h 774758"/>
                <a:gd name="connsiteX3" fmla="*/ 146050 w 1295400"/>
                <a:gd name="connsiteY3" fmla="*/ 419100 h 774758"/>
                <a:gd name="connsiteX4" fmla="*/ 292100 w 1295400"/>
                <a:gd name="connsiteY4" fmla="*/ 565150 h 774758"/>
                <a:gd name="connsiteX5" fmla="*/ 425450 w 1295400"/>
                <a:gd name="connsiteY5" fmla="*/ 641350 h 774758"/>
                <a:gd name="connsiteX6" fmla="*/ 590550 w 1295400"/>
                <a:gd name="connsiteY6" fmla="*/ 698500 h 774758"/>
                <a:gd name="connsiteX7" fmla="*/ 793750 w 1295400"/>
                <a:gd name="connsiteY7" fmla="*/ 749300 h 774758"/>
                <a:gd name="connsiteX8" fmla="*/ 1035050 w 1295400"/>
                <a:gd name="connsiteY8" fmla="*/ 755650 h 774758"/>
                <a:gd name="connsiteX9" fmla="*/ 1187450 w 1295400"/>
                <a:gd name="connsiteY9" fmla="*/ 774700 h 774758"/>
                <a:gd name="connsiteX10" fmla="*/ 1295400 w 1295400"/>
                <a:gd name="connsiteY10" fmla="*/ 762000 h 774758"/>
                <a:gd name="connsiteX11" fmla="*/ 1295400 w 1295400"/>
                <a:gd name="connsiteY11" fmla="*/ 762000 h 77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95400" h="774758">
                  <a:moveTo>
                    <a:pt x="0" y="0"/>
                  </a:moveTo>
                  <a:cubicBezTo>
                    <a:pt x="5291" y="41275"/>
                    <a:pt x="10583" y="82550"/>
                    <a:pt x="19050" y="127000"/>
                  </a:cubicBezTo>
                  <a:cubicBezTo>
                    <a:pt x="27517" y="171450"/>
                    <a:pt x="29633" y="218017"/>
                    <a:pt x="50800" y="266700"/>
                  </a:cubicBezTo>
                  <a:cubicBezTo>
                    <a:pt x="71967" y="315383"/>
                    <a:pt x="105833" y="369358"/>
                    <a:pt x="146050" y="419100"/>
                  </a:cubicBezTo>
                  <a:cubicBezTo>
                    <a:pt x="186267" y="468842"/>
                    <a:pt x="245533" y="528108"/>
                    <a:pt x="292100" y="565150"/>
                  </a:cubicBezTo>
                  <a:cubicBezTo>
                    <a:pt x="338667" y="602192"/>
                    <a:pt x="375708" y="619125"/>
                    <a:pt x="425450" y="641350"/>
                  </a:cubicBezTo>
                  <a:cubicBezTo>
                    <a:pt x="475192" y="663575"/>
                    <a:pt x="529167" y="680508"/>
                    <a:pt x="590550" y="698500"/>
                  </a:cubicBezTo>
                  <a:cubicBezTo>
                    <a:pt x="651933" y="716492"/>
                    <a:pt x="719667" y="739775"/>
                    <a:pt x="793750" y="749300"/>
                  </a:cubicBezTo>
                  <a:cubicBezTo>
                    <a:pt x="867833" y="758825"/>
                    <a:pt x="969433" y="751417"/>
                    <a:pt x="1035050" y="755650"/>
                  </a:cubicBezTo>
                  <a:cubicBezTo>
                    <a:pt x="1100667" y="759883"/>
                    <a:pt x="1144058" y="773642"/>
                    <a:pt x="1187450" y="774700"/>
                  </a:cubicBezTo>
                  <a:cubicBezTo>
                    <a:pt x="1230842" y="775758"/>
                    <a:pt x="1295400" y="762000"/>
                    <a:pt x="1295400" y="762000"/>
                  </a:cubicBezTo>
                  <a:lnTo>
                    <a:pt x="1295400" y="762000"/>
                  </a:lnTo>
                </a:path>
              </a:pathLst>
            </a:custGeom>
            <a:ln>
              <a:solidFill>
                <a:srgbClr val="0000FF"/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 flipH="1">
              <a:off x="5410200" y="2489200"/>
              <a:ext cx="1263650" cy="774758"/>
            </a:xfrm>
            <a:custGeom>
              <a:avLst/>
              <a:gdLst>
                <a:gd name="connsiteX0" fmla="*/ 0 w 1295400"/>
                <a:gd name="connsiteY0" fmla="*/ 0 h 774758"/>
                <a:gd name="connsiteX1" fmla="*/ 19050 w 1295400"/>
                <a:gd name="connsiteY1" fmla="*/ 127000 h 774758"/>
                <a:gd name="connsiteX2" fmla="*/ 50800 w 1295400"/>
                <a:gd name="connsiteY2" fmla="*/ 266700 h 774758"/>
                <a:gd name="connsiteX3" fmla="*/ 146050 w 1295400"/>
                <a:gd name="connsiteY3" fmla="*/ 419100 h 774758"/>
                <a:gd name="connsiteX4" fmla="*/ 292100 w 1295400"/>
                <a:gd name="connsiteY4" fmla="*/ 565150 h 774758"/>
                <a:gd name="connsiteX5" fmla="*/ 425450 w 1295400"/>
                <a:gd name="connsiteY5" fmla="*/ 641350 h 774758"/>
                <a:gd name="connsiteX6" fmla="*/ 590550 w 1295400"/>
                <a:gd name="connsiteY6" fmla="*/ 698500 h 774758"/>
                <a:gd name="connsiteX7" fmla="*/ 793750 w 1295400"/>
                <a:gd name="connsiteY7" fmla="*/ 749300 h 774758"/>
                <a:gd name="connsiteX8" fmla="*/ 1035050 w 1295400"/>
                <a:gd name="connsiteY8" fmla="*/ 755650 h 774758"/>
                <a:gd name="connsiteX9" fmla="*/ 1187450 w 1295400"/>
                <a:gd name="connsiteY9" fmla="*/ 774700 h 774758"/>
                <a:gd name="connsiteX10" fmla="*/ 1295400 w 1295400"/>
                <a:gd name="connsiteY10" fmla="*/ 762000 h 774758"/>
                <a:gd name="connsiteX11" fmla="*/ 1295400 w 1295400"/>
                <a:gd name="connsiteY11" fmla="*/ 762000 h 77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95400" h="774758">
                  <a:moveTo>
                    <a:pt x="0" y="0"/>
                  </a:moveTo>
                  <a:cubicBezTo>
                    <a:pt x="5291" y="41275"/>
                    <a:pt x="10583" y="82550"/>
                    <a:pt x="19050" y="127000"/>
                  </a:cubicBezTo>
                  <a:cubicBezTo>
                    <a:pt x="27517" y="171450"/>
                    <a:pt x="29633" y="218017"/>
                    <a:pt x="50800" y="266700"/>
                  </a:cubicBezTo>
                  <a:cubicBezTo>
                    <a:pt x="71967" y="315383"/>
                    <a:pt x="105833" y="369358"/>
                    <a:pt x="146050" y="419100"/>
                  </a:cubicBezTo>
                  <a:cubicBezTo>
                    <a:pt x="186267" y="468842"/>
                    <a:pt x="245533" y="528108"/>
                    <a:pt x="292100" y="565150"/>
                  </a:cubicBezTo>
                  <a:cubicBezTo>
                    <a:pt x="338667" y="602192"/>
                    <a:pt x="375708" y="619125"/>
                    <a:pt x="425450" y="641350"/>
                  </a:cubicBezTo>
                  <a:cubicBezTo>
                    <a:pt x="475192" y="663575"/>
                    <a:pt x="529167" y="680508"/>
                    <a:pt x="590550" y="698500"/>
                  </a:cubicBezTo>
                  <a:cubicBezTo>
                    <a:pt x="651933" y="716492"/>
                    <a:pt x="719667" y="739775"/>
                    <a:pt x="793750" y="749300"/>
                  </a:cubicBezTo>
                  <a:cubicBezTo>
                    <a:pt x="867833" y="758825"/>
                    <a:pt x="969433" y="751417"/>
                    <a:pt x="1035050" y="755650"/>
                  </a:cubicBezTo>
                  <a:cubicBezTo>
                    <a:pt x="1100667" y="759883"/>
                    <a:pt x="1144058" y="773642"/>
                    <a:pt x="1187450" y="774700"/>
                  </a:cubicBezTo>
                  <a:cubicBezTo>
                    <a:pt x="1230842" y="775758"/>
                    <a:pt x="1295400" y="762000"/>
                    <a:pt x="1295400" y="762000"/>
                  </a:cubicBezTo>
                  <a:lnTo>
                    <a:pt x="1295400" y="762000"/>
                  </a:lnTo>
                </a:path>
              </a:pathLst>
            </a:custGeom>
            <a:ln>
              <a:solidFill>
                <a:srgbClr val="0000FF"/>
              </a:solidFill>
              <a:prstDash val="solid"/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340100" y="2705100"/>
            <a:ext cx="806450" cy="553998"/>
            <a:chOff x="3340100" y="2705100"/>
            <a:chExt cx="806450" cy="553998"/>
          </a:xfrm>
        </p:grpSpPr>
        <p:sp>
          <p:nvSpPr>
            <p:cNvPr id="6" name="Oval 5"/>
            <p:cNvSpPr/>
            <p:nvPr/>
          </p:nvSpPr>
          <p:spPr>
            <a:xfrm>
              <a:off x="3879850" y="2870200"/>
              <a:ext cx="266700" cy="241300"/>
            </a:xfrm>
            <a:prstGeom prst="ellipse">
              <a:avLst/>
            </a:prstGeom>
            <a:solidFill>
              <a:srgbClr val="FFFF00">
                <a:alpha val="31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40100" y="2705100"/>
              <a:ext cx="69215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FF0000"/>
                  </a:solidFill>
                </a:rPr>
                <a:t>Needs adjusting: not 90°</a:t>
              </a:r>
              <a:endParaRPr lang="en-US" sz="1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6208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3" grpId="0"/>
      <p:bldP spid="63" grpId="0" animBg="1"/>
      <p:bldP spid="64" grpId="0" animBg="1"/>
      <p:bldP spid="65" grpId="0" animBg="1"/>
      <p:bldP spid="66" grpId="0" animBg="1"/>
      <p:bldP spid="67" grpId="0" animBg="1"/>
      <p:bldP spid="72" grpId="0" animBg="1"/>
      <p:bldP spid="73" grpId="0" animBg="1"/>
      <p:bldP spid="75" grpId="0" animBg="1"/>
      <p:bldP spid="80" grpId="0"/>
      <p:bldP spid="81" grpId="0"/>
      <p:bldP spid="85" grpId="0"/>
      <p:bldP spid="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517</Words>
  <Application>Microsoft Macintosh PowerPoint</Application>
  <PresentationFormat>On-screen Show (16:10)</PresentationFormat>
  <Paragraphs>109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2-D Reconstructions (Flownets)</vt:lpstr>
      <vt:lpstr>Major Assumptions</vt:lpstr>
      <vt:lpstr>Boundary Types</vt:lpstr>
      <vt:lpstr>Overall Plan</vt:lpstr>
      <vt:lpstr>The process is iterative</vt:lpstr>
      <vt:lpstr>Example 1</vt:lpstr>
      <vt:lpstr>Example 2</vt:lpstr>
      <vt:lpstr>PowerPoint Presentation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Michael Brown</dc:creator>
  <cp:lastModifiedBy>J Michael Brown</cp:lastModifiedBy>
  <cp:revision>3</cp:revision>
  <dcterms:created xsi:type="dcterms:W3CDTF">2012-04-03T21:19:13Z</dcterms:created>
  <dcterms:modified xsi:type="dcterms:W3CDTF">2012-04-09T16:54:16Z</dcterms:modified>
</cp:coreProperties>
</file>