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8" d="100"/>
          <a:sy n="168" d="100"/>
        </p:scale>
        <p:origin x="-1784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DADAC-5C1A-414D-8F57-CAD37A1002E1}" type="datetimeFigureOut">
              <a:rPr lang="en-US" smtClean="0"/>
              <a:t>8/18/11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64477-B5F5-7E42-AF26-C7ED0CB4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7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62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14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78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7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2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60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41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32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42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37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12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94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44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42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41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58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3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63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20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866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5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622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759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266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61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31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0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00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42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6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4477-B5F5-7E42-AF26-C7ED0CB4C0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3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10B5-FA63-614D-9CB7-92295EC36D3E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BFF0-507D-4143-9E69-81935289C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2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10B5-FA63-614D-9CB7-92295EC36D3E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BFF0-507D-4143-9E69-81935289C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4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10B5-FA63-614D-9CB7-92295EC36D3E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BFF0-507D-4143-9E69-81935289C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7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10B5-FA63-614D-9CB7-92295EC36D3E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BFF0-507D-4143-9E69-81935289C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2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10B5-FA63-614D-9CB7-92295EC36D3E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BFF0-507D-4143-9E69-81935289C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4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10B5-FA63-614D-9CB7-92295EC36D3E}" type="datetimeFigureOut">
              <a:rPr lang="en-US" smtClean="0"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BFF0-507D-4143-9E69-81935289C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10B5-FA63-614D-9CB7-92295EC36D3E}" type="datetimeFigureOut">
              <a:rPr lang="en-US" smtClean="0"/>
              <a:t>8/18/11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BFF0-507D-4143-9E69-81935289C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10B5-FA63-614D-9CB7-92295EC36D3E}" type="datetimeFigureOut">
              <a:rPr lang="en-US" smtClean="0"/>
              <a:t>8/18/11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BFF0-507D-4143-9E69-81935289C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5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10B5-FA63-614D-9CB7-92295EC36D3E}" type="datetimeFigureOut">
              <a:rPr lang="en-US" smtClean="0"/>
              <a:t>8/18/11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BFF0-507D-4143-9E69-81935289C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2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10B5-FA63-614D-9CB7-92295EC36D3E}" type="datetimeFigureOut">
              <a:rPr lang="en-US" smtClean="0"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BFF0-507D-4143-9E69-81935289C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10B5-FA63-614D-9CB7-92295EC36D3E}" type="datetimeFigureOut">
              <a:rPr lang="en-US" smtClean="0"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BFF0-507D-4143-9E69-81935289C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210B5-FA63-614D-9CB7-92295EC36D3E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8BFF0-507D-4143-9E69-81935289C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6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73036" y="1643440"/>
            <a:ext cx="5785267" cy="152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ESS 454 </a:t>
            </a:r>
            <a:br>
              <a:rPr lang="en-US" smtClean="0"/>
            </a:br>
            <a:r>
              <a:rPr lang="en-US" smtClean="0"/>
              <a:t>Hydrogeology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82656" y="3502120"/>
            <a:ext cx="4047515" cy="1460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948A54"/>
                </a:solidFill>
              </a:rPr>
              <a:t>Module 1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948A54"/>
                </a:solidFill>
              </a:rPr>
              <a:t>Course Overview,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948A54"/>
                </a:solidFill>
              </a:rPr>
              <a:t>Hydrogeology History, </a:t>
            </a:r>
          </a:p>
          <a:p>
            <a:pPr marL="0" indent="0" algn="ctr">
              <a:buNone/>
            </a:pPr>
            <a:r>
              <a:rPr lang="en-US" dirty="0" smtClean="0"/>
              <a:t>Hydrologic Cycle,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Sustainability I &amp; II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ess_banner_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44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Details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256" y="2039056"/>
            <a:ext cx="8229600" cy="3771636"/>
          </a:xfrm>
        </p:spPr>
        <p:txBody>
          <a:bodyPr/>
          <a:lstStyle/>
          <a:p>
            <a:r>
              <a:rPr lang="en-US" dirty="0" smtClean="0"/>
              <a:t>Evaporation and transpiration</a:t>
            </a:r>
          </a:p>
          <a:p>
            <a:r>
              <a:rPr lang="en-US" dirty="0" smtClean="0"/>
              <a:t>Determination of groundwater recharge from streams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4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311" y="1629834"/>
            <a:ext cx="8229600" cy="3771636"/>
          </a:xfrm>
        </p:spPr>
        <p:txBody>
          <a:bodyPr>
            <a:normAutofit fontScale="62500" lnSpcReduction="20000"/>
          </a:bodyPr>
          <a:lstStyle/>
          <a:p>
            <a:r>
              <a:rPr lang="en-US" sz="3459" dirty="0" smtClean="0"/>
              <a:t>Thermodynamics: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Energy input required to move molecules of H</a:t>
            </a:r>
            <a:r>
              <a:rPr lang="en-US" baseline="-25000" dirty="0" smtClean="0"/>
              <a:t>2</a:t>
            </a:r>
            <a:r>
              <a:rPr lang="en-US" dirty="0" smtClean="0"/>
              <a:t>O from liquid to vapor phase (590 cal/gm)</a:t>
            </a:r>
          </a:p>
          <a:p>
            <a:pPr lvl="1"/>
            <a:r>
              <a:rPr lang="en-US" dirty="0" smtClean="0"/>
              <a:t>In equilibrium, air has a maximum amount of H</a:t>
            </a:r>
            <a:r>
              <a:rPr lang="en-US" baseline="-25000" dirty="0" smtClean="0"/>
              <a:t>2</a:t>
            </a:r>
            <a:r>
              <a:rPr lang="en-US" dirty="0" smtClean="0"/>
              <a:t>O vapor – the “saturation humidity”</a:t>
            </a:r>
          </a:p>
          <a:p>
            <a:pPr lvl="2"/>
            <a:r>
              <a:rPr lang="en-US" dirty="0" smtClean="0"/>
              <a:t>Amount is temperature dependent</a:t>
            </a:r>
          </a:p>
          <a:p>
            <a:pPr lvl="3"/>
            <a:r>
              <a:rPr lang="en-US" dirty="0" smtClean="0"/>
              <a:t>T up -&gt; Saturation humidity up</a:t>
            </a:r>
          </a:p>
          <a:p>
            <a:r>
              <a:rPr lang="en-US" dirty="0" smtClean="0"/>
              <a:t>Terms: </a:t>
            </a:r>
          </a:p>
          <a:p>
            <a:pPr lvl="1"/>
            <a:r>
              <a:rPr lang="en-US" dirty="0" smtClean="0"/>
              <a:t>absolute humidity </a:t>
            </a:r>
          </a:p>
          <a:p>
            <a:pPr lvl="2"/>
            <a:r>
              <a:rPr lang="en-US" dirty="0" smtClean="0"/>
              <a:t>mass of water in volume of air  (gm/cc)</a:t>
            </a:r>
          </a:p>
          <a:p>
            <a:pPr lvl="1"/>
            <a:r>
              <a:rPr lang="en-US" dirty="0" smtClean="0"/>
              <a:t>relative humidity </a:t>
            </a:r>
          </a:p>
          <a:p>
            <a:pPr lvl="2"/>
            <a:r>
              <a:rPr lang="en-US" dirty="0" smtClean="0"/>
              <a:t>ratio of absolute to saturation humidity  (dimensionless)</a:t>
            </a:r>
          </a:p>
          <a:p>
            <a:pPr lvl="1"/>
            <a:r>
              <a:rPr lang="en-US" dirty="0" smtClean="0"/>
              <a:t>Dew point </a:t>
            </a:r>
          </a:p>
          <a:p>
            <a:pPr lvl="2"/>
            <a:r>
              <a:rPr lang="en-US" dirty="0" smtClean="0"/>
              <a:t>temperature at which air is saturated (relative humidity = 100%)</a:t>
            </a:r>
          </a:p>
          <a:p>
            <a:pPr lvl="2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9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9477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Driving terms for evaporation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12" y="1608668"/>
            <a:ext cx="8915400" cy="37716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Free-water surfaces, Temperature, relative Humidity</a:t>
            </a:r>
          </a:p>
          <a:p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from sun </a:t>
            </a:r>
          </a:p>
          <a:p>
            <a:pPr lvl="2"/>
            <a:r>
              <a:rPr lang="en-US" dirty="0" smtClean="0"/>
              <a:t>flux of about 1 KW/m</a:t>
            </a:r>
            <a:r>
              <a:rPr lang="en-US" baseline="30000" dirty="0" smtClean="0"/>
              <a:t>2</a:t>
            </a:r>
            <a:r>
              <a:rPr lang="en-US" dirty="0" smtClean="0"/>
              <a:t> at noon</a:t>
            </a:r>
          </a:p>
          <a:p>
            <a:pPr lvl="2"/>
            <a:r>
              <a:rPr lang="en-US" dirty="0" smtClean="0"/>
              <a:t>Energy unit Langley: cal/cm</a:t>
            </a:r>
            <a:r>
              <a:rPr lang="en-US" baseline="30000" dirty="0" smtClean="0"/>
              <a:t>2 </a:t>
            </a:r>
            <a:r>
              <a:rPr lang="en-US" dirty="0" smtClean="0"/>
              <a:t> or 41.8 kJ/m</a:t>
            </a:r>
            <a:r>
              <a:rPr lang="en-US" baseline="30000" dirty="0" smtClean="0"/>
              <a:t>2</a:t>
            </a:r>
          </a:p>
          <a:p>
            <a:pPr lvl="3">
              <a:buNone/>
            </a:pPr>
            <a:r>
              <a:rPr lang="en-US" dirty="0" smtClean="0"/>
              <a:t>500 Ly -&gt; 6 KWH/m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Wind </a:t>
            </a:r>
          </a:p>
          <a:p>
            <a:pPr lvl="1"/>
            <a:r>
              <a:rPr lang="en-US" dirty="0" smtClean="0"/>
              <a:t>replace saturated air near surface with less saturated air</a:t>
            </a:r>
          </a:p>
          <a:p>
            <a:pPr lvl="1"/>
            <a:r>
              <a:rPr lang="en-US" dirty="0" smtClean="0"/>
              <a:t>Disturb water surface to enhance rates of molecular diffusion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6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Need to Quantify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77" y="1869723"/>
            <a:ext cx="8229600" cy="3771636"/>
          </a:xfrm>
        </p:spPr>
        <p:txBody>
          <a:bodyPr/>
          <a:lstStyle/>
          <a:p>
            <a:r>
              <a:rPr lang="en-US" dirty="0" smtClean="0"/>
              <a:t>Even with “accurate” measurement – unlikely that this is better than 10% proposition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8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Land Pans</a:t>
            </a:r>
            <a:br>
              <a:rPr lang="en-US" sz="3600" dirty="0" smtClean="0"/>
            </a:br>
            <a:r>
              <a:rPr lang="en-US" sz="3600" dirty="0" smtClean="0"/>
              <a:t>450  in US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89" y="1481668"/>
            <a:ext cx="8229600" cy="3771636"/>
          </a:xfrm>
        </p:spPr>
        <p:txBody>
          <a:bodyPr>
            <a:noAutofit/>
          </a:bodyPr>
          <a:lstStyle/>
          <a:p>
            <a:r>
              <a:rPr lang="en-US" sz="2800" dirty="0" smtClean="0"/>
              <a:t>4 feet by 10” unpainted galvanized metal, on supports with air flow all around</a:t>
            </a:r>
          </a:p>
          <a:p>
            <a:r>
              <a:rPr lang="en-US" sz="2800" dirty="0" smtClean="0"/>
              <a:t>Daily record of how much water added to maintain level</a:t>
            </a:r>
          </a:p>
          <a:p>
            <a:pPr lvl="1"/>
            <a:r>
              <a:rPr lang="en-US" sz="2400" dirty="0" smtClean="0"/>
              <a:t>Separate rain gauge to measure precipitation</a:t>
            </a:r>
          </a:p>
          <a:p>
            <a:r>
              <a:rPr lang="en-US" sz="2800" dirty="0" smtClean="0"/>
              <a:t>Measure wind movement in miles/day</a:t>
            </a:r>
          </a:p>
          <a:p>
            <a:r>
              <a:rPr lang="en-US" sz="2800" dirty="0" smtClean="0"/>
              <a:t>Multiply by “pan coefficient” to estimate free water evaporation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4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645" y="228866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Evaporation Calculation </a:t>
            </a:r>
            <a:br>
              <a:rPr lang="en-US" dirty="0" smtClean="0"/>
            </a:br>
            <a:r>
              <a:rPr lang="en-US" dirty="0" smtClean="0"/>
              <a:t>using a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Nomograph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724"/>
            <a:ext cx="8229600" cy="37716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Given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Mean temperature: 76°F</a:t>
            </a:r>
          </a:p>
          <a:p>
            <a:pPr lvl="1"/>
            <a:r>
              <a:rPr lang="en-US" dirty="0" smtClean="0"/>
              <a:t>Insolation: 500 Ly</a:t>
            </a:r>
          </a:p>
          <a:p>
            <a:pPr lvl="1"/>
            <a:r>
              <a:rPr lang="en-US" dirty="0" smtClean="0"/>
              <a:t>Mean </a:t>
            </a:r>
            <a:r>
              <a:rPr lang="en-US" dirty="0" err="1" smtClean="0"/>
              <a:t>Dewpoint</a:t>
            </a:r>
            <a:r>
              <a:rPr lang="en-US" dirty="0" smtClean="0"/>
              <a:t>: 50°F</a:t>
            </a:r>
          </a:p>
          <a:p>
            <a:pPr lvl="1"/>
            <a:r>
              <a:rPr lang="en-US" dirty="0" smtClean="0"/>
              <a:t>Wind Movement: 200 mi/day</a:t>
            </a:r>
          </a:p>
          <a:p>
            <a:r>
              <a:rPr lang="en-US" dirty="0" smtClean="0"/>
              <a:t>Calculate:</a:t>
            </a:r>
          </a:p>
          <a:p>
            <a:pPr lvl="1"/>
            <a:r>
              <a:rPr lang="en-US" dirty="0" smtClean="0"/>
              <a:t> amount of evaporation from a standing body of water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8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2.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389" y="647029"/>
            <a:ext cx="7036448" cy="49550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2582337" y="1453445"/>
            <a:ext cx="6342941" cy="70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55722" y="1446389"/>
            <a:ext cx="0" cy="2441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62333" y="1474611"/>
            <a:ext cx="56445" cy="23988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148667" y="3845278"/>
            <a:ext cx="3570111" cy="35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003778" y="3436057"/>
            <a:ext cx="2116666" cy="646331"/>
            <a:chOff x="2003778" y="3436057"/>
            <a:chExt cx="2116666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2003778" y="3436057"/>
              <a:ext cx="138288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0.25” of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evaporation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928056" y="3739444"/>
              <a:ext cx="1192388" cy="10583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4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089" y="1714501"/>
            <a:ext cx="8229600" cy="3771636"/>
          </a:xfrm>
        </p:spPr>
        <p:txBody>
          <a:bodyPr/>
          <a:lstStyle/>
          <a:p>
            <a:r>
              <a:rPr lang="en-US" dirty="0" smtClean="0"/>
              <a:t>Plants pump water into air</a:t>
            </a:r>
          </a:p>
          <a:p>
            <a:pPr lvl="1"/>
            <a:r>
              <a:rPr lang="en-US" dirty="0" smtClean="0"/>
              <a:t>Variable with season and time of day</a:t>
            </a:r>
          </a:p>
          <a:p>
            <a:pPr lvl="1"/>
            <a:r>
              <a:rPr lang="en-US" dirty="0" smtClean="0"/>
              <a:t>Limited by available soil water (&amp; root depth)</a:t>
            </a:r>
          </a:p>
          <a:p>
            <a:pPr lvl="2"/>
            <a:r>
              <a:rPr lang="en-US" dirty="0" smtClean="0"/>
              <a:t>Wilting point</a:t>
            </a:r>
          </a:p>
          <a:p>
            <a:r>
              <a:rPr lang="en-US" dirty="0" smtClean="0"/>
              <a:t>Possible to measure under lab conditions</a:t>
            </a:r>
          </a:p>
          <a:p>
            <a:pPr lvl="1"/>
            <a:r>
              <a:rPr lang="en-US" dirty="0" smtClean="0"/>
              <a:t>But </a:t>
            </a:r>
            <a:r>
              <a:rPr lang="en-US" dirty="0" smtClean="0"/>
              <a:t>not easy </a:t>
            </a:r>
            <a:r>
              <a:rPr lang="en-US" dirty="0" smtClean="0"/>
              <a:t>in the field.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1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Evapotranspiration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589" y="1643946"/>
            <a:ext cx="8229600" cy="3771636"/>
          </a:xfrm>
        </p:spPr>
        <p:txBody>
          <a:bodyPr>
            <a:normAutofit fontScale="70000" lnSpcReduction="20000"/>
          </a:bodyPr>
          <a:lstStyle/>
          <a:p>
            <a:r>
              <a:rPr lang="en-US" sz="3765" dirty="0" smtClean="0"/>
              <a:t>Combination of two = ET 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More amenable to practical study</a:t>
            </a:r>
          </a:p>
          <a:p>
            <a:r>
              <a:rPr lang="en-US" sz="3765" dirty="0" smtClean="0"/>
              <a:t>“Potential” </a:t>
            </a:r>
            <a:r>
              <a:rPr lang="en-US" sz="3765" dirty="0" err="1" smtClean="0"/>
              <a:t>vs</a:t>
            </a:r>
            <a:r>
              <a:rPr lang="en-US" sz="3765" dirty="0" smtClean="0"/>
              <a:t>  “Actual”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Thornthwaite</a:t>
            </a:r>
            <a:r>
              <a:rPr lang="en-US" dirty="0" smtClean="0"/>
              <a:t>” method for “Potential ET”</a:t>
            </a:r>
          </a:p>
          <a:p>
            <a:pPr lvl="2"/>
            <a:r>
              <a:rPr lang="en-US" dirty="0" smtClean="0"/>
              <a:t>Relies on </a:t>
            </a:r>
            <a:r>
              <a:rPr lang="en-US" dirty="0" err="1" smtClean="0"/>
              <a:t>meterological</a:t>
            </a:r>
            <a:r>
              <a:rPr lang="en-US" dirty="0" smtClean="0"/>
              <a:t> conditions only </a:t>
            </a:r>
          </a:p>
          <a:p>
            <a:r>
              <a:rPr lang="en-US" dirty="0" smtClean="0"/>
              <a:t>Energy Balance method</a:t>
            </a:r>
          </a:p>
          <a:p>
            <a:pPr lvl="1"/>
            <a:r>
              <a:rPr lang="en-US" dirty="0" smtClean="0"/>
              <a:t>solar radiation, energy output from ground, loss of heat to atmosphere, heats of vaporization, etc</a:t>
            </a:r>
          </a:p>
          <a:p>
            <a:r>
              <a:rPr lang="en-US" dirty="0" err="1" smtClean="0"/>
              <a:t>Lysimeter</a:t>
            </a:r>
            <a:endParaRPr lang="en-US" dirty="0" smtClean="0"/>
          </a:p>
          <a:p>
            <a:pPr lvl="1"/>
            <a:r>
              <a:rPr lang="en-US" dirty="0" smtClean="0"/>
              <a:t>Large container of soil and plants ET</a:t>
            </a:r>
          </a:p>
          <a:p>
            <a:pPr lvl="2"/>
            <a:r>
              <a:rPr lang="en-US" dirty="0" smtClean="0"/>
              <a:t>measure inputs to determine 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7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2.2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9" b="13752"/>
          <a:stretch>
            <a:fillRect/>
          </a:stretch>
        </p:blipFill>
        <p:spPr>
          <a:xfrm>
            <a:off x="0" y="1538111"/>
            <a:ext cx="4679230" cy="3429000"/>
          </a:xfrm>
          <a:prstGeom prst="rect">
            <a:avLst/>
          </a:prstGeom>
        </p:spPr>
      </p:pic>
      <p:pic>
        <p:nvPicPr>
          <p:cNvPr id="6" name="Picture 5" descr="Fig2.3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0" t="6286" r="4164" b="12573"/>
          <a:stretch>
            <a:fillRect/>
          </a:stretch>
        </p:blipFill>
        <p:spPr>
          <a:xfrm>
            <a:off x="4550337" y="1538111"/>
            <a:ext cx="4593663" cy="34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8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6" y="1764408"/>
            <a:ext cx="2571182" cy="377163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Rain</a:t>
            </a:r>
          </a:p>
          <a:p>
            <a:pPr lvl="1"/>
            <a:r>
              <a:rPr lang="en-US" dirty="0" smtClean="0"/>
              <a:t>Snow</a:t>
            </a:r>
          </a:p>
          <a:p>
            <a:r>
              <a:rPr lang="en-US" dirty="0" smtClean="0"/>
              <a:t>Evapotranspiration</a:t>
            </a:r>
          </a:p>
          <a:p>
            <a:pPr lvl="1"/>
            <a:r>
              <a:rPr lang="en-US" dirty="0" smtClean="0"/>
              <a:t>Direct evaporation</a:t>
            </a:r>
          </a:p>
          <a:p>
            <a:pPr lvl="1"/>
            <a:r>
              <a:rPr lang="en-US" dirty="0" smtClean="0"/>
              <a:t>Transpiration</a:t>
            </a:r>
          </a:p>
          <a:p>
            <a:r>
              <a:rPr lang="en-US" dirty="0" smtClean="0"/>
              <a:t>Infiltration</a:t>
            </a:r>
          </a:p>
          <a:p>
            <a:pPr lvl="1"/>
            <a:r>
              <a:rPr lang="en-US" dirty="0" smtClean="0"/>
              <a:t>Unsaturated or Vadose Zone</a:t>
            </a:r>
          </a:p>
          <a:p>
            <a:pPr lvl="1"/>
            <a:r>
              <a:rPr lang="en-US" dirty="0" smtClean="0"/>
              <a:t>Perched water table</a:t>
            </a:r>
          </a:p>
          <a:p>
            <a:r>
              <a:rPr lang="en-US" dirty="0" smtClean="0"/>
              <a:t>Water Table </a:t>
            </a:r>
          </a:p>
          <a:p>
            <a:pPr lvl="1"/>
            <a:r>
              <a:rPr lang="en-US" dirty="0" smtClean="0"/>
              <a:t>Saturated Zone</a:t>
            </a:r>
          </a:p>
          <a:p>
            <a:pPr lvl="1"/>
            <a:r>
              <a:rPr lang="en-US" sz="2880" dirty="0" smtClean="0"/>
              <a:t>Capillary fringe</a:t>
            </a:r>
          </a:p>
          <a:p>
            <a:pPr lvl="1"/>
            <a:r>
              <a:rPr lang="en-US" sz="2880" dirty="0" smtClean="0"/>
              <a:t>Saltwater wedge</a:t>
            </a:r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Hydrologic Cycle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79462" y="1471203"/>
            <a:ext cx="5101316" cy="3947160"/>
            <a:chOff x="2857351" y="1774850"/>
            <a:chExt cx="6047232" cy="4736592"/>
          </a:xfrm>
        </p:grpSpPr>
        <p:grpSp>
          <p:nvGrpSpPr>
            <p:cNvPr id="4" name="Group 3"/>
            <p:cNvGrpSpPr/>
            <p:nvPr/>
          </p:nvGrpSpPr>
          <p:grpSpPr>
            <a:xfrm>
              <a:off x="2857351" y="1774850"/>
              <a:ext cx="6047232" cy="4736592"/>
              <a:chOff x="2857351" y="1774850"/>
              <a:chExt cx="6047232" cy="473659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857351" y="1774850"/>
                <a:ext cx="6047232" cy="4736592"/>
                <a:chOff x="2857351" y="1774850"/>
                <a:chExt cx="6047232" cy="4736592"/>
              </a:xfrm>
            </p:grpSpPr>
            <p:pic>
              <p:nvPicPr>
                <p:cNvPr id="7" name="Picture 6" descr="Seismic007.jp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7351" y="1774850"/>
                  <a:ext cx="6047232" cy="4736592"/>
                </a:xfrm>
                <a:prstGeom prst="rect">
                  <a:avLst/>
                </a:prstGeom>
              </p:spPr>
            </p:pic>
            <p:sp>
              <p:nvSpPr>
                <p:cNvPr id="8" name="Freeform 7"/>
                <p:cNvSpPr/>
                <p:nvPr/>
              </p:nvSpPr>
              <p:spPr>
                <a:xfrm>
                  <a:off x="3781633" y="3925229"/>
                  <a:ext cx="2531327" cy="1460810"/>
                </a:xfrm>
                <a:custGeom>
                  <a:avLst/>
                  <a:gdLst>
                    <a:gd name="connsiteX0" fmla="*/ 22303 w 2531327"/>
                    <a:gd name="connsiteY0" fmla="*/ 981308 h 1460810"/>
                    <a:gd name="connsiteX1" fmla="*/ 0 w 2531327"/>
                    <a:gd name="connsiteY1" fmla="*/ 111512 h 1460810"/>
                    <a:gd name="connsiteX2" fmla="*/ 301083 w 2531327"/>
                    <a:gd name="connsiteY2" fmla="*/ 0 h 1460810"/>
                    <a:gd name="connsiteX3" fmla="*/ 535259 w 2531327"/>
                    <a:gd name="connsiteY3" fmla="*/ 0 h 1460810"/>
                    <a:gd name="connsiteX4" fmla="*/ 802888 w 2531327"/>
                    <a:gd name="connsiteY4" fmla="*/ 278781 h 1460810"/>
                    <a:gd name="connsiteX5" fmla="*/ 1103971 w 2531327"/>
                    <a:gd name="connsiteY5" fmla="*/ 512956 h 1460810"/>
                    <a:gd name="connsiteX6" fmla="*/ 1561171 w 2531327"/>
                    <a:gd name="connsiteY6" fmla="*/ 869795 h 1460810"/>
                    <a:gd name="connsiteX7" fmla="*/ 1828800 w 2531327"/>
                    <a:gd name="connsiteY7" fmla="*/ 1014761 h 1460810"/>
                    <a:gd name="connsiteX8" fmla="*/ 1962615 w 2531327"/>
                    <a:gd name="connsiteY8" fmla="*/ 1070517 h 1460810"/>
                    <a:gd name="connsiteX9" fmla="*/ 2085278 w 2531327"/>
                    <a:gd name="connsiteY9" fmla="*/ 1148576 h 1460810"/>
                    <a:gd name="connsiteX10" fmla="*/ 2252547 w 2531327"/>
                    <a:gd name="connsiteY10" fmla="*/ 1271239 h 1460810"/>
                    <a:gd name="connsiteX11" fmla="*/ 2464420 w 2531327"/>
                    <a:gd name="connsiteY11" fmla="*/ 1405054 h 1460810"/>
                    <a:gd name="connsiteX12" fmla="*/ 2531327 w 2531327"/>
                    <a:gd name="connsiteY12" fmla="*/ 1427356 h 1460810"/>
                    <a:gd name="connsiteX13" fmla="*/ 1984917 w 2531327"/>
                    <a:gd name="connsiteY13" fmla="*/ 1460810 h 1460810"/>
                    <a:gd name="connsiteX14" fmla="*/ 1505415 w 2531327"/>
                    <a:gd name="connsiteY14" fmla="*/ 1371600 h 1460810"/>
                    <a:gd name="connsiteX15" fmla="*/ 624469 w 2531327"/>
                    <a:gd name="connsiteY15" fmla="*/ 1226634 h 1460810"/>
                    <a:gd name="connsiteX16" fmla="*/ 22303 w 2531327"/>
                    <a:gd name="connsiteY16" fmla="*/ 981308 h 146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31327" h="1460810">
                      <a:moveTo>
                        <a:pt x="22303" y="981308"/>
                      </a:moveTo>
                      <a:lnTo>
                        <a:pt x="0" y="111512"/>
                      </a:lnTo>
                      <a:lnTo>
                        <a:pt x="301083" y="0"/>
                      </a:lnTo>
                      <a:lnTo>
                        <a:pt x="535259" y="0"/>
                      </a:lnTo>
                      <a:lnTo>
                        <a:pt x="802888" y="278781"/>
                      </a:lnTo>
                      <a:lnTo>
                        <a:pt x="1103971" y="512956"/>
                      </a:lnTo>
                      <a:lnTo>
                        <a:pt x="1561171" y="869795"/>
                      </a:lnTo>
                      <a:lnTo>
                        <a:pt x="1828800" y="1014761"/>
                      </a:lnTo>
                      <a:lnTo>
                        <a:pt x="1962615" y="1070517"/>
                      </a:lnTo>
                      <a:lnTo>
                        <a:pt x="2085278" y="1148576"/>
                      </a:lnTo>
                      <a:lnTo>
                        <a:pt x="2252547" y="1271239"/>
                      </a:lnTo>
                      <a:lnTo>
                        <a:pt x="2464420" y="1405054"/>
                      </a:lnTo>
                      <a:lnTo>
                        <a:pt x="2531327" y="1427356"/>
                      </a:lnTo>
                      <a:lnTo>
                        <a:pt x="1984917" y="1460810"/>
                      </a:lnTo>
                      <a:lnTo>
                        <a:pt x="1505415" y="1371600"/>
                      </a:lnTo>
                      <a:lnTo>
                        <a:pt x="624469" y="1226634"/>
                      </a:lnTo>
                      <a:lnTo>
                        <a:pt x="22303" y="981308"/>
                      </a:lnTo>
                      <a:close/>
                    </a:path>
                  </a:pathLst>
                </a:custGeom>
                <a:solidFill>
                  <a:schemeClr val="accent1">
                    <a:alpha val="2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 rot="1611523">
                  <a:off x="4111977" y="3864231"/>
                  <a:ext cx="847504" cy="178344"/>
                </a:xfrm>
                <a:custGeom>
                  <a:avLst/>
                  <a:gdLst>
                    <a:gd name="connsiteX0" fmla="*/ 0 w 490654"/>
                    <a:gd name="connsiteY0" fmla="*/ 0 h 367990"/>
                    <a:gd name="connsiteX1" fmla="*/ 267630 w 490654"/>
                    <a:gd name="connsiteY1" fmla="*/ 189570 h 367990"/>
                    <a:gd name="connsiteX2" fmla="*/ 490654 w 490654"/>
                    <a:gd name="connsiteY2" fmla="*/ 367990 h 367990"/>
                    <a:gd name="connsiteX3" fmla="*/ 356840 w 490654"/>
                    <a:gd name="connsiteY3" fmla="*/ 345688 h 367990"/>
                    <a:gd name="connsiteX4" fmla="*/ 334537 w 490654"/>
                    <a:gd name="connsiteY4" fmla="*/ 323385 h 367990"/>
                    <a:gd name="connsiteX5" fmla="*/ 289932 w 490654"/>
                    <a:gd name="connsiteY5" fmla="*/ 312234 h 367990"/>
                    <a:gd name="connsiteX6" fmla="*/ 167269 w 490654"/>
                    <a:gd name="connsiteY6" fmla="*/ 223024 h 367990"/>
                    <a:gd name="connsiteX7" fmla="*/ 0 w 490654"/>
                    <a:gd name="connsiteY7" fmla="*/ 0 h 367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0654" h="367990">
                      <a:moveTo>
                        <a:pt x="0" y="0"/>
                      </a:moveTo>
                      <a:lnTo>
                        <a:pt x="267630" y="189570"/>
                      </a:lnTo>
                      <a:lnTo>
                        <a:pt x="490654" y="367990"/>
                      </a:lnTo>
                      <a:cubicBezTo>
                        <a:pt x="446049" y="360556"/>
                        <a:pt x="400320" y="358111"/>
                        <a:pt x="356840" y="345688"/>
                      </a:cubicBezTo>
                      <a:cubicBezTo>
                        <a:pt x="346731" y="342800"/>
                        <a:pt x="343552" y="328794"/>
                        <a:pt x="334537" y="323385"/>
                      </a:cubicBezTo>
                      <a:cubicBezTo>
                        <a:pt x="313993" y="311059"/>
                        <a:pt x="307640" y="312234"/>
                        <a:pt x="289932" y="312234"/>
                      </a:cubicBezTo>
                      <a:lnTo>
                        <a:pt x="167269" y="2230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B81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121518" y="3242593"/>
                  <a:ext cx="1293541" cy="295465"/>
                </a:xfrm>
                <a:prstGeom prst="rect">
                  <a:avLst/>
                </a:prstGeom>
                <a:solidFill>
                  <a:schemeClr val="bg1">
                    <a:alpha val="5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Perched Water</a:t>
                  </a:r>
                  <a:endParaRPr lang="en-US" sz="1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 rot="16200000" flipH="1">
                  <a:off x="3908608" y="3439019"/>
                  <a:ext cx="234175" cy="22302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Freeform 9"/>
              <p:cNvSpPr/>
              <p:nvPr/>
            </p:nvSpPr>
            <p:spPr>
              <a:xfrm>
                <a:off x="4531670" y="5168824"/>
                <a:ext cx="2419815" cy="947854"/>
              </a:xfrm>
              <a:custGeom>
                <a:avLst/>
                <a:gdLst>
                  <a:gd name="connsiteX0" fmla="*/ 0 w 2419815"/>
                  <a:gd name="connsiteY0" fmla="*/ 0 h 947854"/>
                  <a:gd name="connsiteX1" fmla="*/ 1260088 w 2419815"/>
                  <a:gd name="connsiteY1" fmla="*/ 200722 h 947854"/>
                  <a:gd name="connsiteX2" fmla="*/ 1750742 w 2419815"/>
                  <a:gd name="connsiteY2" fmla="*/ 167268 h 947854"/>
                  <a:gd name="connsiteX3" fmla="*/ 1828800 w 2419815"/>
                  <a:gd name="connsiteY3" fmla="*/ 334537 h 947854"/>
                  <a:gd name="connsiteX4" fmla="*/ 1750742 w 2419815"/>
                  <a:gd name="connsiteY4" fmla="*/ 167268 h 947854"/>
                  <a:gd name="connsiteX5" fmla="*/ 2408664 w 2419815"/>
                  <a:gd name="connsiteY5" fmla="*/ 423746 h 947854"/>
                  <a:gd name="connsiteX6" fmla="*/ 2419815 w 2419815"/>
                  <a:gd name="connsiteY6" fmla="*/ 947854 h 947854"/>
                  <a:gd name="connsiteX7" fmla="*/ 0 w 2419815"/>
                  <a:gd name="connsiteY7" fmla="*/ 0 h 947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9815" h="947854">
                    <a:moveTo>
                      <a:pt x="0" y="0"/>
                    </a:moveTo>
                    <a:lnTo>
                      <a:pt x="1260088" y="200722"/>
                    </a:lnTo>
                    <a:lnTo>
                      <a:pt x="1750742" y="167268"/>
                    </a:lnTo>
                    <a:lnTo>
                      <a:pt x="1828800" y="334537"/>
                    </a:lnTo>
                    <a:lnTo>
                      <a:pt x="1750742" y="167268"/>
                    </a:lnTo>
                    <a:lnTo>
                      <a:pt x="2408664" y="423746"/>
                    </a:lnTo>
                    <a:lnTo>
                      <a:pt x="2419815" y="9478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4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4228034" y="3712789"/>
              <a:ext cx="591015" cy="468351"/>
            </a:xfrm>
            <a:custGeom>
              <a:avLst/>
              <a:gdLst>
                <a:gd name="connsiteX0" fmla="*/ 0 w 591015"/>
                <a:gd name="connsiteY0" fmla="*/ 0 h 468351"/>
                <a:gd name="connsiteX1" fmla="*/ 591015 w 591015"/>
                <a:gd name="connsiteY1" fmla="*/ 468351 h 468351"/>
                <a:gd name="connsiteX2" fmla="*/ 356839 w 591015"/>
                <a:gd name="connsiteY2" fmla="*/ 223025 h 468351"/>
                <a:gd name="connsiteX3" fmla="*/ 0 w 591015"/>
                <a:gd name="connsiteY3" fmla="*/ 0 h 46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015" h="468351">
                  <a:moveTo>
                    <a:pt x="0" y="0"/>
                  </a:moveTo>
                  <a:lnTo>
                    <a:pt x="591015" y="468351"/>
                  </a:lnTo>
                  <a:lnTo>
                    <a:pt x="356839" y="223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366" y="172422"/>
            <a:ext cx="8229600" cy="9525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General Trends</a:t>
            </a:r>
            <a:br>
              <a:rPr lang="en-US" sz="3600" dirty="0" smtClean="0"/>
            </a:br>
            <a:r>
              <a:rPr lang="en-US" sz="3600" dirty="0" smtClean="0"/>
              <a:t>(relating to local conditions)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089" y="1679223"/>
            <a:ext cx="8229600" cy="37716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ET is the dominant use of water in all but most humid locals</a:t>
            </a:r>
          </a:p>
          <a:p>
            <a:r>
              <a:rPr lang="en-US" dirty="0" smtClean="0"/>
              <a:t>Runoff is larger after logging </a:t>
            </a:r>
          </a:p>
          <a:p>
            <a:pPr lvl="1"/>
            <a:r>
              <a:rPr lang="en-US" dirty="0" smtClean="0"/>
              <a:t>less ET</a:t>
            </a:r>
          </a:p>
          <a:p>
            <a:r>
              <a:rPr lang="en-US" dirty="0" smtClean="0"/>
              <a:t>Transition of chaparral to grass in AZ –&gt; less ET, </a:t>
            </a:r>
          </a:p>
          <a:p>
            <a:pPr lvl="1"/>
            <a:r>
              <a:rPr lang="en-US" dirty="0" smtClean="0"/>
              <a:t>Grass not as deeply rooted</a:t>
            </a:r>
          </a:p>
          <a:p>
            <a:r>
              <a:rPr lang="en-US" dirty="0" smtClean="0"/>
              <a:t>Transition of sagebrush to grass in CO –&gt; unchanged ET</a:t>
            </a:r>
          </a:p>
          <a:p>
            <a:pPr lvl="2"/>
            <a:r>
              <a:rPr lang="en-US" dirty="0" smtClean="0"/>
              <a:t>But more grazing decreased ET</a:t>
            </a:r>
          </a:p>
          <a:p>
            <a:r>
              <a:rPr lang="en-US" dirty="0" smtClean="0"/>
              <a:t>Transition of farm to forest (decreased stream flow -&gt; more ET)</a:t>
            </a:r>
          </a:p>
          <a:p>
            <a:r>
              <a:rPr lang="en-US" dirty="0" smtClean="0"/>
              <a:t>More ET in conifer forest than in deciduous forest</a:t>
            </a:r>
          </a:p>
          <a:p>
            <a:r>
              <a:rPr lang="en-US" dirty="0" smtClean="0"/>
              <a:t>Increased ET in urban areas </a:t>
            </a:r>
          </a:p>
          <a:p>
            <a:pPr lvl="1"/>
            <a:r>
              <a:rPr lang="en-US" dirty="0" smtClean="0"/>
              <a:t>less runoff in dry periods</a:t>
            </a:r>
          </a:p>
          <a:p>
            <a:pPr lvl="1"/>
            <a:r>
              <a:rPr lang="en-US" dirty="0" smtClean="0"/>
              <a:t>Although more pavement etc, patterns of planting increase 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5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534" y="46990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</a:t>
            </a:r>
            <a:r>
              <a:rPr lang="en-US" sz="4000" dirty="0" smtClean="0"/>
              <a:t>ater that does not go to evapotranspiration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Fig2.10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42" y="1480294"/>
            <a:ext cx="8210358" cy="41570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968584" y="3487554"/>
            <a:ext cx="1198432" cy="1092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88981" y="3116457"/>
            <a:ext cx="1027889" cy="1257676"/>
            <a:chOff x="3288981" y="3116457"/>
            <a:chExt cx="1027889" cy="1257676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3288981" y="3116457"/>
              <a:ext cx="3341" cy="33937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325312" y="3528785"/>
              <a:ext cx="991558" cy="84534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467612" y="3975470"/>
            <a:ext cx="2521984" cy="1141937"/>
            <a:chOff x="2467612" y="3975470"/>
            <a:chExt cx="2521984" cy="1141937"/>
          </a:xfrm>
        </p:grpSpPr>
        <p:sp>
          <p:nvSpPr>
            <p:cNvPr id="16" name="Freeform 15"/>
            <p:cNvSpPr/>
            <p:nvPr/>
          </p:nvSpPr>
          <p:spPr>
            <a:xfrm>
              <a:off x="2467612" y="3975470"/>
              <a:ext cx="2503862" cy="1141937"/>
            </a:xfrm>
            <a:custGeom>
              <a:avLst/>
              <a:gdLst>
                <a:gd name="connsiteX0" fmla="*/ 0 w 2894741"/>
                <a:gd name="connsiteY0" fmla="*/ 0 h 1526152"/>
                <a:gd name="connsiteX1" fmla="*/ 8247 w 2894741"/>
                <a:gd name="connsiteY1" fmla="*/ 115451 h 1526152"/>
                <a:gd name="connsiteX2" fmla="*/ 16495 w 2894741"/>
                <a:gd name="connsiteY2" fmla="*/ 156684 h 1526152"/>
                <a:gd name="connsiteX3" fmla="*/ 32989 w 2894741"/>
                <a:gd name="connsiteY3" fmla="*/ 296874 h 1526152"/>
                <a:gd name="connsiteX4" fmla="*/ 57730 w 2894741"/>
                <a:gd name="connsiteY4" fmla="*/ 362847 h 1526152"/>
                <a:gd name="connsiteX5" fmla="*/ 65977 w 2894741"/>
                <a:gd name="connsiteY5" fmla="*/ 395833 h 1526152"/>
                <a:gd name="connsiteX6" fmla="*/ 98966 w 2894741"/>
                <a:gd name="connsiteY6" fmla="*/ 486544 h 1526152"/>
                <a:gd name="connsiteX7" fmla="*/ 164943 w 2894741"/>
                <a:gd name="connsiteY7" fmla="*/ 601995 h 1526152"/>
                <a:gd name="connsiteX8" fmla="*/ 222673 w 2894741"/>
                <a:gd name="connsiteY8" fmla="*/ 700953 h 1526152"/>
                <a:gd name="connsiteX9" fmla="*/ 230920 w 2894741"/>
                <a:gd name="connsiteY9" fmla="*/ 733939 h 1526152"/>
                <a:gd name="connsiteX10" fmla="*/ 313391 w 2894741"/>
                <a:gd name="connsiteY10" fmla="*/ 849390 h 1526152"/>
                <a:gd name="connsiteX11" fmla="*/ 346380 w 2894741"/>
                <a:gd name="connsiteY11" fmla="*/ 882376 h 1526152"/>
                <a:gd name="connsiteX12" fmla="*/ 412357 w 2894741"/>
                <a:gd name="connsiteY12" fmla="*/ 964841 h 1526152"/>
                <a:gd name="connsiteX13" fmla="*/ 527816 w 2894741"/>
                <a:gd name="connsiteY13" fmla="*/ 1063799 h 1526152"/>
                <a:gd name="connsiteX14" fmla="*/ 569052 w 2894741"/>
                <a:gd name="connsiteY14" fmla="*/ 1080292 h 1526152"/>
                <a:gd name="connsiteX15" fmla="*/ 602040 w 2894741"/>
                <a:gd name="connsiteY15" fmla="*/ 1096785 h 1526152"/>
                <a:gd name="connsiteX16" fmla="*/ 684512 w 2894741"/>
                <a:gd name="connsiteY16" fmla="*/ 1129772 h 1526152"/>
                <a:gd name="connsiteX17" fmla="*/ 766983 w 2894741"/>
                <a:gd name="connsiteY17" fmla="*/ 1162758 h 1526152"/>
                <a:gd name="connsiteX18" fmla="*/ 808219 w 2894741"/>
                <a:gd name="connsiteY18" fmla="*/ 1179251 h 1526152"/>
                <a:gd name="connsiteX19" fmla="*/ 857701 w 2894741"/>
                <a:gd name="connsiteY19" fmla="*/ 1203990 h 1526152"/>
                <a:gd name="connsiteX20" fmla="*/ 940173 w 2894741"/>
                <a:gd name="connsiteY20" fmla="*/ 1236976 h 1526152"/>
                <a:gd name="connsiteX21" fmla="*/ 973161 w 2894741"/>
                <a:gd name="connsiteY21" fmla="*/ 1253469 h 1526152"/>
                <a:gd name="connsiteX22" fmla="*/ 1014397 w 2894741"/>
                <a:gd name="connsiteY22" fmla="*/ 1269962 h 1526152"/>
                <a:gd name="connsiteX23" fmla="*/ 1080374 w 2894741"/>
                <a:gd name="connsiteY23" fmla="*/ 1302948 h 1526152"/>
                <a:gd name="connsiteX24" fmla="*/ 1113362 w 2894741"/>
                <a:gd name="connsiteY24" fmla="*/ 1319441 h 1526152"/>
                <a:gd name="connsiteX25" fmla="*/ 1154598 w 2894741"/>
                <a:gd name="connsiteY25" fmla="*/ 1335934 h 1526152"/>
                <a:gd name="connsiteX26" fmla="*/ 1220575 w 2894741"/>
                <a:gd name="connsiteY26" fmla="*/ 1368920 h 1526152"/>
                <a:gd name="connsiteX27" fmla="*/ 1253563 w 2894741"/>
                <a:gd name="connsiteY27" fmla="*/ 1385413 h 1526152"/>
                <a:gd name="connsiteX28" fmla="*/ 1294799 w 2894741"/>
                <a:gd name="connsiteY28" fmla="*/ 1393660 h 1526152"/>
                <a:gd name="connsiteX29" fmla="*/ 1360776 w 2894741"/>
                <a:gd name="connsiteY29" fmla="*/ 1418399 h 1526152"/>
                <a:gd name="connsiteX30" fmla="*/ 1393764 w 2894741"/>
                <a:gd name="connsiteY30" fmla="*/ 1434892 h 1526152"/>
                <a:gd name="connsiteX31" fmla="*/ 1443247 w 2894741"/>
                <a:gd name="connsiteY31" fmla="*/ 1451385 h 1526152"/>
                <a:gd name="connsiteX32" fmla="*/ 1484483 w 2894741"/>
                <a:gd name="connsiteY32" fmla="*/ 1467878 h 1526152"/>
                <a:gd name="connsiteX33" fmla="*/ 1616437 w 2894741"/>
                <a:gd name="connsiteY33" fmla="*/ 1492618 h 1526152"/>
                <a:gd name="connsiteX34" fmla="*/ 1707155 w 2894741"/>
                <a:gd name="connsiteY34" fmla="*/ 1500864 h 1526152"/>
                <a:gd name="connsiteX35" fmla="*/ 1773132 w 2894741"/>
                <a:gd name="connsiteY35" fmla="*/ 1509111 h 1526152"/>
                <a:gd name="connsiteX36" fmla="*/ 2012299 w 2894741"/>
                <a:gd name="connsiteY36" fmla="*/ 1525604 h 1526152"/>
                <a:gd name="connsiteX37" fmla="*/ 2424655 w 2894741"/>
                <a:gd name="connsiteY37" fmla="*/ 1509111 h 1526152"/>
                <a:gd name="connsiteX38" fmla="*/ 2531868 w 2894741"/>
                <a:gd name="connsiteY38" fmla="*/ 1492618 h 1526152"/>
                <a:gd name="connsiteX39" fmla="*/ 2597845 w 2894741"/>
                <a:gd name="connsiteY39" fmla="*/ 1476125 h 1526152"/>
                <a:gd name="connsiteX40" fmla="*/ 2647327 w 2894741"/>
                <a:gd name="connsiteY40" fmla="*/ 1451385 h 1526152"/>
                <a:gd name="connsiteX41" fmla="*/ 2680316 w 2894741"/>
                <a:gd name="connsiteY41" fmla="*/ 1443139 h 1526152"/>
                <a:gd name="connsiteX42" fmla="*/ 2738046 w 2894741"/>
                <a:gd name="connsiteY42" fmla="*/ 1418399 h 1526152"/>
                <a:gd name="connsiteX43" fmla="*/ 2853506 w 2894741"/>
                <a:gd name="connsiteY43" fmla="*/ 1385413 h 1526152"/>
                <a:gd name="connsiteX44" fmla="*/ 2894741 w 2894741"/>
                <a:gd name="connsiteY44" fmla="*/ 1360674 h 152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894741" h="1526152">
                  <a:moveTo>
                    <a:pt x="0" y="0"/>
                  </a:moveTo>
                  <a:cubicBezTo>
                    <a:pt x="2749" y="38484"/>
                    <a:pt x="4208" y="77081"/>
                    <a:pt x="8247" y="115451"/>
                  </a:cubicBezTo>
                  <a:cubicBezTo>
                    <a:pt x="9714" y="129391"/>
                    <a:pt x="14642" y="142790"/>
                    <a:pt x="16495" y="156684"/>
                  </a:cubicBezTo>
                  <a:cubicBezTo>
                    <a:pt x="23039" y="205761"/>
                    <a:pt x="23394" y="248900"/>
                    <a:pt x="32989" y="296874"/>
                  </a:cubicBezTo>
                  <a:cubicBezTo>
                    <a:pt x="35885" y="311351"/>
                    <a:pt x="55092" y="354935"/>
                    <a:pt x="57730" y="362847"/>
                  </a:cubicBezTo>
                  <a:cubicBezTo>
                    <a:pt x="61314" y="373599"/>
                    <a:pt x="62720" y="384977"/>
                    <a:pt x="65977" y="395833"/>
                  </a:cubicBezTo>
                  <a:cubicBezTo>
                    <a:pt x="74415" y="423958"/>
                    <a:pt x="86861" y="459309"/>
                    <a:pt x="98966" y="486544"/>
                  </a:cubicBezTo>
                  <a:cubicBezTo>
                    <a:pt x="127506" y="550754"/>
                    <a:pt x="115110" y="502336"/>
                    <a:pt x="164943" y="601995"/>
                  </a:cubicBezTo>
                  <a:cubicBezTo>
                    <a:pt x="209655" y="691414"/>
                    <a:pt x="184445" y="662730"/>
                    <a:pt x="222673" y="700953"/>
                  </a:cubicBezTo>
                  <a:cubicBezTo>
                    <a:pt x="225422" y="711948"/>
                    <a:pt x="225546" y="723960"/>
                    <a:pt x="230920" y="733939"/>
                  </a:cubicBezTo>
                  <a:cubicBezTo>
                    <a:pt x="246393" y="762673"/>
                    <a:pt x="287740" y="820535"/>
                    <a:pt x="313391" y="849390"/>
                  </a:cubicBezTo>
                  <a:cubicBezTo>
                    <a:pt x="323723" y="861012"/>
                    <a:pt x="335384" y="871381"/>
                    <a:pt x="346380" y="882376"/>
                  </a:cubicBezTo>
                  <a:cubicBezTo>
                    <a:pt x="373306" y="936225"/>
                    <a:pt x="354180" y="906669"/>
                    <a:pt x="412357" y="964841"/>
                  </a:cubicBezTo>
                  <a:cubicBezTo>
                    <a:pt x="442378" y="994860"/>
                    <a:pt x="496276" y="1051184"/>
                    <a:pt x="527816" y="1063799"/>
                  </a:cubicBezTo>
                  <a:cubicBezTo>
                    <a:pt x="541561" y="1069297"/>
                    <a:pt x="555524" y="1074280"/>
                    <a:pt x="569052" y="1080292"/>
                  </a:cubicBezTo>
                  <a:cubicBezTo>
                    <a:pt x="580286" y="1085285"/>
                    <a:pt x="590740" y="1091942"/>
                    <a:pt x="602040" y="1096785"/>
                  </a:cubicBezTo>
                  <a:cubicBezTo>
                    <a:pt x="629254" y="1108448"/>
                    <a:pt x="657021" y="1118776"/>
                    <a:pt x="684512" y="1129772"/>
                  </a:cubicBezTo>
                  <a:lnTo>
                    <a:pt x="766983" y="1162758"/>
                  </a:lnTo>
                  <a:cubicBezTo>
                    <a:pt x="780728" y="1168256"/>
                    <a:pt x="794978" y="1172631"/>
                    <a:pt x="808219" y="1179251"/>
                  </a:cubicBezTo>
                  <a:cubicBezTo>
                    <a:pt x="824713" y="1187497"/>
                    <a:pt x="840806" y="1196599"/>
                    <a:pt x="857701" y="1203990"/>
                  </a:cubicBezTo>
                  <a:cubicBezTo>
                    <a:pt x="884827" y="1215857"/>
                    <a:pt x="913690" y="1223736"/>
                    <a:pt x="940173" y="1236976"/>
                  </a:cubicBezTo>
                  <a:cubicBezTo>
                    <a:pt x="951169" y="1242474"/>
                    <a:pt x="961927" y="1248476"/>
                    <a:pt x="973161" y="1253469"/>
                  </a:cubicBezTo>
                  <a:cubicBezTo>
                    <a:pt x="986689" y="1259481"/>
                    <a:pt x="1000955" y="1263759"/>
                    <a:pt x="1014397" y="1269962"/>
                  </a:cubicBezTo>
                  <a:cubicBezTo>
                    <a:pt x="1036722" y="1280265"/>
                    <a:pt x="1058382" y="1291953"/>
                    <a:pt x="1080374" y="1302948"/>
                  </a:cubicBezTo>
                  <a:cubicBezTo>
                    <a:pt x="1091370" y="1308446"/>
                    <a:pt x="1101947" y="1314876"/>
                    <a:pt x="1113362" y="1319441"/>
                  </a:cubicBezTo>
                  <a:cubicBezTo>
                    <a:pt x="1127107" y="1324939"/>
                    <a:pt x="1141156" y="1329731"/>
                    <a:pt x="1154598" y="1335934"/>
                  </a:cubicBezTo>
                  <a:cubicBezTo>
                    <a:pt x="1176923" y="1346237"/>
                    <a:pt x="1198583" y="1357925"/>
                    <a:pt x="1220575" y="1368920"/>
                  </a:cubicBezTo>
                  <a:cubicBezTo>
                    <a:pt x="1231571" y="1374418"/>
                    <a:pt x="1241508" y="1383002"/>
                    <a:pt x="1253563" y="1385413"/>
                  </a:cubicBezTo>
                  <a:lnTo>
                    <a:pt x="1294799" y="1393660"/>
                  </a:lnTo>
                  <a:cubicBezTo>
                    <a:pt x="1386640" y="1439578"/>
                    <a:pt x="1270946" y="1384716"/>
                    <a:pt x="1360776" y="1418399"/>
                  </a:cubicBezTo>
                  <a:cubicBezTo>
                    <a:pt x="1372287" y="1422715"/>
                    <a:pt x="1382349" y="1430327"/>
                    <a:pt x="1393764" y="1434892"/>
                  </a:cubicBezTo>
                  <a:cubicBezTo>
                    <a:pt x="1409907" y="1441349"/>
                    <a:pt x="1426907" y="1445444"/>
                    <a:pt x="1443247" y="1451385"/>
                  </a:cubicBezTo>
                  <a:cubicBezTo>
                    <a:pt x="1457160" y="1456444"/>
                    <a:pt x="1470179" y="1464064"/>
                    <a:pt x="1484483" y="1467878"/>
                  </a:cubicBezTo>
                  <a:cubicBezTo>
                    <a:pt x="1496573" y="1471102"/>
                    <a:pt x="1591061" y="1489633"/>
                    <a:pt x="1616437" y="1492618"/>
                  </a:cubicBezTo>
                  <a:cubicBezTo>
                    <a:pt x="1646593" y="1496166"/>
                    <a:pt x="1676958" y="1497686"/>
                    <a:pt x="1707155" y="1500864"/>
                  </a:cubicBezTo>
                  <a:cubicBezTo>
                    <a:pt x="1729197" y="1503184"/>
                    <a:pt x="1751078" y="1506906"/>
                    <a:pt x="1773132" y="1509111"/>
                  </a:cubicBezTo>
                  <a:cubicBezTo>
                    <a:pt x="1859786" y="1517776"/>
                    <a:pt x="1922441" y="1520318"/>
                    <a:pt x="2012299" y="1525604"/>
                  </a:cubicBezTo>
                  <a:cubicBezTo>
                    <a:pt x="2238467" y="1519805"/>
                    <a:pt x="2262753" y="1526152"/>
                    <a:pt x="2424655" y="1509111"/>
                  </a:cubicBezTo>
                  <a:cubicBezTo>
                    <a:pt x="2467556" y="1504595"/>
                    <a:pt x="2492290" y="1501750"/>
                    <a:pt x="2531868" y="1492618"/>
                  </a:cubicBezTo>
                  <a:cubicBezTo>
                    <a:pt x="2553957" y="1487521"/>
                    <a:pt x="2597845" y="1476125"/>
                    <a:pt x="2597845" y="1476125"/>
                  </a:cubicBezTo>
                  <a:cubicBezTo>
                    <a:pt x="2614339" y="1467878"/>
                    <a:pt x="2630205" y="1458233"/>
                    <a:pt x="2647327" y="1451385"/>
                  </a:cubicBezTo>
                  <a:cubicBezTo>
                    <a:pt x="2657851" y="1447176"/>
                    <a:pt x="2669703" y="1447119"/>
                    <a:pt x="2680316" y="1443139"/>
                  </a:cubicBezTo>
                  <a:cubicBezTo>
                    <a:pt x="2740398" y="1420610"/>
                    <a:pt x="2687980" y="1432052"/>
                    <a:pt x="2738046" y="1418399"/>
                  </a:cubicBezTo>
                  <a:cubicBezTo>
                    <a:pt x="2747351" y="1415862"/>
                    <a:pt x="2838920" y="1395137"/>
                    <a:pt x="2853506" y="1385413"/>
                  </a:cubicBezTo>
                  <a:cubicBezTo>
                    <a:pt x="2883362" y="1365511"/>
                    <a:pt x="2869382" y="1373352"/>
                    <a:pt x="2894741" y="1360674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859931" y="4962115"/>
              <a:ext cx="128403" cy="12341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982914" y="4982546"/>
              <a:ext cx="6682" cy="11106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696434" y="3137073"/>
            <a:ext cx="236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Overland Flow (fastest)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9534" y="1641895"/>
            <a:ext cx="236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Interflow (intermediate)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5532" y="5100471"/>
            <a:ext cx="287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Groundwater Flow (slowest)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820333" y="2215444"/>
            <a:ext cx="1430664" cy="11783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57340" y="2758351"/>
            <a:ext cx="568599" cy="635445"/>
            <a:chOff x="4144042" y="1879006"/>
            <a:chExt cx="568599" cy="635445"/>
          </a:xfrm>
        </p:grpSpPr>
        <p:sp>
          <p:nvSpPr>
            <p:cNvPr id="3" name="Oval 2"/>
            <p:cNvSpPr/>
            <p:nvPr/>
          </p:nvSpPr>
          <p:spPr>
            <a:xfrm>
              <a:off x="4144042" y="1879006"/>
              <a:ext cx="111399" cy="1782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296442" y="2031406"/>
              <a:ext cx="111399" cy="1782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48842" y="2183806"/>
              <a:ext cx="111399" cy="1782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01242" y="2336206"/>
              <a:ext cx="111399" cy="1782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996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8389"/>
            <a:ext cx="8229600" cy="952500"/>
          </a:xfrm>
        </p:spPr>
        <p:txBody>
          <a:bodyPr/>
          <a:lstStyle/>
          <a:p>
            <a:r>
              <a:rPr lang="en-US" dirty="0" smtClean="0"/>
              <a:t>Stream Hydrographs</a:t>
            </a:r>
            <a:endParaRPr lang="en-US" dirty="0"/>
          </a:p>
        </p:txBody>
      </p:sp>
      <p:pic>
        <p:nvPicPr>
          <p:cNvPr id="4" name="Picture 3" descr="Fig2.1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57" y="1613953"/>
            <a:ext cx="8563343" cy="410104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41526" y="2119909"/>
            <a:ext cx="2185488" cy="1154509"/>
            <a:chOff x="1204082" y="1957631"/>
            <a:chExt cx="2185488" cy="1154509"/>
          </a:xfrm>
        </p:grpSpPr>
        <p:cxnSp>
          <p:nvCxnSpPr>
            <p:cNvPr id="6" name="Straight Arrow Connector 5"/>
            <p:cNvCxnSpPr/>
            <p:nvPr/>
          </p:nvCxnSpPr>
          <p:spPr>
            <a:xfrm rot="16200000" flipH="1">
              <a:off x="1617840" y="2742421"/>
              <a:ext cx="714696" cy="247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H="1">
              <a:off x="1916792" y="2436598"/>
              <a:ext cx="487919" cy="3958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204082" y="1957631"/>
              <a:ext cx="2185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Precipitation Events (Direct, Overland, Interflow)</a:t>
              </a:r>
              <a:endParaRPr lang="en-US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7015" y="2935864"/>
            <a:ext cx="31957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No </a:t>
            </a:r>
            <a:r>
              <a:rPr lang="en-US" sz="1400" dirty="0" smtClean="0">
                <a:solidFill>
                  <a:srgbClr val="000000"/>
                </a:solidFill>
              </a:rPr>
              <a:t>precipitation, no overland or interflow.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Only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Baseflow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965554">
            <a:off x="4537607" y="4292811"/>
            <a:ext cx="4188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Baseflow</a:t>
            </a:r>
            <a:r>
              <a:rPr lang="en-US" sz="1400" dirty="0" smtClean="0"/>
              <a:t> decreases as aquifer is drained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819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55" y="242976"/>
            <a:ext cx="3493911" cy="102702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to Separate: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12" y="1862668"/>
            <a:ext cx="8229600" cy="3771636"/>
          </a:xfrm>
        </p:spPr>
        <p:txBody>
          <a:bodyPr>
            <a:normAutofit/>
          </a:bodyPr>
          <a:lstStyle/>
          <a:p>
            <a:r>
              <a:rPr lang="en-US" dirty="0" smtClean="0"/>
              <a:t>Overland flow</a:t>
            </a:r>
          </a:p>
          <a:p>
            <a:r>
              <a:rPr lang="en-US" dirty="0" smtClean="0"/>
              <a:t>Direct precipitation</a:t>
            </a:r>
          </a:p>
          <a:p>
            <a:r>
              <a:rPr lang="en-US" dirty="0" smtClean="0"/>
              <a:t>Interflow</a:t>
            </a:r>
          </a:p>
          <a:p>
            <a:r>
              <a:rPr lang="en-US" dirty="0" err="1" smtClean="0"/>
              <a:t>Baseflow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g2.14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937" y="0"/>
            <a:ext cx="3952067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1820333"/>
            <a:ext cx="3962400" cy="129116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3122083"/>
            <a:ext cx="3962400" cy="6773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1600" y="3810002"/>
            <a:ext cx="3962400" cy="8360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4646085"/>
            <a:ext cx="3962400" cy="1068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3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711" y="162278"/>
            <a:ext cx="7162800" cy="952500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100" dirty="0" smtClean="0">
                <a:solidFill>
                  <a:schemeClr val="tx1"/>
                </a:solidFill>
              </a:rPr>
              <a:t>Overland flow duration: 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err="1" smtClean="0">
                <a:solidFill>
                  <a:schemeClr val="tx1"/>
                </a:solidFill>
              </a:rPr>
              <a:t>D(days</a:t>
            </a:r>
            <a:r>
              <a:rPr lang="en-US" sz="3100" dirty="0" smtClean="0">
                <a:solidFill>
                  <a:schemeClr val="tx1"/>
                </a:solidFill>
              </a:rPr>
              <a:t>)=A(miles</a:t>
            </a:r>
            <a:r>
              <a:rPr lang="en-US" sz="3100" baseline="30000" dirty="0" smtClean="0">
                <a:solidFill>
                  <a:schemeClr val="tx1"/>
                </a:solidFill>
              </a:rPr>
              <a:t>2</a:t>
            </a:r>
            <a:r>
              <a:rPr lang="en-US" sz="3100" dirty="0" smtClean="0">
                <a:solidFill>
                  <a:schemeClr val="tx1"/>
                </a:solidFill>
              </a:rPr>
              <a:t>)</a:t>
            </a:r>
            <a:r>
              <a:rPr lang="en-US" sz="3100" baseline="30000" dirty="0" smtClean="0">
                <a:solidFill>
                  <a:schemeClr val="tx1"/>
                </a:solidFill>
              </a:rPr>
              <a:t>0.2</a:t>
            </a:r>
            <a:r>
              <a:rPr lang="en-US" sz="3100" dirty="0" smtClean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7000" y="1636890"/>
            <a:ext cx="2743200" cy="3771636"/>
          </a:xfrm>
        </p:spPr>
        <p:txBody>
          <a:bodyPr>
            <a:normAutofit fontScale="92500" lnSpcReduction="10000"/>
          </a:bodyPr>
          <a:lstStyle/>
          <a:p>
            <a:pPr marL="342900" lvl="1" indent="-342900"/>
            <a:r>
              <a:rPr lang="en-US" dirty="0" smtClean="0"/>
              <a:t>rule of thumb supported by empirical data </a:t>
            </a:r>
          </a:p>
          <a:p>
            <a:pPr marL="342900" lvl="1" indent="-342900"/>
            <a:r>
              <a:rPr lang="en-US" dirty="0" smtClean="0"/>
              <a:t>not a fundamental theory </a:t>
            </a:r>
          </a:p>
          <a:p>
            <a:pPr marL="342900" lvl="1" indent="-342900"/>
            <a:r>
              <a:rPr lang="en-US" dirty="0" smtClean="0"/>
              <a:t>Not dimensionally </a:t>
            </a:r>
            <a:r>
              <a:rPr lang="en-US" dirty="0" smtClean="0"/>
              <a:t>correct</a:t>
            </a:r>
            <a:endParaRPr lang="en-US" dirty="0" smtClean="0"/>
          </a:p>
        </p:txBody>
      </p:sp>
      <p:pic>
        <p:nvPicPr>
          <p:cNvPr id="7" name="Picture 6" descr="Fig2.15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615279"/>
            <a:ext cx="6172200" cy="35533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07944" y="921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None/>
            </a:pPr>
            <a:r>
              <a:rPr lang="en-US" dirty="0"/>
              <a:t>	1  10  100 1000 miles</a:t>
            </a:r>
            <a:r>
              <a:rPr lang="en-US" baseline="30000" dirty="0"/>
              <a:t>2</a:t>
            </a:r>
            <a:r>
              <a:rPr lang="en-US" dirty="0"/>
              <a:t>=</a:t>
            </a:r>
          </a:p>
          <a:p>
            <a:pPr lvl="1">
              <a:buNone/>
            </a:pPr>
            <a:r>
              <a:rPr lang="en-US" dirty="0"/>
              <a:t>	1  1.6  2.5   4    days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3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78" y="1679224"/>
            <a:ext cx="8229600" cy="3771636"/>
          </a:xfrm>
        </p:spPr>
        <p:txBody>
          <a:bodyPr/>
          <a:lstStyle/>
          <a:p>
            <a:pPr lvl="1"/>
            <a:r>
              <a:rPr lang="en-US" dirty="0" smtClean="0"/>
              <a:t>Methods </a:t>
            </a:r>
            <a:r>
              <a:rPr lang="en-US" dirty="0" smtClean="0"/>
              <a:t>to determine stream </a:t>
            </a:r>
            <a:r>
              <a:rPr lang="en-US" dirty="0" smtClean="0"/>
              <a:t>discharge</a:t>
            </a:r>
          </a:p>
          <a:p>
            <a:pPr lvl="2"/>
            <a:r>
              <a:rPr lang="en-US" dirty="0" smtClean="0"/>
              <a:t>Interesting but will not be on quizzes or tests</a:t>
            </a:r>
            <a:endParaRPr lang="en-US" dirty="0" smtClean="0"/>
          </a:p>
          <a:p>
            <a:pPr lvl="1"/>
            <a:r>
              <a:rPr lang="en-US" dirty="0" smtClean="0"/>
              <a:t>Measurement of distribution of precipitation</a:t>
            </a:r>
          </a:p>
          <a:p>
            <a:pPr lvl="2"/>
            <a:r>
              <a:rPr lang="en-US" dirty="0" smtClean="0"/>
              <a:t>Homework: </a:t>
            </a:r>
            <a:r>
              <a:rPr lang="en-US" dirty="0" err="1" smtClean="0"/>
              <a:t>Isohyetal</a:t>
            </a:r>
            <a:r>
              <a:rPr lang="en-US" dirty="0" smtClean="0"/>
              <a:t> lines </a:t>
            </a:r>
            <a:r>
              <a:rPr lang="en-US" dirty="0" smtClean="0"/>
              <a:t>&amp; </a:t>
            </a:r>
            <a:r>
              <a:rPr lang="en-US" dirty="0" err="1" smtClean="0"/>
              <a:t>Theissen</a:t>
            </a:r>
            <a:r>
              <a:rPr lang="en-US" dirty="0" smtClean="0"/>
              <a:t> polygons </a:t>
            </a:r>
            <a:endParaRPr lang="en-US" dirty="0" smtClean="0"/>
          </a:p>
          <a:p>
            <a:pPr lvl="1"/>
            <a:r>
              <a:rPr lang="en-US" dirty="0" smtClean="0"/>
              <a:t>Estimation of groundwater recharge from </a:t>
            </a:r>
            <a:r>
              <a:rPr lang="en-US" dirty="0" err="1" smtClean="0"/>
              <a:t>baseflow</a:t>
            </a:r>
            <a:r>
              <a:rPr lang="en-US" dirty="0" smtClean="0"/>
              <a:t> recession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5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saquahDischargema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276" y="0"/>
            <a:ext cx="6235623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saquahDischargeMapLabe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946" y="0"/>
            <a:ext cx="6235623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7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saquahPrecipMa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353" y="0"/>
            <a:ext cx="6235623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6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saquahLinearDischarge2009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4828" y="0"/>
            <a:ext cx="10336915" cy="59785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7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ismic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23" y="1604072"/>
            <a:ext cx="6935656" cy="2698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852" y="4581905"/>
            <a:ext cx="7285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Freeze, R. and J. Cherry, 1979, Groundwater, Prentice Hall, Table 1-2; </a:t>
            </a:r>
            <a:r>
              <a:rPr lang="en-US" dirty="0" err="1" smtClean="0"/>
              <a:t>Nace</a:t>
            </a:r>
            <a:r>
              <a:rPr lang="en-US" dirty="0" smtClean="0"/>
              <a:t>, R.L., 1971,Scientific framework of world water balance, UNESCO Tech Papers </a:t>
            </a:r>
            <a:r>
              <a:rPr lang="en-US" dirty="0" err="1" smtClean="0"/>
              <a:t>Hydrol</a:t>
            </a:r>
            <a:r>
              <a:rPr lang="en-US" dirty="0" smtClean="0"/>
              <a:t>, 7, 27 p.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072945" y="2413000"/>
            <a:ext cx="435458" cy="1905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30802" y="3410578"/>
            <a:ext cx="376613" cy="201083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12457" y="3259667"/>
            <a:ext cx="400151" cy="15875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60644" y="2423583"/>
            <a:ext cx="941532" cy="179917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16675" y="3409333"/>
            <a:ext cx="1118069" cy="1905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816675" y="3249084"/>
            <a:ext cx="1600604" cy="169333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8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ssaquahDischarge2009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3069" y="0"/>
            <a:ext cx="10660171" cy="57974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9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saquahDischargePrecip2009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8358" y="-149132"/>
            <a:ext cx="10476459" cy="60435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1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ssaquahDischarge2009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5947" y="-126273"/>
            <a:ext cx="10576454" cy="575193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777826" y="4232878"/>
            <a:ext cx="273974" cy="2121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27896" y="3340575"/>
            <a:ext cx="503074" cy="39858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1038239" y="4005807"/>
            <a:ext cx="304480" cy="3622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55282" y="3002334"/>
            <a:ext cx="503074" cy="39858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96664" y="3952518"/>
            <a:ext cx="503074" cy="39858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5472077" y="2861720"/>
            <a:ext cx="721571" cy="28865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44500" y="4085377"/>
            <a:ext cx="3975100" cy="1141034"/>
            <a:chOff x="444500" y="4902451"/>
            <a:chExt cx="3975100" cy="13692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44500" y="4902451"/>
              <a:ext cx="1460085" cy="136924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587500" y="5143500"/>
              <a:ext cx="2832100" cy="88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0.5 log units in 50 days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    </a:t>
              </a:r>
              <a:r>
                <a:rPr lang="en-US" sz="24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t</a:t>
              </a:r>
              <a:r>
                <a:rPr lang="en-US" sz="24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</a:rPr>
                <a:t>= 100 days = 8.6e6 </a:t>
              </a:r>
              <a:r>
                <a:rPr lang="en-US" dirty="0" err="1" smtClean="0">
                  <a:solidFill>
                    <a:srgbClr val="000000"/>
                  </a:solidFill>
                </a:rPr>
                <a:t>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6100" y="2941438"/>
            <a:ext cx="8148160" cy="1491242"/>
            <a:chOff x="546100" y="3529724"/>
            <a:chExt cx="8148160" cy="1789491"/>
          </a:xfrm>
        </p:grpSpPr>
        <p:sp>
          <p:nvSpPr>
            <p:cNvPr id="16" name="Freeform 15"/>
            <p:cNvSpPr/>
            <p:nvPr/>
          </p:nvSpPr>
          <p:spPr>
            <a:xfrm>
              <a:off x="546100" y="3529724"/>
              <a:ext cx="8148160" cy="1789491"/>
            </a:xfrm>
            <a:custGeom>
              <a:avLst/>
              <a:gdLst>
                <a:gd name="connsiteX0" fmla="*/ 0 w 8148160"/>
                <a:gd name="connsiteY0" fmla="*/ 1467878 h 1789491"/>
                <a:gd name="connsiteX1" fmla="*/ 181437 w 8148160"/>
                <a:gd name="connsiteY1" fmla="*/ 1360673 h 1789491"/>
                <a:gd name="connsiteX2" fmla="*/ 247414 w 8148160"/>
                <a:gd name="connsiteY2" fmla="*/ 1434892 h 1789491"/>
                <a:gd name="connsiteX3" fmla="*/ 544310 w 8148160"/>
                <a:gd name="connsiteY3" fmla="*/ 1368920 h 1789491"/>
                <a:gd name="connsiteX4" fmla="*/ 618534 w 8148160"/>
                <a:gd name="connsiteY4" fmla="*/ 1500864 h 1789491"/>
                <a:gd name="connsiteX5" fmla="*/ 1286552 w 8148160"/>
                <a:gd name="connsiteY5" fmla="*/ 395832 h 1789491"/>
                <a:gd name="connsiteX6" fmla="*/ 1484483 w 8148160"/>
                <a:gd name="connsiteY6" fmla="*/ 239148 h 1789491"/>
                <a:gd name="connsiteX7" fmla="*/ 1591695 w 8148160"/>
                <a:gd name="connsiteY7" fmla="*/ 354600 h 1789491"/>
                <a:gd name="connsiteX8" fmla="*/ 1797873 w 8148160"/>
                <a:gd name="connsiteY8" fmla="*/ 288627 h 1789491"/>
                <a:gd name="connsiteX9" fmla="*/ 1863850 w 8148160"/>
                <a:gd name="connsiteY9" fmla="*/ 387586 h 1789491"/>
                <a:gd name="connsiteX10" fmla="*/ 2672069 w 8148160"/>
                <a:gd name="connsiteY10" fmla="*/ 0 h 1789491"/>
                <a:gd name="connsiteX11" fmla="*/ 3208132 w 8148160"/>
                <a:gd name="connsiteY11" fmla="*/ 560762 h 1789491"/>
                <a:gd name="connsiteX12" fmla="*/ 3686465 w 8148160"/>
                <a:gd name="connsiteY12" fmla="*/ 156683 h 1789491"/>
                <a:gd name="connsiteX13" fmla="*/ 4758591 w 8148160"/>
                <a:gd name="connsiteY13" fmla="*/ 247395 h 1789491"/>
                <a:gd name="connsiteX14" fmla="*/ 5616292 w 8148160"/>
                <a:gd name="connsiteY14" fmla="*/ 643227 h 1789491"/>
                <a:gd name="connsiteX15" fmla="*/ 5805976 w 8148160"/>
                <a:gd name="connsiteY15" fmla="*/ 849390 h 1789491"/>
                <a:gd name="connsiteX16" fmla="*/ 6267815 w 8148160"/>
                <a:gd name="connsiteY16" fmla="*/ 1129771 h 1789491"/>
                <a:gd name="connsiteX17" fmla="*/ 6886350 w 8148160"/>
                <a:gd name="connsiteY17" fmla="*/ 1657547 h 1789491"/>
                <a:gd name="connsiteX18" fmla="*/ 7232729 w 8148160"/>
                <a:gd name="connsiteY18" fmla="*/ 1608068 h 1789491"/>
                <a:gd name="connsiteX19" fmla="*/ 7463648 w 8148160"/>
                <a:gd name="connsiteY19" fmla="*/ 1731766 h 1789491"/>
                <a:gd name="connsiteX20" fmla="*/ 7793533 w 8148160"/>
                <a:gd name="connsiteY20" fmla="*/ 1608068 h 1789491"/>
                <a:gd name="connsiteX21" fmla="*/ 8148160 w 8148160"/>
                <a:gd name="connsiteY21" fmla="*/ 1789491 h 1789491"/>
                <a:gd name="connsiteX22" fmla="*/ 8148160 w 8148160"/>
                <a:gd name="connsiteY22" fmla="*/ 1789491 h 178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148160" h="1789491">
                  <a:moveTo>
                    <a:pt x="0" y="1467878"/>
                  </a:moveTo>
                  <a:lnTo>
                    <a:pt x="181437" y="1360673"/>
                  </a:lnTo>
                  <a:lnTo>
                    <a:pt x="247414" y="1434892"/>
                  </a:lnTo>
                  <a:lnTo>
                    <a:pt x="544310" y="1368920"/>
                  </a:lnTo>
                  <a:lnTo>
                    <a:pt x="618534" y="1500864"/>
                  </a:lnTo>
                  <a:lnTo>
                    <a:pt x="1286552" y="395832"/>
                  </a:lnTo>
                  <a:lnTo>
                    <a:pt x="1484483" y="239148"/>
                  </a:lnTo>
                  <a:lnTo>
                    <a:pt x="1591695" y="354600"/>
                  </a:lnTo>
                  <a:lnTo>
                    <a:pt x="1797873" y="288627"/>
                  </a:lnTo>
                  <a:lnTo>
                    <a:pt x="1863850" y="387586"/>
                  </a:lnTo>
                  <a:lnTo>
                    <a:pt x="2672069" y="0"/>
                  </a:lnTo>
                  <a:lnTo>
                    <a:pt x="3208132" y="560762"/>
                  </a:lnTo>
                  <a:lnTo>
                    <a:pt x="3686465" y="156683"/>
                  </a:lnTo>
                  <a:lnTo>
                    <a:pt x="4758591" y="247395"/>
                  </a:lnTo>
                  <a:lnTo>
                    <a:pt x="5616292" y="643227"/>
                  </a:lnTo>
                  <a:lnTo>
                    <a:pt x="5805976" y="849390"/>
                  </a:lnTo>
                  <a:lnTo>
                    <a:pt x="6267815" y="1129771"/>
                  </a:lnTo>
                  <a:cubicBezTo>
                    <a:pt x="6867772" y="1663026"/>
                    <a:pt x="6596794" y="1657547"/>
                    <a:pt x="6886350" y="1657547"/>
                  </a:cubicBezTo>
                  <a:cubicBezTo>
                    <a:pt x="7001753" y="1640660"/>
                    <a:pt x="7116097" y="1608068"/>
                    <a:pt x="7232729" y="1608068"/>
                  </a:cubicBezTo>
                  <a:lnTo>
                    <a:pt x="7463648" y="1731766"/>
                  </a:lnTo>
                  <a:cubicBezTo>
                    <a:pt x="7787852" y="1607081"/>
                    <a:pt x="7670418" y="1608068"/>
                    <a:pt x="7793533" y="1608068"/>
                  </a:cubicBezTo>
                  <a:lnTo>
                    <a:pt x="8148160" y="1789491"/>
                  </a:lnTo>
                  <a:lnTo>
                    <a:pt x="8148160" y="1789491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8600" y="4203699"/>
              <a:ext cx="1358900" cy="48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00"/>
                  </a:solidFill>
                </a:rPr>
                <a:t>Baseflow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8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dd9909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317751"/>
            <a:ext cx="9982200" cy="23071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85976" y="3788314"/>
            <a:ext cx="616096" cy="6384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583453" y="3873872"/>
            <a:ext cx="7994269" cy="552858"/>
            <a:chOff x="583453" y="3873872"/>
            <a:chExt cx="7994269" cy="55285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269292" y="3986502"/>
              <a:ext cx="367151" cy="38794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83453" y="3940714"/>
              <a:ext cx="471123" cy="48601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843730" y="3940714"/>
              <a:ext cx="463697" cy="48601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581555" y="3940714"/>
              <a:ext cx="485976" cy="48601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502453" y="3873872"/>
              <a:ext cx="463697" cy="50057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200553" y="3873872"/>
              <a:ext cx="545390" cy="55285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333540" y="3986502"/>
              <a:ext cx="413980" cy="44022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43732" y="3986502"/>
              <a:ext cx="433990" cy="44022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23350" y="3986502"/>
              <a:ext cx="382005" cy="38794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801763" y="4045917"/>
              <a:ext cx="374577" cy="38081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783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7030" y="1321988"/>
            <a:ext cx="334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End: Hydrologic Cycle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1089" y="2012690"/>
            <a:ext cx="415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Coming Up: Southern Nevada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6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353"/>
            <a:ext cx="8229600" cy="952500"/>
          </a:xfrm>
        </p:spPr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757" y="1332979"/>
            <a:ext cx="7306953" cy="4099459"/>
          </a:xfrm>
        </p:spPr>
        <p:txBody>
          <a:bodyPr>
            <a:noAutofit/>
          </a:bodyPr>
          <a:lstStyle/>
          <a:p>
            <a:r>
              <a:rPr lang="en-US" dirty="0" smtClean="0"/>
              <a:t>Precipitation goes to:</a:t>
            </a:r>
          </a:p>
          <a:p>
            <a:pPr lvl="1"/>
            <a:r>
              <a:rPr lang="en-US" dirty="0" smtClean="0"/>
              <a:t>Overland flow/runoff</a:t>
            </a:r>
          </a:p>
          <a:p>
            <a:pPr lvl="1"/>
            <a:r>
              <a:rPr lang="en-US" dirty="0" smtClean="0"/>
              <a:t>Interflow</a:t>
            </a:r>
          </a:p>
          <a:p>
            <a:pPr lvl="1"/>
            <a:r>
              <a:rPr lang="en-US" dirty="0" smtClean="0"/>
              <a:t>Evapotranspiration (direct evaporation and plant exhalations)</a:t>
            </a:r>
          </a:p>
          <a:p>
            <a:pPr lvl="1"/>
            <a:r>
              <a:rPr lang="en-US" dirty="0" smtClean="0"/>
              <a:t>Infiltration – what makes it in the ground (10% rule of thumb)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1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144" y="165366"/>
            <a:ext cx="8229600" cy="952500"/>
          </a:xfrm>
        </p:spPr>
        <p:txBody>
          <a:bodyPr>
            <a:normAutofit fontScale="90000"/>
          </a:bodyPr>
          <a:lstStyle/>
          <a:p>
            <a:pPr lvl="1"/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3200" dirty="0" smtClean="0">
                <a:solidFill>
                  <a:schemeClr val="tx1"/>
                </a:solidFill>
              </a:rPr>
              <a:t> Groundwater includes: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588" y="1213557"/>
            <a:ext cx="7332133" cy="4000498"/>
          </a:xfrm>
        </p:spPr>
        <p:txBody>
          <a:bodyPr>
            <a:noAutofit/>
          </a:bodyPr>
          <a:lstStyle/>
          <a:p>
            <a:pPr lvl="1"/>
            <a:r>
              <a:rPr lang="en-US" sz="2400" dirty="0" err="1" smtClean="0"/>
              <a:t>Vadose</a:t>
            </a:r>
            <a:r>
              <a:rPr lang="en-US" sz="2400" dirty="0" smtClean="0"/>
              <a:t> zone or zone of aeration: </a:t>
            </a:r>
          </a:p>
          <a:p>
            <a:pPr lvl="2"/>
            <a:r>
              <a:rPr lang="en-US" sz="1800" dirty="0" smtClean="0"/>
              <a:t>Partially saturated with water</a:t>
            </a:r>
          </a:p>
          <a:p>
            <a:pPr lvl="2"/>
            <a:r>
              <a:rPr lang="en-US" sz="1800" dirty="0" smtClean="0"/>
              <a:t>Capillary effects interact with gravity</a:t>
            </a:r>
          </a:p>
          <a:p>
            <a:pPr lvl="1"/>
            <a:r>
              <a:rPr lang="en-US" sz="2400" dirty="0" smtClean="0"/>
              <a:t>Capillary Fringe</a:t>
            </a:r>
          </a:p>
          <a:p>
            <a:pPr lvl="2"/>
            <a:r>
              <a:rPr lang="en-US" sz="1800" dirty="0" smtClean="0"/>
              <a:t>Zone of saturation above water table where water is drawn up by capillary suction (negative pore pressure)</a:t>
            </a:r>
          </a:p>
          <a:p>
            <a:pPr lvl="1"/>
            <a:r>
              <a:rPr lang="en-US" sz="2400" dirty="0" smtClean="0"/>
              <a:t>Water Table</a:t>
            </a:r>
          </a:p>
          <a:p>
            <a:pPr lvl="2"/>
            <a:r>
              <a:rPr lang="en-US" sz="1800" dirty="0" smtClean="0"/>
              <a:t>Except for capillary fringe, zone of saturation.  Surface where pore pressure is atmospheric </a:t>
            </a:r>
          </a:p>
          <a:p>
            <a:pPr lvl="1"/>
            <a:r>
              <a:rPr lang="en-US" sz="2400" dirty="0" smtClean="0"/>
              <a:t>Perched Water Table</a:t>
            </a:r>
          </a:p>
          <a:p>
            <a:pPr lvl="2"/>
            <a:r>
              <a:rPr lang="en-US" sz="1800" dirty="0" smtClean="0"/>
              <a:t>Zone of saturation above water table where hydraulic conductivity is less than infiltration and water “ponds”</a:t>
            </a:r>
            <a:endParaRPr lang="en-US" sz="2000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2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200" y="1622779"/>
            <a:ext cx="8229600" cy="377163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Recharge</a:t>
            </a:r>
          </a:p>
          <a:p>
            <a:pPr lvl="1"/>
            <a:r>
              <a:rPr lang="en-US" sz="2400" dirty="0" smtClean="0"/>
              <a:t>Water entering groundwater system through infiltration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or from surface water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400" dirty="0" smtClean="0"/>
              <a:t>Discharge</a:t>
            </a:r>
          </a:p>
          <a:p>
            <a:pPr lvl="1"/>
            <a:r>
              <a:rPr lang="en-US" sz="2400" dirty="0" smtClean="0"/>
              <a:t>Water leaving groundwater system usually to surface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water or other flow system boundaries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Storage</a:t>
            </a:r>
          </a:p>
          <a:p>
            <a:pPr lvl="1"/>
            <a:r>
              <a:rPr lang="en-US" sz="2400" dirty="0" smtClean="0"/>
              <a:t>Water in the the groundwater system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4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59" y="338819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Hydrologic Equation</a:t>
            </a:r>
            <a:br>
              <a:rPr lang="en-US" sz="4000" dirty="0" smtClean="0"/>
            </a:br>
            <a:r>
              <a:rPr lang="en-US" sz="4000" dirty="0" smtClean="0"/>
              <a:t>(Conservation of Mass)</a:t>
            </a:r>
            <a:br>
              <a:rPr lang="en-US" sz="4000" dirty="0" smtClean="0"/>
            </a:br>
            <a:r>
              <a:rPr lang="en-US" sz="4000" dirty="0" smtClean="0"/>
              <a:t>(Water Budget)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29182"/>
            <a:ext cx="8229600" cy="3771636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2032002"/>
            <a:ext cx="758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Outflow = Inflow  ±  Changes in Storage</a:t>
            </a:r>
          </a:p>
          <a:p>
            <a:r>
              <a:rPr lang="en-US" sz="3600" dirty="0"/>
              <a:t>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41400" y="3397250"/>
            <a:ext cx="646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/>
              <a:t>Applicable to rivers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1400" y="2899833"/>
            <a:ext cx="646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/>
              <a:t>Applicable to surface features like lakes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9500" y="4318000"/>
            <a:ext cx="646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/>
              <a:t>Applicable to basins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4100" y="3884083"/>
            <a:ext cx="646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/>
              <a:t>Applicable to aquifers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2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33" y="306477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Water Budget:</a:t>
            </a:r>
            <a:br>
              <a:rPr lang="en-US" dirty="0" smtClean="0"/>
            </a:br>
            <a:r>
              <a:rPr lang="en-US" dirty="0" smtClean="0"/>
              <a:t>Continental US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511" y="1580446"/>
            <a:ext cx="8229600" cy="3771636"/>
          </a:xfrm>
        </p:spPr>
        <p:txBody>
          <a:bodyPr/>
          <a:lstStyle/>
          <a:p>
            <a:r>
              <a:rPr lang="en-US" dirty="0" smtClean="0"/>
              <a:t>30 inches of rain</a:t>
            </a:r>
          </a:p>
          <a:p>
            <a:r>
              <a:rPr lang="en-US" dirty="0" smtClean="0"/>
              <a:t>22 inches evaporate or transpiration</a:t>
            </a:r>
          </a:p>
          <a:p>
            <a:r>
              <a:rPr lang="en-US" dirty="0" smtClean="0"/>
              <a:t>   8 inches flow to ocean in rivers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" y="3318306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What about groundwater??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6923" y="4439278"/>
            <a:ext cx="5806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(70x more than SW)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0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rved Left Arrow 10"/>
          <p:cNvSpPr/>
          <p:nvPr/>
        </p:nvSpPr>
        <p:spPr>
          <a:xfrm>
            <a:off x="3318560" y="752164"/>
            <a:ext cx="4883351" cy="483809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1003" y="937359"/>
            <a:ext cx="1731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inches of precipitation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1488" y="1433689"/>
            <a:ext cx="2600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“rule of thumb” :  3 inches of </a:t>
            </a:r>
            <a:r>
              <a:rPr lang="en-US" dirty="0" err="1" smtClean="0"/>
              <a:t>infiltation</a:t>
            </a:r>
            <a:r>
              <a:rPr lang="en-US" dirty="0" smtClean="0"/>
              <a:t> to groundwater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7482" y="2698749"/>
            <a:ext cx="541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Groundwater Outflow </a:t>
            </a:r>
            <a:r>
              <a:rPr lang="en-US" dirty="0"/>
              <a:t>= </a:t>
            </a:r>
            <a:r>
              <a:rPr lang="en-US" dirty="0" smtClean="0"/>
              <a:t> Inflow    ± </a:t>
            </a:r>
            <a:r>
              <a:rPr lang="en-US" dirty="0"/>
              <a:t>Changes in </a:t>
            </a:r>
            <a:r>
              <a:rPr lang="en-US" dirty="0" smtClean="0"/>
              <a:t>Storage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= 3 inches ± Changes in Storage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68229" y="3835917"/>
            <a:ext cx="324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Storage is constant, then Outflow is 3 inches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3731" y="3687412"/>
            <a:ext cx="2524829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 inches of flow to ocean comes from 5 inches of runoff and 3 inches of discharge from aquifers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1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10073</TotalTime>
  <Words>860</Words>
  <Application>Microsoft Macintosh PowerPoint</Application>
  <PresentationFormat>On-screen Show (16:10)</PresentationFormat>
  <Paragraphs>205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Key Concepts</vt:lpstr>
      <vt:lpstr>  Groundwater includes: </vt:lpstr>
      <vt:lpstr>PowerPoint Presentation</vt:lpstr>
      <vt:lpstr>The Hydrologic Equation (Conservation of Mass) (Water Budget)</vt:lpstr>
      <vt:lpstr>The Water Budget: Continental US Average</vt:lpstr>
      <vt:lpstr>PowerPoint Presentation</vt:lpstr>
      <vt:lpstr>Focus on Details of:</vt:lpstr>
      <vt:lpstr>Evaporation</vt:lpstr>
      <vt:lpstr>Driving terms for evaporation </vt:lpstr>
      <vt:lpstr>Need to Quantify</vt:lpstr>
      <vt:lpstr>Land Pans 450  in US </vt:lpstr>
      <vt:lpstr>Evaporation Calculation  using a “Nomograph”</vt:lpstr>
      <vt:lpstr>PowerPoint Presentation</vt:lpstr>
      <vt:lpstr>Transpiration</vt:lpstr>
      <vt:lpstr>Evapotranspiration</vt:lpstr>
      <vt:lpstr>PowerPoint Presentation</vt:lpstr>
      <vt:lpstr>General Trends (relating to local conditions)</vt:lpstr>
      <vt:lpstr>Water that does not go to evapotranspiration  </vt:lpstr>
      <vt:lpstr>Stream Hydrographs</vt:lpstr>
      <vt:lpstr>How to Separate:</vt:lpstr>
      <vt:lpstr>Overland flow duration:  D(days)=A(miles2)0.2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Michael Brown</dc:creator>
  <cp:lastModifiedBy>J Michael Brown</cp:lastModifiedBy>
  <cp:revision>16</cp:revision>
  <dcterms:created xsi:type="dcterms:W3CDTF">2011-08-16T23:27:53Z</dcterms:created>
  <dcterms:modified xsi:type="dcterms:W3CDTF">2011-08-25T22:50:20Z</dcterms:modified>
</cp:coreProperties>
</file>