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3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7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D365-7972-B442-A308-C1639A6D2813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652E-F33B-474B-AFD2-C3E8D0741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4.emf"/><Relationship Id="rId8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Non-dimensional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Variables, 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Theis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Other “Type” </a:t>
            </a:r>
            <a:r>
              <a:rPr lang="en-US" sz="1800" dirty="0" smtClean="0">
                <a:solidFill>
                  <a:schemeClr val="bg1"/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6900" y="495565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400" y="1892300"/>
            <a:ext cx="767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Forward problem: Understand how to use the </a:t>
            </a:r>
            <a:r>
              <a:rPr lang="en-US" sz="2400" dirty="0" err="1" smtClean="0"/>
              <a:t>Hantush</a:t>
            </a:r>
            <a:r>
              <a:rPr lang="en-US" sz="2400" dirty="0" smtClean="0"/>
              <a:t>-Jacob formula to predict properties of a confined aquifer with leakage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Inverse problem: Understand how to use Type curves for a leaky confined aquifer to determine T, S, and B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Understand how water flows to a well in an unconfined aquifer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Changes in the nature of flow with time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 smtClean="0"/>
              <a:t>How to use Type curves</a:t>
            </a:r>
          </a:p>
        </p:txBody>
      </p:sp>
    </p:spTree>
    <p:extLst>
      <p:ext uri="{BB962C8B-B14F-4D97-AF65-F5344CB8AC3E}">
        <p14:creationId xmlns:p14="http://schemas.microsoft.com/office/powerpoint/2010/main" val="15878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12901"/>
            <a:ext cx="5981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Leaky 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Hantush</a:t>
            </a:r>
            <a:r>
              <a:rPr lang="en-US" sz="2000" dirty="0" smtClean="0"/>
              <a:t>-Jacob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3 of Fetter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45512"/>
              </p:ext>
            </p:extLst>
          </p:nvPr>
        </p:nvGraphicFramePr>
        <p:xfrm>
          <a:off x="289983" y="3393016"/>
          <a:ext cx="252299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435100" imgH="393700" progId="Equation.3">
                  <p:embed/>
                </p:oleObj>
              </mc:Choice>
              <mc:Fallback>
                <p:oleObj name="Equation" r:id="rId4" imgW="1435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983" y="3393016"/>
                        <a:ext cx="2522998" cy="692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9144"/>
              </p:ext>
            </p:extLst>
          </p:nvPr>
        </p:nvGraphicFramePr>
        <p:xfrm>
          <a:off x="377824" y="4453465"/>
          <a:ext cx="1093788" cy="76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622300" imgH="431800" progId="Equation.3">
                  <p:embed/>
                </p:oleObj>
              </mc:Choice>
              <mc:Fallback>
                <p:oleObj name="Equation" r:id="rId6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824" y="4453465"/>
                        <a:ext cx="1093788" cy="7657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WaltonTypeCurv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9" y="2658533"/>
            <a:ext cx="5975501" cy="3818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3201" y="5024967"/>
            <a:ext cx="3555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“Type Curves” to determine T, S, and r/B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0" y="2971800"/>
            <a:ext cx="4902200" cy="2472267"/>
            <a:chOff x="4114800" y="2971800"/>
            <a:chExt cx="4902200" cy="2472267"/>
          </a:xfrm>
        </p:grpSpPr>
        <p:sp>
          <p:nvSpPr>
            <p:cNvPr id="10" name="Freeform 9"/>
            <p:cNvSpPr/>
            <p:nvPr/>
          </p:nvSpPr>
          <p:spPr>
            <a:xfrm>
              <a:off x="4114800" y="3301687"/>
              <a:ext cx="4902200" cy="2142380"/>
            </a:xfrm>
            <a:custGeom>
              <a:avLst/>
              <a:gdLst>
                <a:gd name="connsiteX0" fmla="*/ 0 w 4902200"/>
                <a:gd name="connsiteY0" fmla="*/ 2142380 h 2142380"/>
                <a:gd name="connsiteX1" fmla="*/ 127000 w 4902200"/>
                <a:gd name="connsiteY1" fmla="*/ 1719046 h 2142380"/>
                <a:gd name="connsiteX2" fmla="*/ 355600 w 4902200"/>
                <a:gd name="connsiteY2" fmla="*/ 1227980 h 2142380"/>
                <a:gd name="connsiteX3" fmla="*/ 812800 w 4902200"/>
                <a:gd name="connsiteY3" fmla="*/ 770780 h 2142380"/>
                <a:gd name="connsiteX4" fmla="*/ 1363133 w 4902200"/>
                <a:gd name="connsiteY4" fmla="*/ 499846 h 2142380"/>
                <a:gd name="connsiteX5" fmla="*/ 1955800 w 4902200"/>
                <a:gd name="connsiteY5" fmla="*/ 355913 h 2142380"/>
                <a:gd name="connsiteX6" fmla="*/ 2675467 w 4902200"/>
                <a:gd name="connsiteY6" fmla="*/ 220446 h 2142380"/>
                <a:gd name="connsiteX7" fmla="*/ 3539067 w 4902200"/>
                <a:gd name="connsiteY7" fmla="*/ 127313 h 2142380"/>
                <a:gd name="connsiteX8" fmla="*/ 4512733 w 4902200"/>
                <a:gd name="connsiteY8" fmla="*/ 8780 h 2142380"/>
                <a:gd name="connsiteX9" fmla="*/ 4902200 w 4902200"/>
                <a:gd name="connsiteY9" fmla="*/ 8780 h 2142380"/>
                <a:gd name="connsiteX10" fmla="*/ 4902200 w 4902200"/>
                <a:gd name="connsiteY10" fmla="*/ 8780 h 214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2200" h="2142380">
                  <a:moveTo>
                    <a:pt x="0" y="2142380"/>
                  </a:moveTo>
                  <a:cubicBezTo>
                    <a:pt x="33866" y="2006913"/>
                    <a:pt x="67733" y="1871446"/>
                    <a:pt x="127000" y="1719046"/>
                  </a:cubicBezTo>
                  <a:cubicBezTo>
                    <a:pt x="186267" y="1566646"/>
                    <a:pt x="241300" y="1386024"/>
                    <a:pt x="355600" y="1227980"/>
                  </a:cubicBezTo>
                  <a:cubicBezTo>
                    <a:pt x="469900" y="1069936"/>
                    <a:pt x="644878" y="892136"/>
                    <a:pt x="812800" y="770780"/>
                  </a:cubicBezTo>
                  <a:cubicBezTo>
                    <a:pt x="980722" y="649424"/>
                    <a:pt x="1172633" y="568991"/>
                    <a:pt x="1363133" y="499846"/>
                  </a:cubicBezTo>
                  <a:cubicBezTo>
                    <a:pt x="1553633" y="430701"/>
                    <a:pt x="1737078" y="402480"/>
                    <a:pt x="1955800" y="355913"/>
                  </a:cubicBezTo>
                  <a:cubicBezTo>
                    <a:pt x="2174522" y="309346"/>
                    <a:pt x="2411589" y="258546"/>
                    <a:pt x="2675467" y="220446"/>
                  </a:cubicBezTo>
                  <a:cubicBezTo>
                    <a:pt x="2939345" y="182346"/>
                    <a:pt x="3539067" y="127313"/>
                    <a:pt x="3539067" y="127313"/>
                  </a:cubicBezTo>
                  <a:cubicBezTo>
                    <a:pt x="3845278" y="92035"/>
                    <a:pt x="4285544" y="28535"/>
                    <a:pt x="4512733" y="8780"/>
                  </a:cubicBezTo>
                  <a:cubicBezTo>
                    <a:pt x="4739922" y="-10975"/>
                    <a:pt x="4902200" y="8780"/>
                    <a:pt x="4902200" y="8780"/>
                  </a:cubicBezTo>
                  <a:lnTo>
                    <a:pt x="4902200" y="878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5933" y="2971800"/>
              <a:ext cx="1032934" cy="330200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31733" y="4047067"/>
            <a:ext cx="4258734" cy="1371600"/>
            <a:chOff x="4131733" y="4047067"/>
            <a:chExt cx="4258734" cy="1371600"/>
          </a:xfrm>
        </p:grpSpPr>
        <p:sp>
          <p:nvSpPr>
            <p:cNvPr id="12" name="Freeform 11"/>
            <p:cNvSpPr/>
            <p:nvPr/>
          </p:nvSpPr>
          <p:spPr>
            <a:xfrm>
              <a:off x="4131733" y="4351730"/>
              <a:ext cx="1820334" cy="1066937"/>
            </a:xfrm>
            <a:custGeom>
              <a:avLst/>
              <a:gdLst>
                <a:gd name="connsiteX0" fmla="*/ 0 w 1820334"/>
                <a:gd name="connsiteY0" fmla="*/ 1066937 h 1066937"/>
                <a:gd name="connsiteX1" fmla="*/ 186267 w 1820334"/>
                <a:gd name="connsiteY1" fmla="*/ 550470 h 1066937"/>
                <a:gd name="connsiteX2" fmla="*/ 414867 w 1820334"/>
                <a:gd name="connsiteY2" fmla="*/ 211803 h 1066937"/>
                <a:gd name="connsiteX3" fmla="*/ 567267 w 1820334"/>
                <a:gd name="connsiteY3" fmla="*/ 101737 h 1066937"/>
                <a:gd name="connsiteX4" fmla="*/ 753534 w 1820334"/>
                <a:gd name="connsiteY4" fmla="*/ 25537 h 1066937"/>
                <a:gd name="connsiteX5" fmla="*/ 1007534 w 1820334"/>
                <a:gd name="connsiteY5" fmla="*/ 17070 h 1066937"/>
                <a:gd name="connsiteX6" fmla="*/ 1253067 w 1820334"/>
                <a:gd name="connsiteY6" fmla="*/ 17070 h 1066937"/>
                <a:gd name="connsiteX7" fmla="*/ 1549400 w 1820334"/>
                <a:gd name="connsiteY7" fmla="*/ 137 h 1066937"/>
                <a:gd name="connsiteX8" fmla="*/ 1820334 w 1820334"/>
                <a:gd name="connsiteY8" fmla="*/ 8603 h 106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0334" h="1066937">
                  <a:moveTo>
                    <a:pt x="0" y="1066937"/>
                  </a:moveTo>
                  <a:cubicBezTo>
                    <a:pt x="58561" y="879964"/>
                    <a:pt x="117122" y="692992"/>
                    <a:pt x="186267" y="550470"/>
                  </a:cubicBezTo>
                  <a:cubicBezTo>
                    <a:pt x="255412" y="407948"/>
                    <a:pt x="351367" y="286592"/>
                    <a:pt x="414867" y="211803"/>
                  </a:cubicBezTo>
                  <a:cubicBezTo>
                    <a:pt x="478367" y="137014"/>
                    <a:pt x="510823" y="132781"/>
                    <a:pt x="567267" y="101737"/>
                  </a:cubicBezTo>
                  <a:cubicBezTo>
                    <a:pt x="623711" y="70693"/>
                    <a:pt x="680156" y="39648"/>
                    <a:pt x="753534" y="25537"/>
                  </a:cubicBezTo>
                  <a:cubicBezTo>
                    <a:pt x="826912" y="11426"/>
                    <a:pt x="924279" y="18481"/>
                    <a:pt x="1007534" y="17070"/>
                  </a:cubicBezTo>
                  <a:cubicBezTo>
                    <a:pt x="1090790" y="15659"/>
                    <a:pt x="1162756" y="19892"/>
                    <a:pt x="1253067" y="17070"/>
                  </a:cubicBezTo>
                  <a:cubicBezTo>
                    <a:pt x="1343378" y="14248"/>
                    <a:pt x="1454856" y="1548"/>
                    <a:pt x="1549400" y="137"/>
                  </a:cubicBezTo>
                  <a:cubicBezTo>
                    <a:pt x="1643944" y="-1274"/>
                    <a:pt x="1820334" y="8603"/>
                    <a:pt x="1820334" y="86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12933" y="4047067"/>
              <a:ext cx="2277534" cy="738664"/>
              <a:chOff x="6112933" y="4047067"/>
              <a:chExt cx="2277534" cy="73866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502400" y="4047067"/>
                <a:ext cx="1888067" cy="73866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Drawdown reaches “steady-state” when recharge balances flow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6112933" y="4360333"/>
                <a:ext cx="423334" cy="3386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4148667" y="3598335"/>
            <a:ext cx="2975845" cy="1075265"/>
            <a:chOff x="4148667" y="3598335"/>
            <a:chExt cx="2975845" cy="1075265"/>
          </a:xfrm>
        </p:grpSpPr>
        <p:sp>
          <p:nvSpPr>
            <p:cNvPr id="20" name="TextBox 19"/>
            <p:cNvSpPr txBox="1"/>
            <p:nvPr/>
          </p:nvSpPr>
          <p:spPr>
            <a:xfrm>
              <a:off x="4148667" y="3598335"/>
              <a:ext cx="2975845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Larger r/B -&gt; smaller steady-state drawdown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723467" y="3894666"/>
              <a:ext cx="8466" cy="7789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758267" y="1905000"/>
            <a:ext cx="371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curve matching exercise as with </a:t>
            </a:r>
            <a:r>
              <a:rPr lang="en-US" dirty="0" err="1" smtClean="0"/>
              <a:t>Theis</a:t>
            </a:r>
            <a:r>
              <a:rPr lang="en-US" dirty="0" smtClean="0"/>
              <a:t> Type-curves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0600" y="3530600"/>
            <a:ext cx="425450" cy="406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2850" y="3086100"/>
            <a:ext cx="1922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dimensionless number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351867"/>
            <a:ext cx="120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K’ makes r/B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4" grpId="0"/>
      <p:bldP spid="14" grpId="0" animBg="1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–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891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2. Unconfined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Neuman</a:t>
            </a:r>
            <a:r>
              <a:rPr lang="en-US" sz="2000" dirty="0" smtClean="0"/>
              <a:t>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6 of Fetter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68272"/>
              </p:ext>
            </p:extLst>
          </p:nvPr>
        </p:nvGraphicFramePr>
        <p:xfrm>
          <a:off x="466724" y="3206750"/>
          <a:ext cx="334914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1562100" imgH="393700" progId="Equation.3">
                  <p:embed/>
                </p:oleObj>
              </mc:Choice>
              <mc:Fallback>
                <p:oleObj name="Equation" r:id="rId4" imgW="156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4" y="3206750"/>
                        <a:ext cx="3349145" cy="844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94229"/>
              </p:ext>
            </p:extLst>
          </p:nvPr>
        </p:nvGraphicFramePr>
        <p:xfrm>
          <a:off x="795338" y="4394200"/>
          <a:ext cx="10715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609600" imgH="444500" progId="Equation.3">
                  <p:embed/>
                </p:oleObj>
              </mc:Choice>
              <mc:Fallback>
                <p:oleObj name="Equation" r:id="rId6" imgW="609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338" y="4394200"/>
                        <a:ext cx="1071562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74210"/>
              </p:ext>
            </p:extLst>
          </p:nvPr>
        </p:nvGraphicFramePr>
        <p:xfrm>
          <a:off x="5260975" y="3360738"/>
          <a:ext cx="1004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571500" imgH="406400" progId="Equation.3">
                  <p:embed/>
                </p:oleObj>
              </mc:Choice>
              <mc:Fallback>
                <p:oleObj name="Equation" r:id="rId8" imgW="571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0975" y="3360738"/>
                        <a:ext cx="1004888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29180"/>
              </p:ext>
            </p:extLst>
          </p:nvPr>
        </p:nvGraphicFramePr>
        <p:xfrm>
          <a:off x="5189538" y="4340225"/>
          <a:ext cx="10715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609600" imgH="419100" progId="Equation.3">
                  <p:embed/>
                </p:oleObj>
              </mc:Choice>
              <mc:Fallback>
                <p:oleObj name="Equation" r:id="rId10" imgW="609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9538" y="4340225"/>
                        <a:ext cx="1071562" cy="736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0400" y="1507067"/>
            <a:ext cx="4533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Theis</a:t>
            </a:r>
            <a:r>
              <a:rPr lang="en-US" dirty="0" smtClean="0"/>
              <a:t> but more complicated: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 flow from elastic storage - S</a:t>
            </a:r>
          </a:p>
          <a:p>
            <a:pPr marL="342900" indent="-342900">
              <a:buAutoNum type="arabicPeriod"/>
            </a:pPr>
            <a:r>
              <a:rPr lang="en-US" dirty="0" smtClean="0"/>
              <a:t>Late time flow from gravity draining –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Remember: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&gt;&gt;S</a:t>
            </a:r>
          </a:p>
          <a:p>
            <a:pPr marL="342900" indent="-342900">
              <a:buAutoNum type="arabicPeriod"/>
            </a:pPr>
            <a:r>
              <a:rPr lang="en-US" dirty="0" smtClean="0"/>
              <a:t>Vertical and horizontal flow –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v</a:t>
            </a:r>
            <a:r>
              <a:rPr lang="en-US" dirty="0" smtClean="0"/>
              <a:t> may differ from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603500" y="3454400"/>
            <a:ext cx="1066800" cy="3556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46200" y="2895600"/>
            <a:ext cx="256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Three non-dimensional variables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57500" y="3187700"/>
            <a:ext cx="88900" cy="254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994400" y="3390900"/>
            <a:ext cx="2120900" cy="646331"/>
            <a:chOff x="5994400" y="3390900"/>
            <a:chExt cx="212090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6477000" y="3390900"/>
              <a:ext cx="163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Initial flow from </a:t>
              </a:r>
              <a:r>
                <a:rPr lang="en-US" dirty="0" err="1" smtClean="0"/>
                <a:t>Storativity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4400" y="3467100"/>
              <a:ext cx="215900" cy="2540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56300" y="4381500"/>
            <a:ext cx="2209800" cy="646331"/>
            <a:chOff x="5956300" y="4381500"/>
            <a:chExt cx="22098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527800" y="4381500"/>
              <a:ext cx="1638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 flow from gravity draining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56300" y="4381500"/>
              <a:ext cx="254000" cy="342900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98600" y="4262966"/>
            <a:ext cx="2760132" cy="1200329"/>
            <a:chOff x="1498600" y="4262966"/>
            <a:chExt cx="2760132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1972733" y="4262966"/>
              <a:ext cx="2285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Difference between vertical and horizontal conductivity is important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8600" y="4470400"/>
              <a:ext cx="342900" cy="6604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80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 bldLvl="2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867" y="423333"/>
            <a:ext cx="530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Flow in Unconfined Aquifer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074333"/>
            <a:ext cx="6807200" cy="846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9667" y="1727200"/>
            <a:ext cx="8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082800"/>
            <a:ext cx="237067" cy="3090333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573865"/>
            <a:ext cx="228600" cy="265853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5173132"/>
            <a:ext cx="7010400" cy="541867"/>
          </a:xfrm>
          <a:prstGeom prst="rect">
            <a:avLst/>
          </a:prstGeom>
          <a:pattFill prst="wdUpDiag">
            <a:fgClr>
              <a:prstClr val="black"/>
            </a:fgClr>
            <a:bgClr>
              <a:srgbClr val="FF0000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13467" y="2607735"/>
            <a:ext cx="6773333" cy="2548466"/>
          </a:xfrm>
          <a:prstGeom prst="rect">
            <a:avLst/>
          </a:prstGeom>
          <a:pattFill prst="pct25">
            <a:fgClr>
              <a:schemeClr val="bg1"/>
            </a:fgClr>
            <a:bgClr>
              <a:srgbClr val="FFFF00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901824" y="2598208"/>
            <a:ext cx="1698625" cy="499533"/>
            <a:chOff x="2362322" y="1357841"/>
            <a:chExt cx="1674331" cy="499533"/>
          </a:xfrm>
        </p:grpSpPr>
        <p:sp>
          <p:nvSpPr>
            <p:cNvPr id="28" name="Rectangle 27"/>
            <p:cNvSpPr/>
            <p:nvPr/>
          </p:nvSpPr>
          <p:spPr>
            <a:xfrm>
              <a:off x="2374900" y="1357841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880651" y="2604556"/>
            <a:ext cx="3715809" cy="1116542"/>
            <a:chOff x="2362322" y="1368425"/>
            <a:chExt cx="1674331" cy="488949"/>
          </a:xfrm>
        </p:grpSpPr>
        <p:sp>
          <p:nvSpPr>
            <p:cNvPr id="39" name="Rectangle 38"/>
            <p:cNvSpPr/>
            <p:nvPr/>
          </p:nvSpPr>
          <p:spPr>
            <a:xfrm>
              <a:off x="2374900" y="1371067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872183" y="2579153"/>
            <a:ext cx="5159375" cy="1658408"/>
            <a:chOff x="2362322" y="1368425"/>
            <a:chExt cx="1674331" cy="488949"/>
          </a:xfrm>
        </p:grpSpPr>
        <p:sp>
          <p:nvSpPr>
            <p:cNvPr id="44" name="Rectangle 43"/>
            <p:cNvSpPr/>
            <p:nvPr/>
          </p:nvSpPr>
          <p:spPr>
            <a:xfrm>
              <a:off x="2374900" y="1374775"/>
              <a:ext cx="1624198" cy="466725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chemeClr val="bg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62322" y="1368425"/>
              <a:ext cx="1674331" cy="488949"/>
              <a:chOff x="1955922" y="1343025"/>
              <a:chExt cx="1674331" cy="488949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955922" y="1343025"/>
                <a:ext cx="1674331" cy="479425"/>
              </a:xfrm>
              <a:custGeom>
                <a:avLst/>
                <a:gdLst>
                  <a:gd name="connsiteX0" fmla="*/ 1718733 w 1718733"/>
                  <a:gd name="connsiteY0" fmla="*/ 4888 h 487488"/>
                  <a:gd name="connsiteX1" fmla="*/ 1066800 w 1718733"/>
                  <a:gd name="connsiteY1" fmla="*/ 4888 h 487488"/>
                  <a:gd name="connsiteX2" fmla="*/ 677333 w 1718733"/>
                  <a:gd name="connsiteY2" fmla="*/ 55688 h 487488"/>
                  <a:gd name="connsiteX3" fmla="*/ 330200 w 1718733"/>
                  <a:gd name="connsiteY3" fmla="*/ 191154 h 487488"/>
                  <a:gd name="connsiteX4" fmla="*/ 0 w 1718733"/>
                  <a:gd name="connsiteY4" fmla="*/ 487488 h 48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8733" h="487488">
                    <a:moveTo>
                      <a:pt x="1718733" y="4888"/>
                    </a:moveTo>
                    <a:cubicBezTo>
                      <a:pt x="1479550" y="654"/>
                      <a:pt x="1240367" y="-3579"/>
                      <a:pt x="1066800" y="4888"/>
                    </a:cubicBezTo>
                    <a:cubicBezTo>
                      <a:pt x="893233" y="13355"/>
                      <a:pt x="800100" y="24644"/>
                      <a:pt x="677333" y="55688"/>
                    </a:cubicBezTo>
                    <a:cubicBezTo>
                      <a:pt x="554566" y="86732"/>
                      <a:pt x="443089" y="119187"/>
                      <a:pt x="330200" y="191154"/>
                    </a:cubicBezTo>
                    <a:cubicBezTo>
                      <a:pt x="217311" y="263121"/>
                      <a:pt x="0" y="487488"/>
                      <a:pt x="0" y="487488"/>
                    </a:cubicBezTo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966384" y="1352550"/>
                <a:ext cx="1648220" cy="479424"/>
              </a:xfrm>
              <a:custGeom>
                <a:avLst/>
                <a:gdLst>
                  <a:gd name="connsiteX0" fmla="*/ 0 w 1778000"/>
                  <a:gd name="connsiteY0" fmla="*/ 491067 h 508000"/>
                  <a:gd name="connsiteX1" fmla="*/ 1761067 w 1778000"/>
                  <a:gd name="connsiteY1" fmla="*/ 0 h 508000"/>
                  <a:gd name="connsiteX2" fmla="*/ 1778000 w 1778000"/>
                  <a:gd name="connsiteY2" fmla="*/ 508000 h 508000"/>
                  <a:gd name="connsiteX3" fmla="*/ 0 w 1778000"/>
                  <a:gd name="connsiteY3" fmla="*/ 4910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0" h="508000">
                    <a:moveTo>
                      <a:pt x="0" y="491067"/>
                    </a:moveTo>
                    <a:lnTo>
                      <a:pt x="1761067" y="0"/>
                    </a:lnTo>
                    <a:lnTo>
                      <a:pt x="1778000" y="508000"/>
                    </a:lnTo>
                    <a:lnTo>
                      <a:pt x="0" y="491067"/>
                    </a:lnTo>
                    <a:close/>
                  </a:path>
                </a:pathLst>
              </a:custGeom>
              <a:pattFill prst="pct25">
                <a:fgClr>
                  <a:schemeClr val="bg1"/>
                </a:fgClr>
                <a:bgClr>
                  <a:srgbClr val="FFFF00"/>
                </a:bgClr>
              </a:patt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79600" y="2604729"/>
            <a:ext cx="609404" cy="2542808"/>
            <a:chOff x="1905001" y="2613196"/>
            <a:chExt cx="609404" cy="254280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921934" y="2954867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905001" y="330200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05001" y="366606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921934" y="4038600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913467" y="4495801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905001" y="4961467"/>
              <a:ext cx="253999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1058335" y="3699934"/>
              <a:ext cx="2542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Flow from elastic storage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2683934" y="1888067"/>
            <a:ext cx="0" cy="719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5068" y="2159000"/>
            <a:ext cx="238556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Vertical flow (gravity draining)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3623734"/>
            <a:ext cx="337511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Horizontal flow induced by gradient in head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725333" y="3361266"/>
            <a:ext cx="728133" cy="84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2590800"/>
            <a:ext cx="1585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    Elastic Storage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7800" y="2184400"/>
            <a:ext cx="12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order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3039532"/>
            <a:ext cx="187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dirty="0" smtClean="0"/>
              <a:t>Flow from gravity draining and horizontal head gradient 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308100" y="1625600"/>
            <a:ext cx="151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Pumping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5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8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445 L -3.33333E-6 0.16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6333 L 0.00191 0.2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6306 L -0.00191 0.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0.00222 L -0.09548 0.001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48" grpId="0" animBg="1"/>
      <p:bldP spid="52" grpId="0" animBg="1"/>
      <p:bldP spid="55" grpId="0"/>
      <p:bldP spid="56" grpId="0"/>
      <p:bldP spid="57" grpId="0"/>
      <p:bldP spid="58" grpId="0"/>
      <p:bldP spid="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Other Type-curves – </a:t>
            </a:r>
          </a:p>
          <a:p>
            <a:r>
              <a:rPr lang="en-US" sz="3600" dirty="0" smtClean="0"/>
              <a:t>Given without Derivations</a:t>
            </a:r>
            <a:endParaRPr lang="en-US" sz="3600" dirty="0"/>
          </a:p>
        </p:txBody>
      </p:sp>
      <p:pic>
        <p:nvPicPr>
          <p:cNvPr id="6" name="Picture 5" descr="NeumanTypeCur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758122"/>
            <a:ext cx="5346272" cy="2956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798" y="3505200"/>
            <a:ext cx="2777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Two-step curve matching: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early time data to A-type curves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late time data to B-type curves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891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2. Unconfined Aquifer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Neuman</a:t>
            </a:r>
            <a:r>
              <a:rPr lang="en-US" sz="2000" dirty="0" smtClean="0"/>
              <a:t> Formula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Appendix 6 of Fetter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1044626">
            <a:off x="778933" y="3920067"/>
            <a:ext cx="2281594" cy="307777"/>
          </a:xfrm>
          <a:prstGeom prst="rect">
            <a:avLst/>
          </a:prstGeom>
          <a:solidFill>
            <a:srgbClr val="FFFFFF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Depends on Elastic Storage 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44626">
            <a:off x="769403" y="4521200"/>
            <a:ext cx="2249860" cy="307777"/>
          </a:xfrm>
          <a:prstGeom prst="rect">
            <a:avLst/>
          </a:prstGeom>
          <a:solidFill>
            <a:srgbClr val="FFFFFF">
              <a:alpha val="4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Depends on Specific Yield </a:t>
            </a:r>
            <a:r>
              <a:rPr lang="en-US" sz="1400" dirty="0" err="1" smtClean="0">
                <a:solidFill>
                  <a:srgbClr val="8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800000"/>
                </a:solidFill>
              </a:rPr>
              <a:t>y</a:t>
            </a:r>
            <a:endParaRPr lang="en-US" sz="1400" baseline="-25000" dirty="0">
              <a:solidFill>
                <a:srgbClr val="8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30333" y="3412067"/>
            <a:ext cx="2929467" cy="1316566"/>
          </a:xfrm>
          <a:custGeom>
            <a:avLst/>
            <a:gdLst>
              <a:gd name="connsiteX0" fmla="*/ 0 w 2929467"/>
              <a:gd name="connsiteY0" fmla="*/ 1316566 h 1316566"/>
              <a:gd name="connsiteX1" fmla="*/ 97367 w 2929467"/>
              <a:gd name="connsiteY1" fmla="*/ 969433 h 1316566"/>
              <a:gd name="connsiteX2" fmla="*/ 249767 w 2929467"/>
              <a:gd name="connsiteY2" fmla="*/ 706966 h 1316566"/>
              <a:gd name="connsiteX3" fmla="*/ 482600 w 2929467"/>
              <a:gd name="connsiteY3" fmla="*/ 474133 h 1316566"/>
              <a:gd name="connsiteX4" fmla="*/ 783167 w 2929467"/>
              <a:gd name="connsiteY4" fmla="*/ 325966 h 1316566"/>
              <a:gd name="connsiteX5" fmla="*/ 1227667 w 2929467"/>
              <a:gd name="connsiteY5" fmla="*/ 211666 h 1316566"/>
              <a:gd name="connsiteX6" fmla="*/ 1608667 w 2929467"/>
              <a:gd name="connsiteY6" fmla="*/ 131233 h 1316566"/>
              <a:gd name="connsiteX7" fmla="*/ 2222500 w 2929467"/>
              <a:gd name="connsiteY7" fmla="*/ 46566 h 1316566"/>
              <a:gd name="connsiteX8" fmla="*/ 2929467 w 2929467"/>
              <a:gd name="connsiteY8" fmla="*/ 0 h 13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467" h="1316566">
                <a:moveTo>
                  <a:pt x="0" y="1316566"/>
                </a:moveTo>
                <a:cubicBezTo>
                  <a:pt x="27869" y="1193799"/>
                  <a:pt x="55739" y="1071033"/>
                  <a:pt x="97367" y="969433"/>
                </a:cubicBezTo>
                <a:cubicBezTo>
                  <a:pt x="138995" y="867833"/>
                  <a:pt x="185562" y="789516"/>
                  <a:pt x="249767" y="706966"/>
                </a:cubicBezTo>
                <a:cubicBezTo>
                  <a:pt x="313973" y="624416"/>
                  <a:pt x="393700" y="537633"/>
                  <a:pt x="482600" y="474133"/>
                </a:cubicBezTo>
                <a:cubicBezTo>
                  <a:pt x="571500" y="410633"/>
                  <a:pt x="658989" y="369710"/>
                  <a:pt x="783167" y="325966"/>
                </a:cubicBezTo>
                <a:cubicBezTo>
                  <a:pt x="907345" y="282222"/>
                  <a:pt x="1090084" y="244121"/>
                  <a:pt x="1227667" y="211666"/>
                </a:cubicBezTo>
                <a:cubicBezTo>
                  <a:pt x="1365250" y="179210"/>
                  <a:pt x="1442862" y="158750"/>
                  <a:pt x="1608667" y="131233"/>
                </a:cubicBezTo>
                <a:cubicBezTo>
                  <a:pt x="1774473" y="103716"/>
                  <a:pt x="2002367" y="68438"/>
                  <a:pt x="2222500" y="46566"/>
                </a:cubicBezTo>
                <a:cubicBezTo>
                  <a:pt x="2442633" y="24694"/>
                  <a:pt x="2929467" y="0"/>
                  <a:pt x="2929467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4"/>
          </p:cNvCxnSpPr>
          <p:nvPr/>
        </p:nvCxnSpPr>
        <p:spPr>
          <a:xfrm>
            <a:off x="4610100" y="2552700"/>
            <a:ext cx="1803400" cy="1185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8201" y="2218266"/>
            <a:ext cx="2874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Theis</a:t>
            </a:r>
            <a:r>
              <a:rPr lang="en-US" sz="1600" dirty="0" smtClean="0"/>
              <a:t> curve using Elastic Storage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7186082" y="3615267"/>
            <a:ext cx="1386417" cy="1104900"/>
          </a:xfrm>
          <a:custGeom>
            <a:avLst/>
            <a:gdLst>
              <a:gd name="connsiteX0" fmla="*/ 0 w 1384300"/>
              <a:gd name="connsiteY0" fmla="*/ 1104900 h 1104900"/>
              <a:gd name="connsiteX1" fmla="*/ 71967 w 1384300"/>
              <a:gd name="connsiteY1" fmla="*/ 867833 h 1104900"/>
              <a:gd name="connsiteX2" fmla="*/ 160867 w 1384300"/>
              <a:gd name="connsiteY2" fmla="*/ 630766 h 1104900"/>
              <a:gd name="connsiteX3" fmla="*/ 254000 w 1384300"/>
              <a:gd name="connsiteY3" fmla="*/ 491066 h 1104900"/>
              <a:gd name="connsiteX4" fmla="*/ 410634 w 1384300"/>
              <a:gd name="connsiteY4" fmla="*/ 309033 h 1104900"/>
              <a:gd name="connsiteX5" fmla="*/ 554567 w 1384300"/>
              <a:gd name="connsiteY5" fmla="*/ 207433 h 1104900"/>
              <a:gd name="connsiteX6" fmla="*/ 723900 w 1384300"/>
              <a:gd name="connsiteY6" fmla="*/ 148166 h 1104900"/>
              <a:gd name="connsiteX7" fmla="*/ 922867 w 1384300"/>
              <a:gd name="connsiteY7" fmla="*/ 84666 h 1104900"/>
              <a:gd name="connsiteX8" fmla="*/ 1159934 w 1384300"/>
              <a:gd name="connsiteY8" fmla="*/ 33866 h 1104900"/>
              <a:gd name="connsiteX9" fmla="*/ 1384300 w 1384300"/>
              <a:gd name="connsiteY9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4300" h="1104900">
                <a:moveTo>
                  <a:pt x="0" y="1104900"/>
                </a:moveTo>
                <a:cubicBezTo>
                  <a:pt x="22578" y="1025877"/>
                  <a:pt x="45156" y="946855"/>
                  <a:pt x="71967" y="867833"/>
                </a:cubicBezTo>
                <a:cubicBezTo>
                  <a:pt x="98778" y="788811"/>
                  <a:pt x="130528" y="693560"/>
                  <a:pt x="160867" y="630766"/>
                </a:cubicBezTo>
                <a:cubicBezTo>
                  <a:pt x="191206" y="567971"/>
                  <a:pt x="212372" y="544688"/>
                  <a:pt x="254000" y="491066"/>
                </a:cubicBezTo>
                <a:cubicBezTo>
                  <a:pt x="295628" y="437444"/>
                  <a:pt x="360539" y="356305"/>
                  <a:pt x="410634" y="309033"/>
                </a:cubicBezTo>
                <a:cubicBezTo>
                  <a:pt x="460729" y="261761"/>
                  <a:pt x="502356" y="234244"/>
                  <a:pt x="554567" y="207433"/>
                </a:cubicBezTo>
                <a:cubicBezTo>
                  <a:pt x="606778" y="180622"/>
                  <a:pt x="662517" y="168627"/>
                  <a:pt x="723900" y="148166"/>
                </a:cubicBezTo>
                <a:cubicBezTo>
                  <a:pt x="785283" y="127705"/>
                  <a:pt x="850195" y="103716"/>
                  <a:pt x="922867" y="84666"/>
                </a:cubicBezTo>
                <a:cubicBezTo>
                  <a:pt x="995539" y="65616"/>
                  <a:pt x="1083029" y="47977"/>
                  <a:pt x="1159934" y="33866"/>
                </a:cubicBezTo>
                <a:cubicBezTo>
                  <a:pt x="1236840" y="19755"/>
                  <a:pt x="1384300" y="0"/>
                  <a:pt x="1384300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4" idx="6"/>
          </p:cNvCxnSpPr>
          <p:nvPr/>
        </p:nvCxnSpPr>
        <p:spPr>
          <a:xfrm flipH="1">
            <a:off x="7911089" y="1765300"/>
            <a:ext cx="337562" cy="1998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9201" y="1409700"/>
            <a:ext cx="2745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Theis</a:t>
            </a:r>
            <a:r>
              <a:rPr lang="en-US" sz="1600" dirty="0" smtClean="0"/>
              <a:t> curve using Specific Yield</a:t>
            </a:r>
            <a:endParaRPr lang="en-US" sz="1600" dirty="0"/>
          </a:p>
        </p:txBody>
      </p:sp>
      <p:sp>
        <p:nvSpPr>
          <p:cNvPr id="19" name="Freeform 18"/>
          <p:cNvSpPr/>
          <p:nvPr/>
        </p:nvSpPr>
        <p:spPr>
          <a:xfrm>
            <a:off x="5706533" y="3886200"/>
            <a:ext cx="1912154" cy="605367"/>
          </a:xfrm>
          <a:custGeom>
            <a:avLst/>
            <a:gdLst>
              <a:gd name="connsiteX0" fmla="*/ 0 w 1909234"/>
              <a:gd name="connsiteY0" fmla="*/ 605367 h 605367"/>
              <a:gd name="connsiteX1" fmla="*/ 38100 w 1909234"/>
              <a:gd name="connsiteY1" fmla="*/ 508000 h 605367"/>
              <a:gd name="connsiteX2" fmla="*/ 127000 w 1909234"/>
              <a:gd name="connsiteY2" fmla="*/ 381000 h 605367"/>
              <a:gd name="connsiteX3" fmla="*/ 211667 w 1909234"/>
              <a:gd name="connsiteY3" fmla="*/ 313267 h 605367"/>
              <a:gd name="connsiteX4" fmla="*/ 338667 w 1909234"/>
              <a:gd name="connsiteY4" fmla="*/ 249767 h 605367"/>
              <a:gd name="connsiteX5" fmla="*/ 452967 w 1909234"/>
              <a:gd name="connsiteY5" fmla="*/ 241300 h 605367"/>
              <a:gd name="connsiteX6" fmla="*/ 660400 w 1909234"/>
              <a:gd name="connsiteY6" fmla="*/ 237067 h 605367"/>
              <a:gd name="connsiteX7" fmla="*/ 863600 w 1909234"/>
              <a:gd name="connsiteY7" fmla="*/ 237067 h 605367"/>
              <a:gd name="connsiteX8" fmla="*/ 1079500 w 1909234"/>
              <a:gd name="connsiteY8" fmla="*/ 241300 h 605367"/>
              <a:gd name="connsiteX9" fmla="*/ 1244600 w 1909234"/>
              <a:gd name="connsiteY9" fmla="*/ 228600 h 605367"/>
              <a:gd name="connsiteX10" fmla="*/ 1380067 w 1909234"/>
              <a:gd name="connsiteY10" fmla="*/ 215900 h 605367"/>
              <a:gd name="connsiteX11" fmla="*/ 1502834 w 1909234"/>
              <a:gd name="connsiteY11" fmla="*/ 190500 h 605367"/>
              <a:gd name="connsiteX12" fmla="*/ 1659467 w 1909234"/>
              <a:gd name="connsiteY12" fmla="*/ 143933 h 605367"/>
              <a:gd name="connsiteX13" fmla="*/ 1811867 w 1909234"/>
              <a:gd name="connsiteY13" fmla="*/ 59267 h 605367"/>
              <a:gd name="connsiteX14" fmla="*/ 1909234 w 1909234"/>
              <a:gd name="connsiteY14" fmla="*/ 0 h 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34" h="605367">
                <a:moveTo>
                  <a:pt x="0" y="605367"/>
                </a:moveTo>
                <a:cubicBezTo>
                  <a:pt x="8466" y="575380"/>
                  <a:pt x="16933" y="545394"/>
                  <a:pt x="38100" y="508000"/>
                </a:cubicBezTo>
                <a:cubicBezTo>
                  <a:pt x="59267" y="470606"/>
                  <a:pt x="98072" y="413455"/>
                  <a:pt x="127000" y="381000"/>
                </a:cubicBezTo>
                <a:cubicBezTo>
                  <a:pt x="155928" y="348544"/>
                  <a:pt x="176389" y="335139"/>
                  <a:pt x="211667" y="313267"/>
                </a:cubicBezTo>
                <a:cubicBezTo>
                  <a:pt x="246945" y="291395"/>
                  <a:pt x="298450" y="261761"/>
                  <a:pt x="338667" y="249767"/>
                </a:cubicBezTo>
                <a:cubicBezTo>
                  <a:pt x="378884" y="237773"/>
                  <a:pt x="399345" y="243417"/>
                  <a:pt x="452967" y="241300"/>
                </a:cubicBezTo>
                <a:cubicBezTo>
                  <a:pt x="506589" y="239183"/>
                  <a:pt x="591961" y="237772"/>
                  <a:pt x="660400" y="237067"/>
                </a:cubicBezTo>
                <a:cubicBezTo>
                  <a:pt x="728839" y="236361"/>
                  <a:pt x="863600" y="237067"/>
                  <a:pt x="863600" y="237067"/>
                </a:cubicBezTo>
                <a:cubicBezTo>
                  <a:pt x="933450" y="237772"/>
                  <a:pt x="1016000" y="242711"/>
                  <a:pt x="1079500" y="241300"/>
                </a:cubicBezTo>
                <a:cubicBezTo>
                  <a:pt x="1143000" y="239889"/>
                  <a:pt x="1244600" y="228600"/>
                  <a:pt x="1244600" y="228600"/>
                </a:cubicBezTo>
                <a:cubicBezTo>
                  <a:pt x="1294694" y="224367"/>
                  <a:pt x="1337028" y="222250"/>
                  <a:pt x="1380067" y="215900"/>
                </a:cubicBezTo>
                <a:cubicBezTo>
                  <a:pt x="1423106" y="209550"/>
                  <a:pt x="1456267" y="202495"/>
                  <a:pt x="1502834" y="190500"/>
                </a:cubicBezTo>
                <a:cubicBezTo>
                  <a:pt x="1549401" y="178505"/>
                  <a:pt x="1607961" y="165805"/>
                  <a:pt x="1659467" y="143933"/>
                </a:cubicBezTo>
                <a:cubicBezTo>
                  <a:pt x="1710973" y="122061"/>
                  <a:pt x="1770239" y="83256"/>
                  <a:pt x="1811867" y="59267"/>
                </a:cubicBezTo>
                <a:cubicBezTo>
                  <a:pt x="1853495" y="35278"/>
                  <a:pt x="1881364" y="17639"/>
                  <a:pt x="1909234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5567" y="1849967"/>
            <a:ext cx="339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Transition depends on ratio r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v</a:t>
            </a:r>
            <a:r>
              <a:rPr lang="en-US" sz="1600" dirty="0" smtClean="0"/>
              <a:t>/(K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b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6444560" y="2188521"/>
            <a:ext cx="299140" cy="1862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725583" y="3854450"/>
            <a:ext cx="1519767" cy="605367"/>
          </a:xfrm>
          <a:custGeom>
            <a:avLst/>
            <a:gdLst>
              <a:gd name="connsiteX0" fmla="*/ 0 w 1909234"/>
              <a:gd name="connsiteY0" fmla="*/ 605367 h 605367"/>
              <a:gd name="connsiteX1" fmla="*/ 38100 w 1909234"/>
              <a:gd name="connsiteY1" fmla="*/ 508000 h 605367"/>
              <a:gd name="connsiteX2" fmla="*/ 127000 w 1909234"/>
              <a:gd name="connsiteY2" fmla="*/ 381000 h 605367"/>
              <a:gd name="connsiteX3" fmla="*/ 211667 w 1909234"/>
              <a:gd name="connsiteY3" fmla="*/ 313267 h 605367"/>
              <a:gd name="connsiteX4" fmla="*/ 338667 w 1909234"/>
              <a:gd name="connsiteY4" fmla="*/ 249767 h 605367"/>
              <a:gd name="connsiteX5" fmla="*/ 452967 w 1909234"/>
              <a:gd name="connsiteY5" fmla="*/ 241300 h 605367"/>
              <a:gd name="connsiteX6" fmla="*/ 660400 w 1909234"/>
              <a:gd name="connsiteY6" fmla="*/ 237067 h 605367"/>
              <a:gd name="connsiteX7" fmla="*/ 863600 w 1909234"/>
              <a:gd name="connsiteY7" fmla="*/ 237067 h 605367"/>
              <a:gd name="connsiteX8" fmla="*/ 1079500 w 1909234"/>
              <a:gd name="connsiteY8" fmla="*/ 241300 h 605367"/>
              <a:gd name="connsiteX9" fmla="*/ 1244600 w 1909234"/>
              <a:gd name="connsiteY9" fmla="*/ 228600 h 605367"/>
              <a:gd name="connsiteX10" fmla="*/ 1380067 w 1909234"/>
              <a:gd name="connsiteY10" fmla="*/ 215900 h 605367"/>
              <a:gd name="connsiteX11" fmla="*/ 1502834 w 1909234"/>
              <a:gd name="connsiteY11" fmla="*/ 190500 h 605367"/>
              <a:gd name="connsiteX12" fmla="*/ 1659467 w 1909234"/>
              <a:gd name="connsiteY12" fmla="*/ 143933 h 605367"/>
              <a:gd name="connsiteX13" fmla="*/ 1811867 w 1909234"/>
              <a:gd name="connsiteY13" fmla="*/ 59267 h 605367"/>
              <a:gd name="connsiteX14" fmla="*/ 1909234 w 1909234"/>
              <a:gd name="connsiteY14" fmla="*/ 0 h 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9234" h="605367">
                <a:moveTo>
                  <a:pt x="0" y="605367"/>
                </a:moveTo>
                <a:cubicBezTo>
                  <a:pt x="8466" y="575380"/>
                  <a:pt x="16933" y="545394"/>
                  <a:pt x="38100" y="508000"/>
                </a:cubicBezTo>
                <a:cubicBezTo>
                  <a:pt x="59267" y="470606"/>
                  <a:pt x="98072" y="413455"/>
                  <a:pt x="127000" y="381000"/>
                </a:cubicBezTo>
                <a:cubicBezTo>
                  <a:pt x="155928" y="348544"/>
                  <a:pt x="176389" y="335139"/>
                  <a:pt x="211667" y="313267"/>
                </a:cubicBezTo>
                <a:cubicBezTo>
                  <a:pt x="246945" y="291395"/>
                  <a:pt x="298450" y="261761"/>
                  <a:pt x="338667" y="249767"/>
                </a:cubicBezTo>
                <a:cubicBezTo>
                  <a:pt x="378884" y="237773"/>
                  <a:pt x="399345" y="243417"/>
                  <a:pt x="452967" y="241300"/>
                </a:cubicBezTo>
                <a:cubicBezTo>
                  <a:pt x="506589" y="239183"/>
                  <a:pt x="591961" y="237772"/>
                  <a:pt x="660400" y="237067"/>
                </a:cubicBezTo>
                <a:cubicBezTo>
                  <a:pt x="728839" y="236361"/>
                  <a:pt x="863600" y="237067"/>
                  <a:pt x="863600" y="237067"/>
                </a:cubicBezTo>
                <a:cubicBezTo>
                  <a:pt x="933450" y="237772"/>
                  <a:pt x="1016000" y="242711"/>
                  <a:pt x="1079500" y="241300"/>
                </a:cubicBezTo>
                <a:cubicBezTo>
                  <a:pt x="1143000" y="239889"/>
                  <a:pt x="1244600" y="228600"/>
                  <a:pt x="1244600" y="228600"/>
                </a:cubicBezTo>
                <a:cubicBezTo>
                  <a:pt x="1294694" y="224367"/>
                  <a:pt x="1337028" y="222250"/>
                  <a:pt x="1380067" y="215900"/>
                </a:cubicBezTo>
                <a:cubicBezTo>
                  <a:pt x="1423106" y="209550"/>
                  <a:pt x="1456267" y="202495"/>
                  <a:pt x="1502834" y="190500"/>
                </a:cubicBezTo>
                <a:cubicBezTo>
                  <a:pt x="1549401" y="178505"/>
                  <a:pt x="1607961" y="165805"/>
                  <a:pt x="1659467" y="143933"/>
                </a:cubicBezTo>
                <a:cubicBezTo>
                  <a:pt x="1710973" y="122061"/>
                  <a:pt x="1770239" y="83256"/>
                  <a:pt x="1811867" y="59267"/>
                </a:cubicBezTo>
                <a:cubicBezTo>
                  <a:pt x="1853495" y="35278"/>
                  <a:pt x="1881364" y="17639"/>
                  <a:pt x="1909234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51500" y="4781550"/>
            <a:ext cx="1549400" cy="276999"/>
            <a:chOff x="5645150" y="4756150"/>
            <a:chExt cx="1549400" cy="276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645150" y="4787900"/>
              <a:ext cx="1549400" cy="635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99150" y="4756150"/>
              <a:ext cx="733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baseline="-25000" dirty="0" err="1" smtClean="0">
                  <a:solidFill>
                    <a:schemeClr val="bg1"/>
                  </a:solidFill>
                </a:rPr>
                <a:t>y</a:t>
              </a:r>
              <a:r>
                <a:rPr lang="en-US" sz="1200" dirty="0" smtClean="0">
                  <a:solidFill>
                    <a:schemeClr val="bg1"/>
                  </a:solidFill>
                </a:rPr>
                <a:t>=10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sz="1200" dirty="0" smtClean="0">
                  <a:solidFill>
                    <a:schemeClr val="bg1"/>
                  </a:solidFill>
                </a:rPr>
                <a:t>*S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45150" y="4775200"/>
            <a:ext cx="1092200" cy="276999"/>
            <a:chOff x="5645150" y="4756150"/>
            <a:chExt cx="1092200" cy="276999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645150" y="4794250"/>
              <a:ext cx="10922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899150" y="4756150"/>
              <a:ext cx="733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baseline="-25000" dirty="0" err="1" smtClean="0">
                  <a:solidFill>
                    <a:schemeClr val="bg1"/>
                  </a:solidFill>
                </a:rPr>
                <a:t>y</a:t>
              </a:r>
              <a:r>
                <a:rPr lang="en-US" sz="1200" dirty="0" smtClean="0">
                  <a:solidFill>
                    <a:schemeClr val="bg1"/>
                  </a:solidFill>
                </a:rPr>
                <a:t>=10</a:t>
              </a:r>
              <a:r>
                <a:rPr lang="en-US" sz="1200" baseline="30000" dirty="0">
                  <a:solidFill>
                    <a:schemeClr val="bg1"/>
                  </a:solidFill>
                </a:rPr>
                <a:t>3</a:t>
              </a:r>
              <a:r>
                <a:rPr lang="en-US" sz="1200" dirty="0" smtClean="0">
                  <a:solidFill>
                    <a:schemeClr val="bg1"/>
                  </a:solidFill>
                </a:rPr>
                <a:t>*S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19750" y="3600450"/>
            <a:ext cx="2857500" cy="984250"/>
            <a:chOff x="5619750" y="3600450"/>
            <a:chExt cx="2857500" cy="984250"/>
          </a:xfrm>
        </p:grpSpPr>
        <p:sp>
          <p:nvSpPr>
            <p:cNvPr id="40" name="Oval 39"/>
            <p:cNvSpPr/>
            <p:nvPr/>
          </p:nvSpPr>
          <p:spPr>
            <a:xfrm>
              <a:off x="8382000" y="36004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02300" y="4330700"/>
              <a:ext cx="85725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48350" y="4181475"/>
              <a:ext cx="66675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061075" y="4067175"/>
              <a:ext cx="76200" cy="793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88099" y="4086224"/>
              <a:ext cx="73025" cy="60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651625" y="4076700"/>
              <a:ext cx="66675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00900" y="40068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940550" y="40767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467600" y="39243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683500" y="38036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874000" y="3708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47050" y="36449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619750" y="45021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26100" y="3644900"/>
            <a:ext cx="2120900" cy="933450"/>
            <a:chOff x="5619750" y="3600450"/>
            <a:chExt cx="2857500" cy="984250"/>
          </a:xfrm>
        </p:grpSpPr>
        <p:sp>
          <p:nvSpPr>
            <p:cNvPr id="56" name="Oval 55"/>
            <p:cNvSpPr/>
            <p:nvPr/>
          </p:nvSpPr>
          <p:spPr>
            <a:xfrm>
              <a:off x="8382000" y="36004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702300" y="43307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848350" y="4216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32500" y="4089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69050" y="4043222"/>
              <a:ext cx="80573" cy="660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531013" y="4025792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00900" y="40068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902051" y="4029831"/>
              <a:ext cx="90839" cy="72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467600" y="39243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83500" y="38036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874000" y="37084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47050" y="364490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619750" y="4502150"/>
              <a:ext cx="95250" cy="82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20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83 0.00111 " pathEditMode="relative" ptsTypes="AA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8" grpId="0"/>
      <p:bldP spid="5" grpId="0" animBg="1"/>
      <p:bldP spid="9" grpId="0" animBg="1"/>
      <p:bldP spid="10" grpId="0" animBg="1"/>
      <p:bldP spid="13" grpId="0"/>
      <p:bldP spid="14" grpId="0" animBg="1"/>
      <p:bldP spid="14" grpId="1" animBg="1"/>
      <p:bldP spid="16" grpId="0"/>
      <p:bldP spid="19" grpId="0" animBg="1"/>
      <p:bldP spid="19" grpId="1" animBg="1"/>
      <p:bldP spid="2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235200"/>
            <a:ext cx="279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End: Other Type Curves</a:t>
            </a:r>
          </a:p>
          <a:p>
            <a:endParaRPr lang="en-US" dirty="0"/>
          </a:p>
          <a:p>
            <a:r>
              <a:rPr lang="en-US" dirty="0" smtClean="0"/>
              <a:t>Coming up: Well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Macintosh PowerPoint</Application>
  <PresentationFormat>On-screen Show (16:10)</PresentationFormat>
  <Paragraphs>70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1</cp:revision>
  <dcterms:created xsi:type="dcterms:W3CDTF">2012-04-03T21:24:15Z</dcterms:created>
  <dcterms:modified xsi:type="dcterms:W3CDTF">2012-04-03T21:25:14Z</dcterms:modified>
</cp:coreProperties>
</file>