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embeddings/oleObject10.bin" ContentType="application/vnd.openxmlformats-officedocument.oleObject"/>
  <Override PartName="/ppt/notesSlides/notesSlide15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8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25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26.bin" ContentType="application/vnd.openxmlformats-officedocument.oleObject"/>
  <Override PartName="/ppt/notesSlides/notesSlide39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41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Microsoft_Equation1.bin" ContentType="application/vnd.openxmlformats-officedocument.oleObject"/>
  <Override PartName="/ppt/embeddings/oleObject5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63" r:id="rId3"/>
    <p:sldId id="364" r:id="rId4"/>
    <p:sldId id="311" r:id="rId5"/>
    <p:sldId id="340" r:id="rId6"/>
    <p:sldId id="355" r:id="rId7"/>
    <p:sldId id="401" r:id="rId8"/>
    <p:sldId id="422" r:id="rId9"/>
    <p:sldId id="356" r:id="rId10"/>
    <p:sldId id="357" r:id="rId11"/>
    <p:sldId id="362" r:id="rId12"/>
    <p:sldId id="366" r:id="rId13"/>
    <p:sldId id="358" r:id="rId14"/>
    <p:sldId id="365" r:id="rId15"/>
    <p:sldId id="367" r:id="rId16"/>
    <p:sldId id="368" r:id="rId17"/>
    <p:sldId id="369" r:id="rId18"/>
    <p:sldId id="370" r:id="rId19"/>
    <p:sldId id="403" r:id="rId20"/>
    <p:sldId id="400" r:id="rId21"/>
    <p:sldId id="373" r:id="rId22"/>
    <p:sldId id="375" r:id="rId23"/>
    <p:sldId id="347" r:id="rId24"/>
    <p:sldId id="420" r:id="rId25"/>
    <p:sldId id="348" r:id="rId26"/>
    <p:sldId id="376" r:id="rId27"/>
    <p:sldId id="349" r:id="rId28"/>
    <p:sldId id="377" r:id="rId29"/>
    <p:sldId id="378" r:id="rId30"/>
    <p:sldId id="379" r:id="rId31"/>
    <p:sldId id="404" r:id="rId32"/>
    <p:sldId id="414" r:id="rId33"/>
    <p:sldId id="381" r:id="rId34"/>
    <p:sldId id="415" r:id="rId35"/>
    <p:sldId id="383" r:id="rId36"/>
    <p:sldId id="382" r:id="rId37"/>
    <p:sldId id="385" r:id="rId38"/>
    <p:sldId id="386" r:id="rId39"/>
    <p:sldId id="359" r:id="rId40"/>
    <p:sldId id="389" r:id="rId41"/>
    <p:sldId id="387" r:id="rId42"/>
    <p:sldId id="399" r:id="rId43"/>
    <p:sldId id="392" r:id="rId44"/>
    <p:sldId id="405" r:id="rId45"/>
    <p:sldId id="416" r:id="rId46"/>
    <p:sldId id="390" r:id="rId47"/>
    <p:sldId id="391" r:id="rId48"/>
    <p:sldId id="423" r:id="rId49"/>
    <p:sldId id="402" r:id="rId50"/>
    <p:sldId id="406" r:id="rId51"/>
    <p:sldId id="407" r:id="rId52"/>
    <p:sldId id="419" r:id="rId53"/>
    <p:sldId id="343" r:id="rId54"/>
    <p:sldId id="394" r:id="rId55"/>
    <p:sldId id="396" r:id="rId56"/>
    <p:sldId id="395" r:id="rId57"/>
    <p:sldId id="397" r:id="rId58"/>
    <p:sldId id="354" r:id="rId59"/>
    <p:sldId id="360" r:id="rId60"/>
    <p:sldId id="408" r:id="rId61"/>
    <p:sldId id="409" r:id="rId62"/>
    <p:sldId id="417" r:id="rId63"/>
    <p:sldId id="398" r:id="rId64"/>
    <p:sldId id="410" r:id="rId65"/>
    <p:sldId id="351" r:id="rId66"/>
    <p:sldId id="412" r:id="rId67"/>
    <p:sldId id="352" r:id="rId68"/>
    <p:sldId id="411" r:id="rId69"/>
    <p:sldId id="413" r:id="rId70"/>
    <p:sldId id="421" r:id="rId71"/>
    <p:sldId id="418" r:id="rId72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DFFB1"/>
    <a:srgbClr val="9B8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88" autoAdjust="0"/>
  </p:normalViewPr>
  <p:slideViewPr>
    <p:cSldViewPr snapToGrid="0">
      <p:cViewPr>
        <p:scale>
          <a:sx n="150" d="100"/>
          <a:sy n="150" d="100"/>
        </p:scale>
        <p:origin x="-1592" y="-15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74ED-AE25-0941-9FD0-5ED7058C4388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9742A-F852-5542-B2BA-D9FBC32D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12F2-63E5-6244-896D-FF0D0B4114C3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068E-8828-E94C-B605-41CE8AC65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4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7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9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1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7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4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3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0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3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24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1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0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90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5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19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3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6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6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8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8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14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99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47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EEFD-2545-4DAA-95EE-6DF8304F3E0F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BA6F-FD73-499B-A96C-AA0D5768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image" Target="../media/image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.emf"/><Relationship Id="rId5" Type="http://schemas.openxmlformats.org/officeDocument/2006/relationships/image" Target="../media/image19.jpe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2.jpeg"/><Relationship Id="rId5" Type="http://schemas.openxmlformats.org/officeDocument/2006/relationships/image" Target="../media/image19.jpeg"/><Relationship Id="rId6" Type="http://schemas.openxmlformats.org/officeDocument/2006/relationships/image" Target="../media/image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7.emf"/><Relationship Id="rId8" Type="http://schemas.openxmlformats.org/officeDocument/2006/relationships/image" Target="../media/image2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2.emf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.emf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5.emf"/><Relationship Id="rId8" Type="http://schemas.openxmlformats.org/officeDocument/2006/relationships/image" Target="../media/image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8.emf"/><Relationship Id="rId8" Type="http://schemas.openxmlformats.org/officeDocument/2006/relationships/image" Target="../media/image49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60.emf"/><Relationship Id="rId17" Type="http://schemas.openxmlformats.org/officeDocument/2006/relationships/oleObject" Target="../embeddings/Microsoft_Equation1.bin"/><Relationship Id="rId18" Type="http://schemas.openxmlformats.org/officeDocument/2006/relationships/image" Target="../media/image6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4" Type="http://schemas.openxmlformats.org/officeDocument/2006/relationships/image" Target="../media/image62.jpe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5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oleObject" Target="../embeddings/oleObject51.bin"/><Relationship Id="rId5" Type="http://schemas.openxmlformats.org/officeDocument/2006/relationships/image" Target="../media/image6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Other “Type”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139965"/>
            <a:ext cx="6451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Equations in axial coordinates</a:t>
            </a:r>
            <a:endParaRPr lang="en-US" sz="3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046706" y="2804583"/>
            <a:ext cx="1737154" cy="1386417"/>
            <a:chOff x="6926306" y="1344083"/>
            <a:chExt cx="1737154" cy="1386417"/>
          </a:xfrm>
        </p:grpSpPr>
        <p:cxnSp>
          <p:nvCxnSpPr>
            <p:cNvPr id="7" name="Straight Connector 6"/>
            <p:cNvCxnSpPr>
              <a:endCxn id="9" idx="4"/>
            </p:cNvCxnSpPr>
            <p:nvPr/>
          </p:nvCxnSpPr>
          <p:spPr>
            <a:xfrm>
              <a:off x="7416800" y="1344083"/>
              <a:ext cx="6350" cy="1386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926306" y="1513417"/>
              <a:ext cx="1737154" cy="1217083"/>
              <a:chOff x="6926306" y="1449917"/>
              <a:chExt cx="1737154" cy="12170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934200" y="1449917"/>
                <a:ext cx="977900" cy="2751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934200" y="2391833"/>
                <a:ext cx="977900" cy="2751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cxnSp>
            <p:nvCxnSpPr>
              <p:cNvPr id="10" name="Straight Connector 9"/>
              <p:cNvCxnSpPr>
                <a:endCxn id="9" idx="2"/>
              </p:cNvCxnSpPr>
              <p:nvPr/>
            </p:nvCxnSpPr>
            <p:spPr>
              <a:xfrm>
                <a:off x="6926306" y="1582638"/>
                <a:ext cx="7894" cy="9467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9" idx="6"/>
              </p:cNvCxnSpPr>
              <p:nvPr/>
            </p:nvCxnSpPr>
            <p:spPr>
              <a:xfrm flipH="1">
                <a:off x="7912100" y="1576917"/>
                <a:ext cx="11670" cy="952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361405" y="1538875"/>
                <a:ext cx="13730" cy="10411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414056" y="2033716"/>
                <a:ext cx="491181" cy="200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478109" y="1916442"/>
                <a:ext cx="185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96432" y="1750542"/>
                <a:ext cx="265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</a:t>
                </a:r>
                <a:endParaRPr lang="en-US" dirty="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00300" y="977900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Cartesian Coordinates: x, y, 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14478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Coordinates: r,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,  z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" y="2806700"/>
            <a:ext cx="257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vertical flow</a:t>
            </a:r>
          </a:p>
          <a:p>
            <a:r>
              <a:rPr lang="en-US" sz="1600" dirty="0" smtClean="0"/>
              <a:t>Same </a:t>
            </a:r>
            <a:r>
              <a:rPr lang="en-US" sz="1600" dirty="0"/>
              <a:t>flow at all angles </a:t>
            </a:r>
            <a:r>
              <a:rPr lang="en-US" sz="1600" dirty="0">
                <a:latin typeface="Symbol" charset="2"/>
                <a:cs typeface="Symbol" charset="2"/>
              </a:rPr>
              <a:t>q</a:t>
            </a:r>
          </a:p>
          <a:p>
            <a:r>
              <a:rPr lang="en-US" sz="1600" dirty="0" smtClean="0"/>
              <a:t>Flow only outward or inward</a:t>
            </a:r>
          </a:p>
          <a:p>
            <a:r>
              <a:rPr lang="en-US" sz="1600" dirty="0" smtClean="0"/>
              <a:t>Flow size depends </a:t>
            </a:r>
            <a:r>
              <a:rPr lang="en-US" sz="1600" dirty="0"/>
              <a:t>only on </a:t>
            </a:r>
            <a:r>
              <a:rPr lang="en-US" sz="1600" dirty="0" smtClean="0"/>
              <a:t>r</a:t>
            </a:r>
            <a:endParaRPr lang="en-US" sz="1600" dirty="0" smtClean="0">
              <a:latin typeface="Symbol" charset="2"/>
              <a:cs typeface="Symbol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000" y="23876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use Radial </a:t>
            </a:r>
            <a:r>
              <a:rPr lang="en-US" dirty="0"/>
              <a:t>flow: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143500" y="3632200"/>
            <a:ext cx="393700" cy="431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562600" y="3619500"/>
            <a:ext cx="368300" cy="419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584305" y="3627967"/>
            <a:ext cx="702196" cy="116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914900" y="3200400"/>
            <a:ext cx="609600" cy="423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543550" y="3251200"/>
            <a:ext cx="463551" cy="368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711700" y="3656574"/>
            <a:ext cx="783704" cy="137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66900" y="4394200"/>
            <a:ext cx="252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cylinder </a:t>
            </a:r>
            <a:r>
              <a:rPr lang="en-US" dirty="0"/>
              <a:t>of radius</a:t>
            </a:r>
          </a:p>
          <a:p>
            <a:r>
              <a:rPr lang="en-US" dirty="0"/>
              <a:t>r and height b :</a:t>
            </a:r>
          </a:p>
          <a:p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207000" y="990601"/>
            <a:ext cx="2095500" cy="1409699"/>
            <a:chOff x="5207000" y="990601"/>
            <a:chExt cx="2095500" cy="1409699"/>
          </a:xfrm>
        </p:grpSpPr>
        <p:sp>
          <p:nvSpPr>
            <p:cNvPr id="39" name="TextBox 38"/>
            <p:cNvSpPr txBox="1"/>
            <p:nvPr/>
          </p:nvSpPr>
          <p:spPr>
            <a:xfrm>
              <a:off x="6353033" y="1413044"/>
              <a:ext cx="287740" cy="3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9697" y="1401595"/>
              <a:ext cx="362803" cy="3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q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207000" y="990601"/>
              <a:ext cx="2057400" cy="1409699"/>
              <a:chOff x="5207000" y="990601"/>
              <a:chExt cx="2057400" cy="140969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240440" y="990601"/>
                <a:ext cx="6495" cy="140969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240439" y="1625600"/>
                <a:ext cx="439761" cy="26264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680200" y="1663700"/>
                <a:ext cx="457200" cy="254000"/>
              </a:xfrm>
              <a:custGeom>
                <a:avLst/>
                <a:gdLst>
                  <a:gd name="connsiteX0" fmla="*/ 127000 w 128222"/>
                  <a:gd name="connsiteY0" fmla="*/ 444500 h 444500"/>
                  <a:gd name="connsiteX1" fmla="*/ 127000 w 128222"/>
                  <a:gd name="connsiteY1" fmla="*/ 241300 h 444500"/>
                  <a:gd name="connsiteX2" fmla="*/ 114300 w 128222"/>
                  <a:gd name="connsiteY2" fmla="*/ 139700 h 444500"/>
                  <a:gd name="connsiteX3" fmla="*/ 38100 w 128222"/>
                  <a:gd name="connsiteY3" fmla="*/ 38100 h 444500"/>
                  <a:gd name="connsiteX4" fmla="*/ 0 w 128222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22" h="444500">
                    <a:moveTo>
                      <a:pt x="127000" y="444500"/>
                    </a:moveTo>
                    <a:cubicBezTo>
                      <a:pt x="128058" y="368300"/>
                      <a:pt x="129117" y="292100"/>
                      <a:pt x="127000" y="241300"/>
                    </a:cubicBezTo>
                    <a:cubicBezTo>
                      <a:pt x="124883" y="190500"/>
                      <a:pt x="129117" y="173567"/>
                      <a:pt x="114300" y="139700"/>
                    </a:cubicBezTo>
                    <a:cubicBezTo>
                      <a:pt x="99483" y="105833"/>
                      <a:pt x="57150" y="61383"/>
                      <a:pt x="38100" y="38100"/>
                    </a:cubicBezTo>
                    <a:cubicBezTo>
                      <a:pt x="19050" y="14817"/>
                      <a:pt x="0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290481" y="1888247"/>
                <a:ext cx="938284" cy="13475"/>
              </a:xfrm>
              <a:prstGeom prst="line">
                <a:avLst/>
              </a:prstGeom>
              <a:ln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905500" y="1888247"/>
                <a:ext cx="237699" cy="39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6128793" y="1892300"/>
                <a:ext cx="5307" cy="488335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5207000" y="1612900"/>
                <a:ext cx="2057400" cy="5715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31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31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31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5029200" y="4178300"/>
            <a:ext cx="120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through surface of area 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3.33333E-6 L -2.77778E-7 3.33333E-6 " pathEditMode="relative" ptsTypes="AA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2 L 1.11111E-6 3.33333E-6 " pathEditMode="relative" ptsTypes="AA">
                                      <p:cBhvr>
                                        <p:cTn id="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0.19778 L -3.46945E-18 -3.33333E-6 " pathEditMode="relative" ptsTypes="AA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00222 L -6.94444E-6 -6.66667E-6 " pathEditMode="relative" ptsTypes="AA">
                                      <p:cBhvr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08 -0.21722 L 7.5E-6 2.22222E-6 " pathEditMode="relative" ptsTypes="AA">
                                      <p:cBhvr>
                                        <p:cTn id="8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39 -0.21222 L -5.55556E-7 3.33333E-6 " pathEditMode="relative" ptsTypes="AA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06383"/>
              </p:ext>
            </p:extLst>
          </p:nvPr>
        </p:nvGraphicFramePr>
        <p:xfrm>
          <a:off x="6779054" y="1634638"/>
          <a:ext cx="1488646" cy="20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" name="Equation" r:id="rId4" imgW="787400" imgH="1206500" progId="Equation.3">
                  <p:embed/>
                </p:oleObj>
              </mc:Choice>
              <mc:Fallback>
                <p:oleObj name="Equation" r:id="rId4" imgW="7874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9054" y="1634638"/>
                        <a:ext cx="1488646" cy="202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6500" y="1625600"/>
            <a:ext cx="2959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Diffusion Equation: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914400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Darcy’s Law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100" y="139965"/>
            <a:ext cx="6451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Equations in axial coordinates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99149"/>
              </p:ext>
            </p:extLst>
          </p:nvPr>
        </p:nvGraphicFramePr>
        <p:xfrm>
          <a:off x="996949" y="2228850"/>
          <a:ext cx="1809751" cy="74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" name="Equation" r:id="rId7" imgW="952500" imgH="393700" progId="Equation.3">
                  <p:embed/>
                </p:oleObj>
              </mc:Choice>
              <mc:Fallback>
                <p:oleObj name="Equation" r:id="rId7" imgW="952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6949" y="2228850"/>
                        <a:ext cx="1809751" cy="7480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105150" y="2133600"/>
            <a:ext cx="2965450" cy="1107996"/>
            <a:chOff x="3105150" y="2133600"/>
            <a:chExt cx="2965450" cy="110799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324397"/>
                </p:ext>
              </p:extLst>
            </p:nvPr>
          </p:nvGraphicFramePr>
          <p:xfrm>
            <a:off x="3105150" y="2311400"/>
            <a:ext cx="97359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02" name="Equation" r:id="rId9" imgW="622300" imgH="393700" progId="Equation.3">
                    <p:embed/>
                  </p:oleObj>
                </mc:Choice>
                <mc:Fallback>
                  <p:oleObj name="Equation" r:id="rId9" imgW="6223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5150" y="2311400"/>
                          <a:ext cx="973598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178300" y="2133600"/>
              <a:ext cx="189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Leakage:</a:t>
              </a:r>
            </a:p>
            <a:p>
              <a:r>
                <a:rPr lang="en-US" sz="1200" dirty="0" smtClean="0"/>
                <a:t>Water infiltrating through confining layer with properties K’ and b’ and no storage.</a:t>
              </a:r>
              <a:endParaRPr lang="en-US" sz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00300" y="2298700"/>
            <a:ext cx="355600" cy="622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9900" y="2324100"/>
            <a:ext cx="1409700" cy="622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7200" y="2997200"/>
            <a:ext cx="1409700" cy="622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5000" y="3441700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write in axial coordinates with no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or z dependences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48035"/>
              </p:ext>
            </p:extLst>
          </p:nvPr>
        </p:nvGraphicFramePr>
        <p:xfrm>
          <a:off x="2328333" y="4340225"/>
          <a:ext cx="3429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3" name="Equation" r:id="rId11" imgW="1524000" imgH="469900" progId="Equation.3">
                  <p:embed/>
                </p:oleObj>
              </mc:Choice>
              <mc:Fallback>
                <p:oleObj name="Equation" r:id="rId11" imgW="1524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28333" y="4340225"/>
                        <a:ext cx="3429000" cy="881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79066" y="442806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to solve for flow to well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94500" y="1854200"/>
            <a:ext cx="1018227" cy="455771"/>
            <a:chOff x="6794500" y="1854200"/>
            <a:chExt cx="1018227" cy="455771"/>
          </a:xfrm>
        </p:grpSpPr>
        <p:sp>
          <p:nvSpPr>
            <p:cNvPr id="3" name="TextBox 2"/>
            <p:cNvSpPr txBox="1"/>
            <p:nvPr/>
          </p:nvSpPr>
          <p:spPr>
            <a:xfrm>
              <a:off x="6794500" y="2063750"/>
              <a:ext cx="10182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Area of cylinder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80300" y="1854200"/>
              <a:ext cx="190500" cy="215900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59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71233" y="453227"/>
            <a:ext cx="47117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Flow to Well in Confined Aquifer with no Leakage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7837" y="3979332"/>
            <a:ext cx="8157632" cy="1037167"/>
            <a:chOff x="1117600" y="2882900"/>
            <a:chExt cx="7594600" cy="1244600"/>
          </a:xfrm>
        </p:grpSpPr>
        <p:sp>
          <p:nvSpPr>
            <p:cNvPr id="6" name="Rectangle 5"/>
            <p:cNvSpPr/>
            <p:nvPr/>
          </p:nvSpPr>
          <p:spPr>
            <a:xfrm>
              <a:off x="1155700" y="3086100"/>
              <a:ext cx="6654800" cy="863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17600" y="28829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39624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3327400"/>
              <a:ext cx="18542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Confined Aquifer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733" y="1835150"/>
            <a:ext cx="8235950" cy="307777"/>
            <a:chOff x="1136650" y="1479550"/>
            <a:chExt cx="7327900" cy="30777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136650" y="1746251"/>
              <a:ext cx="7194550" cy="12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3150" y="1479550"/>
              <a:ext cx="104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surface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50266" y="2142067"/>
            <a:ext cx="160867" cy="273473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7933" y="4140200"/>
            <a:ext cx="245533" cy="728133"/>
          </a:xfrm>
          <a:prstGeom prst="rect">
            <a:avLst/>
          </a:prstGeom>
          <a:pattFill prst="dkVert">
            <a:fgClr>
              <a:schemeClr val="bg1"/>
            </a:fgClr>
            <a:bgClr>
              <a:srgbClr val="3366FF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78665" y="4572001"/>
            <a:ext cx="1227667" cy="84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512736" y="4588935"/>
            <a:ext cx="1202264" cy="84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88934" y="413173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flow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14867" y="2133598"/>
            <a:ext cx="8305801" cy="307777"/>
            <a:chOff x="414867" y="2133598"/>
            <a:chExt cx="8305801" cy="30777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414867" y="2421467"/>
              <a:ext cx="8102600" cy="846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52068" y="2133598"/>
              <a:ext cx="276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</a:t>
              </a:r>
              <a:r>
                <a:rPr lang="en-US" sz="1400" baseline="-25000" dirty="0" smtClean="0"/>
                <a:t>o</a:t>
              </a:r>
              <a:r>
                <a:rPr lang="en-US" sz="1400" dirty="0" smtClean="0"/>
                <a:t>: Initial potentiometric surface</a:t>
              </a:r>
              <a:endParaRPr lang="en-US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0532" y="1439333"/>
            <a:ext cx="185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 at constant flow rate of Q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74136" y="2438401"/>
            <a:ext cx="8094133" cy="584199"/>
            <a:chOff x="431800" y="2802467"/>
            <a:chExt cx="8094133" cy="584199"/>
          </a:xfrm>
        </p:grpSpPr>
        <p:grpSp>
          <p:nvGrpSpPr>
            <p:cNvPr id="36" name="Group 35"/>
            <p:cNvGrpSpPr/>
            <p:nvPr/>
          </p:nvGrpSpPr>
          <p:grpSpPr>
            <a:xfrm>
              <a:off x="2235195" y="2817518"/>
              <a:ext cx="4114800" cy="569148"/>
              <a:chOff x="1693333" y="2444985"/>
              <a:chExt cx="4114800" cy="569148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35400" y="2444985"/>
                <a:ext cx="1972733" cy="569148"/>
              </a:xfrm>
              <a:custGeom>
                <a:avLst/>
                <a:gdLst>
                  <a:gd name="connsiteX0" fmla="*/ 0 w 1972733"/>
                  <a:gd name="connsiteY0" fmla="*/ 569148 h 569148"/>
                  <a:gd name="connsiteX1" fmla="*/ 84667 w 1972733"/>
                  <a:gd name="connsiteY1" fmla="*/ 416748 h 569148"/>
                  <a:gd name="connsiteX2" fmla="*/ 194733 w 1972733"/>
                  <a:gd name="connsiteY2" fmla="*/ 298214 h 569148"/>
                  <a:gd name="connsiteX3" fmla="*/ 389467 w 1972733"/>
                  <a:gd name="connsiteY3" fmla="*/ 179681 h 569148"/>
                  <a:gd name="connsiteX4" fmla="*/ 651933 w 1972733"/>
                  <a:gd name="connsiteY4" fmla="*/ 86548 h 569148"/>
                  <a:gd name="connsiteX5" fmla="*/ 855133 w 1972733"/>
                  <a:gd name="connsiteY5" fmla="*/ 52681 h 569148"/>
                  <a:gd name="connsiteX6" fmla="*/ 1219200 w 1972733"/>
                  <a:gd name="connsiteY6" fmla="*/ 27281 h 569148"/>
                  <a:gd name="connsiteX7" fmla="*/ 1676400 w 1972733"/>
                  <a:gd name="connsiteY7" fmla="*/ 1881 h 569148"/>
                  <a:gd name="connsiteX8" fmla="*/ 1972733 w 1972733"/>
                  <a:gd name="connsiteY8" fmla="*/ 1881 h 569148"/>
                  <a:gd name="connsiteX9" fmla="*/ 1972733 w 1972733"/>
                  <a:gd name="connsiteY9" fmla="*/ 1881 h 56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2733" h="569148">
                    <a:moveTo>
                      <a:pt x="0" y="569148"/>
                    </a:moveTo>
                    <a:cubicBezTo>
                      <a:pt x="26105" y="515526"/>
                      <a:pt x="52211" y="461904"/>
                      <a:pt x="84667" y="416748"/>
                    </a:cubicBezTo>
                    <a:cubicBezTo>
                      <a:pt x="117123" y="371592"/>
                      <a:pt x="143933" y="337725"/>
                      <a:pt x="194733" y="298214"/>
                    </a:cubicBezTo>
                    <a:cubicBezTo>
                      <a:pt x="245533" y="258703"/>
                      <a:pt x="313267" y="214959"/>
                      <a:pt x="389467" y="179681"/>
                    </a:cubicBezTo>
                    <a:cubicBezTo>
                      <a:pt x="465667" y="144403"/>
                      <a:pt x="574322" y="107715"/>
                      <a:pt x="651933" y="86548"/>
                    </a:cubicBezTo>
                    <a:cubicBezTo>
                      <a:pt x="729544" y="65381"/>
                      <a:pt x="760589" y="62559"/>
                      <a:pt x="855133" y="52681"/>
                    </a:cubicBezTo>
                    <a:cubicBezTo>
                      <a:pt x="949677" y="42803"/>
                      <a:pt x="1219200" y="27281"/>
                      <a:pt x="1219200" y="27281"/>
                    </a:cubicBezTo>
                    <a:lnTo>
                      <a:pt x="1676400" y="1881"/>
                    </a:lnTo>
                    <a:cubicBezTo>
                      <a:pt x="1801989" y="-2352"/>
                      <a:pt x="1972733" y="1881"/>
                      <a:pt x="1972733" y="1881"/>
                    </a:cubicBezTo>
                    <a:lnTo>
                      <a:pt x="1972733" y="1881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693333" y="2444985"/>
                <a:ext cx="1972733" cy="569148"/>
              </a:xfrm>
              <a:custGeom>
                <a:avLst/>
                <a:gdLst>
                  <a:gd name="connsiteX0" fmla="*/ 0 w 1972733"/>
                  <a:gd name="connsiteY0" fmla="*/ 569148 h 569148"/>
                  <a:gd name="connsiteX1" fmla="*/ 84667 w 1972733"/>
                  <a:gd name="connsiteY1" fmla="*/ 416748 h 569148"/>
                  <a:gd name="connsiteX2" fmla="*/ 194733 w 1972733"/>
                  <a:gd name="connsiteY2" fmla="*/ 298214 h 569148"/>
                  <a:gd name="connsiteX3" fmla="*/ 389467 w 1972733"/>
                  <a:gd name="connsiteY3" fmla="*/ 179681 h 569148"/>
                  <a:gd name="connsiteX4" fmla="*/ 651933 w 1972733"/>
                  <a:gd name="connsiteY4" fmla="*/ 86548 h 569148"/>
                  <a:gd name="connsiteX5" fmla="*/ 855133 w 1972733"/>
                  <a:gd name="connsiteY5" fmla="*/ 52681 h 569148"/>
                  <a:gd name="connsiteX6" fmla="*/ 1219200 w 1972733"/>
                  <a:gd name="connsiteY6" fmla="*/ 27281 h 569148"/>
                  <a:gd name="connsiteX7" fmla="*/ 1676400 w 1972733"/>
                  <a:gd name="connsiteY7" fmla="*/ 1881 h 569148"/>
                  <a:gd name="connsiteX8" fmla="*/ 1972733 w 1972733"/>
                  <a:gd name="connsiteY8" fmla="*/ 1881 h 569148"/>
                  <a:gd name="connsiteX9" fmla="*/ 1972733 w 1972733"/>
                  <a:gd name="connsiteY9" fmla="*/ 1881 h 56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2733" h="569148">
                    <a:moveTo>
                      <a:pt x="0" y="569148"/>
                    </a:moveTo>
                    <a:cubicBezTo>
                      <a:pt x="26105" y="515526"/>
                      <a:pt x="52211" y="461904"/>
                      <a:pt x="84667" y="416748"/>
                    </a:cubicBezTo>
                    <a:cubicBezTo>
                      <a:pt x="117123" y="371592"/>
                      <a:pt x="143933" y="337725"/>
                      <a:pt x="194733" y="298214"/>
                    </a:cubicBezTo>
                    <a:cubicBezTo>
                      <a:pt x="245533" y="258703"/>
                      <a:pt x="313267" y="214959"/>
                      <a:pt x="389467" y="179681"/>
                    </a:cubicBezTo>
                    <a:cubicBezTo>
                      <a:pt x="465667" y="144403"/>
                      <a:pt x="574322" y="107715"/>
                      <a:pt x="651933" y="86548"/>
                    </a:cubicBezTo>
                    <a:cubicBezTo>
                      <a:pt x="729544" y="65381"/>
                      <a:pt x="760589" y="62559"/>
                      <a:pt x="855133" y="52681"/>
                    </a:cubicBezTo>
                    <a:cubicBezTo>
                      <a:pt x="949677" y="42803"/>
                      <a:pt x="1219200" y="27281"/>
                      <a:pt x="1219200" y="27281"/>
                    </a:cubicBezTo>
                    <a:lnTo>
                      <a:pt x="1676400" y="1881"/>
                    </a:lnTo>
                    <a:cubicBezTo>
                      <a:pt x="1801989" y="-2352"/>
                      <a:pt x="1972733" y="1881"/>
                      <a:pt x="1972733" y="1881"/>
                    </a:cubicBezTo>
                    <a:lnTo>
                      <a:pt x="1972733" y="1881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6366933" y="2810933"/>
              <a:ext cx="2159000" cy="84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1800" y="2802467"/>
              <a:ext cx="194733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51934" y="2455331"/>
            <a:ext cx="7831666" cy="990603"/>
            <a:chOff x="660401" y="2446864"/>
            <a:chExt cx="7831666" cy="990603"/>
          </a:xfrm>
        </p:grpSpPr>
        <p:sp>
          <p:nvSpPr>
            <p:cNvPr id="33" name="Freeform 32"/>
            <p:cNvSpPr/>
            <p:nvPr/>
          </p:nvSpPr>
          <p:spPr>
            <a:xfrm>
              <a:off x="4445001" y="2446864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0401" y="2455333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33" idx="8"/>
            </p:cNvCxnSpPr>
            <p:nvPr/>
          </p:nvCxnSpPr>
          <p:spPr>
            <a:xfrm flipV="1">
              <a:off x="8026401" y="2446867"/>
              <a:ext cx="465666" cy="32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23332" y="2446867"/>
            <a:ext cx="431800" cy="3268133"/>
            <a:chOff x="567266" y="2446867"/>
            <a:chExt cx="431800" cy="3141134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567267" y="2446867"/>
              <a:ext cx="25400" cy="31411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67266" y="2450904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777068" y="2760133"/>
            <a:ext cx="702734" cy="2954867"/>
            <a:chOff x="2777068" y="2760133"/>
            <a:chExt cx="702734" cy="2954867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3412067" y="2760133"/>
              <a:ext cx="42333" cy="29548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777068" y="3530599"/>
              <a:ext cx="702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h(</a:t>
              </a:r>
              <a:r>
                <a:rPr lang="en-US" dirty="0" err="1" smtClean="0"/>
                <a:t>r,t</a:t>
              </a:r>
              <a:r>
                <a:rPr lang="en-US" dirty="0" smtClean="0"/>
                <a:t>)</a:t>
              </a:r>
              <a:endParaRPr lang="en-US" baseline="-25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20533" y="2429931"/>
            <a:ext cx="897467" cy="369332"/>
            <a:chOff x="3420533" y="2489200"/>
            <a:chExt cx="897467" cy="369332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3420533" y="2794000"/>
              <a:ext cx="897467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725333" y="2489200"/>
              <a:ext cx="23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94267" y="2865965"/>
            <a:ext cx="249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Wanted: </a:t>
            </a:r>
            <a:r>
              <a:rPr lang="en-US" sz="1600" dirty="0"/>
              <a:t>h</a:t>
            </a:r>
            <a:r>
              <a:rPr lang="en-US" sz="1600" baseline="-25000" dirty="0"/>
              <a:t>o</a:t>
            </a:r>
            <a:r>
              <a:rPr lang="en-US" sz="1600" dirty="0"/>
              <a:t>-h</a:t>
            </a:r>
          </a:p>
          <a:p>
            <a:r>
              <a:rPr lang="en-US" sz="1600" dirty="0" smtClean="0"/>
              <a:t>Drawdown as function of distance and time</a:t>
            </a:r>
            <a:endParaRPr lang="en-US" sz="16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403600" y="2463800"/>
            <a:ext cx="0" cy="27939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82601" y="2404534"/>
            <a:ext cx="8068733" cy="25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08501" y="3238500"/>
            <a:ext cx="1765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Drawdown must increase to maintain gradient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428066" y="2480733"/>
            <a:ext cx="10752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Gradient needed to induce flow</a:t>
            </a:r>
            <a:endParaRPr lang="en-US" sz="11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38867" y="2603500"/>
            <a:ext cx="1333501" cy="469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5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00167 L -2.22222E-6 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85 -0.00333 L -1.11111E-6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" grpId="0"/>
      <p:bldP spid="42" grpId="0"/>
      <p:bldP spid="66" grpId="0"/>
      <p:bldP spid="18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900" y="199227"/>
            <a:ext cx="4711700" cy="9525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Equation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20731"/>
              </p:ext>
            </p:extLst>
          </p:nvPr>
        </p:nvGraphicFramePr>
        <p:xfrm>
          <a:off x="829207" y="4070879"/>
          <a:ext cx="3848177" cy="110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9207" y="4070879"/>
                        <a:ext cx="3848177" cy="110225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3166" y="990599"/>
            <a:ext cx="724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 solution (in 1935) </a:t>
            </a:r>
            <a:r>
              <a:rPr lang="en-US" sz="2000" dirty="0"/>
              <a:t>to </a:t>
            </a:r>
            <a:r>
              <a:rPr lang="en-US" sz="2000" dirty="0" smtClean="0"/>
              <a:t>Diffusion equation  for radial flow to well </a:t>
            </a:r>
            <a:r>
              <a:rPr lang="en-US" sz="2000" dirty="0"/>
              <a:t>subject to appropriate boundary conditions and initial condition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3125" y="1854201"/>
            <a:ext cx="3172878" cy="1360991"/>
            <a:chOff x="383125" y="1854201"/>
            <a:chExt cx="3172878" cy="1360991"/>
          </a:xfrm>
        </p:grpSpPr>
        <p:sp>
          <p:nvSpPr>
            <p:cNvPr id="8" name="TextBox 7"/>
            <p:cNvSpPr txBox="1"/>
            <p:nvPr/>
          </p:nvSpPr>
          <p:spPr>
            <a:xfrm>
              <a:off x="1143001" y="1854201"/>
              <a:ext cx="2091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all r at t=0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3125" y="1953686"/>
              <a:ext cx="3172878" cy="1261506"/>
              <a:chOff x="4785791" y="1996019"/>
              <a:chExt cx="3172878" cy="126150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537202" y="2099735"/>
                <a:ext cx="2421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all time at r=infinity</a:t>
                </a:r>
                <a:endParaRPr lang="en-US" dirty="0"/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1489149"/>
                  </p:ext>
                </p:extLst>
              </p:nvPr>
            </p:nvGraphicFramePr>
            <p:xfrm>
              <a:off x="4790019" y="1996019"/>
              <a:ext cx="755648" cy="414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1" name="Equation" r:id="rId7" imgW="393700" imgH="215900" progId="Equation.3">
                      <p:embed/>
                    </p:oleObj>
                  </mc:Choice>
                  <mc:Fallback>
                    <p:oleObj name="Equation" r:id="rId7" imgW="3937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790019" y="1996019"/>
                            <a:ext cx="755648" cy="4143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3825988"/>
                  </p:ext>
                </p:extLst>
              </p:nvPr>
            </p:nvGraphicFramePr>
            <p:xfrm>
              <a:off x="4785791" y="2535765"/>
              <a:ext cx="1784350" cy="721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2" name="Equation" r:id="rId9" imgW="1130300" imgH="457200" progId="Equation.3">
                      <p:embed/>
                    </p:oleObj>
                  </mc:Choice>
                  <mc:Fallback>
                    <p:oleObj name="Equation" r:id="rId9" imgW="1130300" imgH="457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785791" y="2535765"/>
                            <a:ext cx="1784350" cy="72176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34302"/>
              </p:ext>
            </p:extLst>
          </p:nvPr>
        </p:nvGraphicFramePr>
        <p:xfrm>
          <a:off x="4682066" y="4066245"/>
          <a:ext cx="2250168" cy="111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" name="Equation" r:id="rId11" imgW="787400" imgH="393700" progId="Equation.3">
                  <p:embed/>
                </p:oleObj>
              </mc:Choice>
              <mc:Fallback>
                <p:oleObj name="Equation" r:id="rId11" imgW="78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2066" y="4066245"/>
                        <a:ext cx="2250168" cy="1115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39067" y="1680634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Story: Charles </a:t>
            </a:r>
            <a:r>
              <a:rPr lang="en-US" sz="1200" dirty="0" err="1" smtClean="0"/>
              <a:t>Theis</a:t>
            </a:r>
            <a:r>
              <a:rPr lang="en-US" sz="1200" dirty="0" smtClean="0"/>
              <a:t> went to his mathematician friend C. I. </a:t>
            </a:r>
            <a:r>
              <a:rPr lang="en-US" sz="1200" dirty="0" err="1" smtClean="0"/>
              <a:t>Lubin</a:t>
            </a:r>
            <a:r>
              <a:rPr lang="en-US" sz="1200" dirty="0" smtClean="0"/>
              <a:t> who gave him the solution to this problem but then refused to be a co-author on the paper because </a:t>
            </a:r>
            <a:r>
              <a:rPr lang="en-US" sz="1200" dirty="0" err="1" smtClean="0"/>
              <a:t>Lubin</a:t>
            </a:r>
            <a:r>
              <a:rPr lang="en-US" sz="1200" dirty="0" smtClean="0"/>
              <a:t> thought his contribution was trivial.  Similar problems in heat flow had been solved in the 19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Century by Fourier and were given by </a:t>
            </a:r>
            <a:r>
              <a:rPr lang="en-US" sz="1200" dirty="0" err="1" smtClean="0"/>
              <a:t>Carlslaw</a:t>
            </a:r>
            <a:r>
              <a:rPr lang="en-US" sz="1200" dirty="0" smtClean="0"/>
              <a:t> in 1921</a:t>
            </a:r>
            <a:endParaRPr lang="en-US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87135" y="4025899"/>
            <a:ext cx="2167466" cy="1626633"/>
            <a:chOff x="2887135" y="4025899"/>
            <a:chExt cx="2167466" cy="1626633"/>
          </a:xfrm>
        </p:grpSpPr>
        <p:sp>
          <p:nvSpPr>
            <p:cNvPr id="21" name="Rectangle 20"/>
            <p:cNvSpPr/>
            <p:nvPr/>
          </p:nvSpPr>
          <p:spPr>
            <a:xfrm>
              <a:off x="3187699" y="4025899"/>
              <a:ext cx="1485899" cy="1316567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7135" y="5283200"/>
              <a:ext cx="2167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analytic solution</a:t>
              </a:r>
              <a:endParaRPr lang="en-US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486585"/>
              </p:ext>
            </p:extLst>
          </p:nvPr>
        </p:nvGraphicFramePr>
        <p:xfrm>
          <a:off x="5096933" y="2679700"/>
          <a:ext cx="1117600" cy="89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" name="Equation" r:id="rId13" imgW="508000" imgH="406400" progId="Equation.3">
                  <p:embed/>
                </p:oleObj>
              </mc:Choice>
              <mc:Fallback>
                <p:oleObj name="Equation" r:id="rId13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96933" y="2679700"/>
                        <a:ext cx="1117600" cy="89408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24666" y="2692401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Important step: use a non-dimensional variable that includes both r and 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2263" y="2683934"/>
            <a:ext cx="240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u=1, this was the definition of characteristic time and length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650068" y="3572932"/>
            <a:ext cx="6095999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olutions to the diffusion equation depend only  on the ratio of r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to t! 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09733" y="4064001"/>
            <a:ext cx="2870201" cy="1117600"/>
            <a:chOff x="5909733" y="4064001"/>
            <a:chExt cx="2870201" cy="1117600"/>
          </a:xfrm>
        </p:grpSpPr>
        <p:sp>
          <p:nvSpPr>
            <p:cNvPr id="28" name="TextBox 27"/>
            <p:cNvSpPr txBox="1"/>
            <p:nvPr/>
          </p:nvSpPr>
          <p:spPr>
            <a:xfrm>
              <a:off x="7103534" y="4275667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W(u) is the “Well Function”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09733" y="4064001"/>
              <a:ext cx="1032934" cy="1117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48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4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64545"/>
              </p:ext>
            </p:extLst>
          </p:nvPr>
        </p:nvGraphicFramePr>
        <p:xfrm>
          <a:off x="2517976" y="4271377"/>
          <a:ext cx="4937745" cy="60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4" imgW="2781300" imgH="406400" progId="Equation.3">
                  <p:embed/>
                </p:oleObj>
              </mc:Choice>
              <mc:Fallback>
                <p:oleObj name="Equation" r:id="rId4" imgW="2781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7976" y="4271377"/>
                        <a:ext cx="4937745" cy="6012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2333" y="4368801"/>
            <a:ext cx="8974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u&lt;1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55900" y="199227"/>
            <a:ext cx="47117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Theis</a:t>
            </a:r>
            <a:r>
              <a:rPr lang="en-US" sz="3600" dirty="0" smtClean="0"/>
              <a:t> Equation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99733" y="1092200"/>
            <a:ext cx="680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values of W for different values of the dimensionless variable 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9667" y="1701801"/>
            <a:ext cx="69172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Get </a:t>
            </a:r>
            <a:r>
              <a:rPr lang="en-US" dirty="0" smtClean="0"/>
              <a:t>from Appendix 1 of Fetter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/>
              <a:t>u</a:t>
            </a:r>
            <a:r>
              <a:rPr lang="en-US" dirty="0" smtClean="0"/>
              <a:t> is given to 1 significant figure – may need to interpolate</a:t>
            </a:r>
          </a:p>
          <a:p>
            <a:pPr lvl="1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Calculate “numerically”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err="1" smtClean="0"/>
              <a:t>Matlab</a:t>
            </a:r>
            <a:r>
              <a:rPr lang="en-US" dirty="0" smtClean="0"/>
              <a:t>® command is </a:t>
            </a:r>
            <a:r>
              <a:rPr lang="de-DE" dirty="0"/>
              <a:t>W=</a:t>
            </a:r>
            <a:r>
              <a:rPr lang="de-DE" dirty="0" err="1"/>
              <a:t>quad</a:t>
            </a:r>
            <a:r>
              <a:rPr lang="de-DE" dirty="0"/>
              <a:t>(@(x)</a:t>
            </a:r>
            <a:r>
              <a:rPr lang="de-DE" dirty="0" err="1"/>
              <a:t>exp</a:t>
            </a:r>
            <a:r>
              <a:rPr lang="de-DE" dirty="0"/>
              <a:t>(-x)/x, u,10)</a:t>
            </a:r>
            <a:r>
              <a:rPr lang="de-DE" dirty="0" smtClean="0"/>
              <a:t>;</a:t>
            </a:r>
          </a:p>
          <a:p>
            <a:pPr lvl="1"/>
            <a:endParaRPr lang="de-DE" dirty="0" smtClean="0"/>
          </a:p>
          <a:p>
            <a:pPr marL="342900" indent="-342900">
              <a:buFontTx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endParaRPr lang="de-DE" dirty="0"/>
          </a:p>
          <a:p>
            <a:pPr marL="800100" lvl="1" indent="-342900">
              <a:buFont typeface="Courier New"/>
              <a:buChar char="o"/>
            </a:pP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polynomial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97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44958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Well Function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06471"/>
              </p:ext>
            </p:extLst>
          </p:nvPr>
        </p:nvGraphicFramePr>
        <p:xfrm>
          <a:off x="2385482" y="1077381"/>
          <a:ext cx="2131211" cy="72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Equation" r:id="rId5" imgW="1155700" imgH="393700" progId="Equation.3">
                  <p:embed/>
                </p:oleObj>
              </mc:Choice>
              <mc:Fallback>
                <p:oleObj name="Equation" r:id="rId5" imgW="115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5482" y="1077381"/>
                        <a:ext cx="2131211" cy="7260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66969"/>
              </p:ext>
            </p:extLst>
          </p:nvPr>
        </p:nvGraphicFramePr>
        <p:xfrm>
          <a:off x="6604000" y="613834"/>
          <a:ext cx="149013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&lt;10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5238"/>
              </p:ext>
            </p:extLst>
          </p:nvPr>
        </p:nvGraphicFramePr>
        <p:xfrm>
          <a:off x="4953000" y="1096434"/>
          <a:ext cx="880533" cy="70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Equation" r:id="rId7" imgW="508000" imgH="406400" progId="Equation.3">
                  <p:embed/>
                </p:oleObj>
              </mc:Choice>
              <mc:Fallback>
                <p:oleObj name="Equation" r:id="rId7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1096434"/>
                        <a:ext cx="880533" cy="7044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8133" y="2633133"/>
            <a:ext cx="47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r increases, u increases and W gets smaller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9900" y="302259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drawdown farther from well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8566" y="4131733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time increases, u decreases and W gets bigger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1899" y="4563533"/>
            <a:ext cx="4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drawdown the longer water is pumped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10933" y="795866"/>
            <a:ext cx="1100667" cy="999067"/>
            <a:chOff x="2810933" y="795866"/>
            <a:chExt cx="1100667" cy="999067"/>
          </a:xfrm>
        </p:grpSpPr>
        <p:sp>
          <p:nvSpPr>
            <p:cNvPr id="14" name="Rectangle 13"/>
            <p:cNvSpPr/>
            <p:nvPr/>
          </p:nvSpPr>
          <p:spPr>
            <a:xfrm>
              <a:off x="3301999" y="1075267"/>
              <a:ext cx="575733" cy="71966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0933" y="795866"/>
              <a:ext cx="1100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rgbClr val="FFFF00"/>
                    </a:solidFill>
                  </a:ln>
                </a:rPr>
                <a:t>Units of length</a:t>
              </a:r>
              <a:endParaRPr lang="en-US" sz="1200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69267" y="804334"/>
            <a:ext cx="1075266" cy="999065"/>
            <a:chOff x="3869267" y="804334"/>
            <a:chExt cx="1075266" cy="999065"/>
          </a:xfrm>
        </p:grpSpPr>
        <p:sp>
          <p:nvSpPr>
            <p:cNvPr id="16" name="Rectangle 15"/>
            <p:cNvSpPr/>
            <p:nvPr/>
          </p:nvSpPr>
          <p:spPr>
            <a:xfrm>
              <a:off x="3894668" y="1075265"/>
              <a:ext cx="643466" cy="728134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9267" y="804334"/>
              <a:ext cx="1075266" cy="276999"/>
            </a:xfrm>
            <a:prstGeom prst="rect">
              <a:avLst/>
            </a:prstGeom>
            <a:solidFill>
              <a:srgbClr val="9DFFB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dimensionless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3900" y="2349500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fixed time: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7400" y="3810000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any distance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57300" y="4838700"/>
            <a:ext cx="519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Non-equilibrium: continually increasing drawdown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42934" y="1075265"/>
            <a:ext cx="1075266" cy="996668"/>
            <a:chOff x="4842934" y="1075265"/>
            <a:chExt cx="1075266" cy="996668"/>
          </a:xfrm>
        </p:grpSpPr>
        <p:sp>
          <p:nvSpPr>
            <p:cNvPr id="19" name="TextBox 18"/>
            <p:cNvSpPr txBox="1"/>
            <p:nvPr/>
          </p:nvSpPr>
          <p:spPr>
            <a:xfrm>
              <a:off x="4842934" y="1794934"/>
              <a:ext cx="1075266" cy="276999"/>
            </a:xfrm>
            <a:prstGeom prst="rect">
              <a:avLst/>
            </a:prstGeom>
            <a:solidFill>
              <a:srgbClr val="9DFFB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dimensionless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61468" y="1075265"/>
              <a:ext cx="880532" cy="728134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7" y="1049867"/>
            <a:ext cx="3081860" cy="4309533"/>
            <a:chOff x="4114807" y="1049867"/>
            <a:chExt cx="3081860" cy="4309533"/>
          </a:xfrm>
        </p:grpSpPr>
        <p:sp>
          <p:nvSpPr>
            <p:cNvPr id="7" name="Rectangle 6"/>
            <p:cNvSpPr/>
            <p:nvPr/>
          </p:nvSpPr>
          <p:spPr>
            <a:xfrm>
              <a:off x="6620933" y="1049867"/>
              <a:ext cx="575734" cy="4309533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14807" y="2218267"/>
              <a:ext cx="2539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 orders of magnitude!!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21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09334" y="0"/>
            <a:ext cx="4495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Well Function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1" y="2667000"/>
            <a:ext cx="59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drawdown at well screen  (r=0.5’) after 24 hours?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0" y="3107267"/>
            <a:ext cx="577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drawdown  100’ away after 24 hours?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7733" y="1778001"/>
            <a:ext cx="17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= (</a:t>
            </a:r>
            <a:r>
              <a:rPr lang="en-US" dirty="0"/>
              <a:t>S/</a:t>
            </a:r>
            <a:r>
              <a:rPr lang="en-US" dirty="0" smtClean="0"/>
              <a:t>4T)x(r</a:t>
            </a:r>
            <a:r>
              <a:rPr lang="en-US" baseline="30000" dirty="0" smtClean="0"/>
              <a:t>2</a:t>
            </a:r>
            <a:r>
              <a:rPr lang="en-US" dirty="0" smtClean="0"/>
              <a:t>/t)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9268" y="2116666"/>
            <a:ext cx="165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=2.5x10</a:t>
            </a:r>
            <a:r>
              <a:rPr lang="en-US" baseline="30000" dirty="0" smtClean="0"/>
              <a:t>-7</a:t>
            </a:r>
            <a:r>
              <a:rPr lang="en-US" dirty="0" smtClean="0"/>
              <a:t>(r</a:t>
            </a:r>
            <a:r>
              <a:rPr lang="en-US" baseline="30000" dirty="0" smtClean="0"/>
              <a:t>2</a:t>
            </a:r>
            <a:r>
              <a:rPr lang="en-US" dirty="0"/>
              <a:t>/</a:t>
            </a:r>
            <a:r>
              <a:rPr lang="en-US" dirty="0" smtClean="0"/>
              <a:t>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1" y="211666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1733" y="2658533"/>
            <a:ext cx="112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6.2x10</a:t>
            </a:r>
            <a:r>
              <a:rPr lang="en-US" baseline="30000" dirty="0" smtClean="0"/>
              <a:t>-8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6400" y="2658534"/>
            <a:ext cx="82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0200" y="3111500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40700" y="3107267"/>
            <a:ext cx="62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95500" y="1236134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 with:</a:t>
            </a:r>
          </a:p>
          <a:p>
            <a:r>
              <a:rPr lang="en-US" dirty="0" smtClean="0"/>
              <a:t>T=10</a:t>
            </a:r>
            <a:r>
              <a:rPr lang="en-US" baseline="30000" dirty="0" smtClean="0"/>
              <a:t>3</a:t>
            </a:r>
            <a:r>
              <a:rPr lang="en-US" dirty="0" smtClean="0"/>
              <a:t> ft</a:t>
            </a:r>
            <a:r>
              <a:rPr lang="en-US" baseline="30000" dirty="0" smtClean="0"/>
              <a:t>2</a:t>
            </a:r>
            <a:r>
              <a:rPr lang="en-US" dirty="0" smtClean="0"/>
              <a:t>/day </a:t>
            </a:r>
          </a:p>
          <a:p>
            <a:r>
              <a:rPr lang="en-US" dirty="0" smtClean="0"/>
              <a:t>S = 10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T/S=10</a:t>
            </a:r>
            <a:r>
              <a:rPr lang="en-US" baseline="30000" dirty="0" smtClean="0"/>
              <a:t>6</a:t>
            </a:r>
            <a:r>
              <a:rPr lang="en-US" dirty="0" smtClean="0"/>
              <a:t> ft</a:t>
            </a:r>
            <a:r>
              <a:rPr lang="en-US" baseline="30000" dirty="0" smtClean="0"/>
              <a:t>2</a:t>
            </a:r>
            <a:r>
              <a:rPr lang="en-US" dirty="0" smtClean="0"/>
              <a:t>/day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6350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500" y="1219200"/>
            <a:ext cx="17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Pumping rate:</a:t>
            </a:r>
          </a:p>
          <a:p>
            <a:r>
              <a:rPr lang="en-US" dirty="0" smtClean="0"/>
              <a:t>Q=0.15 </a:t>
            </a:r>
            <a:r>
              <a:rPr lang="en-US" dirty="0" err="1"/>
              <a:t>cfs</a:t>
            </a:r>
            <a:endParaRPr lang="en-US" baseline="30000" dirty="0"/>
          </a:p>
          <a:p>
            <a:r>
              <a:rPr lang="en-US" dirty="0" smtClean="0"/>
              <a:t>Q</a:t>
            </a:r>
            <a:r>
              <a:rPr lang="en-US" dirty="0"/>
              <a:t>/4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T ~1 </a:t>
            </a:r>
            <a:r>
              <a:rPr lang="en-US" dirty="0" smtClean="0"/>
              <a:t>foot</a:t>
            </a:r>
          </a:p>
          <a:p>
            <a:r>
              <a:rPr lang="en-US" dirty="0" smtClean="0"/>
              <a:t>Well diameter 1’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7500" y="6223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English units: feet and days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7000" y="3873500"/>
            <a:ext cx="554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drawdown  157’ away after 24 hours?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800" y="4229100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drawdown  5</a:t>
            </a:r>
            <a:r>
              <a:rPr lang="en-US" dirty="0" smtClean="0"/>
              <a:t>00</a:t>
            </a:r>
            <a:r>
              <a:rPr lang="en-US" dirty="0"/>
              <a:t>’ away after </a:t>
            </a:r>
            <a:r>
              <a:rPr lang="en-US" dirty="0" smtClean="0"/>
              <a:t>10 days?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89900" y="38227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54800" y="417830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6.3x10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8102600" y="41275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2100" y="378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6.3x10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461000" y="3835400"/>
            <a:ext cx="3314700" cy="1662331"/>
            <a:chOff x="5461000" y="3835400"/>
            <a:chExt cx="3314700" cy="1662331"/>
          </a:xfrm>
        </p:grpSpPr>
        <p:sp>
          <p:nvSpPr>
            <p:cNvPr id="24" name="Rectangle 23"/>
            <p:cNvSpPr/>
            <p:nvPr/>
          </p:nvSpPr>
          <p:spPr>
            <a:xfrm>
              <a:off x="6540500" y="3835400"/>
              <a:ext cx="2133600" cy="9525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1000" y="4851400"/>
              <a:ext cx="3314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Same drawdown for different times and distances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578600" y="2667000"/>
            <a:ext cx="2133600" cy="9525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" y="1710267"/>
            <a:ext cx="4707468" cy="3268133"/>
            <a:chOff x="-1" y="1727200"/>
            <a:chExt cx="4675625" cy="3234267"/>
          </a:xfrm>
        </p:grpSpPr>
        <p:pic>
          <p:nvPicPr>
            <p:cNvPr id="11" name="Picture 10" descr="01PumpingDis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727200"/>
              <a:ext cx="4675625" cy="3234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26846" y="4199466"/>
              <a:ext cx="2472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After 1 Day of </a:t>
              </a:r>
              <a:r>
                <a:rPr lang="en-US" sz="2000" dirty="0" smtClean="0">
                  <a:solidFill>
                    <a:schemeClr val="bg1"/>
                  </a:solidFill>
                </a:rPr>
                <a:t>Pumping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2709334" y="0"/>
            <a:ext cx="4495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Well Function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pic>
        <p:nvPicPr>
          <p:cNvPr id="6" name="Picture 5" descr="Wellvstim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1700784"/>
            <a:ext cx="4736977" cy="3282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74332">
            <a:off x="6434665" y="4021662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Continues to go down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0400" y="4965700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similar shape for time and distance dependence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17700" y="5244068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decreasing curvature with distance and time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3467" y="2082800"/>
            <a:ext cx="3318932" cy="729166"/>
            <a:chOff x="643467" y="2082800"/>
            <a:chExt cx="3318932" cy="729166"/>
          </a:xfrm>
        </p:grpSpPr>
        <p:sp>
          <p:nvSpPr>
            <p:cNvPr id="7" name="TextBox 6"/>
            <p:cNvSpPr txBox="1"/>
            <p:nvPr/>
          </p:nvSpPr>
          <p:spPr>
            <a:xfrm>
              <a:off x="1595966" y="2442634"/>
              <a:ext cx="236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Cone of Depression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43467" y="2082800"/>
              <a:ext cx="3149600" cy="33869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0" y="1712241"/>
            <a:ext cx="4709160" cy="3264408"/>
            <a:chOff x="1" y="1779975"/>
            <a:chExt cx="4605866" cy="3186012"/>
          </a:xfrm>
        </p:grpSpPr>
        <p:pic>
          <p:nvPicPr>
            <p:cNvPr id="21" name="Picture 20" descr="02PumpingDist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779975"/>
              <a:ext cx="4605866" cy="318601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00264" y="4198245"/>
              <a:ext cx="2963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After 30 Days of Pumping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712238"/>
            <a:ext cx="4707467" cy="3264408"/>
            <a:chOff x="0" y="1712242"/>
            <a:chExt cx="4707467" cy="3256293"/>
          </a:xfrm>
        </p:grpSpPr>
        <p:pic>
          <p:nvPicPr>
            <p:cNvPr id="24" name="Picture 23" descr="03PumpingDist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2242"/>
              <a:ext cx="4707467" cy="3256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6133" y="4182619"/>
              <a:ext cx="3115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After 1000 Days of Pumping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5084233" y="2662767"/>
            <a:ext cx="3657600" cy="1744471"/>
          </a:xfrm>
          <a:custGeom>
            <a:avLst/>
            <a:gdLst>
              <a:gd name="connsiteX0" fmla="*/ 0 w 3657600"/>
              <a:gd name="connsiteY0" fmla="*/ 0 h 1744471"/>
              <a:gd name="connsiteX1" fmla="*/ 4234 w 3657600"/>
              <a:gd name="connsiteY1" fmla="*/ 309033 h 1744471"/>
              <a:gd name="connsiteX2" fmla="*/ 8467 w 3657600"/>
              <a:gd name="connsiteY2" fmla="*/ 508000 h 1744471"/>
              <a:gd name="connsiteX3" fmla="*/ 8467 w 3657600"/>
              <a:gd name="connsiteY3" fmla="*/ 575733 h 1744471"/>
              <a:gd name="connsiteX4" fmla="*/ 12700 w 3657600"/>
              <a:gd name="connsiteY4" fmla="*/ 626533 h 1744471"/>
              <a:gd name="connsiteX5" fmla="*/ 21167 w 3657600"/>
              <a:gd name="connsiteY5" fmla="*/ 753533 h 1744471"/>
              <a:gd name="connsiteX6" fmla="*/ 25400 w 3657600"/>
              <a:gd name="connsiteY6" fmla="*/ 800100 h 1744471"/>
              <a:gd name="connsiteX7" fmla="*/ 42334 w 3657600"/>
              <a:gd name="connsiteY7" fmla="*/ 872066 h 1744471"/>
              <a:gd name="connsiteX8" fmla="*/ 59267 w 3657600"/>
              <a:gd name="connsiteY8" fmla="*/ 952500 h 1744471"/>
              <a:gd name="connsiteX9" fmla="*/ 80434 w 3657600"/>
              <a:gd name="connsiteY9" fmla="*/ 1020233 h 1744471"/>
              <a:gd name="connsiteX10" fmla="*/ 105834 w 3657600"/>
              <a:gd name="connsiteY10" fmla="*/ 1066800 h 1744471"/>
              <a:gd name="connsiteX11" fmla="*/ 148167 w 3657600"/>
              <a:gd name="connsiteY11" fmla="*/ 1130300 h 1744471"/>
              <a:gd name="connsiteX12" fmla="*/ 173567 w 3657600"/>
              <a:gd name="connsiteY12" fmla="*/ 1172633 h 1744471"/>
              <a:gd name="connsiteX13" fmla="*/ 177800 w 3657600"/>
              <a:gd name="connsiteY13" fmla="*/ 1172633 h 1744471"/>
              <a:gd name="connsiteX14" fmla="*/ 317500 w 3657600"/>
              <a:gd name="connsiteY14" fmla="*/ 1286933 h 1744471"/>
              <a:gd name="connsiteX15" fmla="*/ 440267 w 3657600"/>
              <a:gd name="connsiteY15" fmla="*/ 1341966 h 1744471"/>
              <a:gd name="connsiteX16" fmla="*/ 685800 w 3657600"/>
              <a:gd name="connsiteY16" fmla="*/ 1430866 h 1744471"/>
              <a:gd name="connsiteX17" fmla="*/ 939800 w 3657600"/>
              <a:gd name="connsiteY17" fmla="*/ 1490133 h 1744471"/>
              <a:gd name="connsiteX18" fmla="*/ 1219200 w 3657600"/>
              <a:gd name="connsiteY18" fmla="*/ 1540933 h 1744471"/>
              <a:gd name="connsiteX19" fmla="*/ 1532467 w 3657600"/>
              <a:gd name="connsiteY19" fmla="*/ 1587500 h 1744471"/>
              <a:gd name="connsiteX20" fmla="*/ 1905000 w 3657600"/>
              <a:gd name="connsiteY20" fmla="*/ 1629833 h 1744471"/>
              <a:gd name="connsiteX21" fmla="*/ 2214034 w 3657600"/>
              <a:gd name="connsiteY21" fmla="*/ 1655233 h 1744471"/>
              <a:gd name="connsiteX22" fmla="*/ 2548467 w 3657600"/>
              <a:gd name="connsiteY22" fmla="*/ 1676400 h 1744471"/>
              <a:gd name="connsiteX23" fmla="*/ 2967567 w 3657600"/>
              <a:gd name="connsiteY23" fmla="*/ 1706033 h 1744471"/>
              <a:gd name="connsiteX24" fmla="*/ 3505200 w 3657600"/>
              <a:gd name="connsiteY24" fmla="*/ 1739900 h 1744471"/>
              <a:gd name="connsiteX25" fmla="*/ 3657600 w 3657600"/>
              <a:gd name="connsiteY25" fmla="*/ 1744133 h 174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57600" h="1744471">
                <a:moveTo>
                  <a:pt x="0" y="0"/>
                </a:moveTo>
                <a:cubicBezTo>
                  <a:pt x="1411" y="112183"/>
                  <a:pt x="2823" y="224366"/>
                  <a:pt x="4234" y="309033"/>
                </a:cubicBezTo>
                <a:cubicBezTo>
                  <a:pt x="5645" y="393700"/>
                  <a:pt x="7762" y="463550"/>
                  <a:pt x="8467" y="508000"/>
                </a:cubicBezTo>
                <a:cubicBezTo>
                  <a:pt x="9172" y="552450"/>
                  <a:pt x="7762" y="555978"/>
                  <a:pt x="8467" y="575733"/>
                </a:cubicBezTo>
                <a:cubicBezTo>
                  <a:pt x="9172" y="595488"/>
                  <a:pt x="10583" y="596900"/>
                  <a:pt x="12700" y="626533"/>
                </a:cubicBezTo>
                <a:cubicBezTo>
                  <a:pt x="14817" y="656166"/>
                  <a:pt x="19050" y="724605"/>
                  <a:pt x="21167" y="753533"/>
                </a:cubicBezTo>
                <a:cubicBezTo>
                  <a:pt x="23284" y="782461"/>
                  <a:pt x="21872" y="780344"/>
                  <a:pt x="25400" y="800100"/>
                </a:cubicBezTo>
                <a:cubicBezTo>
                  <a:pt x="28928" y="819856"/>
                  <a:pt x="36690" y="846666"/>
                  <a:pt x="42334" y="872066"/>
                </a:cubicBezTo>
                <a:cubicBezTo>
                  <a:pt x="47979" y="897466"/>
                  <a:pt x="52917" y="927805"/>
                  <a:pt x="59267" y="952500"/>
                </a:cubicBezTo>
                <a:cubicBezTo>
                  <a:pt x="65617" y="977195"/>
                  <a:pt x="72673" y="1001183"/>
                  <a:pt x="80434" y="1020233"/>
                </a:cubicBezTo>
                <a:cubicBezTo>
                  <a:pt x="88195" y="1039283"/>
                  <a:pt x="94545" y="1048456"/>
                  <a:pt x="105834" y="1066800"/>
                </a:cubicBezTo>
                <a:cubicBezTo>
                  <a:pt x="117123" y="1085144"/>
                  <a:pt x="136878" y="1112661"/>
                  <a:pt x="148167" y="1130300"/>
                </a:cubicBezTo>
                <a:cubicBezTo>
                  <a:pt x="159456" y="1147939"/>
                  <a:pt x="168628" y="1165578"/>
                  <a:pt x="173567" y="1172633"/>
                </a:cubicBezTo>
                <a:cubicBezTo>
                  <a:pt x="178506" y="1179688"/>
                  <a:pt x="153811" y="1153583"/>
                  <a:pt x="177800" y="1172633"/>
                </a:cubicBezTo>
                <a:cubicBezTo>
                  <a:pt x="201789" y="1191683"/>
                  <a:pt x="273756" y="1258711"/>
                  <a:pt x="317500" y="1286933"/>
                </a:cubicBezTo>
                <a:cubicBezTo>
                  <a:pt x="361245" y="1315155"/>
                  <a:pt x="378884" y="1317977"/>
                  <a:pt x="440267" y="1341966"/>
                </a:cubicBezTo>
                <a:cubicBezTo>
                  <a:pt x="501650" y="1365955"/>
                  <a:pt x="602545" y="1406172"/>
                  <a:pt x="685800" y="1430866"/>
                </a:cubicBezTo>
                <a:cubicBezTo>
                  <a:pt x="769056" y="1455561"/>
                  <a:pt x="850900" y="1471789"/>
                  <a:pt x="939800" y="1490133"/>
                </a:cubicBezTo>
                <a:cubicBezTo>
                  <a:pt x="1028700" y="1508477"/>
                  <a:pt x="1120422" y="1524705"/>
                  <a:pt x="1219200" y="1540933"/>
                </a:cubicBezTo>
                <a:cubicBezTo>
                  <a:pt x="1317978" y="1557161"/>
                  <a:pt x="1418167" y="1572683"/>
                  <a:pt x="1532467" y="1587500"/>
                </a:cubicBezTo>
                <a:cubicBezTo>
                  <a:pt x="1646767" y="1602317"/>
                  <a:pt x="1791406" y="1618544"/>
                  <a:pt x="1905000" y="1629833"/>
                </a:cubicBezTo>
                <a:cubicBezTo>
                  <a:pt x="2018595" y="1641122"/>
                  <a:pt x="2214034" y="1655233"/>
                  <a:pt x="2214034" y="1655233"/>
                </a:cubicBezTo>
                <a:lnTo>
                  <a:pt x="2548467" y="1676400"/>
                </a:lnTo>
                <a:lnTo>
                  <a:pt x="2967567" y="1706033"/>
                </a:lnTo>
                <a:lnTo>
                  <a:pt x="3505200" y="1739900"/>
                </a:lnTo>
                <a:cubicBezTo>
                  <a:pt x="3620206" y="1746250"/>
                  <a:pt x="3657600" y="1744133"/>
                  <a:pt x="3657600" y="1744133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5084232" y="2717797"/>
            <a:ext cx="3716867" cy="1684867"/>
          </a:xfrm>
          <a:custGeom>
            <a:avLst/>
            <a:gdLst>
              <a:gd name="connsiteX0" fmla="*/ 0 w 3657600"/>
              <a:gd name="connsiteY0" fmla="*/ 0 h 1744471"/>
              <a:gd name="connsiteX1" fmla="*/ 4234 w 3657600"/>
              <a:gd name="connsiteY1" fmla="*/ 309033 h 1744471"/>
              <a:gd name="connsiteX2" fmla="*/ 8467 w 3657600"/>
              <a:gd name="connsiteY2" fmla="*/ 508000 h 1744471"/>
              <a:gd name="connsiteX3" fmla="*/ 8467 w 3657600"/>
              <a:gd name="connsiteY3" fmla="*/ 575733 h 1744471"/>
              <a:gd name="connsiteX4" fmla="*/ 12700 w 3657600"/>
              <a:gd name="connsiteY4" fmla="*/ 626533 h 1744471"/>
              <a:gd name="connsiteX5" fmla="*/ 21167 w 3657600"/>
              <a:gd name="connsiteY5" fmla="*/ 753533 h 1744471"/>
              <a:gd name="connsiteX6" fmla="*/ 25400 w 3657600"/>
              <a:gd name="connsiteY6" fmla="*/ 800100 h 1744471"/>
              <a:gd name="connsiteX7" fmla="*/ 42334 w 3657600"/>
              <a:gd name="connsiteY7" fmla="*/ 872066 h 1744471"/>
              <a:gd name="connsiteX8" fmla="*/ 59267 w 3657600"/>
              <a:gd name="connsiteY8" fmla="*/ 952500 h 1744471"/>
              <a:gd name="connsiteX9" fmla="*/ 80434 w 3657600"/>
              <a:gd name="connsiteY9" fmla="*/ 1020233 h 1744471"/>
              <a:gd name="connsiteX10" fmla="*/ 105834 w 3657600"/>
              <a:gd name="connsiteY10" fmla="*/ 1066800 h 1744471"/>
              <a:gd name="connsiteX11" fmla="*/ 148167 w 3657600"/>
              <a:gd name="connsiteY11" fmla="*/ 1130300 h 1744471"/>
              <a:gd name="connsiteX12" fmla="*/ 173567 w 3657600"/>
              <a:gd name="connsiteY12" fmla="*/ 1172633 h 1744471"/>
              <a:gd name="connsiteX13" fmla="*/ 177800 w 3657600"/>
              <a:gd name="connsiteY13" fmla="*/ 1172633 h 1744471"/>
              <a:gd name="connsiteX14" fmla="*/ 317500 w 3657600"/>
              <a:gd name="connsiteY14" fmla="*/ 1286933 h 1744471"/>
              <a:gd name="connsiteX15" fmla="*/ 440267 w 3657600"/>
              <a:gd name="connsiteY15" fmla="*/ 1341966 h 1744471"/>
              <a:gd name="connsiteX16" fmla="*/ 685800 w 3657600"/>
              <a:gd name="connsiteY16" fmla="*/ 1430866 h 1744471"/>
              <a:gd name="connsiteX17" fmla="*/ 939800 w 3657600"/>
              <a:gd name="connsiteY17" fmla="*/ 1490133 h 1744471"/>
              <a:gd name="connsiteX18" fmla="*/ 1219200 w 3657600"/>
              <a:gd name="connsiteY18" fmla="*/ 1540933 h 1744471"/>
              <a:gd name="connsiteX19" fmla="*/ 1532467 w 3657600"/>
              <a:gd name="connsiteY19" fmla="*/ 1587500 h 1744471"/>
              <a:gd name="connsiteX20" fmla="*/ 1905000 w 3657600"/>
              <a:gd name="connsiteY20" fmla="*/ 1629833 h 1744471"/>
              <a:gd name="connsiteX21" fmla="*/ 2214034 w 3657600"/>
              <a:gd name="connsiteY21" fmla="*/ 1655233 h 1744471"/>
              <a:gd name="connsiteX22" fmla="*/ 2548467 w 3657600"/>
              <a:gd name="connsiteY22" fmla="*/ 1676400 h 1744471"/>
              <a:gd name="connsiteX23" fmla="*/ 2967567 w 3657600"/>
              <a:gd name="connsiteY23" fmla="*/ 1706033 h 1744471"/>
              <a:gd name="connsiteX24" fmla="*/ 3505200 w 3657600"/>
              <a:gd name="connsiteY24" fmla="*/ 1739900 h 1744471"/>
              <a:gd name="connsiteX25" fmla="*/ 3657600 w 3657600"/>
              <a:gd name="connsiteY25" fmla="*/ 1744133 h 174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57600" h="1744471">
                <a:moveTo>
                  <a:pt x="0" y="0"/>
                </a:moveTo>
                <a:cubicBezTo>
                  <a:pt x="1411" y="112183"/>
                  <a:pt x="2823" y="224366"/>
                  <a:pt x="4234" y="309033"/>
                </a:cubicBezTo>
                <a:cubicBezTo>
                  <a:pt x="5645" y="393700"/>
                  <a:pt x="7762" y="463550"/>
                  <a:pt x="8467" y="508000"/>
                </a:cubicBezTo>
                <a:cubicBezTo>
                  <a:pt x="9172" y="552450"/>
                  <a:pt x="7762" y="555978"/>
                  <a:pt x="8467" y="575733"/>
                </a:cubicBezTo>
                <a:cubicBezTo>
                  <a:pt x="9172" y="595488"/>
                  <a:pt x="10583" y="596900"/>
                  <a:pt x="12700" y="626533"/>
                </a:cubicBezTo>
                <a:cubicBezTo>
                  <a:pt x="14817" y="656166"/>
                  <a:pt x="19050" y="724605"/>
                  <a:pt x="21167" y="753533"/>
                </a:cubicBezTo>
                <a:cubicBezTo>
                  <a:pt x="23284" y="782461"/>
                  <a:pt x="21872" y="780344"/>
                  <a:pt x="25400" y="800100"/>
                </a:cubicBezTo>
                <a:cubicBezTo>
                  <a:pt x="28928" y="819856"/>
                  <a:pt x="36690" y="846666"/>
                  <a:pt x="42334" y="872066"/>
                </a:cubicBezTo>
                <a:cubicBezTo>
                  <a:pt x="47979" y="897466"/>
                  <a:pt x="52917" y="927805"/>
                  <a:pt x="59267" y="952500"/>
                </a:cubicBezTo>
                <a:cubicBezTo>
                  <a:pt x="65617" y="977195"/>
                  <a:pt x="72673" y="1001183"/>
                  <a:pt x="80434" y="1020233"/>
                </a:cubicBezTo>
                <a:cubicBezTo>
                  <a:pt x="88195" y="1039283"/>
                  <a:pt x="94545" y="1048456"/>
                  <a:pt x="105834" y="1066800"/>
                </a:cubicBezTo>
                <a:cubicBezTo>
                  <a:pt x="117123" y="1085144"/>
                  <a:pt x="136878" y="1112661"/>
                  <a:pt x="148167" y="1130300"/>
                </a:cubicBezTo>
                <a:cubicBezTo>
                  <a:pt x="159456" y="1147939"/>
                  <a:pt x="168628" y="1165578"/>
                  <a:pt x="173567" y="1172633"/>
                </a:cubicBezTo>
                <a:cubicBezTo>
                  <a:pt x="178506" y="1179688"/>
                  <a:pt x="153811" y="1153583"/>
                  <a:pt x="177800" y="1172633"/>
                </a:cubicBezTo>
                <a:cubicBezTo>
                  <a:pt x="201789" y="1191683"/>
                  <a:pt x="273756" y="1258711"/>
                  <a:pt x="317500" y="1286933"/>
                </a:cubicBezTo>
                <a:cubicBezTo>
                  <a:pt x="361245" y="1315155"/>
                  <a:pt x="378884" y="1317977"/>
                  <a:pt x="440267" y="1341966"/>
                </a:cubicBezTo>
                <a:cubicBezTo>
                  <a:pt x="501650" y="1365955"/>
                  <a:pt x="602545" y="1406172"/>
                  <a:pt x="685800" y="1430866"/>
                </a:cubicBezTo>
                <a:cubicBezTo>
                  <a:pt x="769056" y="1455561"/>
                  <a:pt x="850900" y="1471789"/>
                  <a:pt x="939800" y="1490133"/>
                </a:cubicBezTo>
                <a:cubicBezTo>
                  <a:pt x="1028700" y="1508477"/>
                  <a:pt x="1120422" y="1524705"/>
                  <a:pt x="1219200" y="1540933"/>
                </a:cubicBezTo>
                <a:cubicBezTo>
                  <a:pt x="1317978" y="1557161"/>
                  <a:pt x="1418167" y="1572683"/>
                  <a:pt x="1532467" y="1587500"/>
                </a:cubicBezTo>
                <a:cubicBezTo>
                  <a:pt x="1646767" y="1602317"/>
                  <a:pt x="1791406" y="1618544"/>
                  <a:pt x="1905000" y="1629833"/>
                </a:cubicBezTo>
                <a:cubicBezTo>
                  <a:pt x="2018595" y="1641122"/>
                  <a:pt x="2214034" y="1655233"/>
                  <a:pt x="2214034" y="1655233"/>
                </a:cubicBezTo>
                <a:lnTo>
                  <a:pt x="2548467" y="1676400"/>
                </a:lnTo>
                <a:lnTo>
                  <a:pt x="2967567" y="1706033"/>
                </a:lnTo>
                <a:lnTo>
                  <a:pt x="3505200" y="1739900"/>
                </a:lnTo>
                <a:cubicBezTo>
                  <a:pt x="3620206" y="1746250"/>
                  <a:pt x="3657600" y="1744133"/>
                  <a:pt x="3657600" y="1744133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46389 0.06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3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7200" y="18288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End: Preliminaries, Axial coordinate, and Well Function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500" y="2781300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 “Type” matching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Non-dimensional </a:t>
            </a:r>
            <a:r>
              <a:rPr lang="en-US" sz="1800" dirty="0" smtClean="0">
                <a:solidFill>
                  <a:schemeClr val="bg1"/>
                </a:solidFill>
              </a:rPr>
              <a:t>Variables,  </a:t>
            </a:r>
            <a:r>
              <a:rPr lang="en-US" sz="1800" dirty="0" err="1" smtClean="0">
                <a:solidFill>
                  <a:schemeClr val="bg1"/>
                </a:solidFill>
              </a:rPr>
              <a:t>Theis</a:t>
            </a:r>
            <a:r>
              <a:rPr lang="en-US" sz="1800" dirty="0" smtClean="0">
                <a:solidFill>
                  <a:schemeClr val="bg1"/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Other “Type”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7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333" y="1566333"/>
            <a:ext cx="339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Wells: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Intersection of Society and Groundwater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3367" y="2705100"/>
            <a:ext cx="197273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Flux</a:t>
            </a:r>
            <a:r>
              <a:rPr lang="en-US" sz="1400" baseline="-25000" dirty="0" err="1" smtClean="0">
                <a:solidFill>
                  <a:srgbClr val="008000"/>
                </a:solidFill>
              </a:rPr>
              <a:t>in</a:t>
            </a:r>
            <a:r>
              <a:rPr lang="en-US" sz="1400" dirty="0" smtClean="0">
                <a:solidFill>
                  <a:srgbClr val="008000"/>
                </a:solidFill>
              </a:rPr>
              <a:t>- </a:t>
            </a:r>
            <a:r>
              <a:rPr lang="en-US" sz="1400" dirty="0" err="1" smtClean="0">
                <a:solidFill>
                  <a:srgbClr val="008000"/>
                </a:solidFill>
              </a:rPr>
              <a:t>Flux</a:t>
            </a:r>
            <a:r>
              <a:rPr lang="en-US" sz="1400" baseline="-25000" dirty="0" err="1" smtClean="0">
                <a:solidFill>
                  <a:srgbClr val="008000"/>
                </a:solidFill>
              </a:rPr>
              <a:t>out</a:t>
            </a:r>
            <a:r>
              <a:rPr lang="en-US" sz="1400" dirty="0" smtClean="0">
                <a:solidFill>
                  <a:srgbClr val="008000"/>
                </a:solidFill>
              </a:rPr>
              <a:t>= </a:t>
            </a:r>
            <a:r>
              <a:rPr lang="en-US" sz="1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dirty="0" err="1" smtClean="0">
                <a:solidFill>
                  <a:srgbClr val="008000"/>
                </a:solidFill>
              </a:rPr>
              <a:t>Storage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464" y="3172885"/>
            <a:ext cx="289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Removing water from wells </a:t>
            </a:r>
            <a:r>
              <a:rPr lang="en-US" sz="1400" u="sng" dirty="0" smtClean="0"/>
              <a:t>MUST</a:t>
            </a:r>
            <a:r>
              <a:rPr lang="en-US" sz="1400" dirty="0" smtClean="0"/>
              <a:t> change natural discharge or recharge  or change amount stored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rot="20518414">
            <a:off x="6100229" y="3365499"/>
            <a:ext cx="2256371" cy="307777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Consequences are inevitable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567" y="4152902"/>
            <a:ext cx="338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the role of the </a:t>
            </a:r>
            <a:r>
              <a:rPr lang="en-US" dirty="0" err="1" smtClean="0">
                <a:solidFill>
                  <a:srgbClr val="FFFF00"/>
                </a:solidFill>
              </a:rPr>
              <a:t>Hydrogeologist</a:t>
            </a:r>
            <a:r>
              <a:rPr lang="en-US" dirty="0" smtClean="0">
                <a:solidFill>
                  <a:srgbClr val="FFFF00"/>
                </a:solidFill>
              </a:rPr>
              <a:t> to evaluate the nature of the consequences and to quantify the magnitude of effects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5900" y="2336800"/>
            <a:ext cx="385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Hydrologic Balance in absence of wells:           </a:t>
            </a:r>
          </a:p>
        </p:txBody>
      </p:sp>
    </p:spTree>
    <p:extLst>
      <p:ext uri="{BB962C8B-B14F-4D97-AF65-F5344CB8AC3E}">
        <p14:creationId xmlns:p14="http://schemas.microsoft.com/office/powerpoint/2010/main" val="132392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1905000"/>
            <a:ext cx="825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Understand what is meant by a “non-dimensional” variable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 able to create the </a:t>
            </a:r>
            <a:r>
              <a:rPr lang="en-US" sz="2400" dirty="0" err="1" smtClean="0"/>
              <a:t>Theis</a:t>
            </a:r>
            <a:r>
              <a:rPr lang="en-US" sz="2400" dirty="0" smtClean="0"/>
              <a:t> “Type” curve for a confined aquifer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Understand how flow from a confined aquifer to a well changes with time</a:t>
            </a:r>
            <a:r>
              <a:rPr lang="en-US" sz="2400" dirty="0"/>
              <a:t> </a:t>
            </a:r>
            <a:r>
              <a:rPr lang="en-US" sz="2400" dirty="0" smtClean="0"/>
              <a:t>and the effects of changing T or 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Be able to determine T and S given drawdown measurements for a pumped well in a confined aquifer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dirty="0" err="1"/>
              <a:t>Theis</a:t>
            </a:r>
            <a:r>
              <a:rPr lang="en-US" sz="2400" dirty="0"/>
              <a:t> </a:t>
            </a:r>
            <a:r>
              <a:rPr lang="en-US" sz="2400" dirty="0" smtClean="0"/>
              <a:t>“Type” curve matching method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dirty="0" smtClean="0"/>
              <a:t> Cooper</a:t>
            </a:r>
            <a:r>
              <a:rPr lang="en-US" sz="2400" dirty="0"/>
              <a:t>-Jacob method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24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500" y="1765300"/>
            <a:ext cx="8229600" cy="337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Confined Aquifer of infinite extent</a:t>
            </a:r>
          </a:p>
          <a:p>
            <a:r>
              <a:rPr lang="en-US" dirty="0" smtClean="0"/>
              <a:t>Water provided from storage and by flow</a:t>
            </a:r>
          </a:p>
          <a:p>
            <a:pPr lvl="1"/>
            <a:r>
              <a:rPr lang="en-US" dirty="0" smtClean="0"/>
              <a:t>Two aquifer parameters in calculation </a:t>
            </a:r>
          </a:p>
          <a:p>
            <a:pPr lvl="1"/>
            <a:r>
              <a:rPr lang="en-US" dirty="0" smtClean="0"/>
              <a:t>T and S</a:t>
            </a:r>
          </a:p>
          <a:p>
            <a:r>
              <a:rPr lang="en-US" dirty="0" smtClean="0"/>
              <a:t>Choose pumping rate</a:t>
            </a:r>
          </a:p>
          <a:p>
            <a:r>
              <a:rPr lang="en-US" dirty="0" smtClean="0"/>
              <a:t>Calculate Drawdown with time and distance</a:t>
            </a:r>
          </a:p>
        </p:txBody>
      </p:sp>
      <p:sp>
        <p:nvSpPr>
          <p:cNvPr id="6" name="TextBox 5"/>
          <p:cNvSpPr txBox="1"/>
          <p:nvPr/>
        </p:nvSpPr>
        <p:spPr>
          <a:xfrm rot="19763682">
            <a:off x="1575682" y="3763001"/>
            <a:ext cx="3651978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9BBB59"/>
                  </a:solidFill>
                </a:ln>
                <a:solidFill>
                  <a:schemeClr val="bg1"/>
                </a:solidFill>
              </a:rPr>
              <a:t>Forward Problem</a:t>
            </a:r>
            <a:endParaRPr lang="en-US" sz="3600" dirty="0">
              <a:ln>
                <a:solidFill>
                  <a:srgbClr val="9BBB59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82600" y="1816100"/>
            <a:ext cx="8229600" cy="3771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we wanted to know something about the aquifer?</a:t>
            </a:r>
          </a:p>
          <a:p>
            <a:pPr lvl="1"/>
            <a:r>
              <a:rPr lang="en-US" dirty="0" err="1" smtClean="0"/>
              <a:t>Transmissivity</a:t>
            </a:r>
            <a:r>
              <a:rPr lang="en-US" dirty="0" smtClean="0"/>
              <a:t> and Storage?</a:t>
            </a:r>
          </a:p>
          <a:p>
            <a:r>
              <a:rPr lang="en-US" dirty="0" smtClean="0"/>
              <a:t>Measure drawdown as a function of time</a:t>
            </a:r>
          </a:p>
          <a:p>
            <a:r>
              <a:rPr lang="en-US" dirty="0" smtClean="0"/>
              <a:t>Determine what values of T and S are consistent with the 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63682">
            <a:off x="1575682" y="3763001"/>
            <a:ext cx="3651978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9BBB59"/>
                  </a:solidFill>
                </a:ln>
                <a:solidFill>
                  <a:schemeClr val="bg1"/>
                </a:solidFill>
              </a:rPr>
              <a:t>Inverse Problem</a:t>
            </a:r>
            <a:endParaRPr lang="en-US" sz="3600" dirty="0">
              <a:ln>
                <a:solidFill>
                  <a:srgbClr val="9BBB59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6825"/>
              </p:ext>
            </p:extLst>
          </p:nvPr>
        </p:nvGraphicFramePr>
        <p:xfrm>
          <a:off x="7277100" y="499534"/>
          <a:ext cx="149013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&lt;10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68524" y="2463801"/>
            <a:ext cx="4494275" cy="2781299"/>
            <a:chOff x="420624" y="2095501"/>
            <a:chExt cx="5297249" cy="3317444"/>
          </a:xfrm>
        </p:grpSpPr>
        <p:pic>
          <p:nvPicPr>
            <p:cNvPr id="2" name="Picture 1" descr="theis-1.pdf"/>
            <p:cNvPicPr>
              <a:picLocks noChangeAspect="1"/>
            </p:cNvPicPr>
            <p:nvPr/>
          </p:nvPicPr>
          <p:blipFill rotWithShape="1">
            <a:blip r:embed="rId5"/>
            <a:srcRect l="8684" r="-8684"/>
            <a:stretch/>
          </p:blipFill>
          <p:spPr>
            <a:xfrm>
              <a:off x="420624" y="2095501"/>
              <a:ext cx="5297249" cy="28169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53951" y="4858747"/>
              <a:ext cx="774698" cy="5541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1/u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01801"/>
              </p:ext>
            </p:extLst>
          </p:nvPr>
        </p:nvGraphicFramePr>
        <p:xfrm>
          <a:off x="3886201" y="1384300"/>
          <a:ext cx="1079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" name="Equation" r:id="rId6" imgW="508000" imgH="406400" progId="Equation.3">
                  <p:embed/>
                </p:oleObj>
              </mc:Choice>
              <mc:Fallback>
                <p:oleObj name="Equation" r:id="rId6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1" y="1384300"/>
                        <a:ext cx="1079500" cy="863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16552"/>
              </p:ext>
            </p:extLst>
          </p:nvPr>
        </p:nvGraphicFramePr>
        <p:xfrm>
          <a:off x="5022849" y="1390650"/>
          <a:ext cx="2175356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5" name="Equation" r:id="rId8" imgW="1079500" imgH="419100" progId="Equation.3">
                  <p:embed/>
                </p:oleObj>
              </mc:Choice>
              <mc:Fallback>
                <p:oleObj name="Equation" r:id="rId8" imgW="1079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2849" y="1390650"/>
                        <a:ext cx="2175356" cy="844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5800" y="1447800"/>
            <a:ext cx="226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Non-dimensional variables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466" y="2476500"/>
            <a:ext cx="25230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Plot as log-log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30" y="3424770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“Type” Curve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66" y="292946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1/u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3200" y="3928533"/>
            <a:ext cx="207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Contains all information about how a well behaves if </a:t>
            </a:r>
            <a:r>
              <a:rPr lang="en-US" sz="1200" dirty="0" err="1" smtClean="0"/>
              <a:t>Theis’s</a:t>
            </a:r>
            <a:r>
              <a:rPr lang="en-US" sz="1200" dirty="0" smtClean="0"/>
              <a:t> assumptions are correct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100" y="4838700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this curve to get T and S from actual data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25801" y="2633133"/>
            <a:ext cx="2675464" cy="1998134"/>
            <a:chOff x="3225801" y="2633133"/>
            <a:chExt cx="2675464" cy="1998134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225801" y="2633133"/>
              <a:ext cx="16932" cy="1998134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42732" y="263313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 orders of magnitude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98800" y="3903133"/>
            <a:ext cx="3454400" cy="448734"/>
            <a:chOff x="3098800" y="3903133"/>
            <a:chExt cx="3454400" cy="448734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098800" y="4343400"/>
              <a:ext cx="3454400" cy="84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01532" y="390313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5</a:t>
              </a:r>
              <a:r>
                <a:rPr lang="en-US" dirty="0" smtClean="0">
                  <a:solidFill>
                    <a:srgbClr val="000000"/>
                  </a:solidFill>
                </a:rPr>
                <a:t> orders of magnitude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5" y="11289"/>
            <a:ext cx="1884473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33689"/>
            <a:ext cx="1884473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27300" y="132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use log plots?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5050" y="1365250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reasons: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0800" y="18923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quantity changes over orders of magnitude, a linear plot may compress important trends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5550" y="3022600"/>
            <a:ext cx="164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of logs: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1950" y="3035300"/>
            <a:ext cx="341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log(A*B/C) = log(A)+log(B)-log(C)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6350" y="3543300"/>
            <a:ext cx="140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of </a:t>
            </a:r>
            <a:r>
              <a:rPr lang="en-US" dirty="0" smtClean="0">
                <a:solidFill>
                  <a:srgbClr val="FFFF00"/>
                </a:solidFill>
              </a:rPr>
              <a:t>log(A)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150" y="3987800"/>
            <a:ext cx="528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determine this offset when “curve matching”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2850" y="4368800"/>
            <a:ext cx="478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 determined by identifying a “match point”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7300" y="4927600"/>
            <a:ext cx="172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og(A</a:t>
            </a:r>
            <a:r>
              <a:rPr lang="en-US" baseline="30000" dirty="0" smtClean="0"/>
              <a:t>2</a:t>
            </a:r>
            <a:r>
              <a:rPr lang="en-US" dirty="0" smtClean="0"/>
              <a:t>)=2*log(A)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86100" y="495935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of linear trend in log plot is equal to the exponent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03500" y="3536950"/>
            <a:ext cx="286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same as plot of </a:t>
            </a:r>
            <a:r>
              <a:rPr lang="en-US" dirty="0">
                <a:solidFill>
                  <a:srgbClr val="008000"/>
                </a:solidFill>
              </a:rPr>
              <a:t>log(A*B/C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03700" y="3073400"/>
            <a:ext cx="628650" cy="34925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16250" y="3067050"/>
            <a:ext cx="1054100" cy="349250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8450" y="3543300"/>
            <a:ext cx="241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offset </a:t>
            </a:r>
            <a:r>
              <a:rPr lang="en-US" dirty="0">
                <a:solidFill>
                  <a:srgbClr val="FF6600"/>
                </a:solidFill>
              </a:rPr>
              <a:t>log(B)-log(C)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2200" y="3073400"/>
            <a:ext cx="1225550" cy="349250"/>
          </a:xfrm>
          <a:prstGeom prst="rect">
            <a:avLst/>
          </a:prstGeom>
          <a:solidFill>
            <a:srgbClr val="FF66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isfiel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" y="709083"/>
            <a:ext cx="9131301" cy="4774537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3" name="Picture 2" descr="theis-1.pdf"/>
          <p:cNvPicPr>
            <a:picLocks noChangeAspect="1"/>
          </p:cNvPicPr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-863600" y="740833"/>
            <a:ext cx="10244932" cy="4466167"/>
          </a:xfrm>
          <a:prstGeom prst="rect">
            <a:avLst/>
          </a:prstGeom>
          <a:scene3d>
            <a:camera prst="orthographicFront">
              <a:rot lat="0" lon="1200000" rev="0"/>
            </a:camera>
            <a:lightRig rig="threePt" dir="t"/>
          </a:scene3d>
        </p:spPr>
      </p:pic>
      <p:sp>
        <p:nvSpPr>
          <p:cNvPr id="13" name="Rectangle 1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pic>
        <p:nvPicPr>
          <p:cNvPr id="16" name="Picture 15" descr="theis-1.pdf"/>
          <p:cNvPicPr>
            <a:picLocks noChangeAspect="1"/>
          </p:cNvPicPr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88900" y="1439333"/>
            <a:ext cx="10244932" cy="4466167"/>
          </a:xfrm>
          <a:prstGeom prst="rect">
            <a:avLst/>
          </a:prstGeom>
          <a:scene3d>
            <a:camera prst="orthographicFront">
              <a:rot lat="0" lon="1200000" rev="0"/>
            </a:camera>
            <a:lightRig rig="threePt" dir="t"/>
          </a:scene3d>
        </p:spPr>
      </p:pic>
      <p:grpSp>
        <p:nvGrpSpPr>
          <p:cNvPr id="8" name="Group 7"/>
          <p:cNvGrpSpPr/>
          <p:nvPr/>
        </p:nvGrpSpPr>
        <p:grpSpPr>
          <a:xfrm>
            <a:off x="1845771" y="2986187"/>
            <a:ext cx="1862666" cy="1379560"/>
            <a:chOff x="-922023" y="3111500"/>
            <a:chExt cx="4749801" cy="7256749"/>
          </a:xfrm>
        </p:grpSpPr>
        <p:sp>
          <p:nvSpPr>
            <p:cNvPr id="2" name="Oval 1"/>
            <p:cNvSpPr/>
            <p:nvPr/>
          </p:nvSpPr>
          <p:spPr>
            <a:xfrm>
              <a:off x="3568700" y="3111500"/>
              <a:ext cx="259078" cy="45875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922023" y="5511357"/>
              <a:ext cx="3886202" cy="485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Match point at u=1 and W=1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258481" y="3659328"/>
              <a:ext cx="2159002" cy="231589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225799" y="4893733"/>
            <a:ext cx="1769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time=4.1 minutes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>
            <a:endCxn id="2" idx="2"/>
          </p:cNvCxnSpPr>
          <p:nvPr/>
        </p:nvCxnSpPr>
        <p:spPr>
          <a:xfrm>
            <a:off x="1219200" y="3022600"/>
            <a:ext cx="2387638" cy="7193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32200" y="3046726"/>
            <a:ext cx="25438" cy="174540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066" y="2853266"/>
            <a:ext cx="1039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dirty="0">
                <a:solidFill>
                  <a:srgbClr val="000000"/>
                </a:solidFill>
              </a:rPr>
              <a:t>h=2.4 </a:t>
            </a:r>
            <a:r>
              <a:rPr lang="en-US" sz="1400" dirty="0" smtClean="0">
                <a:solidFill>
                  <a:srgbClr val="000000"/>
                </a:solidFill>
              </a:rPr>
              <a:t>feet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330482"/>
              </p:ext>
            </p:extLst>
          </p:nvPr>
        </p:nvGraphicFramePr>
        <p:xfrm>
          <a:off x="6457950" y="2698222"/>
          <a:ext cx="21494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Equation" r:id="rId7" imgW="1066800" imgH="431800" progId="Equation.3">
                  <p:embed/>
                </p:oleObj>
              </mc:Choice>
              <mc:Fallback>
                <p:oleObj name="Equation" r:id="rId7" imgW="1066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7950" y="2698222"/>
                        <a:ext cx="2149475" cy="871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76727"/>
              </p:ext>
            </p:extLst>
          </p:nvPr>
        </p:nvGraphicFramePr>
        <p:xfrm>
          <a:off x="6463771" y="3750733"/>
          <a:ext cx="1241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Equation" r:id="rId9" imgW="584200" imgH="393700" progId="Equation.3">
                  <p:embed/>
                </p:oleObj>
              </mc:Choice>
              <mc:Fallback>
                <p:oleObj name="Equation" r:id="rId9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3771" y="3750733"/>
                        <a:ext cx="1241425" cy="836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26723" y="0"/>
            <a:ext cx="5186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Theis</a:t>
            </a:r>
            <a:r>
              <a:rPr lang="en-US" sz="3600" dirty="0"/>
              <a:t> Curve Matching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1850" y="68156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Plot data on log-log paper with same spacing as the “Type” curve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4917" y="1056217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Slide curve horizontally and vertically until data and curve overlap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71650" y="2857500"/>
            <a:ext cx="527050" cy="26670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78200" y="5524500"/>
            <a:ext cx="527050" cy="26670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6.66667E-6 L 0.13612 6.66667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2 -3.33333E-6 L 0.13473 0.12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72 0.12889 L 0.09028 0.12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19" grpId="0"/>
      <p:bldP spid="10" grpId="0"/>
      <p:bldP spid="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Pump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60" y="1735668"/>
            <a:ext cx="2492374" cy="172404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06700" y="203465"/>
            <a:ext cx="4584700" cy="952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Semilog</a:t>
            </a:r>
            <a:r>
              <a:rPr lang="en-US" sz="3600" dirty="0" smtClean="0"/>
              <a:t> Plot of “Non-equilibrium” </a:t>
            </a:r>
            <a:r>
              <a:rPr lang="en-US" sz="3600" dirty="0" err="1" smtClean="0"/>
              <a:t>Theis</a:t>
            </a:r>
            <a:r>
              <a:rPr lang="en-US" sz="3600" dirty="0" smtClean="0"/>
              <a:t> equation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06334" y="1862667"/>
            <a:ext cx="1676400" cy="13843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5566" y="1244600"/>
            <a:ext cx="56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initial time, drawdown increases with log(time)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03134" y="2332567"/>
            <a:ext cx="134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Initial non-linear curve then linear with log(time)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4207933"/>
            <a:ext cx="227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 and intercept changes but slope stays the same</a:t>
            </a:r>
            <a:endParaRPr lang="en-US" dirty="0"/>
          </a:p>
        </p:txBody>
      </p:sp>
      <p:pic>
        <p:nvPicPr>
          <p:cNvPr id="8" name="Picture 7" descr="02Pump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98" y="1744134"/>
            <a:ext cx="2463801" cy="1699566"/>
          </a:xfrm>
          <a:prstGeom prst="rect">
            <a:avLst/>
          </a:prstGeom>
        </p:spPr>
      </p:pic>
      <p:pic>
        <p:nvPicPr>
          <p:cNvPr id="12" name="Picture 11" descr="03Pumpin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3791666"/>
            <a:ext cx="2514600" cy="1739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152896" y="3924298"/>
            <a:ext cx="1714500" cy="1397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2599" y="2607734"/>
            <a:ext cx="14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Double T -&gt; slope decreases to half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94499" y="1896534"/>
            <a:ext cx="1854200" cy="7493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4099" y="225213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55758" y="2130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32791" y="3881965"/>
            <a:ext cx="270932" cy="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20534" y="3526366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Intercept time increases with 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43934" y="1769535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Ideas:</a:t>
            </a:r>
          </a:p>
          <a:p>
            <a:pPr marL="342900" indent="-342900">
              <a:buAutoNum type="arabicPeriod"/>
            </a:pPr>
            <a:r>
              <a:rPr lang="en-US" dirty="0" smtClean="0"/>
              <a:t>At early time water is delivered to well from </a:t>
            </a:r>
            <a:r>
              <a:rPr lang="en-US" dirty="0" smtClean="0"/>
              <a:t>“elastic storage</a:t>
            </a:r>
            <a:r>
              <a:rPr lang="en-US" dirty="0" smtClean="0"/>
              <a:t>” 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head does not go down much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Larger intercept for larger storage</a:t>
            </a:r>
          </a:p>
          <a:p>
            <a:pPr marL="342900" indent="-342900">
              <a:buAutoNum type="arabicPeriod"/>
            </a:pPr>
            <a:r>
              <a:rPr lang="en-US" dirty="0" smtClean="0"/>
              <a:t>After </a:t>
            </a:r>
            <a:r>
              <a:rPr lang="en-US" dirty="0" smtClean="0"/>
              <a:t>elastic storage </a:t>
            </a:r>
            <a:r>
              <a:rPr lang="en-US" dirty="0" smtClean="0"/>
              <a:t>is depleted water has to flow to well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Head decreases to maintain an adequate hydraulic gradient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Rate of decrease is inversely proportional to T</a:t>
            </a:r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152896" y="3927473"/>
            <a:ext cx="1714500" cy="1397000"/>
          </a:xfrm>
          <a:prstGeom prst="line">
            <a:avLst/>
          </a:prstGeom>
          <a:ln>
            <a:solidFill>
              <a:srgbClr val="008000">
                <a:alpha val="3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759202" y="3977210"/>
            <a:ext cx="1047747" cy="400110"/>
            <a:chOff x="3759202" y="3977210"/>
            <a:chExt cx="1047747" cy="400110"/>
          </a:xfrm>
        </p:grpSpPr>
        <p:sp>
          <p:nvSpPr>
            <p:cNvPr id="6" name="Rectangle 5"/>
            <p:cNvSpPr/>
            <p:nvPr/>
          </p:nvSpPr>
          <p:spPr>
            <a:xfrm>
              <a:off x="3818467" y="4013201"/>
              <a:ext cx="745067" cy="338666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9202" y="3977210"/>
              <a:ext cx="1047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Delivery from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</a:rPr>
                <a:t>elastic storage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8676" y="4512735"/>
            <a:ext cx="1744396" cy="481085"/>
            <a:chOff x="4468676" y="4512735"/>
            <a:chExt cx="1744396" cy="481085"/>
          </a:xfrm>
        </p:grpSpPr>
        <p:sp>
          <p:nvSpPr>
            <p:cNvPr id="25" name="Rectangle 24"/>
            <p:cNvSpPr/>
            <p:nvPr/>
          </p:nvSpPr>
          <p:spPr>
            <a:xfrm rot="2273176">
              <a:off x="4468676" y="4655154"/>
              <a:ext cx="1744396" cy="338666"/>
            </a:xfrm>
            <a:prstGeom prst="rect">
              <a:avLst/>
            </a:prstGeom>
            <a:solidFill>
              <a:srgbClr val="0080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223161">
              <a:off x="4656666" y="4512735"/>
              <a:ext cx="1278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Delivery from flow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22650" y="3536950"/>
            <a:ext cx="2565400" cy="3683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45300" y="2692400"/>
            <a:ext cx="1384300" cy="4064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59200" y="3143250"/>
            <a:ext cx="2190750" cy="369332"/>
            <a:chOff x="3759200" y="3143250"/>
            <a:chExt cx="2190750" cy="369332"/>
          </a:xfrm>
        </p:grpSpPr>
        <p:sp>
          <p:nvSpPr>
            <p:cNvPr id="20" name="Oval 19"/>
            <p:cNvSpPr/>
            <p:nvPr/>
          </p:nvSpPr>
          <p:spPr>
            <a:xfrm>
              <a:off x="3759200" y="3206750"/>
              <a:ext cx="2190750" cy="228600"/>
            </a:xfrm>
            <a:prstGeom prst="ellipse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6250" y="3143250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Log 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6200000">
            <a:off x="2603500" y="2501900"/>
            <a:ext cx="2190750" cy="369332"/>
            <a:chOff x="3759200" y="3143250"/>
            <a:chExt cx="2190750" cy="369332"/>
          </a:xfrm>
        </p:grpSpPr>
        <p:sp>
          <p:nvSpPr>
            <p:cNvPr id="33" name="Oval 32"/>
            <p:cNvSpPr/>
            <p:nvPr/>
          </p:nvSpPr>
          <p:spPr>
            <a:xfrm>
              <a:off x="3759200" y="3206750"/>
              <a:ext cx="2190750" cy="228600"/>
            </a:xfrm>
            <a:prstGeom prst="ellipse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87800" y="3143250"/>
              <a:ext cx="185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Linear drawdown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3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1667 0.002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7" grpId="0"/>
      <p:bldP spid="24" grpId="0"/>
      <p:bldP spid="22" grpId="0"/>
      <p:bldP spid="23" grpId="0"/>
      <p:bldP spid="36" grpId="0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634" y="165365"/>
            <a:ext cx="58928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Cooper-Jacob Method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744593"/>
              </p:ext>
            </p:extLst>
          </p:nvPr>
        </p:nvGraphicFramePr>
        <p:xfrm>
          <a:off x="5060129" y="4932236"/>
          <a:ext cx="2385790" cy="64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" name="Equation" r:id="rId4" imgW="1447800" imgH="393700" progId="Equation.3">
                  <p:embed/>
                </p:oleObj>
              </mc:Choice>
              <mc:Fallback>
                <p:oleObj name="Equation" r:id="rId4" imgW="1447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129" y="4932236"/>
                        <a:ext cx="2385790" cy="6441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1641"/>
              </p:ext>
            </p:extLst>
          </p:nvPr>
        </p:nvGraphicFramePr>
        <p:xfrm>
          <a:off x="1829190" y="3428942"/>
          <a:ext cx="3230721" cy="63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" name="Equation" r:id="rId6" imgW="2095500" imgH="495300" progId="Equation.3">
                  <p:embed/>
                </p:oleObj>
              </mc:Choice>
              <mc:Fallback>
                <p:oleObj name="Equation" r:id="rId6" imgW="2095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9190" y="3428942"/>
                        <a:ext cx="3230721" cy="6363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1" y="3402419"/>
            <a:ext cx="161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Theis</a:t>
            </a:r>
            <a:r>
              <a:rPr lang="en-US" dirty="0" smtClean="0"/>
              <a:t> equation</a:t>
            </a:r>
          </a:p>
          <a:p>
            <a:r>
              <a:rPr lang="en-US" dirty="0" smtClean="0"/>
              <a:t> for large 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528" y="4313916"/>
            <a:ext cx="40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decreases linearly with log(time)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74746"/>
              </p:ext>
            </p:extLst>
          </p:nvPr>
        </p:nvGraphicFramePr>
        <p:xfrm>
          <a:off x="2633133" y="2260600"/>
          <a:ext cx="935567" cy="74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" name="Equation" r:id="rId9" imgW="508000" imgH="406400" progId="Equation.3">
                  <p:embed/>
                </p:oleObj>
              </mc:Choice>
              <mc:Fallback>
                <p:oleObj name="Equation" r:id="rId9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3133" y="2260600"/>
                        <a:ext cx="935567" cy="74845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84600" y="228600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 is large then u is  much less than 1.  u</a:t>
            </a:r>
            <a:r>
              <a:rPr lang="en-US" baseline="30000" dirty="0" smtClean="0"/>
              <a:t>2 </a:t>
            </a:r>
            <a:r>
              <a:rPr lang="en-US" dirty="0" smtClean="0"/>
              <a:t>, u</a:t>
            </a:r>
            <a:r>
              <a:rPr lang="en-US" baseline="30000" dirty="0" smtClean="0"/>
              <a:t>3</a:t>
            </a:r>
            <a:r>
              <a:rPr lang="en-US" dirty="0" smtClean="0"/>
              <a:t>, and u</a:t>
            </a:r>
            <a:r>
              <a:rPr lang="en-US" baseline="30000" dirty="0" smtClean="0"/>
              <a:t>4 </a:t>
            </a:r>
            <a:r>
              <a:rPr lang="en-US" dirty="0" smtClean="0"/>
              <a:t> are even smaller.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" y="47498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</a:t>
            </a:r>
            <a:r>
              <a:rPr lang="en-US" dirty="0" smtClean="0"/>
              <a:t> slope </a:t>
            </a:r>
            <a:r>
              <a:rPr lang="en-US" dirty="0"/>
              <a:t>is inversely proportional to 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0400" y="5117068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</a:t>
            </a:r>
            <a:r>
              <a:rPr lang="en-US" dirty="0" smtClean="0"/>
              <a:t> </a:t>
            </a:r>
            <a:r>
              <a:rPr lang="en-US" dirty="0"/>
              <a:t>constant is proportional to </a:t>
            </a:r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82267" y="4936066"/>
            <a:ext cx="3031068" cy="342787"/>
            <a:chOff x="5078559" y="2489200"/>
            <a:chExt cx="4289061" cy="342787"/>
          </a:xfrm>
        </p:grpSpPr>
        <p:sp>
          <p:nvSpPr>
            <p:cNvPr id="18" name="Oval 17"/>
            <p:cNvSpPr/>
            <p:nvPr/>
          </p:nvSpPr>
          <p:spPr>
            <a:xfrm>
              <a:off x="5078559" y="2489200"/>
              <a:ext cx="451446" cy="304800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6520" y="2493433"/>
              <a:ext cx="2451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Conversion to base 10 log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95776" y="1130300"/>
            <a:ext cx="4937745" cy="935625"/>
            <a:chOff x="2695776" y="1130300"/>
            <a:chExt cx="4937745" cy="93562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8408340"/>
                </p:ext>
              </p:extLst>
            </p:nvPr>
          </p:nvGraphicFramePr>
          <p:xfrm>
            <a:off x="2695776" y="1464677"/>
            <a:ext cx="4937745" cy="60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9" name="Equation" r:id="rId11" imgW="2781300" imgH="406400" progId="Equation.3">
                    <p:embed/>
                  </p:oleObj>
                </mc:Choice>
                <mc:Fallback>
                  <p:oleObj name="Equation" r:id="rId11" imgW="27813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95776" y="1464677"/>
                          <a:ext cx="4937745" cy="60124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921000" y="1130300"/>
              <a:ext cx="412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Theis</a:t>
              </a:r>
              <a:r>
                <a:rPr lang="en-US" dirty="0" smtClean="0"/>
                <a:t> Well function in series expansion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70500" y="1460500"/>
            <a:ext cx="2565400" cy="660400"/>
            <a:chOff x="5270500" y="1460500"/>
            <a:chExt cx="2565400" cy="660400"/>
          </a:xfrm>
        </p:grpSpPr>
        <p:sp>
          <p:nvSpPr>
            <p:cNvPr id="12" name="Rectangle 11"/>
            <p:cNvSpPr/>
            <p:nvPr/>
          </p:nvSpPr>
          <p:spPr>
            <a:xfrm>
              <a:off x="5270500" y="1460500"/>
              <a:ext cx="2374900" cy="660400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72100" y="1524000"/>
              <a:ext cx="246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These terms become negligible as time goes on</a:t>
              </a:r>
              <a:endParaRPr lang="en-US" sz="1400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3459"/>
              </p:ext>
            </p:extLst>
          </p:nvPr>
        </p:nvGraphicFramePr>
        <p:xfrm>
          <a:off x="5048250" y="3429000"/>
          <a:ext cx="3702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" name="Equation" r:id="rId13" imgW="2400300" imgH="495300" progId="Equation.3">
                  <p:embed/>
                </p:oleObj>
              </mc:Choice>
              <mc:Fallback>
                <p:oleObj name="Equation" r:id="rId13" imgW="24003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8250" y="3429000"/>
                        <a:ext cx="37020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857510"/>
              </p:ext>
            </p:extLst>
          </p:nvPr>
        </p:nvGraphicFramePr>
        <p:xfrm>
          <a:off x="5044017" y="4179892"/>
          <a:ext cx="3287184" cy="60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" name="Equation" r:id="rId15" imgW="1955800" imgH="431800" progId="Equation.3">
                  <p:embed/>
                </p:oleObj>
              </mc:Choice>
              <mc:Fallback>
                <p:oleObj name="Equation" r:id="rId15" imgW="1955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4017" y="4179892"/>
                        <a:ext cx="3287184" cy="6055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17067" y="4123267"/>
            <a:ext cx="1710266" cy="694266"/>
            <a:chOff x="5317067" y="4123267"/>
            <a:chExt cx="1710266" cy="694266"/>
          </a:xfrm>
        </p:grpSpPr>
        <p:sp>
          <p:nvSpPr>
            <p:cNvPr id="15" name="Rectangle 14"/>
            <p:cNvSpPr/>
            <p:nvPr/>
          </p:nvSpPr>
          <p:spPr>
            <a:xfrm>
              <a:off x="5317067" y="4123267"/>
              <a:ext cx="1710266" cy="694266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9534" y="428413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constant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47466" y="4190999"/>
            <a:ext cx="567267" cy="567268"/>
            <a:chOff x="7247466" y="4190999"/>
            <a:chExt cx="567267" cy="567268"/>
          </a:xfrm>
        </p:grpSpPr>
        <p:sp>
          <p:nvSpPr>
            <p:cNvPr id="27" name="Rectangle 26"/>
            <p:cNvSpPr/>
            <p:nvPr/>
          </p:nvSpPr>
          <p:spPr>
            <a:xfrm>
              <a:off x="7255933" y="4190999"/>
              <a:ext cx="448734" cy="567268"/>
            </a:xfrm>
            <a:prstGeom prst="rect">
              <a:avLst/>
            </a:prstGeom>
            <a:solidFill>
              <a:srgbClr val="FFFF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9513371">
              <a:off x="7247466" y="4301066"/>
              <a:ext cx="567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slope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6500" y="317765"/>
            <a:ext cx="589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Cooper-Jacob Method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467" y="1329267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inverse problem:</a:t>
            </a:r>
            <a:endParaRPr lang="en-US" dirty="0"/>
          </a:p>
        </p:txBody>
      </p:sp>
      <p:pic>
        <p:nvPicPr>
          <p:cNvPr id="6" name="Picture 5" descr="01Pump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80" y="2269067"/>
            <a:ext cx="4981620" cy="344593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4876801" y="2599265"/>
            <a:ext cx="3716866" cy="2692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7734" y="1227667"/>
            <a:ext cx="347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drawdown </a:t>
            </a:r>
            <a:r>
              <a:rPr lang="en-US" dirty="0" err="1" smtClean="0"/>
              <a:t>vs</a:t>
            </a:r>
            <a:r>
              <a:rPr lang="en-US" dirty="0" smtClean="0"/>
              <a:t> time data for a well pumped at rate Q, what are the aquifer properties T and S?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37667" y="2269067"/>
            <a:ext cx="3683001" cy="30141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722533" y="4800601"/>
            <a:ext cx="1083733" cy="414866"/>
            <a:chOff x="6722533" y="4800601"/>
            <a:chExt cx="1083733" cy="41486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722533" y="5207000"/>
              <a:ext cx="982134" cy="8467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30998" y="4800601"/>
              <a:ext cx="1075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1 log unit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22533" y="3632200"/>
            <a:ext cx="990603" cy="1701801"/>
            <a:chOff x="6722533" y="3632200"/>
            <a:chExt cx="990603" cy="1701801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6722533" y="3632200"/>
              <a:ext cx="8467" cy="1693333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713133" y="4470400"/>
              <a:ext cx="3" cy="863601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792133" y="3632201"/>
            <a:ext cx="2921001" cy="846666"/>
            <a:chOff x="4792133" y="3632201"/>
            <a:chExt cx="2921001" cy="846666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4834467" y="3632201"/>
              <a:ext cx="1896533" cy="8466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792133" y="4461933"/>
              <a:ext cx="2921001" cy="16934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5190067" y="3691467"/>
            <a:ext cx="0" cy="75353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56199" y="3886201"/>
            <a:ext cx="2065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h for 1 log unit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40869" y="2429933"/>
            <a:ext cx="220132" cy="19473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12266" y="2455334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o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2000" y="35983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Slope =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h/1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5600" y="22182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intercept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44162"/>
              </p:ext>
            </p:extLst>
          </p:nvPr>
        </p:nvGraphicFramePr>
        <p:xfrm>
          <a:off x="643468" y="2579331"/>
          <a:ext cx="1269864" cy="79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2" name="Equation" r:id="rId6" imgW="647700" imgH="393700" progId="Equation.3">
                  <p:embed/>
                </p:oleObj>
              </mc:Choice>
              <mc:Fallback>
                <p:oleObj name="Equation" r:id="rId6" imgW="647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468" y="2579331"/>
                        <a:ext cx="1269864" cy="7904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125134" y="2599266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 from Q and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</a:t>
            </a:r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801869"/>
              </p:ext>
            </p:extLst>
          </p:nvPr>
        </p:nvGraphicFramePr>
        <p:xfrm>
          <a:off x="641351" y="3972984"/>
          <a:ext cx="1272116" cy="6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Equation" r:id="rId8" imgW="749300" imgH="393700" progId="Equation.3">
                  <p:embed/>
                </p:oleObj>
              </mc:Choice>
              <mc:Fallback>
                <p:oleObj name="Equation" r:id="rId8" imgW="74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1" y="3972984"/>
                        <a:ext cx="1272116" cy="668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60599" y="4072467"/>
            <a:ext cx="156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T, t</a:t>
            </a:r>
            <a:r>
              <a:rPr lang="en-US" baseline="-25000" dirty="0" smtClean="0"/>
              <a:t>o</a:t>
            </a:r>
            <a:r>
              <a:rPr lang="en-US" dirty="0" smtClean="0"/>
              <a:t> and r to calculate 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5666" y="1811866"/>
            <a:ext cx="250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equations from previous slide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12934" y="2599267"/>
            <a:ext cx="242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Fit line through linear range of data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2934" y="2777067"/>
            <a:ext cx="256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Need to clearly see “linear” behavior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046133" y="2722034"/>
            <a:ext cx="2650067" cy="1236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300133" y="2870199"/>
            <a:ext cx="1346200" cy="702735"/>
            <a:chOff x="5300133" y="2870199"/>
            <a:chExt cx="1346200" cy="702735"/>
          </a:xfrm>
        </p:grpSpPr>
        <p:sp>
          <p:nvSpPr>
            <p:cNvPr id="48" name="Oval 47"/>
            <p:cNvSpPr/>
            <p:nvPr/>
          </p:nvSpPr>
          <p:spPr>
            <a:xfrm>
              <a:off x="5300133" y="2870199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79533" y="2946400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858933" y="3064933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04466" y="3217333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324600" y="3327400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578599" y="3505200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81800" y="3699933"/>
            <a:ext cx="1210734" cy="990600"/>
            <a:chOff x="6781800" y="3699933"/>
            <a:chExt cx="1210734" cy="990600"/>
          </a:xfrm>
        </p:grpSpPr>
        <p:sp>
          <p:nvSpPr>
            <p:cNvPr id="54" name="Oval 53"/>
            <p:cNvSpPr/>
            <p:nvPr/>
          </p:nvSpPr>
          <p:spPr>
            <a:xfrm>
              <a:off x="6781800" y="3699933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095065" y="3962399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52267" y="4326467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924800" y="4622799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2175933" y="245533"/>
            <a:ext cx="67734" cy="67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456038">
            <a:off x="6413486" y="3375903"/>
            <a:ext cx="129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Not acceptable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12930" y="2937930"/>
            <a:ext cx="253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Line defined by slope and intercept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9067" y="880533"/>
            <a:ext cx="469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for “late-time” drawdown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0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 animBg="1"/>
      <p:bldP spid="28" grpId="0"/>
      <p:bldP spid="29" grpId="0" animBg="1"/>
      <p:bldP spid="31" grpId="0"/>
      <p:bldP spid="34" grpId="0"/>
      <p:bldP spid="35" grpId="0"/>
      <p:bldP spid="38" grpId="0"/>
      <p:bldP spid="40" grpId="0"/>
      <p:bldP spid="41" grpId="0"/>
      <p:bldP spid="42" grpId="0"/>
      <p:bldP spid="43" grpId="0"/>
      <p:bldP spid="63" grpId="0"/>
      <p:bldP spid="63" grpId="1"/>
      <p:bldP spid="6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6500" y="317765"/>
            <a:ext cx="589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3466" y="1849968"/>
            <a:ext cx="8229600" cy="34501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Have investigated the well drawdown behavior for an infinite confined aquifer with no recharge</a:t>
            </a:r>
          </a:p>
          <a:p>
            <a:pPr lvl="1"/>
            <a:r>
              <a:rPr lang="en-US" dirty="0" smtClean="0"/>
              <a:t>Non-equilibrium – always decreasing head</a:t>
            </a:r>
          </a:p>
          <a:p>
            <a:pPr lvl="1"/>
            <a:r>
              <a:rPr lang="en-US" dirty="0" smtClean="0"/>
              <a:t>Drawdown </a:t>
            </a:r>
            <a:r>
              <a:rPr lang="en-US" dirty="0" err="1" smtClean="0"/>
              <a:t>vs</a:t>
            </a:r>
            <a:r>
              <a:rPr lang="en-US" dirty="0" smtClean="0"/>
              <a:t> log(time) plot shows (early time) storage contribution and (late time) flow contribution</a:t>
            </a:r>
          </a:p>
          <a:p>
            <a:r>
              <a:rPr lang="en-US" dirty="0" smtClean="0"/>
              <a:t>Two analysis methods to solve for T and S</a:t>
            </a:r>
          </a:p>
          <a:p>
            <a:pPr lvl="1"/>
            <a:r>
              <a:rPr lang="en-US" dirty="0" err="1" smtClean="0"/>
              <a:t>Theis</a:t>
            </a:r>
            <a:r>
              <a:rPr lang="en-US" dirty="0" smtClean="0"/>
              <a:t> “Type” curve matching for data over any range of time</a:t>
            </a:r>
          </a:p>
          <a:p>
            <a:pPr lvl="1"/>
            <a:r>
              <a:rPr lang="en-US" dirty="0" smtClean="0"/>
              <a:t>Cooper-Jacob analysis if late time data are available</a:t>
            </a:r>
          </a:p>
          <a:p>
            <a:r>
              <a:rPr lang="en-US" dirty="0" smtClean="0"/>
              <a:t>Deviation of drawdown observations from the expected behavior shows a breakdown of the underlying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400" y="347133"/>
            <a:ext cx="242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Road Map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133" y="2531532"/>
            <a:ext cx="4258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plethora of equations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solutions to the diffusion equation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Given various geometries and initial/final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801" y="4343399"/>
            <a:ext cx="237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an entire course devoted to “Wells and Well Testing”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3599" y="4241799"/>
            <a:ext cx="5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FFFF00"/>
                </a:solidFill>
              </a:rPr>
              <a:t>   1. Understand the basic principles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2.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pply a small number of well testing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970865" y="1562100"/>
            <a:ext cx="5427135" cy="208703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Understand natural and induced flow in the aquifer</a:t>
            </a:r>
          </a:p>
          <a:p>
            <a:r>
              <a:rPr lang="en-US" dirty="0"/>
              <a:t>Determine aquifer properties</a:t>
            </a:r>
          </a:p>
          <a:p>
            <a:pPr lvl="1"/>
            <a:r>
              <a:rPr lang="en-US" dirty="0"/>
              <a:t>  T and </a:t>
            </a:r>
            <a:r>
              <a:rPr lang="en-US" dirty="0" smtClean="0"/>
              <a:t>S</a:t>
            </a:r>
          </a:p>
          <a:p>
            <a:r>
              <a:rPr lang="en-US" dirty="0" smtClean="0"/>
              <a:t>Determine aquifer geometry: </a:t>
            </a:r>
          </a:p>
          <a:p>
            <a:pPr lvl="1"/>
            <a:r>
              <a:rPr lang="en-US" dirty="0" smtClean="0"/>
              <a:t>How far out does the aquifer continue, </a:t>
            </a:r>
          </a:p>
          <a:p>
            <a:pPr lvl="1"/>
            <a:r>
              <a:rPr lang="en-US" dirty="0" smtClean="0"/>
              <a:t>how much total water is available?</a:t>
            </a:r>
          </a:p>
          <a:p>
            <a:r>
              <a:rPr lang="en-US" dirty="0" smtClean="0"/>
              <a:t>Evaluate “Sustainability” issues</a:t>
            </a:r>
          </a:p>
          <a:p>
            <a:pPr lvl="1"/>
            <a:r>
              <a:rPr lang="en-US" dirty="0" smtClean="0"/>
              <a:t>Determine whether the aquifer is adequately “recharged” or has enough “storage” to support proposed pumping</a:t>
            </a:r>
          </a:p>
          <a:p>
            <a:pPr lvl="1"/>
            <a:r>
              <a:rPr lang="en-US" dirty="0" smtClean="0"/>
              <a:t>Determine the change in natural discharge/recharge caused by pumping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6666" y="4038599"/>
            <a:ext cx="12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Goal here: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130300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Hydrogeologist</a:t>
            </a:r>
            <a:r>
              <a:rPr lang="en-US" dirty="0" smtClean="0"/>
              <a:t> needs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3933" y="2116666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up: What happens when the </a:t>
            </a:r>
            <a:r>
              <a:rPr lang="en-US" dirty="0" err="1" smtClean="0"/>
              <a:t>Theis</a:t>
            </a:r>
            <a:r>
              <a:rPr lang="en-US" dirty="0" smtClean="0"/>
              <a:t> assumptions fail?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7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bg1"/>
                </a:solidFill>
              </a:rPr>
              <a:t>Aquifer boundaries, Recharge, </a:t>
            </a:r>
            <a:r>
              <a:rPr lang="en-US" sz="1800" dirty="0" err="1">
                <a:solidFill>
                  <a:schemeClr val="bg1"/>
                </a:solidFill>
              </a:rPr>
              <a:t>Thiem</a:t>
            </a:r>
            <a:r>
              <a:rPr lang="en-US" sz="1800" dirty="0">
                <a:solidFill>
                  <a:schemeClr val="bg1"/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Other “Type”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283" y="404284"/>
            <a:ext cx="463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951" y="1835149"/>
            <a:ext cx="7499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Recognize causes for departure of well drawdown data from the </a:t>
            </a:r>
            <a:r>
              <a:rPr lang="en-US" dirty="0" err="1" smtClean="0"/>
              <a:t>Theis</a:t>
            </a:r>
            <a:r>
              <a:rPr lang="en-US" dirty="0" smtClean="0"/>
              <a:t> “non-equilibrium” formula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Be able to explain why a pressure head is necessary to recover water from a confined </a:t>
            </a:r>
            <a:r>
              <a:rPr lang="en-US" dirty="0" smtClean="0"/>
              <a:t>aquifer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able to explain how recharge is enhanced by pumping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able to qualitatively show how drawdown </a:t>
            </a:r>
            <a:r>
              <a:rPr lang="en-US" dirty="0" err="1" smtClean="0"/>
              <a:t>vs</a:t>
            </a:r>
            <a:r>
              <a:rPr lang="en-US" dirty="0" smtClean="0"/>
              <a:t> time deviates from </a:t>
            </a:r>
            <a:r>
              <a:rPr lang="en-US" dirty="0" err="1" smtClean="0"/>
              <a:t>Theis</a:t>
            </a:r>
            <a:r>
              <a:rPr lang="en-US" dirty="0" smtClean="0"/>
              <a:t> curves in the case of leakage, recharge and barrier boundaries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able to use diffusion time scaling to estimate the distance to an aquifer boundary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Understand how to use the </a:t>
            </a:r>
            <a:r>
              <a:rPr lang="en-US" dirty="0" err="1" smtClean="0"/>
              <a:t>Thiem</a:t>
            </a:r>
            <a:r>
              <a:rPr lang="en-US" dirty="0" smtClean="0"/>
              <a:t> equation to determine T for a confined aquifer or K for an unconfined aquifer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Understand what Specific Capacity is and how to determine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2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372534"/>
            <a:ext cx="739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/>
              <a:t>Theis</a:t>
            </a:r>
            <a:r>
              <a:rPr lang="en-US" sz="3600" dirty="0" smtClean="0"/>
              <a:t> Assumptions Fail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9466" y="1869281"/>
            <a:ext cx="8534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dirty="0">
                <a:solidFill>
                  <a:srgbClr val="FFFF00"/>
                </a:solidFill>
              </a:rPr>
              <a:t>Total head becomes equal to the elevation head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To pump, </a:t>
            </a:r>
            <a:r>
              <a:rPr lang="en-US" sz="2400" dirty="0" smtClean="0"/>
              <a:t>a confined </a:t>
            </a:r>
            <a:r>
              <a:rPr lang="en-US" sz="2400" dirty="0"/>
              <a:t>aquifer must have pressure </a:t>
            </a:r>
            <a:r>
              <a:rPr lang="en-US" sz="2400" dirty="0" smtClean="0"/>
              <a:t>head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Cannot pump confined aquifer below elevation </a:t>
            </a:r>
            <a:r>
              <a:rPr lang="en-US" sz="2400" dirty="0" smtClean="0"/>
              <a:t>head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Pumping rate has to decrease</a:t>
            </a:r>
            <a:endParaRPr lang="en-US" sz="2400" dirty="0"/>
          </a:p>
          <a:p>
            <a:endParaRPr lang="en-US" sz="3000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3000" dirty="0" smtClean="0">
                <a:solidFill>
                  <a:srgbClr val="FFFF00"/>
                </a:solidFill>
              </a:rPr>
              <a:t>Aquifer </a:t>
            </a:r>
            <a:r>
              <a:rPr lang="en-US" sz="3000" dirty="0">
                <a:solidFill>
                  <a:srgbClr val="FFFF00"/>
                </a:solidFill>
              </a:rPr>
              <a:t>ends at some distance from </a:t>
            </a:r>
            <a:r>
              <a:rPr lang="en-US" sz="3000" dirty="0" smtClean="0">
                <a:solidFill>
                  <a:srgbClr val="FFFF00"/>
                </a:solidFill>
              </a:rPr>
              <a:t>well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Water cannot continue to flow in from farther away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Drawdown has to increase faster and/or pumping rate has to decrease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372534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/>
              <a:t>Theis</a:t>
            </a:r>
            <a:r>
              <a:rPr lang="en-US" sz="3600" dirty="0" smtClean="0"/>
              <a:t> Assumptions Fail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451601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451601" cy="15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0917" y="2825750"/>
            <a:ext cx="1365250" cy="268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0083" y="1862666"/>
            <a:ext cx="70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straw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89967" y="2973917"/>
            <a:ext cx="1333500" cy="1682751"/>
            <a:chOff x="4389967" y="2973917"/>
            <a:chExt cx="1333500" cy="1682751"/>
          </a:xfrm>
        </p:grpSpPr>
        <p:sp>
          <p:nvSpPr>
            <p:cNvPr id="11" name="Rectangle 10"/>
            <p:cNvSpPr/>
            <p:nvPr/>
          </p:nvSpPr>
          <p:spPr>
            <a:xfrm>
              <a:off x="4389967" y="4121150"/>
              <a:ext cx="1333500" cy="5355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720168" y="2973917"/>
              <a:ext cx="0" cy="10689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01736" y="2978150"/>
              <a:ext cx="0" cy="10689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5005917" y="1873250"/>
            <a:ext cx="1206500" cy="2677583"/>
          </a:xfrm>
          <a:custGeom>
            <a:avLst/>
            <a:gdLst>
              <a:gd name="connsiteX0" fmla="*/ 0 w 1206500"/>
              <a:gd name="connsiteY0" fmla="*/ 2677583 h 2677583"/>
              <a:gd name="connsiteX1" fmla="*/ 370416 w 1206500"/>
              <a:gd name="connsiteY1" fmla="*/ 624417 h 2677583"/>
              <a:gd name="connsiteX2" fmla="*/ 1206500 w 1206500"/>
              <a:gd name="connsiteY2" fmla="*/ 0 h 26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2677583">
                <a:moveTo>
                  <a:pt x="0" y="2677583"/>
                </a:moveTo>
                <a:lnTo>
                  <a:pt x="370416" y="624417"/>
                </a:lnTo>
                <a:lnTo>
                  <a:pt x="1206500" y="0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834467" y="4106334"/>
            <a:ext cx="256116" cy="1384299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85735" y="4476749"/>
            <a:ext cx="1333500" cy="101811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377265" y="2823633"/>
            <a:ext cx="1350435" cy="1680634"/>
            <a:chOff x="4377265" y="2823633"/>
            <a:chExt cx="1350435" cy="1680634"/>
          </a:xfrm>
        </p:grpSpPr>
        <p:grpSp>
          <p:nvGrpSpPr>
            <p:cNvPr id="34" name="Group 33"/>
            <p:cNvGrpSpPr/>
            <p:nvPr/>
          </p:nvGrpSpPr>
          <p:grpSpPr>
            <a:xfrm>
              <a:off x="4377265" y="2823633"/>
              <a:ext cx="1350434" cy="1286934"/>
              <a:chOff x="4377265" y="2823633"/>
              <a:chExt cx="1350434" cy="128693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377265" y="2823633"/>
                <a:ext cx="1350434" cy="1286934"/>
                <a:chOff x="4377265" y="2823633"/>
                <a:chExt cx="1350434" cy="128693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377265" y="2823633"/>
                  <a:ext cx="1350434" cy="12869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385734" y="3831167"/>
                  <a:ext cx="1333500" cy="27304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 flipH="1">
                <a:off x="5082115" y="2827867"/>
                <a:ext cx="230716" cy="1276349"/>
              </a:xfrm>
              <a:prstGeom prst="line">
                <a:avLst/>
              </a:prstGeom>
              <a:ln w="76200" cmpd="sng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4398433" y="4089400"/>
              <a:ext cx="1329267" cy="41486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38766" y="3234267"/>
            <a:ext cx="270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pressure in unconfined aquifer pushes water up well when pressure is reduced in borehole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64767" y="4085166"/>
            <a:ext cx="232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aquifer is confined, and pressure in borehole is zero, no water can move up borehole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73251" y="120015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“Negative” pressure does not work to produce water in a confined aquifer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56200" y="3746500"/>
            <a:ext cx="51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23000" y="1587500"/>
            <a:ext cx="18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pressure by “sucking”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2500" y="2317750"/>
            <a:ext cx="227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amount of “sucking” will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6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00122 0.05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3389 L 0.01163 -0.09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372534"/>
            <a:ext cx="739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/>
              <a:t>Theis</a:t>
            </a:r>
            <a:r>
              <a:rPr lang="en-US" sz="3600" dirty="0" smtClean="0"/>
              <a:t> Assumptions Fail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934" y="193701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dirty="0">
                <a:solidFill>
                  <a:srgbClr val="FFFF00"/>
                </a:solidFill>
              </a:rPr>
              <a:t>Leakage through confining layer provides recharge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Decrease in aquifer head causes increase in 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h across </a:t>
            </a:r>
            <a:r>
              <a:rPr lang="en-US" sz="2400" dirty="0" err="1"/>
              <a:t>aquitard</a:t>
            </a:r>
            <a:endParaRPr lang="en-US" sz="2400" dirty="0"/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/>
              <a:t>Pumping enhances recharge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/>
              <a:t>When cone of depression is sufficiently large, recharge equals pumping </a:t>
            </a:r>
            <a:r>
              <a:rPr lang="en-US" sz="2000" dirty="0" smtClean="0"/>
              <a:t>rate</a:t>
            </a:r>
          </a:p>
          <a:p>
            <a:pPr lvl="1"/>
            <a:endParaRPr lang="en-US" sz="2400" dirty="0"/>
          </a:p>
          <a:p>
            <a:pPr marL="342900" indent="-342900">
              <a:buAutoNum type="arabicPeriod" startAt="3"/>
            </a:pPr>
            <a:r>
              <a:rPr lang="en-US" sz="3000" dirty="0">
                <a:solidFill>
                  <a:srgbClr val="FFFF00"/>
                </a:solidFill>
              </a:rPr>
              <a:t>Cone of depression extends out to a fixed head source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Water flows from source to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38967" y="300820"/>
            <a:ext cx="47117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Flow to well in Confined Aquifer with leakage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94267" y="3310461"/>
            <a:ext cx="7315200" cy="1151466"/>
            <a:chOff x="694267" y="2980267"/>
            <a:chExt cx="7315200" cy="1151466"/>
          </a:xfrm>
        </p:grpSpPr>
        <p:sp>
          <p:nvSpPr>
            <p:cNvPr id="50" name="Rectangle 49"/>
            <p:cNvSpPr/>
            <p:nvPr/>
          </p:nvSpPr>
          <p:spPr>
            <a:xfrm>
              <a:off x="694267" y="2980267"/>
              <a:ext cx="7264400" cy="1151466"/>
            </a:xfrm>
            <a:prstGeom prst="rect">
              <a:avLst/>
            </a:prstGeom>
            <a:pattFill prst="pct25">
              <a:fgClr>
                <a:schemeClr val="bg1"/>
              </a:fgClr>
              <a:bgClr>
                <a:srgbClr val="FFFF00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88000" y="3369733"/>
              <a:ext cx="242146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Aquifer above </a:t>
              </a:r>
              <a:r>
                <a:rPr lang="en-US" dirty="0" err="1" smtClean="0">
                  <a:solidFill>
                    <a:schemeClr val="bg1"/>
                  </a:solidFill>
                </a:rPr>
                <a:t>Aquitard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465" y="2360078"/>
            <a:ext cx="8305801" cy="3181349"/>
            <a:chOff x="262465" y="2055284"/>
            <a:chExt cx="8305801" cy="3181349"/>
          </a:xfrm>
        </p:grpSpPr>
        <p:grpSp>
          <p:nvGrpSpPr>
            <p:cNvPr id="54" name="Group 53"/>
            <p:cNvGrpSpPr/>
            <p:nvPr/>
          </p:nvGrpSpPr>
          <p:grpSpPr>
            <a:xfrm>
              <a:off x="262465" y="2055284"/>
              <a:ext cx="8305801" cy="3181349"/>
              <a:chOff x="262465" y="2055284"/>
              <a:chExt cx="8305801" cy="318134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6331" y="2055284"/>
                <a:ext cx="8235950" cy="307777"/>
                <a:chOff x="1136650" y="1479550"/>
                <a:chExt cx="7327900" cy="307777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1136650" y="1746251"/>
                  <a:ext cx="7194550" cy="126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7423150" y="1479550"/>
                  <a:ext cx="1041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surface</a:t>
                  </a:r>
                  <a:endParaRPr lang="en-US" sz="14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62465" y="2353732"/>
                <a:ext cx="8305801" cy="2882901"/>
                <a:chOff x="262465" y="2353732"/>
                <a:chExt cx="8305801" cy="2882901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715435" y="4199466"/>
                  <a:ext cx="7216367" cy="1037167"/>
                  <a:chOff x="1117600" y="2882900"/>
                  <a:chExt cx="6718300" cy="124460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1155700" y="3086100"/>
                    <a:ext cx="6654800" cy="86360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117600" y="28829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143000" y="39624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51008" y="3373120"/>
                    <a:ext cx="1854200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Confined Aquifer</a:t>
                    </a:r>
                    <a:endParaRPr lang="en-US" dirty="0"/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4097864" y="2362201"/>
                  <a:ext cx="160867" cy="2734733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055531" y="4360334"/>
                  <a:ext cx="245533" cy="728133"/>
                </a:xfrm>
                <a:prstGeom prst="rect">
                  <a:avLst/>
                </a:prstGeom>
                <a:pattFill prst="dkVert">
                  <a:fgClr>
                    <a:schemeClr val="bg1"/>
                  </a:fgClr>
                  <a:bgClr>
                    <a:srgbClr val="3366FF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262465" y="2353732"/>
                  <a:ext cx="8305801" cy="307777"/>
                  <a:chOff x="414867" y="2133598"/>
                  <a:chExt cx="8305801" cy="307777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414867" y="2421467"/>
                    <a:ext cx="8102600" cy="8466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52068" y="2133598"/>
                    <a:ext cx="2768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h</a:t>
                    </a:r>
                    <a:r>
                      <a:rPr lang="en-US" sz="1400" baseline="-25000" dirty="0" smtClean="0"/>
                      <a:t>o</a:t>
                    </a:r>
                    <a:r>
                      <a:rPr lang="en-US" sz="1400" dirty="0" smtClean="0"/>
                      <a:t>: Initial potentiometric surface</a:t>
                    </a:r>
                    <a:endParaRPr lang="en-US" sz="1400" dirty="0"/>
                  </a:p>
                </p:txBody>
              </p:sp>
            </p:grpSp>
          </p:grpSp>
        </p:grpSp>
        <p:cxnSp>
          <p:nvCxnSpPr>
            <p:cNvPr id="49" name="Straight Connector 48"/>
            <p:cNvCxnSpPr/>
            <p:nvPr/>
          </p:nvCxnSpPr>
          <p:spPr>
            <a:xfrm flipV="1">
              <a:off x="330199" y="2624668"/>
              <a:ext cx="8068733" cy="254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99532" y="2980259"/>
            <a:ext cx="7831666" cy="990603"/>
            <a:chOff x="660401" y="2446864"/>
            <a:chExt cx="7831666" cy="990603"/>
          </a:xfrm>
        </p:grpSpPr>
        <p:sp>
          <p:nvSpPr>
            <p:cNvPr id="35" name="Freeform 34"/>
            <p:cNvSpPr/>
            <p:nvPr/>
          </p:nvSpPr>
          <p:spPr>
            <a:xfrm>
              <a:off x="4445001" y="2446864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0401" y="2455333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5" idx="8"/>
            </p:cNvCxnSpPr>
            <p:nvPr/>
          </p:nvCxnSpPr>
          <p:spPr>
            <a:xfrm flipV="1">
              <a:off x="8026401" y="2446867"/>
              <a:ext cx="465666" cy="32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362450" y="3301994"/>
            <a:ext cx="1320800" cy="558802"/>
            <a:chOff x="4362450" y="2997200"/>
            <a:chExt cx="1320800" cy="558802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5181600" y="2997200"/>
              <a:ext cx="0" cy="524933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362450" y="3549650"/>
              <a:ext cx="819150" cy="6352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245100" y="3092450"/>
              <a:ext cx="43815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</a:rPr>
                <a:t>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72000" y="4129611"/>
            <a:ext cx="3488266" cy="664633"/>
            <a:chOff x="4572000" y="3824817"/>
            <a:chExt cx="3488266" cy="664633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4572000" y="3943350"/>
              <a:ext cx="0" cy="5461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654549" y="3824817"/>
              <a:ext cx="340571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Increased flow through </a:t>
              </a:r>
              <a:r>
                <a:rPr lang="en-US" dirty="0" err="1" smtClean="0">
                  <a:solidFill>
                    <a:srgbClr val="000000"/>
                  </a:solidFill>
                </a:rPr>
                <a:t>aquitard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336800" y="1269994"/>
            <a:ext cx="557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cone of depression expands, at some point  recharge through the </a:t>
            </a:r>
            <a:r>
              <a:rPr lang="en-US" dirty="0" err="1" smtClean="0"/>
              <a:t>aquitard</a:t>
            </a:r>
            <a:r>
              <a:rPr lang="en-US" dirty="0" smtClean="0"/>
              <a:t> may balance flow into well</a:t>
            </a:r>
          </a:p>
          <a:p>
            <a:r>
              <a:rPr lang="en-US" dirty="0"/>
              <a:t>	</a:t>
            </a:r>
            <a:r>
              <a:rPr lang="en-US" dirty="0" smtClean="0"/>
              <a:t>larger area -&gt; more recharge</a:t>
            </a:r>
          </a:p>
          <a:p>
            <a:r>
              <a:rPr lang="en-US" dirty="0"/>
              <a:t>	</a:t>
            </a:r>
            <a:r>
              <a:rPr lang="en-US" dirty="0" smtClean="0"/>
              <a:t>larger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-&gt; more recharge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840316" y="3896786"/>
            <a:ext cx="1005417" cy="810681"/>
            <a:chOff x="840316" y="3896786"/>
            <a:chExt cx="1005417" cy="810681"/>
          </a:xfrm>
        </p:grpSpPr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2201058"/>
                </p:ext>
              </p:extLst>
            </p:nvPr>
          </p:nvGraphicFramePr>
          <p:xfrm>
            <a:off x="840316" y="3896786"/>
            <a:ext cx="853153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4" name="Equation" r:id="rId5" imgW="622300" imgH="393700" progId="Equation.3">
                    <p:embed/>
                  </p:oleObj>
                </mc:Choice>
                <mc:Fallback>
                  <p:oleObj name="Equation" r:id="rId5" imgW="6223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0316" y="3896786"/>
                          <a:ext cx="853153" cy="5397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Arrow Connector 78"/>
            <p:cNvCxnSpPr/>
            <p:nvPr/>
          </p:nvCxnSpPr>
          <p:spPr>
            <a:xfrm>
              <a:off x="1845733" y="4131733"/>
              <a:ext cx="0" cy="5757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21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465" y="2321978"/>
            <a:ext cx="8136467" cy="3219449"/>
            <a:chOff x="262465" y="2017184"/>
            <a:chExt cx="8136467" cy="3219449"/>
          </a:xfrm>
        </p:grpSpPr>
        <p:grpSp>
          <p:nvGrpSpPr>
            <p:cNvPr id="3" name="Group 2"/>
            <p:cNvGrpSpPr/>
            <p:nvPr/>
          </p:nvGrpSpPr>
          <p:grpSpPr>
            <a:xfrm>
              <a:off x="262465" y="2017184"/>
              <a:ext cx="8102600" cy="3219449"/>
              <a:chOff x="262465" y="2017184"/>
              <a:chExt cx="8102600" cy="321944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6331" y="2017184"/>
                <a:ext cx="7641169" cy="345022"/>
                <a:chOff x="1136650" y="1441450"/>
                <a:chExt cx="6798696" cy="345022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36650" y="1758952"/>
                  <a:ext cx="6798696" cy="27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756464" y="1441450"/>
                  <a:ext cx="1041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surface</a:t>
                  </a:r>
                  <a:endParaRPr lang="en-US" sz="1400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62465" y="2353732"/>
                <a:ext cx="8102600" cy="2882901"/>
                <a:chOff x="262465" y="2353732"/>
                <a:chExt cx="8102600" cy="288290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15435" y="4199466"/>
                  <a:ext cx="7216367" cy="1037167"/>
                  <a:chOff x="1117600" y="2882900"/>
                  <a:chExt cx="6718300" cy="12446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155700" y="3086100"/>
                    <a:ext cx="6654800" cy="86360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117600" y="28829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143000" y="39624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954423" y="3357880"/>
                    <a:ext cx="1854200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Confined Aquifer</a:t>
                    </a:r>
                    <a:endParaRPr lang="en-US" dirty="0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4097864" y="2362201"/>
                  <a:ext cx="160867" cy="2734733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055531" y="4360334"/>
                  <a:ext cx="245533" cy="728133"/>
                </a:xfrm>
                <a:prstGeom prst="rect">
                  <a:avLst/>
                </a:prstGeom>
                <a:pattFill prst="dkVert">
                  <a:fgClr>
                    <a:schemeClr val="bg1"/>
                  </a:fgClr>
                  <a:bgClr>
                    <a:srgbClr val="3366FF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62465" y="2353732"/>
                  <a:ext cx="8102600" cy="307777"/>
                  <a:chOff x="414867" y="2133598"/>
                  <a:chExt cx="8102600" cy="307777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414867" y="2421467"/>
                    <a:ext cx="8102600" cy="8466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94868" y="2133598"/>
                    <a:ext cx="2768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h</a:t>
                    </a:r>
                    <a:r>
                      <a:rPr lang="en-US" sz="1400" baseline="-25000" dirty="0" smtClean="0"/>
                      <a:t>o</a:t>
                    </a:r>
                    <a:r>
                      <a:rPr lang="en-US" sz="1400" dirty="0" smtClean="0"/>
                      <a:t>: Initial potentiometric surface</a:t>
                    </a:r>
                    <a:endParaRPr lang="en-US" sz="1400" dirty="0"/>
                  </a:p>
                </p:txBody>
              </p:sp>
            </p:grpSp>
          </p:grpSp>
        </p:grpSp>
        <p:cxnSp>
          <p:nvCxnSpPr>
            <p:cNvPr id="4" name="Straight Connector 3"/>
            <p:cNvCxnSpPr/>
            <p:nvPr/>
          </p:nvCxnSpPr>
          <p:spPr>
            <a:xfrm flipV="1">
              <a:off x="330199" y="2624668"/>
              <a:ext cx="8068733" cy="254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472266" y="300820"/>
            <a:ext cx="5782733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Flow to Well in Confined Aquifer with Recharge Boundary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7886700" y="2908300"/>
            <a:ext cx="1257300" cy="2654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24800" y="2654300"/>
            <a:ext cx="0" cy="254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40700" y="2501900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27767" y="2980259"/>
            <a:ext cx="4584700" cy="990603"/>
            <a:chOff x="660401" y="2446864"/>
            <a:chExt cx="7831666" cy="990603"/>
          </a:xfrm>
        </p:grpSpPr>
        <p:sp>
          <p:nvSpPr>
            <p:cNvPr id="34" name="Freeform 33"/>
            <p:cNvSpPr/>
            <p:nvPr/>
          </p:nvSpPr>
          <p:spPr>
            <a:xfrm>
              <a:off x="4445001" y="2446864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60401" y="2455333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8"/>
            </p:cNvCxnSpPr>
            <p:nvPr/>
          </p:nvCxnSpPr>
          <p:spPr>
            <a:xfrm flipV="1">
              <a:off x="8026401" y="2446867"/>
              <a:ext cx="465666" cy="32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58733" y="2937933"/>
            <a:ext cx="3865035" cy="1460500"/>
            <a:chOff x="4258733" y="2937933"/>
            <a:chExt cx="3865035" cy="1460500"/>
          </a:xfrm>
        </p:grpSpPr>
        <p:sp>
          <p:nvSpPr>
            <p:cNvPr id="40" name="TextBox 39"/>
            <p:cNvSpPr txBox="1"/>
            <p:nvPr/>
          </p:nvSpPr>
          <p:spPr>
            <a:xfrm rot="20478757">
              <a:off x="4364568" y="3373966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Gradient from fixed head to well</a:t>
              </a:r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58733" y="2937933"/>
              <a:ext cx="3653367" cy="1460500"/>
            </a:xfrm>
            <a:custGeom>
              <a:avLst/>
              <a:gdLst>
                <a:gd name="connsiteX0" fmla="*/ 0 w 3653367"/>
                <a:gd name="connsiteY0" fmla="*/ 1460500 h 1460500"/>
                <a:gd name="connsiteX1" fmla="*/ 76200 w 3653367"/>
                <a:gd name="connsiteY1" fmla="*/ 1312334 h 1460500"/>
                <a:gd name="connsiteX2" fmla="*/ 241300 w 3653367"/>
                <a:gd name="connsiteY2" fmla="*/ 1092200 h 1460500"/>
                <a:gd name="connsiteX3" fmla="*/ 533400 w 3653367"/>
                <a:gd name="connsiteY3" fmla="*/ 897467 h 1460500"/>
                <a:gd name="connsiteX4" fmla="*/ 1113367 w 3653367"/>
                <a:gd name="connsiteY4" fmla="*/ 651934 h 1460500"/>
                <a:gd name="connsiteX5" fmla="*/ 1828800 w 3653367"/>
                <a:gd name="connsiteY5" fmla="*/ 431800 h 1460500"/>
                <a:gd name="connsiteX6" fmla="*/ 3653367 w 3653367"/>
                <a:gd name="connsiteY6" fmla="*/ 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3367" h="1460500">
                  <a:moveTo>
                    <a:pt x="0" y="1460500"/>
                  </a:moveTo>
                  <a:cubicBezTo>
                    <a:pt x="17991" y="1417108"/>
                    <a:pt x="35983" y="1373717"/>
                    <a:pt x="76200" y="1312334"/>
                  </a:cubicBezTo>
                  <a:cubicBezTo>
                    <a:pt x="116417" y="1250951"/>
                    <a:pt x="165100" y="1161344"/>
                    <a:pt x="241300" y="1092200"/>
                  </a:cubicBezTo>
                  <a:cubicBezTo>
                    <a:pt x="317500" y="1023055"/>
                    <a:pt x="388056" y="970845"/>
                    <a:pt x="533400" y="897467"/>
                  </a:cubicBezTo>
                  <a:cubicBezTo>
                    <a:pt x="678744" y="824089"/>
                    <a:pt x="897467" y="729545"/>
                    <a:pt x="1113367" y="651934"/>
                  </a:cubicBezTo>
                  <a:cubicBezTo>
                    <a:pt x="1329267" y="574323"/>
                    <a:pt x="1405467" y="540456"/>
                    <a:pt x="1828800" y="431800"/>
                  </a:cubicBezTo>
                  <a:cubicBezTo>
                    <a:pt x="2252133" y="323144"/>
                    <a:pt x="3653367" y="0"/>
                    <a:pt x="365336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pic>
        <p:nvPicPr>
          <p:cNvPr id="4" name="Picture 3" descr="01Pump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59" y="1659468"/>
            <a:ext cx="5586941" cy="386465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65900" y="3454400"/>
            <a:ext cx="1854200" cy="330200"/>
          </a:xfrm>
          <a:custGeom>
            <a:avLst/>
            <a:gdLst>
              <a:gd name="connsiteX0" fmla="*/ 0 w 1574800"/>
              <a:gd name="connsiteY0" fmla="*/ 0 h 268581"/>
              <a:gd name="connsiteX1" fmla="*/ 114300 w 1574800"/>
              <a:gd name="connsiteY1" fmla="*/ 76200 h 268581"/>
              <a:gd name="connsiteX2" fmla="*/ 228600 w 1574800"/>
              <a:gd name="connsiteY2" fmla="*/ 152400 h 268581"/>
              <a:gd name="connsiteX3" fmla="*/ 444500 w 1574800"/>
              <a:gd name="connsiteY3" fmla="*/ 241300 h 268581"/>
              <a:gd name="connsiteX4" fmla="*/ 660400 w 1574800"/>
              <a:gd name="connsiteY4" fmla="*/ 266700 h 268581"/>
              <a:gd name="connsiteX5" fmla="*/ 1574800 w 1574800"/>
              <a:gd name="connsiteY5" fmla="*/ 266700 h 268581"/>
              <a:gd name="connsiteX6" fmla="*/ 1574800 w 1574800"/>
              <a:gd name="connsiteY6" fmla="*/ 266700 h 2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800" h="268581">
                <a:moveTo>
                  <a:pt x="0" y="0"/>
                </a:moveTo>
                <a:lnTo>
                  <a:pt x="114300" y="76200"/>
                </a:lnTo>
                <a:cubicBezTo>
                  <a:pt x="152400" y="101600"/>
                  <a:pt x="173567" y="124883"/>
                  <a:pt x="228600" y="152400"/>
                </a:cubicBezTo>
                <a:cubicBezTo>
                  <a:pt x="283633" y="179917"/>
                  <a:pt x="372533" y="222250"/>
                  <a:pt x="444500" y="241300"/>
                </a:cubicBezTo>
                <a:cubicBezTo>
                  <a:pt x="516467" y="260350"/>
                  <a:pt x="472017" y="262467"/>
                  <a:pt x="660400" y="266700"/>
                </a:cubicBezTo>
                <a:cubicBezTo>
                  <a:pt x="848783" y="270933"/>
                  <a:pt x="1574800" y="266700"/>
                  <a:pt x="1574800" y="266700"/>
                </a:cubicBezTo>
                <a:lnTo>
                  <a:pt x="1574800" y="266700"/>
                </a:lnTo>
              </a:path>
            </a:pathLst>
          </a:cu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9200" y="203200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Flow to </a:t>
            </a:r>
            <a:r>
              <a:rPr lang="en-US" sz="3600" dirty="0" smtClean="0"/>
              <a:t>Well –Transition to Steady State Behavior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2477745">
            <a:off x="6261100" y="429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Non-equilibrium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7400" y="3403600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Steady-state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19900" y="2590800"/>
            <a:ext cx="596900" cy="2580620"/>
            <a:chOff x="6146800" y="2476500"/>
            <a:chExt cx="596900" cy="25806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9500" y="2476500"/>
              <a:ext cx="25400" cy="2514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46800" y="4533900"/>
              <a:ext cx="596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t</a:t>
              </a:r>
              <a:endParaRPr lang="en-US" sz="2800" dirty="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675316"/>
              </p:ext>
            </p:extLst>
          </p:nvPr>
        </p:nvGraphicFramePr>
        <p:xfrm>
          <a:off x="7118350" y="2133599"/>
          <a:ext cx="1073150" cy="71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6" imgW="647700" imgH="431800" progId="Equation.3">
                  <p:embed/>
                </p:oleObj>
              </mc:Choice>
              <mc:Fallback>
                <p:oleObj name="Equation" r:id="rId6" imgW="64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8350" y="2133599"/>
                        <a:ext cx="1073150" cy="7154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1300" y="1905000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leakage and recharge boundary give </a:t>
            </a:r>
            <a:r>
              <a:rPr lang="en-US" dirty="0" smtClean="0">
                <a:solidFill>
                  <a:srgbClr val="FFFF00"/>
                </a:solidFill>
              </a:rPr>
              <a:t>steady-state </a:t>
            </a:r>
            <a:r>
              <a:rPr lang="en-US" dirty="0" smtClean="0"/>
              <a:t>behavior after some time interval of pumping, 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00" y="330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head stabilizes at a constant value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" y="4216400"/>
            <a:ext cx="303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size of the steady-state cone of depression or the distance to the recharge boundary can be estimated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55865"/>
            <a:ext cx="67945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Steady-State Flow</a:t>
            </a:r>
            <a:br>
              <a:rPr lang="en-US" sz="3600" dirty="0" smtClean="0"/>
            </a:br>
            <a:r>
              <a:rPr lang="en-US" sz="3600" dirty="0" err="1"/>
              <a:t>Thiem</a:t>
            </a:r>
            <a:r>
              <a:rPr lang="en-US" sz="3600" dirty="0"/>
              <a:t> </a:t>
            </a:r>
            <a:r>
              <a:rPr lang="en-US" sz="3600" dirty="0" smtClean="0"/>
              <a:t>Equation – Confined Aquifer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70541"/>
              </p:ext>
            </p:extLst>
          </p:nvPr>
        </p:nvGraphicFramePr>
        <p:xfrm>
          <a:off x="266700" y="1866899"/>
          <a:ext cx="1270000" cy="66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" name="Equation" r:id="rId5" imgW="812800" imgH="393700" progId="Equation.3">
                  <p:embed/>
                </p:oleObj>
              </mc:Choice>
              <mc:Fallback>
                <p:oleObj name="Equation" r:id="rId5" imgW="81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" y="1866899"/>
                        <a:ext cx="1270000" cy="66040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2370"/>
              </p:ext>
            </p:extLst>
          </p:nvPr>
        </p:nvGraphicFramePr>
        <p:xfrm>
          <a:off x="244475" y="2730500"/>
          <a:ext cx="1290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" name="Equation" r:id="rId7" imgW="825500" imgH="393700" progId="Equation.3">
                  <p:embed/>
                </p:oleObj>
              </mc:Choice>
              <mc:Fallback>
                <p:oleObj name="Equation" r:id="rId7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475" y="2730500"/>
                        <a:ext cx="1290638" cy="704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35061"/>
              </p:ext>
            </p:extLst>
          </p:nvPr>
        </p:nvGraphicFramePr>
        <p:xfrm>
          <a:off x="234950" y="3721100"/>
          <a:ext cx="1631950" cy="72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name="Equation" r:id="rId9" imgW="1079500" imgH="482600" progId="Equation.3">
                  <p:embed/>
                </p:oleObj>
              </mc:Choice>
              <mc:Fallback>
                <p:oleObj name="Equation" r:id="rId9" imgW="1079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950" y="3721100"/>
                        <a:ext cx="1631950" cy="7295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950544"/>
              </p:ext>
            </p:extLst>
          </p:nvPr>
        </p:nvGraphicFramePr>
        <p:xfrm>
          <a:off x="242888" y="4686299"/>
          <a:ext cx="2005012" cy="72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" name="Equation" r:id="rId11" imgW="1143000" imgH="431800" progId="Equation.3">
                  <p:embed/>
                </p:oleObj>
              </mc:Choice>
              <mc:Fallback>
                <p:oleObj name="Equation" r:id="rId11" imgW="1143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888" y="4686299"/>
                        <a:ext cx="2005012" cy="7214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36302"/>
              </p:ext>
            </p:extLst>
          </p:nvPr>
        </p:nvGraphicFramePr>
        <p:xfrm>
          <a:off x="3302000" y="4670425"/>
          <a:ext cx="2349500" cy="80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" name="Equation" r:id="rId13" imgW="1257300" imgH="431800" progId="Equation.3">
                  <p:embed/>
                </p:oleObj>
              </mc:Choice>
              <mc:Fallback>
                <p:oleObj name="Equation" r:id="rId13" imgW="1257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2000" y="4670425"/>
                        <a:ext cx="2349500" cy="8075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905251" y="2235199"/>
            <a:ext cx="5238749" cy="1562101"/>
            <a:chOff x="1136650" y="1248210"/>
            <a:chExt cx="8202083" cy="2709957"/>
          </a:xfrm>
        </p:grpSpPr>
        <p:grpSp>
          <p:nvGrpSpPr>
            <p:cNvPr id="15" name="Group 14"/>
            <p:cNvGrpSpPr/>
            <p:nvPr/>
          </p:nvGrpSpPr>
          <p:grpSpPr>
            <a:xfrm>
              <a:off x="1181101" y="2921000"/>
              <a:ext cx="8157632" cy="1037167"/>
              <a:chOff x="1117600" y="2882900"/>
              <a:chExt cx="7594600" cy="1244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55700" y="3086100"/>
                <a:ext cx="6654800" cy="863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17600" y="2882900"/>
                <a:ext cx="6692900" cy="1651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43000" y="3962400"/>
                <a:ext cx="6692900" cy="1651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61433" y="3202147"/>
                <a:ext cx="2850767" cy="76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Confined Aquifer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59931" y="2042583"/>
              <a:ext cx="6210300" cy="719667"/>
              <a:chOff x="546100" y="1841500"/>
              <a:chExt cx="6210300" cy="86360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546100" y="1854200"/>
                <a:ext cx="25400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3263900" y="1841500"/>
                <a:ext cx="25019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62500" y="1968500"/>
                <a:ext cx="19939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36650" y="1248210"/>
              <a:ext cx="7194550" cy="533937"/>
              <a:chOff x="1136650" y="1248210"/>
              <a:chExt cx="7194550" cy="53393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136650" y="1746251"/>
                <a:ext cx="7194550" cy="126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607911" y="1248210"/>
                <a:ext cx="1438370" cy="53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surface</a:t>
                </a:r>
                <a:endParaRPr lang="en-US" sz="1400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5537200" y="2501900"/>
            <a:ext cx="139700" cy="11684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613400" y="3251200"/>
            <a:ext cx="1041400" cy="393700"/>
            <a:chOff x="5613400" y="3162300"/>
            <a:chExt cx="1041400" cy="39370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5613400" y="3543300"/>
              <a:ext cx="10160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722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16700" y="2743200"/>
            <a:ext cx="558800" cy="939801"/>
            <a:chOff x="6642100" y="2743200"/>
            <a:chExt cx="558800" cy="939801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6642100" y="2743200"/>
              <a:ext cx="12700" cy="9398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00700" y="3124200"/>
            <a:ext cx="546100" cy="393700"/>
            <a:chOff x="5613400" y="3162300"/>
            <a:chExt cx="546100" cy="3937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613400" y="3543300"/>
              <a:ext cx="5334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769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400" y="2870200"/>
            <a:ext cx="558800" cy="812802"/>
            <a:chOff x="6642100" y="2870200"/>
            <a:chExt cx="558800" cy="812802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6654800" y="2870200"/>
              <a:ext cx="0" cy="8128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9700" y="1562100"/>
            <a:ext cx="56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hydraulic head does not change with time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2600" y="200660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Darcy’s Law in radial coordinates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16100" y="28702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earrange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30400" y="38989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both sides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74900" y="48133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7100" y="4178300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 from drawdown at two distances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45200" y="48895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Steady-state – no dependence on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22886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Four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0" y="1727200"/>
            <a:ext cx="64135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Flow to Wells</a:t>
            </a:r>
          </a:p>
          <a:p>
            <a:pPr lvl="1"/>
            <a:r>
              <a:rPr lang="en-US" dirty="0" smtClean="0"/>
              <a:t>Qualitative behavior</a:t>
            </a:r>
          </a:p>
          <a:p>
            <a:pPr lvl="1"/>
            <a:r>
              <a:rPr lang="en-US" dirty="0" smtClean="0"/>
              <a:t>Radial coordinates</a:t>
            </a:r>
          </a:p>
          <a:p>
            <a:pPr lvl="1"/>
            <a:r>
              <a:rPr lang="en-US" dirty="0" err="1" smtClean="0"/>
              <a:t>Theis</a:t>
            </a:r>
            <a:r>
              <a:rPr lang="en-US" dirty="0" smtClean="0"/>
              <a:t> non-equilibrium solution</a:t>
            </a:r>
          </a:p>
          <a:p>
            <a:pPr lvl="1"/>
            <a:r>
              <a:rPr lang="en-US" dirty="0" smtClean="0"/>
              <a:t>Aquifer boundaries and recharge</a:t>
            </a:r>
          </a:p>
          <a:p>
            <a:pPr lvl="1"/>
            <a:r>
              <a:rPr lang="en-US" dirty="0"/>
              <a:t>Steady-state flow (</a:t>
            </a:r>
            <a:r>
              <a:rPr lang="en-US" dirty="0" err="1"/>
              <a:t>Thiem</a:t>
            </a:r>
            <a:r>
              <a:rPr lang="en-US" dirty="0"/>
              <a:t> Equation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“Type” curves and Dimensionless variables</a:t>
            </a:r>
          </a:p>
          <a:p>
            <a:r>
              <a:rPr lang="en-US" dirty="0" smtClean="0"/>
              <a:t>Well testing</a:t>
            </a:r>
          </a:p>
          <a:p>
            <a:pPr lvl="1"/>
            <a:r>
              <a:rPr lang="en-US" dirty="0" smtClean="0"/>
              <a:t>Pump testing</a:t>
            </a:r>
          </a:p>
          <a:p>
            <a:pPr lvl="1"/>
            <a:r>
              <a:rPr lang="en-US" dirty="0" smtClean="0"/>
              <a:t>Slug testing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765550" y="2171700"/>
            <a:ext cx="4349749" cy="1651000"/>
            <a:chOff x="946150" y="792413"/>
            <a:chExt cx="5687715" cy="3843085"/>
          </a:xfrm>
        </p:grpSpPr>
        <p:grpSp>
          <p:nvGrpSpPr>
            <p:cNvPr id="48" name="Group 47"/>
            <p:cNvGrpSpPr/>
            <p:nvPr/>
          </p:nvGrpSpPr>
          <p:grpSpPr>
            <a:xfrm>
              <a:off x="946150" y="792413"/>
              <a:ext cx="5687715" cy="3843085"/>
              <a:chOff x="1037671" y="1100862"/>
              <a:chExt cx="6332560" cy="285729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208384" y="3807082"/>
                <a:ext cx="5449882" cy="151076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159931" y="2042583"/>
                <a:ext cx="6210300" cy="719667"/>
                <a:chOff x="546100" y="1841500"/>
                <a:chExt cx="6210300" cy="86360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546100" y="1854200"/>
                  <a:ext cx="2540000" cy="850900"/>
                </a:xfrm>
                <a:custGeom>
                  <a:avLst/>
                  <a:gdLst>
                    <a:gd name="connsiteX0" fmla="*/ 0 w 1943100"/>
                    <a:gd name="connsiteY0" fmla="*/ 0 h 850900"/>
                    <a:gd name="connsiteX1" fmla="*/ 647700 w 1943100"/>
                    <a:gd name="connsiteY1" fmla="*/ 38100 h 850900"/>
                    <a:gd name="connsiteX2" fmla="*/ 1143000 w 1943100"/>
                    <a:gd name="connsiteY2" fmla="*/ 190500 h 850900"/>
                    <a:gd name="connsiteX3" fmla="*/ 1498600 w 1943100"/>
                    <a:gd name="connsiteY3" fmla="*/ 406400 h 850900"/>
                    <a:gd name="connsiteX4" fmla="*/ 1778000 w 1943100"/>
                    <a:gd name="connsiteY4" fmla="*/ 609600 h 850900"/>
                    <a:gd name="connsiteX5" fmla="*/ 1943100 w 1943100"/>
                    <a:gd name="connsiteY5" fmla="*/ 850900 h 850900"/>
                    <a:gd name="connsiteX6" fmla="*/ 1930400 w 1943100"/>
                    <a:gd name="connsiteY6" fmla="*/ 850900 h 85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3100" h="850900">
                      <a:moveTo>
                        <a:pt x="0" y="0"/>
                      </a:moveTo>
                      <a:lnTo>
                        <a:pt x="647700" y="38100"/>
                      </a:lnTo>
                      <a:lnTo>
                        <a:pt x="1143000" y="190500"/>
                      </a:lnTo>
                      <a:lnTo>
                        <a:pt x="1498600" y="406400"/>
                      </a:lnTo>
                      <a:lnTo>
                        <a:pt x="1778000" y="609600"/>
                      </a:lnTo>
                      <a:lnTo>
                        <a:pt x="1943100" y="850900"/>
                      </a:lnTo>
                      <a:lnTo>
                        <a:pt x="1930400" y="850900"/>
                      </a:lnTo>
                    </a:path>
                  </a:pathLst>
                </a:cu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3263900" y="1841500"/>
                  <a:ext cx="2501900" cy="850900"/>
                </a:xfrm>
                <a:custGeom>
                  <a:avLst/>
                  <a:gdLst>
                    <a:gd name="connsiteX0" fmla="*/ 0 w 1943100"/>
                    <a:gd name="connsiteY0" fmla="*/ 0 h 850900"/>
                    <a:gd name="connsiteX1" fmla="*/ 647700 w 1943100"/>
                    <a:gd name="connsiteY1" fmla="*/ 38100 h 850900"/>
                    <a:gd name="connsiteX2" fmla="*/ 1143000 w 1943100"/>
                    <a:gd name="connsiteY2" fmla="*/ 190500 h 850900"/>
                    <a:gd name="connsiteX3" fmla="*/ 1498600 w 1943100"/>
                    <a:gd name="connsiteY3" fmla="*/ 406400 h 850900"/>
                    <a:gd name="connsiteX4" fmla="*/ 1778000 w 1943100"/>
                    <a:gd name="connsiteY4" fmla="*/ 609600 h 850900"/>
                    <a:gd name="connsiteX5" fmla="*/ 1943100 w 1943100"/>
                    <a:gd name="connsiteY5" fmla="*/ 850900 h 850900"/>
                    <a:gd name="connsiteX6" fmla="*/ 1930400 w 1943100"/>
                    <a:gd name="connsiteY6" fmla="*/ 850900 h 85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3100" h="850900">
                      <a:moveTo>
                        <a:pt x="0" y="0"/>
                      </a:moveTo>
                      <a:lnTo>
                        <a:pt x="647700" y="38100"/>
                      </a:lnTo>
                      <a:lnTo>
                        <a:pt x="1143000" y="190500"/>
                      </a:lnTo>
                      <a:lnTo>
                        <a:pt x="1498600" y="406400"/>
                      </a:lnTo>
                      <a:lnTo>
                        <a:pt x="1778000" y="609600"/>
                      </a:lnTo>
                      <a:lnTo>
                        <a:pt x="1943100" y="850900"/>
                      </a:lnTo>
                      <a:lnTo>
                        <a:pt x="1930400" y="850900"/>
                      </a:lnTo>
                    </a:path>
                  </a:pathLst>
                </a:cu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762500" y="1968500"/>
                  <a:ext cx="1993900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037671" y="1100862"/>
                <a:ext cx="5907310" cy="554222"/>
                <a:chOff x="1037671" y="1100862"/>
                <a:chExt cx="5907310" cy="55422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037671" y="1635347"/>
                  <a:ext cx="5634735" cy="197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5688821" y="1100862"/>
                  <a:ext cx="1256160" cy="53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surface</a:t>
                  </a:r>
                  <a:endParaRPr lang="en-US" sz="1400" dirty="0"/>
                </a:p>
              </p:txBody>
            </p:sp>
          </p:grpSp>
        </p:grpSp>
        <p:sp>
          <p:nvSpPr>
            <p:cNvPr id="49" name="Freeform 48"/>
            <p:cNvSpPr/>
            <p:nvPr/>
          </p:nvSpPr>
          <p:spPr>
            <a:xfrm>
              <a:off x="1092200" y="2057400"/>
              <a:ext cx="4889500" cy="2374900"/>
            </a:xfrm>
            <a:custGeom>
              <a:avLst/>
              <a:gdLst>
                <a:gd name="connsiteX0" fmla="*/ 0 w 4889500"/>
                <a:gd name="connsiteY0" fmla="*/ 2362200 h 2374900"/>
                <a:gd name="connsiteX1" fmla="*/ 4889500 w 4889500"/>
                <a:gd name="connsiteY1" fmla="*/ 2374900 h 2374900"/>
                <a:gd name="connsiteX2" fmla="*/ 4876800 w 4889500"/>
                <a:gd name="connsiteY2" fmla="*/ 0 h 2374900"/>
                <a:gd name="connsiteX3" fmla="*/ 4533900 w 4889500"/>
                <a:gd name="connsiteY3" fmla="*/ 0 h 2374900"/>
                <a:gd name="connsiteX4" fmla="*/ 4356100 w 4889500"/>
                <a:gd name="connsiteY4" fmla="*/ 12700 h 2374900"/>
                <a:gd name="connsiteX5" fmla="*/ 4089400 w 4889500"/>
                <a:gd name="connsiteY5" fmla="*/ 25400 h 2374900"/>
                <a:gd name="connsiteX6" fmla="*/ 3911600 w 4889500"/>
                <a:gd name="connsiteY6" fmla="*/ 88900 h 2374900"/>
                <a:gd name="connsiteX7" fmla="*/ 3746500 w 4889500"/>
                <a:gd name="connsiteY7" fmla="*/ 101600 h 2374900"/>
                <a:gd name="connsiteX8" fmla="*/ 3619500 w 4889500"/>
                <a:gd name="connsiteY8" fmla="*/ 127000 h 2374900"/>
                <a:gd name="connsiteX9" fmla="*/ 3467100 w 4889500"/>
                <a:gd name="connsiteY9" fmla="*/ 203200 h 2374900"/>
                <a:gd name="connsiteX10" fmla="*/ 3225800 w 4889500"/>
                <a:gd name="connsiteY10" fmla="*/ 279400 h 2374900"/>
                <a:gd name="connsiteX11" fmla="*/ 3009900 w 4889500"/>
                <a:gd name="connsiteY11" fmla="*/ 393700 h 2374900"/>
                <a:gd name="connsiteX12" fmla="*/ 2755900 w 4889500"/>
                <a:gd name="connsiteY12" fmla="*/ 571500 h 2374900"/>
                <a:gd name="connsiteX13" fmla="*/ 2578100 w 4889500"/>
                <a:gd name="connsiteY13" fmla="*/ 774700 h 2374900"/>
                <a:gd name="connsiteX14" fmla="*/ 2400300 w 4889500"/>
                <a:gd name="connsiteY14" fmla="*/ 939800 h 2374900"/>
                <a:gd name="connsiteX15" fmla="*/ 2222500 w 4889500"/>
                <a:gd name="connsiteY15" fmla="*/ 952500 h 2374900"/>
                <a:gd name="connsiteX16" fmla="*/ 2006600 w 4889500"/>
                <a:gd name="connsiteY16" fmla="*/ 711200 h 2374900"/>
                <a:gd name="connsiteX17" fmla="*/ 1739900 w 4889500"/>
                <a:gd name="connsiteY17" fmla="*/ 457200 h 2374900"/>
                <a:gd name="connsiteX18" fmla="*/ 1447800 w 4889500"/>
                <a:gd name="connsiteY18" fmla="*/ 292100 h 2374900"/>
                <a:gd name="connsiteX19" fmla="*/ 1181100 w 4889500"/>
                <a:gd name="connsiteY19" fmla="*/ 203200 h 2374900"/>
                <a:gd name="connsiteX20" fmla="*/ 838200 w 4889500"/>
                <a:gd name="connsiteY20" fmla="*/ 127000 h 2374900"/>
                <a:gd name="connsiteX21" fmla="*/ 520700 w 4889500"/>
                <a:gd name="connsiteY21" fmla="*/ 76200 h 2374900"/>
                <a:gd name="connsiteX22" fmla="*/ 63500 w 4889500"/>
                <a:gd name="connsiteY22" fmla="*/ 25400 h 2374900"/>
                <a:gd name="connsiteX23" fmla="*/ 63500 w 4889500"/>
                <a:gd name="connsiteY23" fmla="*/ 25400 h 2374900"/>
                <a:gd name="connsiteX24" fmla="*/ 101600 w 4889500"/>
                <a:gd name="connsiteY24" fmla="*/ 23495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9500" h="2374900">
                  <a:moveTo>
                    <a:pt x="0" y="2362200"/>
                  </a:moveTo>
                  <a:lnTo>
                    <a:pt x="4889500" y="2374900"/>
                  </a:lnTo>
                  <a:cubicBezTo>
                    <a:pt x="4885267" y="1583267"/>
                    <a:pt x="4881033" y="791633"/>
                    <a:pt x="4876800" y="0"/>
                  </a:cubicBezTo>
                  <a:lnTo>
                    <a:pt x="4533900" y="0"/>
                  </a:lnTo>
                  <a:lnTo>
                    <a:pt x="4356100" y="12700"/>
                  </a:lnTo>
                  <a:lnTo>
                    <a:pt x="4089400" y="25400"/>
                  </a:lnTo>
                  <a:lnTo>
                    <a:pt x="3911600" y="88900"/>
                  </a:lnTo>
                  <a:lnTo>
                    <a:pt x="3746500" y="101600"/>
                  </a:lnTo>
                  <a:lnTo>
                    <a:pt x="3619500" y="127000"/>
                  </a:lnTo>
                  <a:lnTo>
                    <a:pt x="3467100" y="203200"/>
                  </a:lnTo>
                  <a:lnTo>
                    <a:pt x="3225800" y="279400"/>
                  </a:lnTo>
                  <a:lnTo>
                    <a:pt x="3009900" y="393700"/>
                  </a:lnTo>
                  <a:lnTo>
                    <a:pt x="2755900" y="571500"/>
                  </a:lnTo>
                  <a:lnTo>
                    <a:pt x="2578100" y="774700"/>
                  </a:lnTo>
                  <a:lnTo>
                    <a:pt x="2400300" y="939800"/>
                  </a:lnTo>
                  <a:lnTo>
                    <a:pt x="2222500" y="952500"/>
                  </a:lnTo>
                  <a:lnTo>
                    <a:pt x="2006600" y="711200"/>
                  </a:lnTo>
                  <a:lnTo>
                    <a:pt x="1739900" y="457200"/>
                  </a:lnTo>
                  <a:lnTo>
                    <a:pt x="1447800" y="292100"/>
                  </a:lnTo>
                  <a:lnTo>
                    <a:pt x="1181100" y="203200"/>
                  </a:lnTo>
                  <a:lnTo>
                    <a:pt x="838200" y="127000"/>
                  </a:lnTo>
                  <a:lnTo>
                    <a:pt x="520700" y="762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101600" y="2349500"/>
                  </a:lnTo>
                </a:path>
              </a:pathLst>
            </a:custGeom>
            <a:pattFill prst="pct25">
              <a:fgClr>
                <a:schemeClr val="bg1"/>
              </a:fgClr>
              <a:bgClr>
                <a:srgbClr val="FFFF00"/>
              </a:bgClr>
            </a:patt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355865"/>
            <a:ext cx="71755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Steady-State Flow</a:t>
            </a:r>
            <a:br>
              <a:rPr lang="en-US" sz="3600" dirty="0" smtClean="0"/>
            </a:br>
            <a:r>
              <a:rPr lang="en-US" sz="3600" dirty="0" err="1"/>
              <a:t>Thiem</a:t>
            </a:r>
            <a:r>
              <a:rPr lang="en-US" sz="3600" dirty="0"/>
              <a:t> </a:t>
            </a:r>
            <a:r>
              <a:rPr lang="en-US" sz="3600" dirty="0" smtClean="0"/>
              <a:t>Equation – Unconfined Aquifer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95689"/>
              </p:ext>
            </p:extLst>
          </p:nvPr>
        </p:nvGraphicFramePr>
        <p:xfrm>
          <a:off x="187325" y="1866900"/>
          <a:ext cx="1428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3" name="Equation" r:id="rId5" imgW="914400" imgH="393700" progId="Equation.3">
                  <p:embed/>
                </p:oleObj>
              </mc:Choice>
              <mc:Fallback>
                <p:oleObj name="Equation" r:id="rId5" imgW="914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325" y="1866900"/>
                        <a:ext cx="1428750" cy="660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29240"/>
              </p:ext>
            </p:extLst>
          </p:nvPr>
        </p:nvGraphicFramePr>
        <p:xfrm>
          <a:off x="228600" y="2730500"/>
          <a:ext cx="14493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4" name="Equation" r:id="rId7" imgW="927100" imgH="393700" progId="Equation.3">
                  <p:embed/>
                </p:oleObj>
              </mc:Choice>
              <mc:Fallback>
                <p:oleObj name="Equation" r:id="rId7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2730500"/>
                        <a:ext cx="1449388" cy="704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52381"/>
              </p:ext>
            </p:extLst>
          </p:nvPr>
        </p:nvGraphicFramePr>
        <p:xfrm>
          <a:off x="149225" y="3721100"/>
          <a:ext cx="18049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5" name="Equation" r:id="rId9" imgW="1193800" imgH="482600" progId="Equation.3">
                  <p:embed/>
                </p:oleObj>
              </mc:Choice>
              <mc:Fallback>
                <p:oleObj name="Equation" r:id="rId9" imgW="1193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225" y="3721100"/>
                        <a:ext cx="1804988" cy="730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57988"/>
              </p:ext>
            </p:extLst>
          </p:nvPr>
        </p:nvGraphicFramePr>
        <p:xfrm>
          <a:off x="265113" y="4686300"/>
          <a:ext cx="1958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6" name="Equation" r:id="rId11" imgW="1117600" imgH="431800" progId="Equation.3">
                  <p:embed/>
                </p:oleObj>
              </mc:Choice>
              <mc:Fallback>
                <p:oleObj name="Equation" r:id="rId11" imgW="1117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113" y="4686300"/>
                        <a:ext cx="1958975" cy="720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143465"/>
              </p:ext>
            </p:extLst>
          </p:nvPr>
        </p:nvGraphicFramePr>
        <p:xfrm>
          <a:off x="3349625" y="4670425"/>
          <a:ext cx="22542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7" name="Equation" r:id="rId13" imgW="1206500" imgH="431800" progId="Equation.3">
                  <p:embed/>
                </p:oleObj>
              </mc:Choice>
              <mc:Fallback>
                <p:oleObj name="Equation" r:id="rId13" imgW="1206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9625" y="4670425"/>
                        <a:ext cx="2254250" cy="808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537200" y="2501900"/>
            <a:ext cx="139700" cy="11684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613400" y="3251200"/>
            <a:ext cx="1041400" cy="393700"/>
            <a:chOff x="5613400" y="3162300"/>
            <a:chExt cx="1041400" cy="39370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5613400" y="3543300"/>
              <a:ext cx="10160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722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16700" y="2743200"/>
            <a:ext cx="558800" cy="939801"/>
            <a:chOff x="6642100" y="2743200"/>
            <a:chExt cx="558800" cy="939801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6642100" y="2743200"/>
              <a:ext cx="12700" cy="9398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2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00700" y="3124200"/>
            <a:ext cx="546100" cy="393700"/>
            <a:chOff x="5613400" y="3162300"/>
            <a:chExt cx="546100" cy="3937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613400" y="3543300"/>
              <a:ext cx="5334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769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400" y="2870200"/>
            <a:ext cx="558800" cy="812802"/>
            <a:chOff x="6642100" y="2870200"/>
            <a:chExt cx="558800" cy="812802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6654800" y="2870200"/>
              <a:ext cx="0" cy="8128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9700" y="1562100"/>
            <a:ext cx="56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hydraulic head does not change with time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2600" y="200660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Darcy’s Law in radial coordinates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16100" y="28702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earrange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30400" y="38989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both sides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74900" y="48133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7100" y="4178300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K from drawdown at two distances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45200" y="48895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Steady-state – no dependence on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2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514" y="203200"/>
            <a:ext cx="6120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/>
              <a:t>Specific Capacity (driller’s </a:t>
            </a:r>
            <a:r>
              <a:rPr lang="en-US" sz="3600" dirty="0" smtClean="0"/>
              <a:t>term)</a:t>
            </a:r>
            <a:endParaRPr lang="en-US" sz="3600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03132"/>
              </p:ext>
            </p:extLst>
          </p:nvPr>
        </p:nvGraphicFramePr>
        <p:xfrm>
          <a:off x="1419225" y="3922713"/>
          <a:ext cx="29654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4" imgW="1587500" imgH="457200" progId="Equation.3">
                  <p:embed/>
                </p:oleObj>
              </mc:Choice>
              <mc:Fallback>
                <p:oleObj name="Equation" r:id="rId4" imgW="1587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9225" y="3922713"/>
                        <a:ext cx="2965450" cy="855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1400" y="11430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 Pump well for at least several hours – likely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steady-state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1400" y="1651000"/>
            <a:ext cx="601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Record rate (Q) and maximum drawdown at well head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8700" y="2171700"/>
            <a:ext cx="364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                </a:t>
            </a:r>
            <a:r>
              <a:rPr lang="en-US" dirty="0" smtClean="0">
                <a:solidFill>
                  <a:srgbClr val="FFFF00"/>
                </a:solidFill>
              </a:rPr>
              <a:t> Specific Capacity = Q/</a:t>
            </a:r>
            <a:r>
              <a:rPr lang="en-US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600" y="2794000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often approximately equal to the </a:t>
            </a:r>
            <a:r>
              <a:rPr lang="en-US" sz="2400" dirty="0" err="1" smtClean="0"/>
              <a:t>Transmissivity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49700" y="3251200"/>
            <a:ext cx="10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Why??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43514"/>
              </p:ext>
            </p:extLst>
          </p:nvPr>
        </p:nvGraphicFramePr>
        <p:xfrm>
          <a:off x="4875213" y="3932630"/>
          <a:ext cx="3316287" cy="89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6" imgW="1816100" imgH="444500" progId="Equation.3">
                  <p:embed/>
                </p:oleObj>
              </mc:Choice>
              <mc:Fallback>
                <p:oleObj name="Equation" r:id="rId6" imgW="1816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5213" y="3932630"/>
                        <a:ext cx="3316287" cy="8965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03400" y="3937000"/>
            <a:ext cx="1749197" cy="1309132"/>
            <a:chOff x="1803400" y="3937000"/>
            <a:chExt cx="1749197" cy="1309132"/>
          </a:xfrm>
        </p:grpSpPr>
        <p:sp>
          <p:nvSpPr>
            <p:cNvPr id="12" name="Rectangle 11"/>
            <p:cNvSpPr/>
            <p:nvPr/>
          </p:nvSpPr>
          <p:spPr>
            <a:xfrm>
              <a:off x="1892300" y="3937000"/>
              <a:ext cx="1320800" cy="8001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3400" y="48768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Specific Capacity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32500" y="3949700"/>
            <a:ext cx="1320800" cy="8636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66000" y="3937000"/>
            <a:ext cx="749300" cy="8509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38500" y="3949700"/>
            <a:ext cx="1143000" cy="8255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30600" y="4076700"/>
            <a:ext cx="564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391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 animBg="1"/>
      <p:bldP spid="14" grpId="1" animBg="1"/>
      <p:bldP spid="15" grpId="0" animBg="1"/>
      <p:bldP spid="15" grpId="1" animBg="1"/>
      <p:bldP spid="19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300" y="203200"/>
            <a:ext cx="36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Example:  My Well  </a:t>
            </a:r>
            <a:endParaRPr lang="en-US" sz="3600" dirty="0"/>
          </a:p>
        </p:txBody>
      </p:sp>
      <p:pic>
        <p:nvPicPr>
          <p:cNvPr id="5" name="Picture 4" descr="Brown1We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914400"/>
            <a:ext cx="3484144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700" y="12954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glaciofluvial</a:t>
            </a:r>
            <a:r>
              <a:rPr lang="en-US" dirty="0" smtClean="0"/>
              <a:t> geology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6800" y="165100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Driller’s log available online through Washington State Department of Ecology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73800" y="1739900"/>
            <a:ext cx="2261481" cy="1042432"/>
            <a:chOff x="6273800" y="1739900"/>
            <a:chExt cx="2261481" cy="1042432"/>
          </a:xfrm>
        </p:grpSpPr>
        <p:sp>
          <p:nvSpPr>
            <p:cNvPr id="8" name="TextBox 7"/>
            <p:cNvSpPr txBox="1"/>
            <p:nvPr/>
          </p:nvSpPr>
          <p:spPr>
            <a:xfrm>
              <a:off x="6311900" y="1739900"/>
              <a:ext cx="120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Till to 23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3800" y="2082800"/>
              <a:ext cx="2089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Clay-rich sand to 65’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3800" y="2413000"/>
              <a:ext cx="2261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Sand and gravel to 68’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81500" y="1803400"/>
            <a:ext cx="1536700" cy="4826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36600" y="2133600"/>
            <a:ext cx="3568700" cy="1155700"/>
            <a:chOff x="736600" y="2133600"/>
            <a:chExt cx="3568700" cy="1155700"/>
          </a:xfrm>
        </p:grpSpPr>
        <p:sp>
          <p:nvSpPr>
            <p:cNvPr id="12" name="Rectangle 11"/>
            <p:cNvSpPr/>
            <p:nvPr/>
          </p:nvSpPr>
          <p:spPr>
            <a:xfrm>
              <a:off x="2768600" y="2133600"/>
              <a:ext cx="1536700" cy="11557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600" y="2273300"/>
              <a:ext cx="160228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6” bore</a:t>
              </a:r>
            </a:p>
            <a:p>
              <a:r>
                <a:rPr lang="en-US" sz="1400" dirty="0" smtClean="0"/>
                <a:t>Screened for last 5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9700" y="3721100"/>
            <a:ext cx="4343400" cy="431800"/>
            <a:chOff x="139700" y="3721100"/>
            <a:chExt cx="4343400" cy="431800"/>
          </a:xfrm>
        </p:grpSpPr>
        <p:sp>
          <p:nvSpPr>
            <p:cNvPr id="14" name="Rectangle 13"/>
            <p:cNvSpPr/>
            <p:nvPr/>
          </p:nvSpPr>
          <p:spPr>
            <a:xfrm>
              <a:off x="2730500" y="3810000"/>
              <a:ext cx="1752600" cy="3429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700" y="3721100"/>
              <a:ext cx="2476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Static head is 15’ below surface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7000" y="4610100"/>
            <a:ext cx="4178300" cy="635000"/>
            <a:chOff x="127000" y="4610100"/>
            <a:chExt cx="4178300" cy="635000"/>
          </a:xfrm>
        </p:grpSpPr>
        <p:sp>
          <p:nvSpPr>
            <p:cNvPr id="16" name="TextBox 15"/>
            <p:cNvSpPr txBox="1"/>
            <p:nvPr/>
          </p:nvSpPr>
          <p:spPr>
            <a:xfrm>
              <a:off x="127000" y="4610100"/>
              <a:ext cx="245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Pumped at 21 gallons/minute for 2 hours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6200" y="4762500"/>
              <a:ext cx="1689100" cy="4826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01700" y="5156200"/>
            <a:ext cx="135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Drawdown of 8’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5100" y="3962400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capacity of: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4.1x10</a:t>
            </a:r>
            <a:r>
              <a:rPr lang="en-US" baseline="30000" dirty="0" smtClean="0"/>
              <a:t>3</a:t>
            </a:r>
            <a:r>
              <a:rPr lang="en-US" dirty="0" smtClean="0"/>
              <a:t>/8=500 ft</a:t>
            </a:r>
            <a:r>
              <a:rPr lang="en-US" baseline="30000" dirty="0" smtClean="0"/>
              <a:t>2</a:t>
            </a:r>
            <a:r>
              <a:rPr lang="en-US" dirty="0" smtClean="0"/>
              <a:t>/day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1000" y="3187700"/>
            <a:ext cx="196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Q=21*.134*60*24</a:t>
            </a:r>
          </a:p>
          <a:p>
            <a:r>
              <a:rPr lang="en-US" dirty="0"/>
              <a:t> </a:t>
            </a:r>
            <a:r>
              <a:rPr lang="en-US" dirty="0" smtClean="0"/>
              <a:t>   = 4.1x10</a:t>
            </a:r>
            <a:r>
              <a:rPr lang="en-US" baseline="30000" dirty="0" smtClean="0"/>
              <a:t>3</a:t>
            </a:r>
            <a:r>
              <a:rPr lang="en-US" dirty="0" smtClean="0"/>
              <a:t> ft</a:t>
            </a:r>
            <a:r>
              <a:rPr lang="en-US" baseline="30000" dirty="0" smtClean="0"/>
              <a:t>3</a:t>
            </a:r>
            <a:r>
              <a:rPr lang="en-US" dirty="0" smtClean="0"/>
              <a:t>/day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87379" y="4648200"/>
            <a:ext cx="238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is about 100 </a:t>
            </a:r>
            <a:r>
              <a:rPr lang="en-US" dirty="0" err="1"/>
              <a:t>ft</a:t>
            </a:r>
            <a:r>
              <a:rPr lang="en-US" dirty="0"/>
              <a:t>/day</a:t>
            </a:r>
          </a:p>
          <a:p>
            <a:r>
              <a:rPr lang="en-US" dirty="0"/>
              <a:t>(typical </a:t>
            </a:r>
            <a:r>
              <a:rPr lang="en-US" dirty="0" smtClean="0"/>
              <a:t>“good” sand</a:t>
            </a:r>
            <a:r>
              <a:rPr lang="en-US" dirty="0"/>
              <a:t>/gravel value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5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8" grpId="0"/>
      <p:bldP spid="19" grpId="0"/>
      <p:bldP spid="20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900" y="2082800"/>
            <a:ext cx="663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End: Breakdown of </a:t>
            </a:r>
            <a:r>
              <a:rPr lang="en-US" dirty="0" err="1" smtClean="0"/>
              <a:t>Theis</a:t>
            </a:r>
            <a:r>
              <a:rPr lang="en-US" dirty="0" smtClean="0"/>
              <a:t> assumptions and steady-state behavior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755900"/>
            <a:ext cx="321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Coming up: Other “Type”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Other “Type” </a:t>
            </a:r>
            <a:r>
              <a:rPr lang="en-US" sz="1800" dirty="0" smtClean="0">
                <a:solidFill>
                  <a:schemeClr val="bg1"/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6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6900" y="495565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400" y="1892300"/>
            <a:ext cx="767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Forward problem: Understand how to use the </a:t>
            </a:r>
            <a:r>
              <a:rPr lang="en-US" sz="2400" dirty="0" err="1" smtClean="0"/>
              <a:t>Hantush</a:t>
            </a:r>
            <a:r>
              <a:rPr lang="en-US" sz="2400" dirty="0" smtClean="0"/>
              <a:t>-Jacob formula to predict properties of a confined aquifer with leakage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Inverse problem: Understand how to use Type curves for a leaky confined aquifer to determine T, S, and B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Understand how water flows to a well in an unconfined aquifer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Changes in the nature of flow with time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How to use Type curves</a:t>
            </a:r>
          </a:p>
        </p:txBody>
      </p:sp>
    </p:spTree>
    <p:extLst>
      <p:ext uri="{BB962C8B-B14F-4D97-AF65-F5344CB8AC3E}">
        <p14:creationId xmlns:p14="http://schemas.microsoft.com/office/powerpoint/2010/main" val="331102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Type-Curves </a:t>
            </a:r>
          </a:p>
          <a:p>
            <a:r>
              <a:rPr lang="en-US" sz="3600" dirty="0" smtClean="0"/>
              <a:t>Given without Derivations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12901"/>
            <a:ext cx="5981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Leaky Confined Aquifer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Hantush</a:t>
            </a:r>
            <a:r>
              <a:rPr lang="en-US" sz="2000" dirty="0" smtClean="0"/>
              <a:t>-Jacob Formula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Appendix 3 of Fetter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58684"/>
              </p:ext>
            </p:extLst>
          </p:nvPr>
        </p:nvGraphicFramePr>
        <p:xfrm>
          <a:off x="289983" y="3393016"/>
          <a:ext cx="252299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" name="Equation" r:id="rId4" imgW="1435100" imgH="393700" progId="Equation.3">
                  <p:embed/>
                </p:oleObj>
              </mc:Choice>
              <mc:Fallback>
                <p:oleObj name="Equation" r:id="rId4" imgW="1435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983" y="3393016"/>
                        <a:ext cx="2522998" cy="692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36064"/>
              </p:ext>
            </p:extLst>
          </p:nvPr>
        </p:nvGraphicFramePr>
        <p:xfrm>
          <a:off x="377824" y="4453465"/>
          <a:ext cx="1093788" cy="76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" name="Equation" r:id="rId6" imgW="622300" imgH="431800" progId="Equation.3">
                  <p:embed/>
                </p:oleObj>
              </mc:Choice>
              <mc:Fallback>
                <p:oleObj name="Equation" r:id="rId6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824" y="4453465"/>
                        <a:ext cx="1093788" cy="7657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WaltonTypeCurv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9" y="2658533"/>
            <a:ext cx="5975501" cy="3818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3201" y="5024967"/>
            <a:ext cx="3555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“Type Curves” to determine T, S, and r/B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0" y="2971800"/>
            <a:ext cx="4902200" cy="2472267"/>
            <a:chOff x="4114800" y="2971800"/>
            <a:chExt cx="4902200" cy="2472267"/>
          </a:xfrm>
        </p:grpSpPr>
        <p:sp>
          <p:nvSpPr>
            <p:cNvPr id="10" name="Freeform 9"/>
            <p:cNvSpPr/>
            <p:nvPr/>
          </p:nvSpPr>
          <p:spPr>
            <a:xfrm>
              <a:off x="4114800" y="3301687"/>
              <a:ext cx="4902200" cy="2142380"/>
            </a:xfrm>
            <a:custGeom>
              <a:avLst/>
              <a:gdLst>
                <a:gd name="connsiteX0" fmla="*/ 0 w 4902200"/>
                <a:gd name="connsiteY0" fmla="*/ 2142380 h 2142380"/>
                <a:gd name="connsiteX1" fmla="*/ 127000 w 4902200"/>
                <a:gd name="connsiteY1" fmla="*/ 1719046 h 2142380"/>
                <a:gd name="connsiteX2" fmla="*/ 355600 w 4902200"/>
                <a:gd name="connsiteY2" fmla="*/ 1227980 h 2142380"/>
                <a:gd name="connsiteX3" fmla="*/ 812800 w 4902200"/>
                <a:gd name="connsiteY3" fmla="*/ 770780 h 2142380"/>
                <a:gd name="connsiteX4" fmla="*/ 1363133 w 4902200"/>
                <a:gd name="connsiteY4" fmla="*/ 499846 h 2142380"/>
                <a:gd name="connsiteX5" fmla="*/ 1955800 w 4902200"/>
                <a:gd name="connsiteY5" fmla="*/ 355913 h 2142380"/>
                <a:gd name="connsiteX6" fmla="*/ 2675467 w 4902200"/>
                <a:gd name="connsiteY6" fmla="*/ 220446 h 2142380"/>
                <a:gd name="connsiteX7" fmla="*/ 3539067 w 4902200"/>
                <a:gd name="connsiteY7" fmla="*/ 127313 h 2142380"/>
                <a:gd name="connsiteX8" fmla="*/ 4512733 w 4902200"/>
                <a:gd name="connsiteY8" fmla="*/ 8780 h 2142380"/>
                <a:gd name="connsiteX9" fmla="*/ 4902200 w 4902200"/>
                <a:gd name="connsiteY9" fmla="*/ 8780 h 2142380"/>
                <a:gd name="connsiteX10" fmla="*/ 4902200 w 4902200"/>
                <a:gd name="connsiteY10" fmla="*/ 8780 h 214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2200" h="2142380">
                  <a:moveTo>
                    <a:pt x="0" y="2142380"/>
                  </a:moveTo>
                  <a:cubicBezTo>
                    <a:pt x="33866" y="2006913"/>
                    <a:pt x="67733" y="1871446"/>
                    <a:pt x="127000" y="1719046"/>
                  </a:cubicBezTo>
                  <a:cubicBezTo>
                    <a:pt x="186267" y="1566646"/>
                    <a:pt x="241300" y="1386024"/>
                    <a:pt x="355600" y="1227980"/>
                  </a:cubicBezTo>
                  <a:cubicBezTo>
                    <a:pt x="469900" y="1069936"/>
                    <a:pt x="644878" y="892136"/>
                    <a:pt x="812800" y="770780"/>
                  </a:cubicBezTo>
                  <a:cubicBezTo>
                    <a:pt x="980722" y="649424"/>
                    <a:pt x="1172633" y="568991"/>
                    <a:pt x="1363133" y="499846"/>
                  </a:cubicBezTo>
                  <a:cubicBezTo>
                    <a:pt x="1553633" y="430701"/>
                    <a:pt x="1737078" y="402480"/>
                    <a:pt x="1955800" y="355913"/>
                  </a:cubicBezTo>
                  <a:cubicBezTo>
                    <a:pt x="2174522" y="309346"/>
                    <a:pt x="2411589" y="258546"/>
                    <a:pt x="2675467" y="220446"/>
                  </a:cubicBezTo>
                  <a:cubicBezTo>
                    <a:pt x="2939345" y="182346"/>
                    <a:pt x="3539067" y="127313"/>
                    <a:pt x="3539067" y="127313"/>
                  </a:cubicBezTo>
                  <a:cubicBezTo>
                    <a:pt x="3845278" y="92035"/>
                    <a:pt x="4285544" y="28535"/>
                    <a:pt x="4512733" y="8780"/>
                  </a:cubicBezTo>
                  <a:cubicBezTo>
                    <a:pt x="4739922" y="-10975"/>
                    <a:pt x="4902200" y="8780"/>
                    <a:pt x="4902200" y="8780"/>
                  </a:cubicBezTo>
                  <a:lnTo>
                    <a:pt x="4902200" y="878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5933" y="2971800"/>
              <a:ext cx="1032934" cy="3302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31733" y="4047067"/>
            <a:ext cx="4258734" cy="1371600"/>
            <a:chOff x="4131733" y="4047067"/>
            <a:chExt cx="4258734" cy="1371600"/>
          </a:xfrm>
        </p:grpSpPr>
        <p:sp>
          <p:nvSpPr>
            <p:cNvPr id="12" name="Freeform 11"/>
            <p:cNvSpPr/>
            <p:nvPr/>
          </p:nvSpPr>
          <p:spPr>
            <a:xfrm>
              <a:off x="4131733" y="4351730"/>
              <a:ext cx="1820334" cy="1066937"/>
            </a:xfrm>
            <a:custGeom>
              <a:avLst/>
              <a:gdLst>
                <a:gd name="connsiteX0" fmla="*/ 0 w 1820334"/>
                <a:gd name="connsiteY0" fmla="*/ 1066937 h 1066937"/>
                <a:gd name="connsiteX1" fmla="*/ 186267 w 1820334"/>
                <a:gd name="connsiteY1" fmla="*/ 550470 h 1066937"/>
                <a:gd name="connsiteX2" fmla="*/ 414867 w 1820334"/>
                <a:gd name="connsiteY2" fmla="*/ 211803 h 1066937"/>
                <a:gd name="connsiteX3" fmla="*/ 567267 w 1820334"/>
                <a:gd name="connsiteY3" fmla="*/ 101737 h 1066937"/>
                <a:gd name="connsiteX4" fmla="*/ 753534 w 1820334"/>
                <a:gd name="connsiteY4" fmla="*/ 25537 h 1066937"/>
                <a:gd name="connsiteX5" fmla="*/ 1007534 w 1820334"/>
                <a:gd name="connsiteY5" fmla="*/ 17070 h 1066937"/>
                <a:gd name="connsiteX6" fmla="*/ 1253067 w 1820334"/>
                <a:gd name="connsiteY6" fmla="*/ 17070 h 1066937"/>
                <a:gd name="connsiteX7" fmla="*/ 1549400 w 1820334"/>
                <a:gd name="connsiteY7" fmla="*/ 137 h 1066937"/>
                <a:gd name="connsiteX8" fmla="*/ 1820334 w 1820334"/>
                <a:gd name="connsiteY8" fmla="*/ 8603 h 106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0334" h="1066937">
                  <a:moveTo>
                    <a:pt x="0" y="1066937"/>
                  </a:moveTo>
                  <a:cubicBezTo>
                    <a:pt x="58561" y="879964"/>
                    <a:pt x="117122" y="692992"/>
                    <a:pt x="186267" y="550470"/>
                  </a:cubicBezTo>
                  <a:cubicBezTo>
                    <a:pt x="255412" y="407948"/>
                    <a:pt x="351367" y="286592"/>
                    <a:pt x="414867" y="211803"/>
                  </a:cubicBezTo>
                  <a:cubicBezTo>
                    <a:pt x="478367" y="137014"/>
                    <a:pt x="510823" y="132781"/>
                    <a:pt x="567267" y="101737"/>
                  </a:cubicBezTo>
                  <a:cubicBezTo>
                    <a:pt x="623711" y="70693"/>
                    <a:pt x="680156" y="39648"/>
                    <a:pt x="753534" y="25537"/>
                  </a:cubicBezTo>
                  <a:cubicBezTo>
                    <a:pt x="826912" y="11426"/>
                    <a:pt x="924279" y="18481"/>
                    <a:pt x="1007534" y="17070"/>
                  </a:cubicBezTo>
                  <a:cubicBezTo>
                    <a:pt x="1090790" y="15659"/>
                    <a:pt x="1162756" y="19892"/>
                    <a:pt x="1253067" y="17070"/>
                  </a:cubicBezTo>
                  <a:cubicBezTo>
                    <a:pt x="1343378" y="14248"/>
                    <a:pt x="1454856" y="1548"/>
                    <a:pt x="1549400" y="137"/>
                  </a:cubicBezTo>
                  <a:cubicBezTo>
                    <a:pt x="1643944" y="-1274"/>
                    <a:pt x="1820334" y="8603"/>
                    <a:pt x="1820334" y="860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12933" y="4047067"/>
              <a:ext cx="2277534" cy="738664"/>
              <a:chOff x="6112933" y="4047067"/>
              <a:chExt cx="2277534" cy="73866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502400" y="4047067"/>
                <a:ext cx="1888067" cy="73866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Drawdown reaches “steady-state” when recharge balances flow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6112933" y="4360333"/>
                <a:ext cx="423334" cy="3386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4148667" y="3598335"/>
            <a:ext cx="2975845" cy="1075265"/>
            <a:chOff x="4148667" y="3598335"/>
            <a:chExt cx="2975845" cy="1075265"/>
          </a:xfrm>
        </p:grpSpPr>
        <p:sp>
          <p:nvSpPr>
            <p:cNvPr id="20" name="TextBox 19"/>
            <p:cNvSpPr txBox="1"/>
            <p:nvPr/>
          </p:nvSpPr>
          <p:spPr>
            <a:xfrm>
              <a:off x="4148667" y="3598335"/>
              <a:ext cx="2975845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Larger r/B -&gt; smaller steady-state drawdown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723467" y="3894666"/>
              <a:ext cx="8466" cy="7789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758267" y="1905000"/>
            <a:ext cx="371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curve matching exercise as with </a:t>
            </a:r>
            <a:r>
              <a:rPr lang="en-US" dirty="0" err="1" smtClean="0"/>
              <a:t>Theis</a:t>
            </a:r>
            <a:r>
              <a:rPr lang="en-US" dirty="0" smtClean="0"/>
              <a:t> Type-curves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0600" y="3530600"/>
            <a:ext cx="425450" cy="406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2850" y="3086100"/>
            <a:ext cx="1922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dimensionless number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4351867"/>
            <a:ext cx="120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K’ makes r/B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0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4" grpId="0"/>
      <p:bldP spid="14" grpId="0" animBg="1"/>
      <p:bldP spid="21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Type-curves – </a:t>
            </a:r>
          </a:p>
          <a:p>
            <a:r>
              <a:rPr lang="en-US" sz="3600" dirty="0" smtClean="0"/>
              <a:t>Given without Derivations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891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2. Unconfined Aquifer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Neuman</a:t>
            </a:r>
            <a:r>
              <a:rPr lang="en-US" sz="2000" dirty="0" smtClean="0"/>
              <a:t> Formula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Appendix 6 of Fetter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08707"/>
              </p:ext>
            </p:extLst>
          </p:nvPr>
        </p:nvGraphicFramePr>
        <p:xfrm>
          <a:off x="466724" y="3206750"/>
          <a:ext cx="334914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4" name="Equation" r:id="rId4" imgW="1562100" imgH="393700" progId="Equation.3">
                  <p:embed/>
                </p:oleObj>
              </mc:Choice>
              <mc:Fallback>
                <p:oleObj name="Equation" r:id="rId4" imgW="1562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4" y="3206750"/>
                        <a:ext cx="3349145" cy="844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48337"/>
              </p:ext>
            </p:extLst>
          </p:nvPr>
        </p:nvGraphicFramePr>
        <p:xfrm>
          <a:off x="795338" y="4394200"/>
          <a:ext cx="10715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5" name="Equation" r:id="rId6" imgW="609600" imgH="444500" progId="Equation.3">
                  <p:embed/>
                </p:oleObj>
              </mc:Choice>
              <mc:Fallback>
                <p:oleObj name="Equation" r:id="rId6" imgW="609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338" y="4394200"/>
                        <a:ext cx="1071562" cy="781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75203"/>
              </p:ext>
            </p:extLst>
          </p:nvPr>
        </p:nvGraphicFramePr>
        <p:xfrm>
          <a:off x="5260975" y="3360738"/>
          <a:ext cx="10048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6" name="Equation" r:id="rId8" imgW="571500" imgH="406400" progId="Equation.3">
                  <p:embed/>
                </p:oleObj>
              </mc:Choice>
              <mc:Fallback>
                <p:oleObj name="Equation" r:id="rId8" imgW="571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0975" y="3360738"/>
                        <a:ext cx="1004888" cy="714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4058"/>
              </p:ext>
            </p:extLst>
          </p:nvPr>
        </p:nvGraphicFramePr>
        <p:xfrm>
          <a:off x="5189538" y="4340225"/>
          <a:ext cx="10715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7" name="Equation" r:id="rId10" imgW="609600" imgH="419100" progId="Equation.3">
                  <p:embed/>
                </p:oleObj>
              </mc:Choice>
              <mc:Fallback>
                <p:oleObj name="Equation" r:id="rId10" imgW="609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9538" y="4340225"/>
                        <a:ext cx="1071562" cy="736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0400" y="1507067"/>
            <a:ext cx="4533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Theis</a:t>
            </a:r>
            <a:r>
              <a:rPr lang="en-US" dirty="0" smtClean="0"/>
              <a:t> but more complicated: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 flow from elastic storage - S</a:t>
            </a:r>
          </a:p>
          <a:p>
            <a:pPr marL="342900" indent="-342900">
              <a:buAutoNum type="arabicPeriod"/>
            </a:pPr>
            <a:r>
              <a:rPr lang="en-US" dirty="0" smtClean="0"/>
              <a:t>Late time flow from gravity draining –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Remember: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&gt;&gt;S</a:t>
            </a:r>
          </a:p>
          <a:p>
            <a:pPr marL="342900" indent="-342900">
              <a:buAutoNum type="arabicPeriod"/>
            </a:pPr>
            <a:r>
              <a:rPr lang="en-US" dirty="0" smtClean="0"/>
              <a:t>Vertical and horizontal flow –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v</a:t>
            </a:r>
            <a:r>
              <a:rPr lang="en-US" dirty="0" smtClean="0"/>
              <a:t> may differ from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603500" y="3454400"/>
            <a:ext cx="1066800" cy="3556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6200" y="2895600"/>
            <a:ext cx="256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Three non-dimensional variables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57500" y="3187700"/>
            <a:ext cx="88900" cy="254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994400" y="3390900"/>
            <a:ext cx="2120900" cy="646331"/>
            <a:chOff x="5994400" y="3390900"/>
            <a:chExt cx="2120900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6477000" y="3390900"/>
              <a:ext cx="163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Initial flow from </a:t>
              </a:r>
              <a:r>
                <a:rPr lang="en-US" dirty="0" err="1" smtClean="0"/>
                <a:t>Storativity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4400" y="3467100"/>
              <a:ext cx="215900" cy="2540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56300" y="4381500"/>
            <a:ext cx="2209800" cy="646331"/>
            <a:chOff x="5956300" y="4381500"/>
            <a:chExt cx="220980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6527800" y="4381500"/>
              <a:ext cx="163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 flow from gravity draining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56300" y="4381500"/>
              <a:ext cx="254000" cy="342900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98600" y="4262966"/>
            <a:ext cx="2760132" cy="1200329"/>
            <a:chOff x="1498600" y="4262966"/>
            <a:chExt cx="2760132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1972733" y="4262966"/>
              <a:ext cx="22859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Difference between vertical and horizontal conductivity is important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98600" y="4470400"/>
              <a:ext cx="342900" cy="6604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55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 bldLvl="2"/>
      <p:bldP spid="14" grpId="0" animBg="1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867" y="423333"/>
            <a:ext cx="530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Flow in Unconfined Aquifer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074333"/>
            <a:ext cx="6807200" cy="846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69667" y="1727200"/>
            <a:ext cx="8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2082800"/>
            <a:ext cx="237067" cy="3090333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573865"/>
            <a:ext cx="228600" cy="265853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5173132"/>
            <a:ext cx="7010400" cy="541867"/>
          </a:xfrm>
          <a:prstGeom prst="rect">
            <a:avLst/>
          </a:prstGeom>
          <a:pattFill prst="wdUpDiag">
            <a:fgClr>
              <a:prstClr val="black"/>
            </a:fgClr>
            <a:bgClr>
              <a:srgbClr val="FF0000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13467" y="2607735"/>
            <a:ext cx="6773333" cy="2548466"/>
          </a:xfrm>
          <a:prstGeom prst="rect">
            <a:avLst/>
          </a:prstGeom>
          <a:pattFill prst="pct25">
            <a:fgClr>
              <a:schemeClr val="bg1"/>
            </a:fgClr>
            <a:bgClr>
              <a:srgbClr val="FFFF0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901824" y="2598208"/>
            <a:ext cx="1698625" cy="499533"/>
            <a:chOff x="2362322" y="1357841"/>
            <a:chExt cx="1674331" cy="499533"/>
          </a:xfrm>
        </p:grpSpPr>
        <p:sp>
          <p:nvSpPr>
            <p:cNvPr id="28" name="Rectangle 27"/>
            <p:cNvSpPr/>
            <p:nvPr/>
          </p:nvSpPr>
          <p:spPr>
            <a:xfrm>
              <a:off x="2374900" y="1357841"/>
              <a:ext cx="1624198" cy="466725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chemeClr val="bg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62322" y="1368425"/>
              <a:ext cx="1674331" cy="488949"/>
              <a:chOff x="1955922" y="1343025"/>
              <a:chExt cx="1674331" cy="488949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1955922" y="1343025"/>
                <a:ext cx="1674331" cy="479425"/>
              </a:xfrm>
              <a:custGeom>
                <a:avLst/>
                <a:gdLst>
                  <a:gd name="connsiteX0" fmla="*/ 1718733 w 1718733"/>
                  <a:gd name="connsiteY0" fmla="*/ 4888 h 487488"/>
                  <a:gd name="connsiteX1" fmla="*/ 1066800 w 1718733"/>
                  <a:gd name="connsiteY1" fmla="*/ 4888 h 487488"/>
                  <a:gd name="connsiteX2" fmla="*/ 677333 w 1718733"/>
                  <a:gd name="connsiteY2" fmla="*/ 55688 h 487488"/>
                  <a:gd name="connsiteX3" fmla="*/ 330200 w 1718733"/>
                  <a:gd name="connsiteY3" fmla="*/ 191154 h 487488"/>
                  <a:gd name="connsiteX4" fmla="*/ 0 w 1718733"/>
                  <a:gd name="connsiteY4" fmla="*/ 487488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733" h="487488">
                    <a:moveTo>
                      <a:pt x="1718733" y="4888"/>
                    </a:moveTo>
                    <a:cubicBezTo>
                      <a:pt x="1479550" y="654"/>
                      <a:pt x="1240367" y="-3579"/>
                      <a:pt x="1066800" y="4888"/>
                    </a:cubicBezTo>
                    <a:cubicBezTo>
                      <a:pt x="893233" y="13355"/>
                      <a:pt x="800100" y="24644"/>
                      <a:pt x="677333" y="55688"/>
                    </a:cubicBezTo>
                    <a:cubicBezTo>
                      <a:pt x="554566" y="86732"/>
                      <a:pt x="443089" y="119187"/>
                      <a:pt x="330200" y="191154"/>
                    </a:cubicBezTo>
                    <a:cubicBezTo>
                      <a:pt x="217311" y="263121"/>
                      <a:pt x="0" y="487488"/>
                      <a:pt x="0" y="487488"/>
                    </a:cubicBezTo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66384" y="1352550"/>
                <a:ext cx="1648220" cy="479424"/>
              </a:xfrm>
              <a:custGeom>
                <a:avLst/>
                <a:gdLst>
                  <a:gd name="connsiteX0" fmla="*/ 0 w 1778000"/>
                  <a:gd name="connsiteY0" fmla="*/ 491067 h 508000"/>
                  <a:gd name="connsiteX1" fmla="*/ 1761067 w 1778000"/>
                  <a:gd name="connsiteY1" fmla="*/ 0 h 508000"/>
                  <a:gd name="connsiteX2" fmla="*/ 1778000 w 1778000"/>
                  <a:gd name="connsiteY2" fmla="*/ 508000 h 508000"/>
                  <a:gd name="connsiteX3" fmla="*/ 0 w 1778000"/>
                  <a:gd name="connsiteY3" fmla="*/ 4910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0" h="508000">
                    <a:moveTo>
                      <a:pt x="0" y="491067"/>
                    </a:moveTo>
                    <a:lnTo>
                      <a:pt x="1761067" y="0"/>
                    </a:lnTo>
                    <a:lnTo>
                      <a:pt x="1778000" y="508000"/>
                    </a:lnTo>
                    <a:lnTo>
                      <a:pt x="0" y="491067"/>
                    </a:lnTo>
                    <a:close/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880651" y="2604556"/>
            <a:ext cx="3715809" cy="1116542"/>
            <a:chOff x="2362322" y="1368425"/>
            <a:chExt cx="1674331" cy="488949"/>
          </a:xfrm>
        </p:grpSpPr>
        <p:sp>
          <p:nvSpPr>
            <p:cNvPr id="39" name="Rectangle 38"/>
            <p:cNvSpPr/>
            <p:nvPr/>
          </p:nvSpPr>
          <p:spPr>
            <a:xfrm>
              <a:off x="2374900" y="1371067"/>
              <a:ext cx="1624198" cy="466725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chemeClr val="bg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362322" y="1368425"/>
              <a:ext cx="1674331" cy="488949"/>
              <a:chOff x="1955922" y="1343025"/>
              <a:chExt cx="1674331" cy="488949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1955922" y="1343025"/>
                <a:ext cx="1674331" cy="479425"/>
              </a:xfrm>
              <a:custGeom>
                <a:avLst/>
                <a:gdLst>
                  <a:gd name="connsiteX0" fmla="*/ 1718733 w 1718733"/>
                  <a:gd name="connsiteY0" fmla="*/ 4888 h 487488"/>
                  <a:gd name="connsiteX1" fmla="*/ 1066800 w 1718733"/>
                  <a:gd name="connsiteY1" fmla="*/ 4888 h 487488"/>
                  <a:gd name="connsiteX2" fmla="*/ 677333 w 1718733"/>
                  <a:gd name="connsiteY2" fmla="*/ 55688 h 487488"/>
                  <a:gd name="connsiteX3" fmla="*/ 330200 w 1718733"/>
                  <a:gd name="connsiteY3" fmla="*/ 191154 h 487488"/>
                  <a:gd name="connsiteX4" fmla="*/ 0 w 1718733"/>
                  <a:gd name="connsiteY4" fmla="*/ 487488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733" h="487488">
                    <a:moveTo>
                      <a:pt x="1718733" y="4888"/>
                    </a:moveTo>
                    <a:cubicBezTo>
                      <a:pt x="1479550" y="654"/>
                      <a:pt x="1240367" y="-3579"/>
                      <a:pt x="1066800" y="4888"/>
                    </a:cubicBezTo>
                    <a:cubicBezTo>
                      <a:pt x="893233" y="13355"/>
                      <a:pt x="800100" y="24644"/>
                      <a:pt x="677333" y="55688"/>
                    </a:cubicBezTo>
                    <a:cubicBezTo>
                      <a:pt x="554566" y="86732"/>
                      <a:pt x="443089" y="119187"/>
                      <a:pt x="330200" y="191154"/>
                    </a:cubicBezTo>
                    <a:cubicBezTo>
                      <a:pt x="217311" y="263121"/>
                      <a:pt x="0" y="487488"/>
                      <a:pt x="0" y="487488"/>
                    </a:cubicBezTo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966384" y="1352550"/>
                <a:ext cx="1648220" cy="479424"/>
              </a:xfrm>
              <a:custGeom>
                <a:avLst/>
                <a:gdLst>
                  <a:gd name="connsiteX0" fmla="*/ 0 w 1778000"/>
                  <a:gd name="connsiteY0" fmla="*/ 491067 h 508000"/>
                  <a:gd name="connsiteX1" fmla="*/ 1761067 w 1778000"/>
                  <a:gd name="connsiteY1" fmla="*/ 0 h 508000"/>
                  <a:gd name="connsiteX2" fmla="*/ 1778000 w 1778000"/>
                  <a:gd name="connsiteY2" fmla="*/ 508000 h 508000"/>
                  <a:gd name="connsiteX3" fmla="*/ 0 w 1778000"/>
                  <a:gd name="connsiteY3" fmla="*/ 4910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0" h="508000">
                    <a:moveTo>
                      <a:pt x="0" y="491067"/>
                    </a:moveTo>
                    <a:lnTo>
                      <a:pt x="1761067" y="0"/>
                    </a:lnTo>
                    <a:lnTo>
                      <a:pt x="1778000" y="508000"/>
                    </a:lnTo>
                    <a:lnTo>
                      <a:pt x="0" y="491067"/>
                    </a:lnTo>
                    <a:close/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872183" y="2579153"/>
            <a:ext cx="5159375" cy="1658408"/>
            <a:chOff x="2362322" y="1368425"/>
            <a:chExt cx="1674331" cy="488949"/>
          </a:xfrm>
        </p:grpSpPr>
        <p:sp>
          <p:nvSpPr>
            <p:cNvPr id="44" name="Rectangle 43"/>
            <p:cNvSpPr/>
            <p:nvPr/>
          </p:nvSpPr>
          <p:spPr>
            <a:xfrm>
              <a:off x="2374900" y="1374775"/>
              <a:ext cx="1624198" cy="466725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chemeClr val="bg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62322" y="1368425"/>
              <a:ext cx="1674331" cy="488949"/>
              <a:chOff x="1955922" y="1343025"/>
              <a:chExt cx="1674331" cy="488949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1955922" y="1343025"/>
                <a:ext cx="1674331" cy="479425"/>
              </a:xfrm>
              <a:custGeom>
                <a:avLst/>
                <a:gdLst>
                  <a:gd name="connsiteX0" fmla="*/ 1718733 w 1718733"/>
                  <a:gd name="connsiteY0" fmla="*/ 4888 h 487488"/>
                  <a:gd name="connsiteX1" fmla="*/ 1066800 w 1718733"/>
                  <a:gd name="connsiteY1" fmla="*/ 4888 h 487488"/>
                  <a:gd name="connsiteX2" fmla="*/ 677333 w 1718733"/>
                  <a:gd name="connsiteY2" fmla="*/ 55688 h 487488"/>
                  <a:gd name="connsiteX3" fmla="*/ 330200 w 1718733"/>
                  <a:gd name="connsiteY3" fmla="*/ 191154 h 487488"/>
                  <a:gd name="connsiteX4" fmla="*/ 0 w 1718733"/>
                  <a:gd name="connsiteY4" fmla="*/ 487488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733" h="487488">
                    <a:moveTo>
                      <a:pt x="1718733" y="4888"/>
                    </a:moveTo>
                    <a:cubicBezTo>
                      <a:pt x="1479550" y="654"/>
                      <a:pt x="1240367" y="-3579"/>
                      <a:pt x="1066800" y="4888"/>
                    </a:cubicBezTo>
                    <a:cubicBezTo>
                      <a:pt x="893233" y="13355"/>
                      <a:pt x="800100" y="24644"/>
                      <a:pt x="677333" y="55688"/>
                    </a:cubicBezTo>
                    <a:cubicBezTo>
                      <a:pt x="554566" y="86732"/>
                      <a:pt x="443089" y="119187"/>
                      <a:pt x="330200" y="191154"/>
                    </a:cubicBezTo>
                    <a:cubicBezTo>
                      <a:pt x="217311" y="263121"/>
                      <a:pt x="0" y="487488"/>
                      <a:pt x="0" y="487488"/>
                    </a:cubicBezTo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966384" y="1352550"/>
                <a:ext cx="1648220" cy="479424"/>
              </a:xfrm>
              <a:custGeom>
                <a:avLst/>
                <a:gdLst>
                  <a:gd name="connsiteX0" fmla="*/ 0 w 1778000"/>
                  <a:gd name="connsiteY0" fmla="*/ 491067 h 508000"/>
                  <a:gd name="connsiteX1" fmla="*/ 1761067 w 1778000"/>
                  <a:gd name="connsiteY1" fmla="*/ 0 h 508000"/>
                  <a:gd name="connsiteX2" fmla="*/ 1778000 w 1778000"/>
                  <a:gd name="connsiteY2" fmla="*/ 508000 h 508000"/>
                  <a:gd name="connsiteX3" fmla="*/ 0 w 1778000"/>
                  <a:gd name="connsiteY3" fmla="*/ 4910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0" h="508000">
                    <a:moveTo>
                      <a:pt x="0" y="491067"/>
                    </a:moveTo>
                    <a:lnTo>
                      <a:pt x="1761067" y="0"/>
                    </a:lnTo>
                    <a:lnTo>
                      <a:pt x="1778000" y="508000"/>
                    </a:lnTo>
                    <a:lnTo>
                      <a:pt x="0" y="491067"/>
                    </a:lnTo>
                    <a:close/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79600" y="2604729"/>
            <a:ext cx="609404" cy="2542808"/>
            <a:chOff x="1905001" y="2613196"/>
            <a:chExt cx="609404" cy="2542808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921934" y="2954867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905001" y="330200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05001" y="366606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921934" y="4038600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913467" y="449580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905001" y="4961467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1058335" y="3699934"/>
              <a:ext cx="2542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Flow from elastic storage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2683934" y="1888067"/>
            <a:ext cx="0" cy="719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5068" y="2159000"/>
            <a:ext cx="238556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Vertical flow (gravity draining)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0400" y="3623734"/>
            <a:ext cx="337511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Horizontal flow induced by gradient in head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725333" y="3361266"/>
            <a:ext cx="728133" cy="84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2590800"/>
            <a:ext cx="1585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    Elastic Storage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7800" y="2184400"/>
            <a:ext cx="122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order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3039532"/>
            <a:ext cx="187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smtClean="0"/>
              <a:t>Flow from gravity draining and horizontal head gradient 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308100" y="1625600"/>
            <a:ext cx="151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Pumping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84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445 L -3.33333E-6 0.16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6333 L 0.00191 0.2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6306 L -0.00191 0.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222 L -0.09548 0.001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48" grpId="0" animBg="1"/>
      <p:bldP spid="52" grpId="0" animBg="1"/>
      <p:bldP spid="55" grpId="0"/>
      <p:bldP spid="56" grpId="0"/>
      <p:bldP spid="57" grpId="0"/>
      <p:bldP spid="58" grpId="0"/>
      <p:bldP spid="5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Type-curves – </a:t>
            </a:r>
          </a:p>
          <a:p>
            <a:r>
              <a:rPr lang="en-US" sz="3600" dirty="0" smtClean="0"/>
              <a:t>Given without Derivations</a:t>
            </a:r>
            <a:endParaRPr lang="en-US" sz="3600" dirty="0"/>
          </a:p>
        </p:txBody>
      </p:sp>
      <p:pic>
        <p:nvPicPr>
          <p:cNvPr id="6" name="Picture 5" descr="NeumanTypeCur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758122"/>
            <a:ext cx="5346272" cy="2956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798" y="3505200"/>
            <a:ext cx="2777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Two-step curve matching: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Fit early time data to A-type curves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Fit late time data to B-type curves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891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2. Unconfined Aquifer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Neuman</a:t>
            </a:r>
            <a:r>
              <a:rPr lang="en-US" sz="2000" dirty="0" smtClean="0"/>
              <a:t> Formula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Appendix 6 of Fetter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21044626">
            <a:off x="778933" y="3920067"/>
            <a:ext cx="2281594" cy="307777"/>
          </a:xfrm>
          <a:prstGeom prst="rect">
            <a:avLst/>
          </a:prstGeom>
          <a:solidFill>
            <a:srgbClr val="FFFFFF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Depends on Elastic Storage 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44626">
            <a:off x="769403" y="4521200"/>
            <a:ext cx="2249860" cy="307777"/>
          </a:xfrm>
          <a:prstGeom prst="rect">
            <a:avLst/>
          </a:prstGeom>
          <a:solidFill>
            <a:srgbClr val="FFFFFF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Depends on Specific Yield </a:t>
            </a:r>
            <a:r>
              <a:rPr lang="en-US" sz="1400" dirty="0" err="1" smtClean="0">
                <a:solidFill>
                  <a:srgbClr val="8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800000"/>
                </a:solidFill>
              </a:rPr>
              <a:t>y</a:t>
            </a:r>
            <a:endParaRPr lang="en-US" sz="1400" baseline="-25000" dirty="0">
              <a:solidFill>
                <a:srgbClr val="80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30333" y="3412067"/>
            <a:ext cx="2929467" cy="1316566"/>
          </a:xfrm>
          <a:custGeom>
            <a:avLst/>
            <a:gdLst>
              <a:gd name="connsiteX0" fmla="*/ 0 w 2929467"/>
              <a:gd name="connsiteY0" fmla="*/ 1316566 h 1316566"/>
              <a:gd name="connsiteX1" fmla="*/ 97367 w 2929467"/>
              <a:gd name="connsiteY1" fmla="*/ 969433 h 1316566"/>
              <a:gd name="connsiteX2" fmla="*/ 249767 w 2929467"/>
              <a:gd name="connsiteY2" fmla="*/ 706966 h 1316566"/>
              <a:gd name="connsiteX3" fmla="*/ 482600 w 2929467"/>
              <a:gd name="connsiteY3" fmla="*/ 474133 h 1316566"/>
              <a:gd name="connsiteX4" fmla="*/ 783167 w 2929467"/>
              <a:gd name="connsiteY4" fmla="*/ 325966 h 1316566"/>
              <a:gd name="connsiteX5" fmla="*/ 1227667 w 2929467"/>
              <a:gd name="connsiteY5" fmla="*/ 211666 h 1316566"/>
              <a:gd name="connsiteX6" fmla="*/ 1608667 w 2929467"/>
              <a:gd name="connsiteY6" fmla="*/ 131233 h 1316566"/>
              <a:gd name="connsiteX7" fmla="*/ 2222500 w 2929467"/>
              <a:gd name="connsiteY7" fmla="*/ 46566 h 1316566"/>
              <a:gd name="connsiteX8" fmla="*/ 2929467 w 2929467"/>
              <a:gd name="connsiteY8" fmla="*/ 0 h 13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467" h="1316566">
                <a:moveTo>
                  <a:pt x="0" y="1316566"/>
                </a:moveTo>
                <a:cubicBezTo>
                  <a:pt x="27869" y="1193799"/>
                  <a:pt x="55739" y="1071033"/>
                  <a:pt x="97367" y="969433"/>
                </a:cubicBezTo>
                <a:cubicBezTo>
                  <a:pt x="138995" y="867833"/>
                  <a:pt x="185562" y="789516"/>
                  <a:pt x="249767" y="706966"/>
                </a:cubicBezTo>
                <a:cubicBezTo>
                  <a:pt x="313973" y="624416"/>
                  <a:pt x="393700" y="537633"/>
                  <a:pt x="482600" y="474133"/>
                </a:cubicBezTo>
                <a:cubicBezTo>
                  <a:pt x="571500" y="410633"/>
                  <a:pt x="658989" y="369710"/>
                  <a:pt x="783167" y="325966"/>
                </a:cubicBezTo>
                <a:cubicBezTo>
                  <a:pt x="907345" y="282222"/>
                  <a:pt x="1090084" y="244121"/>
                  <a:pt x="1227667" y="211666"/>
                </a:cubicBezTo>
                <a:cubicBezTo>
                  <a:pt x="1365250" y="179210"/>
                  <a:pt x="1442862" y="158750"/>
                  <a:pt x="1608667" y="131233"/>
                </a:cubicBezTo>
                <a:cubicBezTo>
                  <a:pt x="1774473" y="103716"/>
                  <a:pt x="2002367" y="68438"/>
                  <a:pt x="2222500" y="46566"/>
                </a:cubicBezTo>
                <a:cubicBezTo>
                  <a:pt x="2442633" y="24694"/>
                  <a:pt x="2929467" y="0"/>
                  <a:pt x="2929467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4"/>
          </p:cNvCxnSpPr>
          <p:nvPr/>
        </p:nvCxnSpPr>
        <p:spPr>
          <a:xfrm>
            <a:off x="4610100" y="2552700"/>
            <a:ext cx="1803400" cy="1185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8201" y="2218266"/>
            <a:ext cx="2874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Theis</a:t>
            </a:r>
            <a:r>
              <a:rPr lang="en-US" sz="1600" dirty="0" smtClean="0"/>
              <a:t> curve using Elastic Storage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7186082" y="3615267"/>
            <a:ext cx="1386417" cy="1104900"/>
          </a:xfrm>
          <a:custGeom>
            <a:avLst/>
            <a:gdLst>
              <a:gd name="connsiteX0" fmla="*/ 0 w 1384300"/>
              <a:gd name="connsiteY0" fmla="*/ 1104900 h 1104900"/>
              <a:gd name="connsiteX1" fmla="*/ 71967 w 1384300"/>
              <a:gd name="connsiteY1" fmla="*/ 867833 h 1104900"/>
              <a:gd name="connsiteX2" fmla="*/ 160867 w 1384300"/>
              <a:gd name="connsiteY2" fmla="*/ 630766 h 1104900"/>
              <a:gd name="connsiteX3" fmla="*/ 254000 w 1384300"/>
              <a:gd name="connsiteY3" fmla="*/ 491066 h 1104900"/>
              <a:gd name="connsiteX4" fmla="*/ 410634 w 1384300"/>
              <a:gd name="connsiteY4" fmla="*/ 309033 h 1104900"/>
              <a:gd name="connsiteX5" fmla="*/ 554567 w 1384300"/>
              <a:gd name="connsiteY5" fmla="*/ 207433 h 1104900"/>
              <a:gd name="connsiteX6" fmla="*/ 723900 w 1384300"/>
              <a:gd name="connsiteY6" fmla="*/ 148166 h 1104900"/>
              <a:gd name="connsiteX7" fmla="*/ 922867 w 1384300"/>
              <a:gd name="connsiteY7" fmla="*/ 84666 h 1104900"/>
              <a:gd name="connsiteX8" fmla="*/ 1159934 w 1384300"/>
              <a:gd name="connsiteY8" fmla="*/ 33866 h 1104900"/>
              <a:gd name="connsiteX9" fmla="*/ 1384300 w 1384300"/>
              <a:gd name="connsiteY9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300" h="1104900">
                <a:moveTo>
                  <a:pt x="0" y="1104900"/>
                </a:moveTo>
                <a:cubicBezTo>
                  <a:pt x="22578" y="1025877"/>
                  <a:pt x="45156" y="946855"/>
                  <a:pt x="71967" y="867833"/>
                </a:cubicBezTo>
                <a:cubicBezTo>
                  <a:pt x="98778" y="788811"/>
                  <a:pt x="130528" y="693560"/>
                  <a:pt x="160867" y="630766"/>
                </a:cubicBezTo>
                <a:cubicBezTo>
                  <a:pt x="191206" y="567971"/>
                  <a:pt x="212372" y="544688"/>
                  <a:pt x="254000" y="491066"/>
                </a:cubicBezTo>
                <a:cubicBezTo>
                  <a:pt x="295628" y="437444"/>
                  <a:pt x="360539" y="356305"/>
                  <a:pt x="410634" y="309033"/>
                </a:cubicBezTo>
                <a:cubicBezTo>
                  <a:pt x="460729" y="261761"/>
                  <a:pt x="502356" y="234244"/>
                  <a:pt x="554567" y="207433"/>
                </a:cubicBezTo>
                <a:cubicBezTo>
                  <a:pt x="606778" y="180622"/>
                  <a:pt x="662517" y="168627"/>
                  <a:pt x="723900" y="148166"/>
                </a:cubicBezTo>
                <a:cubicBezTo>
                  <a:pt x="785283" y="127705"/>
                  <a:pt x="850195" y="103716"/>
                  <a:pt x="922867" y="84666"/>
                </a:cubicBezTo>
                <a:cubicBezTo>
                  <a:pt x="995539" y="65616"/>
                  <a:pt x="1083029" y="47977"/>
                  <a:pt x="1159934" y="33866"/>
                </a:cubicBezTo>
                <a:cubicBezTo>
                  <a:pt x="1236840" y="19755"/>
                  <a:pt x="1384300" y="0"/>
                  <a:pt x="1384300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4" idx="6"/>
          </p:cNvCxnSpPr>
          <p:nvPr/>
        </p:nvCxnSpPr>
        <p:spPr>
          <a:xfrm flipH="1">
            <a:off x="7911089" y="1765300"/>
            <a:ext cx="337562" cy="1998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9201" y="1409700"/>
            <a:ext cx="2745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Theis</a:t>
            </a:r>
            <a:r>
              <a:rPr lang="en-US" sz="1600" dirty="0" smtClean="0"/>
              <a:t> curve using Specific Yield</a:t>
            </a:r>
            <a:endParaRPr lang="en-US" sz="1600" dirty="0"/>
          </a:p>
        </p:txBody>
      </p:sp>
      <p:sp>
        <p:nvSpPr>
          <p:cNvPr id="19" name="Freeform 18"/>
          <p:cNvSpPr/>
          <p:nvPr/>
        </p:nvSpPr>
        <p:spPr>
          <a:xfrm>
            <a:off x="5706533" y="3886200"/>
            <a:ext cx="1912154" cy="605367"/>
          </a:xfrm>
          <a:custGeom>
            <a:avLst/>
            <a:gdLst>
              <a:gd name="connsiteX0" fmla="*/ 0 w 1909234"/>
              <a:gd name="connsiteY0" fmla="*/ 605367 h 605367"/>
              <a:gd name="connsiteX1" fmla="*/ 38100 w 1909234"/>
              <a:gd name="connsiteY1" fmla="*/ 508000 h 605367"/>
              <a:gd name="connsiteX2" fmla="*/ 127000 w 1909234"/>
              <a:gd name="connsiteY2" fmla="*/ 381000 h 605367"/>
              <a:gd name="connsiteX3" fmla="*/ 211667 w 1909234"/>
              <a:gd name="connsiteY3" fmla="*/ 313267 h 605367"/>
              <a:gd name="connsiteX4" fmla="*/ 338667 w 1909234"/>
              <a:gd name="connsiteY4" fmla="*/ 249767 h 605367"/>
              <a:gd name="connsiteX5" fmla="*/ 452967 w 1909234"/>
              <a:gd name="connsiteY5" fmla="*/ 241300 h 605367"/>
              <a:gd name="connsiteX6" fmla="*/ 660400 w 1909234"/>
              <a:gd name="connsiteY6" fmla="*/ 237067 h 605367"/>
              <a:gd name="connsiteX7" fmla="*/ 863600 w 1909234"/>
              <a:gd name="connsiteY7" fmla="*/ 237067 h 605367"/>
              <a:gd name="connsiteX8" fmla="*/ 1079500 w 1909234"/>
              <a:gd name="connsiteY8" fmla="*/ 241300 h 605367"/>
              <a:gd name="connsiteX9" fmla="*/ 1244600 w 1909234"/>
              <a:gd name="connsiteY9" fmla="*/ 228600 h 605367"/>
              <a:gd name="connsiteX10" fmla="*/ 1380067 w 1909234"/>
              <a:gd name="connsiteY10" fmla="*/ 215900 h 605367"/>
              <a:gd name="connsiteX11" fmla="*/ 1502834 w 1909234"/>
              <a:gd name="connsiteY11" fmla="*/ 190500 h 605367"/>
              <a:gd name="connsiteX12" fmla="*/ 1659467 w 1909234"/>
              <a:gd name="connsiteY12" fmla="*/ 143933 h 605367"/>
              <a:gd name="connsiteX13" fmla="*/ 1811867 w 1909234"/>
              <a:gd name="connsiteY13" fmla="*/ 59267 h 605367"/>
              <a:gd name="connsiteX14" fmla="*/ 1909234 w 1909234"/>
              <a:gd name="connsiteY14" fmla="*/ 0 h 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9234" h="605367">
                <a:moveTo>
                  <a:pt x="0" y="605367"/>
                </a:moveTo>
                <a:cubicBezTo>
                  <a:pt x="8466" y="575380"/>
                  <a:pt x="16933" y="545394"/>
                  <a:pt x="38100" y="508000"/>
                </a:cubicBezTo>
                <a:cubicBezTo>
                  <a:pt x="59267" y="470606"/>
                  <a:pt x="98072" y="413455"/>
                  <a:pt x="127000" y="381000"/>
                </a:cubicBezTo>
                <a:cubicBezTo>
                  <a:pt x="155928" y="348544"/>
                  <a:pt x="176389" y="335139"/>
                  <a:pt x="211667" y="313267"/>
                </a:cubicBezTo>
                <a:cubicBezTo>
                  <a:pt x="246945" y="291395"/>
                  <a:pt x="298450" y="261761"/>
                  <a:pt x="338667" y="249767"/>
                </a:cubicBezTo>
                <a:cubicBezTo>
                  <a:pt x="378884" y="237773"/>
                  <a:pt x="399345" y="243417"/>
                  <a:pt x="452967" y="241300"/>
                </a:cubicBezTo>
                <a:cubicBezTo>
                  <a:pt x="506589" y="239183"/>
                  <a:pt x="591961" y="237772"/>
                  <a:pt x="660400" y="237067"/>
                </a:cubicBezTo>
                <a:cubicBezTo>
                  <a:pt x="728839" y="236361"/>
                  <a:pt x="863600" y="237067"/>
                  <a:pt x="863600" y="237067"/>
                </a:cubicBezTo>
                <a:cubicBezTo>
                  <a:pt x="933450" y="237772"/>
                  <a:pt x="1016000" y="242711"/>
                  <a:pt x="1079500" y="241300"/>
                </a:cubicBezTo>
                <a:cubicBezTo>
                  <a:pt x="1143000" y="239889"/>
                  <a:pt x="1244600" y="228600"/>
                  <a:pt x="1244600" y="228600"/>
                </a:cubicBezTo>
                <a:cubicBezTo>
                  <a:pt x="1294694" y="224367"/>
                  <a:pt x="1337028" y="222250"/>
                  <a:pt x="1380067" y="215900"/>
                </a:cubicBezTo>
                <a:cubicBezTo>
                  <a:pt x="1423106" y="209550"/>
                  <a:pt x="1456267" y="202495"/>
                  <a:pt x="1502834" y="190500"/>
                </a:cubicBezTo>
                <a:cubicBezTo>
                  <a:pt x="1549401" y="178505"/>
                  <a:pt x="1607961" y="165805"/>
                  <a:pt x="1659467" y="143933"/>
                </a:cubicBezTo>
                <a:cubicBezTo>
                  <a:pt x="1710973" y="122061"/>
                  <a:pt x="1770239" y="83256"/>
                  <a:pt x="1811867" y="59267"/>
                </a:cubicBezTo>
                <a:cubicBezTo>
                  <a:pt x="1853495" y="35278"/>
                  <a:pt x="1881364" y="17639"/>
                  <a:pt x="1909234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5567" y="1849967"/>
            <a:ext cx="339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Transition depends on ratio r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K</a:t>
            </a:r>
            <a:r>
              <a:rPr lang="en-US" sz="1600" baseline="-25000" dirty="0" smtClean="0"/>
              <a:t>v</a:t>
            </a:r>
            <a:r>
              <a:rPr lang="en-US" sz="1600" dirty="0" smtClean="0"/>
              <a:t>/(K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b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6444560" y="2188521"/>
            <a:ext cx="299140" cy="1862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725583" y="3854450"/>
            <a:ext cx="1519767" cy="605367"/>
          </a:xfrm>
          <a:custGeom>
            <a:avLst/>
            <a:gdLst>
              <a:gd name="connsiteX0" fmla="*/ 0 w 1909234"/>
              <a:gd name="connsiteY0" fmla="*/ 605367 h 605367"/>
              <a:gd name="connsiteX1" fmla="*/ 38100 w 1909234"/>
              <a:gd name="connsiteY1" fmla="*/ 508000 h 605367"/>
              <a:gd name="connsiteX2" fmla="*/ 127000 w 1909234"/>
              <a:gd name="connsiteY2" fmla="*/ 381000 h 605367"/>
              <a:gd name="connsiteX3" fmla="*/ 211667 w 1909234"/>
              <a:gd name="connsiteY3" fmla="*/ 313267 h 605367"/>
              <a:gd name="connsiteX4" fmla="*/ 338667 w 1909234"/>
              <a:gd name="connsiteY4" fmla="*/ 249767 h 605367"/>
              <a:gd name="connsiteX5" fmla="*/ 452967 w 1909234"/>
              <a:gd name="connsiteY5" fmla="*/ 241300 h 605367"/>
              <a:gd name="connsiteX6" fmla="*/ 660400 w 1909234"/>
              <a:gd name="connsiteY6" fmla="*/ 237067 h 605367"/>
              <a:gd name="connsiteX7" fmla="*/ 863600 w 1909234"/>
              <a:gd name="connsiteY7" fmla="*/ 237067 h 605367"/>
              <a:gd name="connsiteX8" fmla="*/ 1079500 w 1909234"/>
              <a:gd name="connsiteY8" fmla="*/ 241300 h 605367"/>
              <a:gd name="connsiteX9" fmla="*/ 1244600 w 1909234"/>
              <a:gd name="connsiteY9" fmla="*/ 228600 h 605367"/>
              <a:gd name="connsiteX10" fmla="*/ 1380067 w 1909234"/>
              <a:gd name="connsiteY10" fmla="*/ 215900 h 605367"/>
              <a:gd name="connsiteX11" fmla="*/ 1502834 w 1909234"/>
              <a:gd name="connsiteY11" fmla="*/ 190500 h 605367"/>
              <a:gd name="connsiteX12" fmla="*/ 1659467 w 1909234"/>
              <a:gd name="connsiteY12" fmla="*/ 143933 h 605367"/>
              <a:gd name="connsiteX13" fmla="*/ 1811867 w 1909234"/>
              <a:gd name="connsiteY13" fmla="*/ 59267 h 605367"/>
              <a:gd name="connsiteX14" fmla="*/ 1909234 w 1909234"/>
              <a:gd name="connsiteY14" fmla="*/ 0 h 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9234" h="605367">
                <a:moveTo>
                  <a:pt x="0" y="605367"/>
                </a:moveTo>
                <a:cubicBezTo>
                  <a:pt x="8466" y="575380"/>
                  <a:pt x="16933" y="545394"/>
                  <a:pt x="38100" y="508000"/>
                </a:cubicBezTo>
                <a:cubicBezTo>
                  <a:pt x="59267" y="470606"/>
                  <a:pt x="98072" y="413455"/>
                  <a:pt x="127000" y="381000"/>
                </a:cubicBezTo>
                <a:cubicBezTo>
                  <a:pt x="155928" y="348544"/>
                  <a:pt x="176389" y="335139"/>
                  <a:pt x="211667" y="313267"/>
                </a:cubicBezTo>
                <a:cubicBezTo>
                  <a:pt x="246945" y="291395"/>
                  <a:pt x="298450" y="261761"/>
                  <a:pt x="338667" y="249767"/>
                </a:cubicBezTo>
                <a:cubicBezTo>
                  <a:pt x="378884" y="237773"/>
                  <a:pt x="399345" y="243417"/>
                  <a:pt x="452967" y="241300"/>
                </a:cubicBezTo>
                <a:cubicBezTo>
                  <a:pt x="506589" y="239183"/>
                  <a:pt x="591961" y="237772"/>
                  <a:pt x="660400" y="237067"/>
                </a:cubicBezTo>
                <a:cubicBezTo>
                  <a:pt x="728839" y="236361"/>
                  <a:pt x="863600" y="237067"/>
                  <a:pt x="863600" y="237067"/>
                </a:cubicBezTo>
                <a:cubicBezTo>
                  <a:pt x="933450" y="237772"/>
                  <a:pt x="1016000" y="242711"/>
                  <a:pt x="1079500" y="241300"/>
                </a:cubicBezTo>
                <a:cubicBezTo>
                  <a:pt x="1143000" y="239889"/>
                  <a:pt x="1244600" y="228600"/>
                  <a:pt x="1244600" y="228600"/>
                </a:cubicBezTo>
                <a:cubicBezTo>
                  <a:pt x="1294694" y="224367"/>
                  <a:pt x="1337028" y="222250"/>
                  <a:pt x="1380067" y="215900"/>
                </a:cubicBezTo>
                <a:cubicBezTo>
                  <a:pt x="1423106" y="209550"/>
                  <a:pt x="1456267" y="202495"/>
                  <a:pt x="1502834" y="190500"/>
                </a:cubicBezTo>
                <a:cubicBezTo>
                  <a:pt x="1549401" y="178505"/>
                  <a:pt x="1607961" y="165805"/>
                  <a:pt x="1659467" y="143933"/>
                </a:cubicBezTo>
                <a:cubicBezTo>
                  <a:pt x="1710973" y="122061"/>
                  <a:pt x="1770239" y="83256"/>
                  <a:pt x="1811867" y="59267"/>
                </a:cubicBezTo>
                <a:cubicBezTo>
                  <a:pt x="1853495" y="35278"/>
                  <a:pt x="1881364" y="17639"/>
                  <a:pt x="1909234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51500" y="4781550"/>
            <a:ext cx="1549400" cy="276999"/>
            <a:chOff x="5645150" y="4756150"/>
            <a:chExt cx="1549400" cy="276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645150" y="4787900"/>
              <a:ext cx="1549400" cy="635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99150" y="4756150"/>
              <a:ext cx="733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200" baseline="-25000" dirty="0" err="1" smtClean="0">
                  <a:solidFill>
                    <a:schemeClr val="bg1"/>
                  </a:solidFill>
                </a:rPr>
                <a:t>y</a:t>
              </a:r>
              <a:r>
                <a:rPr lang="en-US" sz="1200" dirty="0" smtClean="0">
                  <a:solidFill>
                    <a:schemeClr val="bg1"/>
                  </a:solidFill>
                </a:rPr>
                <a:t>=10</a:t>
              </a:r>
              <a:r>
                <a:rPr lang="en-US" sz="1200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sz="1200" dirty="0" smtClean="0">
                  <a:solidFill>
                    <a:schemeClr val="bg1"/>
                  </a:solidFill>
                </a:rPr>
                <a:t>*S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45150" y="4775200"/>
            <a:ext cx="1092200" cy="276999"/>
            <a:chOff x="5645150" y="4756150"/>
            <a:chExt cx="1092200" cy="276999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645150" y="4794250"/>
              <a:ext cx="10922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899150" y="4756150"/>
              <a:ext cx="733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200" baseline="-25000" dirty="0" err="1" smtClean="0">
                  <a:solidFill>
                    <a:schemeClr val="bg1"/>
                  </a:solidFill>
                </a:rPr>
                <a:t>y</a:t>
              </a:r>
              <a:r>
                <a:rPr lang="en-US" sz="1200" dirty="0" smtClean="0">
                  <a:solidFill>
                    <a:schemeClr val="bg1"/>
                  </a:solidFill>
                </a:rPr>
                <a:t>=10</a:t>
              </a:r>
              <a:r>
                <a:rPr lang="en-US" sz="1200" baseline="30000" dirty="0">
                  <a:solidFill>
                    <a:schemeClr val="bg1"/>
                  </a:solidFill>
                </a:rPr>
                <a:t>3</a:t>
              </a:r>
              <a:r>
                <a:rPr lang="en-US" sz="1200" dirty="0" smtClean="0">
                  <a:solidFill>
                    <a:schemeClr val="bg1"/>
                  </a:solidFill>
                </a:rPr>
                <a:t>*S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19750" y="3600450"/>
            <a:ext cx="2857500" cy="984250"/>
            <a:chOff x="5619750" y="3600450"/>
            <a:chExt cx="2857500" cy="984250"/>
          </a:xfrm>
        </p:grpSpPr>
        <p:sp>
          <p:nvSpPr>
            <p:cNvPr id="40" name="Oval 39"/>
            <p:cNvSpPr/>
            <p:nvPr/>
          </p:nvSpPr>
          <p:spPr>
            <a:xfrm>
              <a:off x="8382000" y="36004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02300" y="4330700"/>
              <a:ext cx="85725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848350" y="4181475"/>
              <a:ext cx="66675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061075" y="4067175"/>
              <a:ext cx="76200" cy="793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88099" y="4086224"/>
              <a:ext cx="73025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651625" y="4076700"/>
              <a:ext cx="66675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00900" y="40068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940550" y="40767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467600" y="39243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683500" y="38036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874000" y="3708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47050" y="36449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619750" y="45021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26100" y="3644900"/>
            <a:ext cx="2120900" cy="933450"/>
            <a:chOff x="5619750" y="3600450"/>
            <a:chExt cx="2857500" cy="984250"/>
          </a:xfrm>
        </p:grpSpPr>
        <p:sp>
          <p:nvSpPr>
            <p:cNvPr id="56" name="Oval 55"/>
            <p:cNvSpPr/>
            <p:nvPr/>
          </p:nvSpPr>
          <p:spPr>
            <a:xfrm>
              <a:off x="8382000" y="36004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702300" y="43307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848350" y="4216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32500" y="4089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69050" y="4043222"/>
              <a:ext cx="80573" cy="66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531013" y="4025792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00900" y="40068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902051" y="4029831"/>
              <a:ext cx="90839" cy="727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467600" y="39243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83500" y="38036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874000" y="3708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47050" y="36449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619750" y="45021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83 0.00111 " pathEditMode="relative" ptsTypes="AA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8" grpId="0"/>
      <p:bldP spid="5" grpId="0" animBg="1"/>
      <p:bldP spid="9" grpId="0" animBg="1"/>
      <p:bldP spid="10" grpId="0" animBg="1"/>
      <p:bldP spid="13" grpId="0"/>
      <p:bldP spid="14" grpId="0" animBg="1"/>
      <p:bldP spid="14" grpId="1" animBg="1"/>
      <p:bldP spid="16" grpId="0"/>
      <p:bldP spid="19" grpId="0" animBg="1"/>
      <p:bldP spid="19" grpId="1" animBg="1"/>
      <p:bldP spid="20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4000"/>
            <a:ext cx="62992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Concepts and Vocabulary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050" y="1195917"/>
            <a:ext cx="8229600" cy="451908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Radial flow, Steady-state flow, transient flow, non-equilibrium</a:t>
            </a:r>
          </a:p>
          <a:p>
            <a:r>
              <a:rPr lang="en-US" dirty="0" smtClean="0"/>
              <a:t>Cone of Depression</a:t>
            </a:r>
          </a:p>
          <a:p>
            <a:r>
              <a:rPr lang="en-US" dirty="0" smtClean="0"/>
              <a:t>Diffusion/Darcy Eqns. in radial coordinates</a:t>
            </a:r>
          </a:p>
          <a:p>
            <a:pPr lvl="1"/>
            <a:r>
              <a:rPr lang="en-US" dirty="0" err="1" smtClean="0"/>
              <a:t>Theis</a:t>
            </a:r>
            <a:r>
              <a:rPr lang="en-US" dirty="0" smtClean="0"/>
              <a:t> equation, well function</a:t>
            </a:r>
          </a:p>
          <a:p>
            <a:pPr lvl="1"/>
            <a:r>
              <a:rPr lang="en-US" dirty="0" err="1" smtClean="0"/>
              <a:t>Theim</a:t>
            </a:r>
            <a:r>
              <a:rPr lang="en-US" dirty="0" smtClean="0"/>
              <a:t> equation</a:t>
            </a:r>
          </a:p>
          <a:p>
            <a:r>
              <a:rPr lang="en-US" dirty="0" smtClean="0"/>
              <a:t>Dimensionless variables </a:t>
            </a:r>
          </a:p>
          <a:p>
            <a:r>
              <a:rPr lang="en-US" dirty="0" smtClean="0"/>
              <a:t>Forward </a:t>
            </a:r>
            <a:r>
              <a:rPr lang="en-US" dirty="0" err="1" smtClean="0"/>
              <a:t>vs</a:t>
            </a:r>
            <a:r>
              <a:rPr lang="en-US" dirty="0" smtClean="0"/>
              <a:t> Inverse Problem</a:t>
            </a:r>
          </a:p>
          <a:p>
            <a:r>
              <a:rPr lang="en-US" dirty="0" err="1" smtClean="0"/>
              <a:t>Theis</a:t>
            </a:r>
            <a:r>
              <a:rPr lang="en-US" dirty="0" smtClean="0"/>
              <a:t> Matching curves</a:t>
            </a:r>
          </a:p>
          <a:p>
            <a:r>
              <a:rPr lang="en-US" dirty="0" smtClean="0"/>
              <a:t>Jacob-Cooper method</a:t>
            </a:r>
          </a:p>
          <a:p>
            <a:r>
              <a:rPr lang="en-US" dirty="0" smtClean="0"/>
              <a:t>Specific Capacity</a:t>
            </a:r>
          </a:p>
          <a:p>
            <a:r>
              <a:rPr lang="en-US" dirty="0" smtClean="0"/>
              <a:t>Slug tests</a:t>
            </a:r>
          </a:p>
          <a:p>
            <a:pPr lvl="2">
              <a:lnSpc>
                <a:spcPct val="80000"/>
              </a:lnSpc>
            </a:pPr>
            <a:r>
              <a:rPr lang="en-US" sz="2300" dirty="0" smtClean="0"/>
              <a:t>Log </a:t>
            </a:r>
            <a:r>
              <a:rPr lang="en-US" sz="2300" dirty="0" err="1" smtClean="0"/>
              <a:t>h</a:t>
            </a:r>
            <a:r>
              <a:rPr lang="en-US" sz="2300" dirty="0" smtClean="0"/>
              <a:t> </a:t>
            </a:r>
            <a:r>
              <a:rPr lang="en-US" sz="2300" dirty="0" err="1" smtClean="0"/>
              <a:t>vs</a:t>
            </a:r>
            <a:r>
              <a:rPr lang="en-US" sz="2300" dirty="0" smtClean="0"/>
              <a:t> </a:t>
            </a:r>
            <a:r>
              <a:rPr lang="en-US" sz="2300" dirty="0" err="1" smtClean="0"/>
              <a:t>t</a:t>
            </a:r>
            <a:endParaRPr lang="en-US" sz="2300" dirty="0" smtClean="0"/>
          </a:p>
          <a:p>
            <a:pPr lvl="3">
              <a:lnSpc>
                <a:spcPct val="80000"/>
              </a:lnSpc>
            </a:pPr>
            <a:r>
              <a:rPr lang="en-US" sz="2300" dirty="0" err="1" smtClean="0"/>
              <a:t>Hvorslev</a:t>
            </a:r>
            <a:r>
              <a:rPr lang="en-US" sz="2300" dirty="0" smtClean="0"/>
              <a:t> falling head method</a:t>
            </a:r>
          </a:p>
          <a:p>
            <a:pPr lvl="2">
              <a:lnSpc>
                <a:spcPct val="80000"/>
              </a:lnSpc>
            </a:pPr>
            <a:r>
              <a:rPr lang="en-US" sz="2300" dirty="0" smtClean="0"/>
              <a:t>H/H</a:t>
            </a:r>
            <a:r>
              <a:rPr lang="en-US" sz="2300" baseline="-25000" dirty="0" smtClean="0"/>
              <a:t>0</a:t>
            </a:r>
            <a:r>
              <a:rPr lang="en-US" sz="2300" dirty="0" smtClean="0"/>
              <a:t> </a:t>
            </a:r>
            <a:r>
              <a:rPr lang="en-US" sz="2300" dirty="0" err="1" smtClean="0"/>
              <a:t>vs</a:t>
            </a:r>
            <a:r>
              <a:rPr lang="en-US" sz="2300" dirty="0" smtClean="0"/>
              <a:t> log </a:t>
            </a:r>
            <a:r>
              <a:rPr lang="en-US" sz="2300" dirty="0" err="1" smtClean="0"/>
              <a:t>t</a:t>
            </a:r>
            <a:endParaRPr lang="en-US" sz="2300" baseline="-25000" dirty="0" smtClean="0"/>
          </a:p>
          <a:p>
            <a:pPr lvl="3">
              <a:lnSpc>
                <a:spcPct val="80000"/>
              </a:lnSpc>
            </a:pPr>
            <a:r>
              <a:rPr lang="en-US" sz="2300" dirty="0" smtClean="0"/>
              <a:t>Cooper-</a:t>
            </a:r>
            <a:r>
              <a:rPr lang="en-US" sz="2300" dirty="0" err="1" smtClean="0"/>
              <a:t>Bredehoeft</a:t>
            </a:r>
            <a:r>
              <a:rPr lang="en-US" sz="2300" dirty="0" smtClean="0"/>
              <a:t>-</a:t>
            </a:r>
            <a:r>
              <a:rPr lang="en-US" sz="2300" dirty="0" err="1" smtClean="0"/>
              <a:t>Papadopulos</a:t>
            </a:r>
            <a:r>
              <a:rPr lang="en-US" sz="2300" dirty="0" smtClean="0"/>
              <a:t>  method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Interference, hydrologic boundaries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Borehole storage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300" dirty="0"/>
              <a:t>Skin </a:t>
            </a:r>
            <a:r>
              <a:rPr lang="en-US" sz="3300" dirty="0" smtClean="0"/>
              <a:t>effects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300" dirty="0" smtClean="0"/>
              <a:t>Dimensionality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300" dirty="0" smtClean="0"/>
              <a:t>Ambient flow, flow logging, packer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235200"/>
            <a:ext cx="279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End: Other Type Curves</a:t>
            </a:r>
          </a:p>
          <a:p>
            <a:endParaRPr lang="en-US" dirty="0"/>
          </a:p>
          <a:p>
            <a:r>
              <a:rPr lang="en-US" dirty="0" smtClean="0"/>
              <a:t>Coming up: Well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7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rgbClr val="948A54"/>
                </a:solidFill>
              </a:rPr>
              <a:t>Other “Type” </a:t>
            </a:r>
            <a:r>
              <a:rPr lang="en-US" sz="1800" dirty="0" smtClean="0">
                <a:solidFill>
                  <a:srgbClr val="948A54"/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3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6400" y="381000"/>
            <a:ext cx="3862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46150" y="2429933"/>
            <a:ext cx="75713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Understand what is learned through “well testing”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Understand how  “pump tests” and “slug (bailer) tests” are undertaken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 able to </a:t>
            </a:r>
            <a:r>
              <a:rPr lang="en-US" sz="2400" dirty="0" smtClean="0"/>
              <a:t>interpret Cooper-</a:t>
            </a:r>
            <a:r>
              <a:rPr lang="en-US" sz="2400" dirty="0" err="1" smtClean="0"/>
              <a:t>Bredehoeft</a:t>
            </a:r>
            <a:r>
              <a:rPr lang="en-US" sz="2400" dirty="0" smtClean="0"/>
              <a:t>-</a:t>
            </a:r>
            <a:r>
              <a:rPr lang="en-US" sz="2400" dirty="0" err="1" smtClean="0"/>
              <a:t>Papadopulos</a:t>
            </a:r>
            <a:r>
              <a:rPr lang="en-US" sz="2400" dirty="0" smtClean="0"/>
              <a:t> and </a:t>
            </a:r>
            <a:r>
              <a:rPr lang="en-US" sz="2400" dirty="0" err="1" smtClean="0"/>
              <a:t>Hvorslev</a:t>
            </a:r>
            <a:r>
              <a:rPr lang="en-US" sz="2400" dirty="0" smtClean="0"/>
              <a:t> slug tests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32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308" y="1130300"/>
            <a:ext cx="5130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Desired Outcome: </a:t>
            </a:r>
          </a:p>
          <a:p>
            <a:pPr algn="ctr"/>
            <a:r>
              <a:rPr lang="en-US" sz="2800" dirty="0" smtClean="0"/>
              <a:t>Gain understanding of the aquifer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7500" y="2108200"/>
            <a:ext cx="8826500" cy="3771636"/>
          </a:xfrm>
        </p:spPr>
        <p:txBody>
          <a:bodyPr/>
          <a:lstStyle/>
          <a:p>
            <a:r>
              <a:rPr lang="en-US" dirty="0"/>
              <a:t> Its “size” </a:t>
            </a:r>
            <a:r>
              <a:rPr lang="en-US" dirty="0" smtClean="0"/>
              <a:t>both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physical extent </a:t>
            </a:r>
            <a:r>
              <a:rPr lang="en-US" dirty="0" smtClean="0"/>
              <a:t>and geometry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amount of water</a:t>
            </a:r>
          </a:p>
          <a:p>
            <a:r>
              <a:rPr lang="en-US" dirty="0"/>
              <a:t> The ease of water flow and how it moves to well</a:t>
            </a:r>
          </a:p>
          <a:p>
            <a:r>
              <a:rPr lang="en-US" dirty="0"/>
              <a:t> Consequences of </a:t>
            </a:r>
            <a:r>
              <a:rPr lang="en-US" dirty="0" smtClean="0"/>
              <a:t>pumping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0" y="2146300"/>
            <a:ext cx="3163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Determine Aquifer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100" y="965200"/>
            <a:ext cx="135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700" y="3187700"/>
            <a:ext cx="58716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Identify recharge or barrier boundaries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46300"/>
            <a:ext cx="356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S (not all methods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58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700" y="107950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Methods: 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0" y="2070100"/>
            <a:ext cx="8229600" cy="3086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Pump Testing</a:t>
            </a:r>
          </a:p>
          <a:p>
            <a:pPr lvl="1"/>
            <a:r>
              <a:rPr lang="en-US" dirty="0" smtClean="0"/>
              <a:t>Maintain a constant flow</a:t>
            </a:r>
          </a:p>
          <a:p>
            <a:pPr lvl="2"/>
            <a:r>
              <a:rPr lang="en-US" dirty="0" smtClean="0"/>
              <a:t>Measure the transient pressure/head </a:t>
            </a:r>
          </a:p>
          <a:p>
            <a:pPr lvl="2"/>
            <a:r>
              <a:rPr lang="en-US" dirty="0" smtClean="0"/>
              <a:t>Best to use “observation wells” but often too expensive</a:t>
            </a:r>
          </a:p>
          <a:p>
            <a:pPr lvl="1"/>
            <a:r>
              <a:rPr lang="en-US" dirty="0"/>
              <a:t>Maintain constant pressure/</a:t>
            </a:r>
            <a:r>
              <a:rPr lang="en-US" dirty="0" smtClean="0"/>
              <a:t>head</a:t>
            </a:r>
          </a:p>
          <a:p>
            <a:pPr lvl="2"/>
            <a:r>
              <a:rPr lang="en-US" dirty="0" smtClean="0"/>
              <a:t>Measure transient flow</a:t>
            </a:r>
          </a:p>
          <a:p>
            <a:pPr lvl="1"/>
            <a:r>
              <a:rPr lang="en-US" dirty="0" smtClean="0"/>
              <a:t>Recovery test </a:t>
            </a:r>
          </a:p>
          <a:p>
            <a:pPr lvl="2"/>
            <a:r>
              <a:rPr lang="en-US" dirty="0" smtClean="0"/>
              <a:t>stop pumping and measure head as it return to initial state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0100" y="1790700"/>
            <a:ext cx="7708900" cy="1803400"/>
            <a:chOff x="914400" y="1968500"/>
            <a:chExt cx="7594600" cy="1625600"/>
          </a:xfrm>
        </p:grpSpPr>
        <p:sp>
          <p:nvSpPr>
            <p:cNvPr id="4" name="Rectangle 3"/>
            <p:cNvSpPr/>
            <p:nvPr/>
          </p:nvSpPr>
          <p:spPr>
            <a:xfrm>
              <a:off x="914400" y="2514600"/>
              <a:ext cx="7353300" cy="10795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0100" y="1968500"/>
              <a:ext cx="2628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Already worked examples in process of developing understanding of how water flows to wells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2800" y="3606800"/>
            <a:ext cx="7708900" cy="1612900"/>
            <a:chOff x="812800" y="3606800"/>
            <a:chExt cx="7708900" cy="1612900"/>
          </a:xfrm>
        </p:grpSpPr>
        <p:sp>
          <p:nvSpPr>
            <p:cNvPr id="11" name="Rectangle 10"/>
            <p:cNvSpPr/>
            <p:nvPr/>
          </p:nvSpPr>
          <p:spPr>
            <a:xfrm>
              <a:off x="812800" y="3606800"/>
              <a:ext cx="7708900" cy="1612900"/>
            </a:xfrm>
            <a:prstGeom prst="rect">
              <a:avLst/>
            </a:prstGeom>
            <a:solidFill>
              <a:srgbClr val="FF6600">
                <a:alpha val="4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92800" y="38862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Topics for follow on courses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53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3086100"/>
          </a:xfrm>
        </p:spPr>
        <p:txBody>
          <a:bodyPr>
            <a:normAutofit/>
          </a:bodyPr>
          <a:lstStyle/>
          <a:p>
            <a:r>
              <a:rPr lang="en-US" dirty="0"/>
              <a:t>Slug </a:t>
            </a:r>
            <a:r>
              <a:rPr lang="en-US" dirty="0" smtClean="0"/>
              <a:t>Test (can be done in a single well)</a:t>
            </a:r>
            <a:endParaRPr lang="en-US" dirty="0"/>
          </a:p>
          <a:p>
            <a:pPr lvl="1"/>
            <a:r>
              <a:rPr lang="en-US" dirty="0"/>
              <a:t>Look at pressure/head decay after instant charge of water level</a:t>
            </a:r>
          </a:p>
          <a:p>
            <a:pPr lvl="1"/>
            <a:r>
              <a:rPr lang="en-US" dirty="0"/>
              <a:t>Various methods</a:t>
            </a:r>
          </a:p>
          <a:p>
            <a:pPr lvl="1"/>
            <a:r>
              <a:rPr lang="en-US" dirty="0"/>
              <a:t>Skin-effects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700" y="107950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Methods: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356100"/>
            <a:ext cx="337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Unwanted complication: Low hydraulic conductivity around well as a result of the drilling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4100" y="3175000"/>
            <a:ext cx="4898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(1) pour water in rapidly</a:t>
            </a:r>
          </a:p>
          <a:p>
            <a:r>
              <a:rPr lang="en-US" dirty="0"/>
              <a:t> </a:t>
            </a:r>
            <a:r>
              <a:rPr lang="en-US" dirty="0" smtClean="0"/>
              <a:t>       (2) drop in object (slug) to raise water level</a:t>
            </a:r>
          </a:p>
          <a:p>
            <a:r>
              <a:rPr lang="en-US" dirty="0"/>
              <a:t> </a:t>
            </a:r>
            <a:r>
              <a:rPr lang="en-US" dirty="0" smtClean="0"/>
              <a:t>       (3) bail water out (to rapidly drop water 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0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16300" y="1761067"/>
            <a:ext cx="5880100" cy="3649132"/>
            <a:chOff x="3416300" y="1761067"/>
            <a:chExt cx="5880100" cy="3649132"/>
          </a:xfrm>
        </p:grpSpPr>
        <p:grpSp>
          <p:nvGrpSpPr>
            <p:cNvPr id="60" name="Group 59"/>
            <p:cNvGrpSpPr/>
            <p:nvPr/>
          </p:nvGrpSpPr>
          <p:grpSpPr>
            <a:xfrm>
              <a:off x="3416300" y="1761067"/>
              <a:ext cx="5880100" cy="3649132"/>
              <a:chOff x="2671233" y="1168400"/>
              <a:chExt cx="5880100" cy="45466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671233" y="1168400"/>
                <a:ext cx="5880100" cy="4546600"/>
                <a:chOff x="2667000" y="1168400"/>
                <a:chExt cx="5880100" cy="454660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667000" y="1168400"/>
                  <a:ext cx="5880100" cy="4546600"/>
                  <a:chOff x="1905000" y="2476500"/>
                  <a:chExt cx="5880100" cy="4546600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1905000" y="2476500"/>
                    <a:ext cx="5880100" cy="4546600"/>
                    <a:chOff x="1816100" y="850900"/>
                    <a:chExt cx="5880100" cy="4546600"/>
                  </a:xfrm>
                </p:grpSpPr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1816100" y="850900"/>
                      <a:ext cx="5880100" cy="4546600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2048934" y="1519767"/>
                      <a:ext cx="5240866" cy="3407834"/>
                      <a:chOff x="2048934" y="1519767"/>
                      <a:chExt cx="5240866" cy="3407834"/>
                    </a:xfrm>
                  </p:grpSpPr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2095500" y="3579248"/>
                        <a:ext cx="2273300" cy="1320800"/>
                      </a:xfrm>
                      <a:prstGeom prst="rect">
                        <a:avLst/>
                      </a:prstGeom>
                      <a:pattFill prst="pct10">
                        <a:fgClr>
                          <a:schemeClr val="bg1"/>
                        </a:fgClr>
                        <a:bgClr>
                          <a:srgbClr val="3366FF"/>
                        </a:bgClr>
                      </a:patt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2048934" y="1519767"/>
                        <a:ext cx="5240866" cy="3407834"/>
                        <a:chOff x="2048934" y="1519767"/>
                        <a:chExt cx="5240866" cy="3407834"/>
                      </a:xfrm>
                    </p:grpSpPr>
                    <p:cxnSp>
                      <p:nvCxnSpPr>
                        <p:cNvPr id="6" name="Straight Connector 5"/>
                        <p:cNvCxnSpPr/>
                        <p:nvPr/>
                      </p:nvCxnSpPr>
                      <p:spPr>
                        <a:xfrm>
                          <a:off x="5088466" y="1579034"/>
                          <a:ext cx="2184400" cy="1270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" name="Straight Connector 6"/>
                        <p:cNvCxnSpPr/>
                        <p:nvPr/>
                      </p:nvCxnSpPr>
                      <p:spPr>
                        <a:xfrm>
                          <a:off x="2087033" y="1562100"/>
                          <a:ext cx="2184400" cy="1270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" name="Straight Connector 8"/>
                        <p:cNvCxnSpPr/>
                        <p:nvPr/>
                      </p:nvCxnSpPr>
                      <p:spPr>
                        <a:xfrm>
                          <a:off x="5080000" y="1524000"/>
                          <a:ext cx="21167" cy="2023533"/>
                        </a:xfrm>
                        <a:prstGeom prst="line">
                          <a:avLst/>
                        </a:prstGeom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Straight Connector 9"/>
                        <p:cNvCxnSpPr/>
                        <p:nvPr/>
                      </p:nvCxnSpPr>
                      <p:spPr>
                        <a:xfrm>
                          <a:off x="4262967" y="1519767"/>
                          <a:ext cx="29633" cy="2036233"/>
                        </a:xfrm>
                        <a:prstGeom prst="line">
                          <a:avLst/>
                        </a:prstGeom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" name="Straight Connector 11"/>
                        <p:cNvCxnSpPr/>
                        <p:nvPr/>
                      </p:nvCxnSpPr>
                      <p:spPr>
                        <a:xfrm flipH="1">
                          <a:off x="4961467" y="3598334"/>
                          <a:ext cx="4233" cy="132926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" name="Straight Connector 12"/>
                        <p:cNvCxnSpPr/>
                        <p:nvPr/>
                      </p:nvCxnSpPr>
                      <p:spPr>
                        <a:xfrm flipH="1">
                          <a:off x="4389967" y="3530600"/>
                          <a:ext cx="4233" cy="137160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0000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/>
                        <p:cNvCxnSpPr/>
                        <p:nvPr/>
                      </p:nvCxnSpPr>
                      <p:spPr>
                        <a:xfrm flipH="1" flipV="1">
                          <a:off x="4948767" y="3560234"/>
                          <a:ext cx="2319867" cy="846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Straight Connector 18"/>
                        <p:cNvCxnSpPr/>
                        <p:nvPr/>
                      </p:nvCxnSpPr>
                      <p:spPr>
                        <a:xfrm flipH="1">
                          <a:off x="2048934" y="3559124"/>
                          <a:ext cx="2353733" cy="423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Straight Connector 20"/>
                        <p:cNvCxnSpPr/>
                        <p:nvPr/>
                      </p:nvCxnSpPr>
                      <p:spPr>
                        <a:xfrm>
                          <a:off x="2070100" y="4910667"/>
                          <a:ext cx="5219700" cy="4233"/>
                        </a:xfrm>
                        <a:prstGeom prst="line">
                          <a:avLst/>
                        </a:prstGeom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4991099" y="3581400"/>
                        <a:ext cx="2269067" cy="1303867"/>
                      </a:xfrm>
                      <a:prstGeom prst="rect">
                        <a:avLst/>
                      </a:prstGeom>
                      <a:pattFill prst="pct10">
                        <a:fgClr>
                          <a:schemeClr val="bg1"/>
                        </a:fgClr>
                        <a:bgClr>
                          <a:srgbClr val="3366FF"/>
                        </a:bgClr>
                      </a:patt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4692649" y="4942627"/>
                      <a:ext cx="332081" cy="369332"/>
                      <a:chOff x="4692649" y="4942627"/>
                      <a:chExt cx="332081" cy="369332"/>
                    </a:xfrm>
                  </p:grpSpPr>
                  <p:cxnSp>
                    <p:nvCxnSpPr>
                      <p:cNvPr id="29" name="Straight Arrow Connector 28"/>
                      <p:cNvCxnSpPr/>
                      <p:nvPr/>
                    </p:nvCxnSpPr>
                    <p:spPr>
                      <a:xfrm>
                        <a:off x="4692649" y="5013612"/>
                        <a:ext cx="287866" cy="0"/>
                      </a:xfrm>
                      <a:prstGeom prst="straightConnector1">
                        <a:avLst/>
                      </a:prstGeom>
                      <a:ln>
                        <a:solidFill>
                          <a:srgbClr val="000000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4699000" y="4942627"/>
                        <a:ext cx="32573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err="1" smtClean="0">
                            <a:solidFill>
                              <a:schemeClr val="bg1"/>
                            </a:solidFill>
                          </a:rPr>
                          <a:t>r</a:t>
                        </a:r>
                        <a:r>
                          <a:rPr lang="en-US" baseline="-25000" dirty="0" err="1" smtClean="0">
                            <a:solidFill>
                              <a:schemeClr val="bg1"/>
                            </a:solidFill>
                          </a:rPr>
                          <a:t>s</a:t>
                        </a:r>
                        <a:endParaRPr lang="en-US" baseline="-250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699000" y="1311386"/>
                      <a:ext cx="381000" cy="523617"/>
                      <a:chOff x="1079500" y="1806686"/>
                      <a:chExt cx="381000" cy="523617"/>
                    </a:xfrm>
                  </p:grpSpPr>
                  <p:cxnSp>
                    <p:nvCxnSpPr>
                      <p:cNvPr id="34" name="Straight Arrow Connector 33"/>
                      <p:cNvCxnSpPr/>
                      <p:nvPr/>
                    </p:nvCxnSpPr>
                    <p:spPr>
                      <a:xfrm>
                        <a:off x="1079500" y="2330303"/>
                        <a:ext cx="381000" cy="0"/>
                      </a:xfrm>
                      <a:prstGeom prst="straightConnector1">
                        <a:avLst/>
                      </a:prstGeom>
                      <a:ln>
                        <a:solidFill>
                          <a:srgbClr val="000000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1117600" y="1806686"/>
                        <a:ext cx="33021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err="1" smtClean="0">
                            <a:solidFill>
                              <a:schemeClr val="bg1"/>
                            </a:solidFill>
                          </a:rPr>
                          <a:t>r</a:t>
                        </a:r>
                        <a:r>
                          <a:rPr lang="en-US" baseline="-25000" dirty="0" err="1">
                            <a:solidFill>
                              <a:schemeClr val="bg1"/>
                            </a:solidFill>
                          </a:rPr>
                          <a:t>c</a:t>
                        </a:r>
                        <a:endParaRPr lang="en-US" baseline="-250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4749800" y="3327400"/>
                    <a:ext cx="16934" cy="3179233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7429500" y="1491378"/>
                  <a:ext cx="870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surface</a:t>
                  </a:r>
                  <a:endParaRPr lang="en-US" dirty="0"/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3005667" y="3234267"/>
                <a:ext cx="5147733" cy="1693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7137400" y="2861869"/>
                <a:ext cx="1229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Initial head</a:t>
                </a:r>
                <a:endParaRPr lang="en-US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4508500" y="3975100"/>
              <a:ext cx="8467" cy="9990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24867" y="4322233"/>
              <a:ext cx="122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b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909735" y="3412067"/>
            <a:ext cx="766232" cy="1574800"/>
            <a:chOff x="5164668" y="3158067"/>
            <a:chExt cx="766232" cy="1574800"/>
          </a:xfrm>
        </p:grpSpPr>
        <p:sp>
          <p:nvSpPr>
            <p:cNvPr id="64" name="Rectangle 63"/>
            <p:cNvSpPr/>
            <p:nvPr/>
          </p:nvSpPr>
          <p:spPr>
            <a:xfrm>
              <a:off x="5283200" y="3632200"/>
              <a:ext cx="512233" cy="110066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64668" y="3158067"/>
              <a:ext cx="766232" cy="50799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5907616" y="3526367"/>
            <a:ext cx="768349" cy="355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958419" y="3448051"/>
            <a:ext cx="647703" cy="412749"/>
            <a:chOff x="5209323" y="3220307"/>
            <a:chExt cx="618788" cy="386493"/>
          </a:xfrm>
        </p:grpSpPr>
        <p:sp>
          <p:nvSpPr>
            <p:cNvPr id="61" name="Rectangle 60"/>
            <p:cNvSpPr/>
            <p:nvPr/>
          </p:nvSpPr>
          <p:spPr>
            <a:xfrm>
              <a:off x="5209323" y="3220307"/>
              <a:ext cx="618788" cy="386493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40866" y="3225800"/>
              <a:ext cx="55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slug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790263" y="3048000"/>
            <a:ext cx="575733" cy="431800"/>
            <a:chOff x="6045196" y="2794000"/>
            <a:chExt cx="575733" cy="4318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6070600" y="2794000"/>
              <a:ext cx="8467" cy="43180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045196" y="2802467"/>
              <a:ext cx="575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o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156224" y="3081867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H(t)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5675852" y="3060700"/>
            <a:ext cx="9526" cy="355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491700" y="3448050"/>
            <a:ext cx="288925" cy="412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156201" y="4021666"/>
            <a:ext cx="3793064" cy="830997"/>
            <a:chOff x="4919134" y="4008966"/>
            <a:chExt cx="3793064" cy="830997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6349999" y="4470400"/>
              <a:ext cx="774701" cy="5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4919134" y="4471599"/>
              <a:ext cx="783166" cy="115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095065" y="4008966"/>
              <a:ext cx="1617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Increased head causes radial flow into aquifer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86200" y="3327400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returns to initial state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6267" y="1879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Plot: H(t)/H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log(</a:t>
            </a:r>
            <a:r>
              <a:rPr lang="en-US" dirty="0" err="1" smtClean="0"/>
              <a:t>Tt</a:t>
            </a:r>
            <a:r>
              <a:rPr lang="en-US" dirty="0" smtClean="0"/>
              <a:t>/r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46" name="Freeform 45"/>
          <p:cNvSpPr/>
          <p:nvPr/>
        </p:nvSpPr>
        <p:spPr>
          <a:xfrm>
            <a:off x="753533" y="2463800"/>
            <a:ext cx="2065867" cy="2006600"/>
          </a:xfrm>
          <a:custGeom>
            <a:avLst/>
            <a:gdLst>
              <a:gd name="connsiteX0" fmla="*/ 0 w 2065867"/>
              <a:gd name="connsiteY0" fmla="*/ 0 h 2006600"/>
              <a:gd name="connsiteX1" fmla="*/ 296334 w 2065867"/>
              <a:gd name="connsiteY1" fmla="*/ 25400 h 2006600"/>
              <a:gd name="connsiteX2" fmla="*/ 516467 w 2065867"/>
              <a:gd name="connsiteY2" fmla="*/ 67733 h 2006600"/>
              <a:gd name="connsiteX3" fmla="*/ 702734 w 2065867"/>
              <a:gd name="connsiteY3" fmla="*/ 110067 h 2006600"/>
              <a:gd name="connsiteX4" fmla="*/ 982134 w 2065867"/>
              <a:gd name="connsiteY4" fmla="*/ 270933 h 2006600"/>
              <a:gd name="connsiteX5" fmla="*/ 1126067 w 2065867"/>
              <a:gd name="connsiteY5" fmla="*/ 448733 h 2006600"/>
              <a:gd name="connsiteX6" fmla="*/ 1253067 w 2065867"/>
              <a:gd name="connsiteY6" fmla="*/ 668867 h 2006600"/>
              <a:gd name="connsiteX7" fmla="*/ 1388534 w 2065867"/>
              <a:gd name="connsiteY7" fmla="*/ 973667 h 2006600"/>
              <a:gd name="connsiteX8" fmla="*/ 1507067 w 2065867"/>
              <a:gd name="connsiteY8" fmla="*/ 1312333 h 2006600"/>
              <a:gd name="connsiteX9" fmla="*/ 1591734 w 2065867"/>
              <a:gd name="connsiteY9" fmla="*/ 1532467 h 2006600"/>
              <a:gd name="connsiteX10" fmla="*/ 1667934 w 2065867"/>
              <a:gd name="connsiteY10" fmla="*/ 1684867 h 2006600"/>
              <a:gd name="connsiteX11" fmla="*/ 1786467 w 2065867"/>
              <a:gd name="connsiteY11" fmla="*/ 1879600 h 2006600"/>
              <a:gd name="connsiteX12" fmla="*/ 1888067 w 2065867"/>
              <a:gd name="connsiteY12" fmla="*/ 1964267 h 2006600"/>
              <a:gd name="connsiteX13" fmla="*/ 2065867 w 2065867"/>
              <a:gd name="connsiteY13" fmla="*/ 2006600 h 2006600"/>
              <a:gd name="connsiteX14" fmla="*/ 2065867 w 2065867"/>
              <a:gd name="connsiteY14" fmla="*/ 2006600 h 2006600"/>
              <a:gd name="connsiteX15" fmla="*/ 2065867 w 2065867"/>
              <a:gd name="connsiteY15" fmla="*/ 1998133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65867" h="2006600">
                <a:moveTo>
                  <a:pt x="0" y="0"/>
                </a:moveTo>
                <a:cubicBezTo>
                  <a:pt x="105128" y="7055"/>
                  <a:pt x="210256" y="14111"/>
                  <a:pt x="296334" y="25400"/>
                </a:cubicBezTo>
                <a:cubicBezTo>
                  <a:pt x="382412" y="36689"/>
                  <a:pt x="448734" y="53622"/>
                  <a:pt x="516467" y="67733"/>
                </a:cubicBezTo>
                <a:cubicBezTo>
                  <a:pt x="584200" y="81844"/>
                  <a:pt x="625123" y="76200"/>
                  <a:pt x="702734" y="110067"/>
                </a:cubicBezTo>
                <a:cubicBezTo>
                  <a:pt x="780345" y="143934"/>
                  <a:pt x="911579" y="214489"/>
                  <a:pt x="982134" y="270933"/>
                </a:cubicBezTo>
                <a:cubicBezTo>
                  <a:pt x="1052690" y="327377"/>
                  <a:pt x="1080912" y="382411"/>
                  <a:pt x="1126067" y="448733"/>
                </a:cubicBezTo>
                <a:cubicBezTo>
                  <a:pt x="1171222" y="515055"/>
                  <a:pt x="1209323" y="581378"/>
                  <a:pt x="1253067" y="668867"/>
                </a:cubicBezTo>
                <a:cubicBezTo>
                  <a:pt x="1296812" y="756356"/>
                  <a:pt x="1346201" y="866423"/>
                  <a:pt x="1388534" y="973667"/>
                </a:cubicBezTo>
                <a:cubicBezTo>
                  <a:pt x="1430867" y="1080911"/>
                  <a:pt x="1473200" y="1219200"/>
                  <a:pt x="1507067" y="1312333"/>
                </a:cubicBezTo>
                <a:cubicBezTo>
                  <a:pt x="1540934" y="1405466"/>
                  <a:pt x="1564923" y="1470378"/>
                  <a:pt x="1591734" y="1532467"/>
                </a:cubicBezTo>
                <a:cubicBezTo>
                  <a:pt x="1618545" y="1594556"/>
                  <a:pt x="1635479" y="1627012"/>
                  <a:pt x="1667934" y="1684867"/>
                </a:cubicBezTo>
                <a:cubicBezTo>
                  <a:pt x="1700390" y="1742723"/>
                  <a:pt x="1749778" y="1833034"/>
                  <a:pt x="1786467" y="1879600"/>
                </a:cubicBezTo>
                <a:cubicBezTo>
                  <a:pt x="1823156" y="1926166"/>
                  <a:pt x="1841500" y="1943100"/>
                  <a:pt x="1888067" y="1964267"/>
                </a:cubicBezTo>
                <a:cubicBezTo>
                  <a:pt x="1934634" y="1985434"/>
                  <a:pt x="2065867" y="2006600"/>
                  <a:pt x="2065867" y="2006600"/>
                </a:cubicBezTo>
                <a:lnTo>
                  <a:pt x="2065867" y="2006600"/>
                </a:lnTo>
                <a:lnTo>
                  <a:pt x="2065867" y="1998133"/>
                </a:lnTo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23333" y="2429933"/>
            <a:ext cx="2800866" cy="2765398"/>
            <a:chOff x="323333" y="2429933"/>
            <a:chExt cx="2800866" cy="276539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19667" y="2455334"/>
              <a:ext cx="16933" cy="20066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9666" y="4461933"/>
              <a:ext cx="2404533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7133" y="2429933"/>
              <a:ext cx="237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2532" y="4199466"/>
              <a:ext cx="237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55131" y="4470401"/>
              <a:ext cx="65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0.01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22401" y="447886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6533" y="4487333"/>
              <a:ext cx="65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1.0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38401" y="4495801"/>
              <a:ext cx="65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10.0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7800" y="4825999"/>
              <a:ext cx="96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=</a:t>
              </a:r>
              <a:r>
                <a:rPr lang="en-US" dirty="0" err="1" smtClean="0"/>
                <a:t>Tt</a:t>
              </a:r>
              <a:r>
                <a:rPr lang="en-US" dirty="0" smtClean="0"/>
                <a:t>/r</a:t>
              </a:r>
              <a:r>
                <a:rPr lang="en-US" baseline="-25000" dirty="0" smtClean="0"/>
                <a:t>c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51599" y="3268933"/>
              <a:ext cx="912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H(t)/H</a:t>
              </a:r>
              <a:r>
                <a:rPr lang="en-US" baseline="-25000" dirty="0"/>
                <a:t>o</a:t>
              </a:r>
              <a:r>
                <a:rPr lang="en-US" dirty="0"/>
                <a:t>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86391" y="3106208"/>
            <a:ext cx="9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982128" y="2463793"/>
            <a:ext cx="2379139" cy="2023539"/>
            <a:chOff x="982128" y="2463793"/>
            <a:chExt cx="2379139" cy="2023539"/>
          </a:xfrm>
        </p:grpSpPr>
        <p:sp>
          <p:nvSpPr>
            <p:cNvPr id="71" name="Freeform 70"/>
            <p:cNvSpPr/>
            <p:nvPr/>
          </p:nvSpPr>
          <p:spPr>
            <a:xfrm>
              <a:off x="982128" y="2463793"/>
              <a:ext cx="2040472" cy="2023539"/>
            </a:xfrm>
            <a:custGeom>
              <a:avLst/>
              <a:gdLst>
                <a:gd name="connsiteX0" fmla="*/ 0 w 2065867"/>
                <a:gd name="connsiteY0" fmla="*/ 0 h 2006600"/>
                <a:gd name="connsiteX1" fmla="*/ 296334 w 2065867"/>
                <a:gd name="connsiteY1" fmla="*/ 25400 h 2006600"/>
                <a:gd name="connsiteX2" fmla="*/ 516467 w 2065867"/>
                <a:gd name="connsiteY2" fmla="*/ 67733 h 2006600"/>
                <a:gd name="connsiteX3" fmla="*/ 702734 w 2065867"/>
                <a:gd name="connsiteY3" fmla="*/ 110067 h 2006600"/>
                <a:gd name="connsiteX4" fmla="*/ 982134 w 2065867"/>
                <a:gd name="connsiteY4" fmla="*/ 270933 h 2006600"/>
                <a:gd name="connsiteX5" fmla="*/ 1126067 w 2065867"/>
                <a:gd name="connsiteY5" fmla="*/ 448733 h 2006600"/>
                <a:gd name="connsiteX6" fmla="*/ 1253067 w 2065867"/>
                <a:gd name="connsiteY6" fmla="*/ 668867 h 2006600"/>
                <a:gd name="connsiteX7" fmla="*/ 1388534 w 2065867"/>
                <a:gd name="connsiteY7" fmla="*/ 973667 h 2006600"/>
                <a:gd name="connsiteX8" fmla="*/ 1507067 w 2065867"/>
                <a:gd name="connsiteY8" fmla="*/ 1312333 h 2006600"/>
                <a:gd name="connsiteX9" fmla="*/ 1591734 w 2065867"/>
                <a:gd name="connsiteY9" fmla="*/ 1532467 h 2006600"/>
                <a:gd name="connsiteX10" fmla="*/ 1667934 w 2065867"/>
                <a:gd name="connsiteY10" fmla="*/ 1684867 h 2006600"/>
                <a:gd name="connsiteX11" fmla="*/ 1786467 w 2065867"/>
                <a:gd name="connsiteY11" fmla="*/ 1879600 h 2006600"/>
                <a:gd name="connsiteX12" fmla="*/ 1888067 w 2065867"/>
                <a:gd name="connsiteY12" fmla="*/ 1964267 h 2006600"/>
                <a:gd name="connsiteX13" fmla="*/ 2065867 w 2065867"/>
                <a:gd name="connsiteY13" fmla="*/ 2006600 h 2006600"/>
                <a:gd name="connsiteX14" fmla="*/ 2065867 w 2065867"/>
                <a:gd name="connsiteY14" fmla="*/ 2006600 h 2006600"/>
                <a:gd name="connsiteX15" fmla="*/ 2065867 w 2065867"/>
                <a:gd name="connsiteY15" fmla="*/ 1998133 h 200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5867" h="2006600">
                  <a:moveTo>
                    <a:pt x="0" y="0"/>
                  </a:moveTo>
                  <a:cubicBezTo>
                    <a:pt x="105128" y="7055"/>
                    <a:pt x="210256" y="14111"/>
                    <a:pt x="296334" y="25400"/>
                  </a:cubicBezTo>
                  <a:cubicBezTo>
                    <a:pt x="382412" y="36689"/>
                    <a:pt x="448734" y="53622"/>
                    <a:pt x="516467" y="67733"/>
                  </a:cubicBezTo>
                  <a:cubicBezTo>
                    <a:pt x="584200" y="81844"/>
                    <a:pt x="625123" y="76200"/>
                    <a:pt x="702734" y="110067"/>
                  </a:cubicBezTo>
                  <a:cubicBezTo>
                    <a:pt x="780345" y="143934"/>
                    <a:pt x="911579" y="214489"/>
                    <a:pt x="982134" y="270933"/>
                  </a:cubicBezTo>
                  <a:cubicBezTo>
                    <a:pt x="1052690" y="327377"/>
                    <a:pt x="1080912" y="382411"/>
                    <a:pt x="1126067" y="448733"/>
                  </a:cubicBezTo>
                  <a:cubicBezTo>
                    <a:pt x="1171222" y="515055"/>
                    <a:pt x="1209323" y="581378"/>
                    <a:pt x="1253067" y="668867"/>
                  </a:cubicBezTo>
                  <a:cubicBezTo>
                    <a:pt x="1296812" y="756356"/>
                    <a:pt x="1346201" y="866423"/>
                    <a:pt x="1388534" y="973667"/>
                  </a:cubicBezTo>
                  <a:cubicBezTo>
                    <a:pt x="1430867" y="1080911"/>
                    <a:pt x="1473200" y="1219200"/>
                    <a:pt x="1507067" y="1312333"/>
                  </a:cubicBezTo>
                  <a:cubicBezTo>
                    <a:pt x="1540934" y="1405466"/>
                    <a:pt x="1564923" y="1470378"/>
                    <a:pt x="1591734" y="1532467"/>
                  </a:cubicBezTo>
                  <a:cubicBezTo>
                    <a:pt x="1618545" y="1594556"/>
                    <a:pt x="1635479" y="1627012"/>
                    <a:pt x="1667934" y="1684867"/>
                  </a:cubicBezTo>
                  <a:cubicBezTo>
                    <a:pt x="1700390" y="1742723"/>
                    <a:pt x="1749778" y="1833034"/>
                    <a:pt x="1786467" y="1879600"/>
                  </a:cubicBezTo>
                  <a:cubicBezTo>
                    <a:pt x="1823156" y="1926166"/>
                    <a:pt x="1841500" y="1943100"/>
                    <a:pt x="1888067" y="1964267"/>
                  </a:cubicBezTo>
                  <a:cubicBezTo>
                    <a:pt x="1934634" y="1985434"/>
                    <a:pt x="2065867" y="2006600"/>
                    <a:pt x="2065867" y="2006600"/>
                  </a:cubicBezTo>
                  <a:lnTo>
                    <a:pt x="2065867" y="2006600"/>
                  </a:lnTo>
                  <a:lnTo>
                    <a:pt x="2065867" y="1998133"/>
                  </a:lnTo>
                </a:path>
              </a:pathLst>
            </a:cu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11399" y="3013075"/>
              <a:ext cx="1049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Smaller 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76400" y="1574800"/>
            <a:ext cx="1663700" cy="723900"/>
            <a:chOff x="1676400" y="1574800"/>
            <a:chExt cx="1663700" cy="723900"/>
          </a:xfrm>
        </p:grpSpPr>
        <p:sp>
          <p:nvSpPr>
            <p:cNvPr id="4" name="Rectangle 3"/>
            <p:cNvSpPr/>
            <p:nvPr/>
          </p:nvSpPr>
          <p:spPr>
            <a:xfrm>
              <a:off x="2057400" y="1879600"/>
              <a:ext cx="508000" cy="419100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1574800"/>
              <a:ext cx="166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Dimensionless number</a:t>
              </a:r>
              <a:endParaRPr lang="en-US" sz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" y="1663700"/>
            <a:ext cx="1232203" cy="596900"/>
            <a:chOff x="495300" y="1663700"/>
            <a:chExt cx="1232203" cy="596900"/>
          </a:xfrm>
        </p:grpSpPr>
        <p:sp>
          <p:nvSpPr>
            <p:cNvPr id="20" name="Rectangle 19"/>
            <p:cNvSpPr/>
            <p:nvPr/>
          </p:nvSpPr>
          <p:spPr>
            <a:xfrm>
              <a:off x="723900" y="1955800"/>
              <a:ext cx="723900" cy="304800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" y="1663700"/>
              <a:ext cx="1232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Goes from 1 to 0</a:t>
              </a:r>
              <a:endParaRPr lang="en-US" sz="12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79700" y="19558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Call it z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864556" y="63500"/>
            <a:ext cx="7162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Cooper-</a:t>
            </a:r>
            <a:r>
              <a:rPr lang="en-US" sz="3600" dirty="0" err="1" smtClean="0"/>
              <a:t>Bredehoeft</a:t>
            </a:r>
            <a:r>
              <a:rPr lang="en-US" sz="3600" dirty="0" smtClean="0"/>
              <a:t>-</a:t>
            </a:r>
            <a:r>
              <a:rPr lang="en-US" sz="3600" dirty="0" err="1" smtClean="0"/>
              <a:t>PapadopolosTest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669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0017 -0.0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7778 L 0.00052 -2.22222E-6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8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611 L 8.33333E-7 0.06222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7" grpId="2" animBg="1"/>
      <p:bldP spid="74" grpId="0"/>
      <p:bldP spid="82" grpId="0" animBg="1"/>
      <p:bldP spid="2" grpId="0"/>
      <p:bldP spid="32" grpId="0"/>
      <p:bldP spid="46" grpId="0" animBg="1"/>
      <p:bldP spid="51" grpId="0"/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104900"/>
            <a:ext cx="9144000" cy="461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pic>
        <p:nvPicPr>
          <p:cNvPr id="4" name="Picture 3" descr="fetter5.19.pdf"/>
          <p:cNvPicPr>
            <a:picLocks noChangeAspect="1"/>
          </p:cNvPicPr>
          <p:nvPr/>
        </p:nvPicPr>
        <p:blipFill rotWithShape="1">
          <a:blip r:embed="rId4"/>
          <a:srcRect l="5534" t="13475" r="17895" b="1928"/>
          <a:stretch/>
        </p:blipFill>
        <p:spPr>
          <a:xfrm>
            <a:off x="2154690" y="1364996"/>
            <a:ext cx="5074920" cy="4032504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grpSp>
        <p:nvGrpSpPr>
          <p:cNvPr id="102" name="Group 101"/>
          <p:cNvGrpSpPr/>
          <p:nvPr/>
        </p:nvGrpSpPr>
        <p:grpSpPr>
          <a:xfrm>
            <a:off x="3885684" y="1229836"/>
            <a:ext cx="5029716" cy="4485164"/>
            <a:chOff x="3885684" y="1229836"/>
            <a:chExt cx="5029716" cy="4485164"/>
          </a:xfrm>
        </p:grpSpPr>
        <p:grpSp>
          <p:nvGrpSpPr>
            <p:cNvPr id="53" name="Group 52"/>
            <p:cNvGrpSpPr/>
            <p:nvPr/>
          </p:nvGrpSpPr>
          <p:grpSpPr>
            <a:xfrm>
              <a:off x="3885684" y="1229836"/>
              <a:ext cx="5029716" cy="4485164"/>
              <a:chOff x="3911084" y="646668"/>
              <a:chExt cx="5029716" cy="448516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245100" y="4546600"/>
                <a:ext cx="35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57900" y="4546600"/>
                <a:ext cx="44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10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934200" y="4559300"/>
                <a:ext cx="622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100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721600" y="45466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1000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911084" y="646668"/>
                <a:ext cx="5029716" cy="4485164"/>
                <a:chOff x="3898384" y="659368"/>
                <a:chExt cx="5029716" cy="448516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4184650" y="659368"/>
                  <a:ext cx="4743450" cy="4052332"/>
                  <a:chOff x="5162550" y="1167368"/>
                  <a:chExt cx="4743450" cy="4052332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162550" y="1167368"/>
                    <a:ext cx="4743450" cy="4052332"/>
                    <a:chOff x="4311650" y="1371600"/>
                    <a:chExt cx="4743450" cy="4052332"/>
                  </a:xfrm>
                </p:grpSpPr>
                <p:cxnSp>
                  <p:nvCxnSpPr>
                    <p:cNvPr id="6" name="Straight Connector 5"/>
                    <p:cNvCxnSpPr/>
                    <p:nvPr/>
                  </p:nvCxnSpPr>
                  <p:spPr>
                    <a:xfrm flipH="1">
                      <a:off x="4635500" y="1549400"/>
                      <a:ext cx="12700" cy="371475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4311650" y="1371600"/>
                      <a:ext cx="4743450" cy="4052332"/>
                      <a:chOff x="4311650" y="1371600"/>
                      <a:chExt cx="4743450" cy="4052332"/>
                    </a:xfrm>
                  </p:grpSpPr>
                  <p:cxnSp>
                    <p:nvCxnSpPr>
                      <p:cNvPr id="8" name="Straight Connector 7"/>
                      <p:cNvCxnSpPr/>
                      <p:nvPr/>
                    </p:nvCxnSpPr>
                    <p:spPr>
                      <a:xfrm>
                        <a:off x="4635500" y="5276850"/>
                        <a:ext cx="4368800" cy="635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" name="Straight Connector 8"/>
                      <p:cNvCxnSpPr/>
                      <p:nvPr/>
                    </p:nvCxnSpPr>
                    <p:spPr>
                      <a:xfrm flipH="1">
                        <a:off x="5524500" y="1562100"/>
                        <a:ext cx="12700" cy="371475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Connector 9"/>
                      <p:cNvCxnSpPr/>
                      <p:nvPr/>
                    </p:nvCxnSpPr>
                    <p:spPr>
                      <a:xfrm flipH="1">
                        <a:off x="6381750" y="1581150"/>
                        <a:ext cx="12700" cy="371475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Connector 10"/>
                      <p:cNvCxnSpPr/>
                      <p:nvPr/>
                    </p:nvCxnSpPr>
                    <p:spPr>
                      <a:xfrm flipH="1">
                        <a:off x="7264400" y="1581150"/>
                        <a:ext cx="12700" cy="371475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" name="Straight Connector 11"/>
                      <p:cNvCxnSpPr/>
                      <p:nvPr/>
                    </p:nvCxnSpPr>
                    <p:spPr>
                      <a:xfrm flipH="1">
                        <a:off x="8153400" y="1587500"/>
                        <a:ext cx="12700" cy="371475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flipH="1">
                        <a:off x="9010650" y="1606550"/>
                        <a:ext cx="12700" cy="371475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Straight Connector 13"/>
                      <p:cNvCxnSpPr/>
                      <p:nvPr/>
                    </p:nvCxnSpPr>
                    <p:spPr>
                      <a:xfrm>
                        <a:off x="4654550" y="1568450"/>
                        <a:ext cx="4381500" cy="635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4654550" y="4533900"/>
                        <a:ext cx="4368800" cy="635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>
                        <a:off x="4654550" y="3803650"/>
                        <a:ext cx="4368800" cy="635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4648200" y="3048000"/>
                        <a:ext cx="4368800" cy="635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>
                        <a:off x="4686300" y="2305050"/>
                        <a:ext cx="4368800" cy="635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4311650" y="2095500"/>
                        <a:ext cx="4572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.8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4324350" y="2844800"/>
                        <a:ext cx="4572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.6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4330700" y="3594100"/>
                        <a:ext cx="4572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.4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4311650" y="4330700"/>
                        <a:ext cx="4572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.2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375150" y="5054600"/>
                        <a:ext cx="4572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4368800" y="1371600"/>
                        <a:ext cx="4572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p:txBody>
                  </p:sp>
                </p:grpSp>
              </p:grpSp>
              <p:sp>
                <p:nvSpPr>
                  <p:cNvPr id="29" name="Oval 28"/>
                  <p:cNvSpPr/>
                  <p:nvPr/>
                </p:nvSpPr>
                <p:spPr>
                  <a:xfrm>
                    <a:off x="6242050" y="158750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6477000" y="17208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6686550" y="18859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6832600" y="204470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6934200" y="219710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7004050" y="234950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7131050" y="25971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7296150" y="28892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7391400" y="31559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7645400" y="37909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7785100" y="41084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7893050" y="438150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8070850" y="467360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8382000" y="4921250"/>
                    <a:ext cx="50800" cy="571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6248400" y="4775200"/>
                  <a:ext cx="1130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</a:rPr>
                    <a:t>minutes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rot="16200000">
                  <a:off x="3644900" y="2489200"/>
                  <a:ext cx="876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</a:rPr>
                    <a:t>H/H</a:t>
                  </a:r>
                  <a:r>
                    <a:rPr lang="en-US" baseline="-25000" dirty="0" smtClean="0">
                      <a:solidFill>
                        <a:srgbClr val="000000"/>
                      </a:solidFill>
                    </a:rPr>
                    <a:t>o</a:t>
                  </a:r>
                  <a:endParaRPr lang="en-US" baseline="-25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5634565" y="5020733"/>
              <a:ext cx="596902" cy="110068"/>
              <a:chOff x="5634565" y="5020733"/>
              <a:chExt cx="596902" cy="11006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4565" y="5020733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03898" y="5024968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905498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9986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057899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117166" y="5029200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1764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231467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6506631" y="5024966"/>
              <a:ext cx="596902" cy="110068"/>
              <a:chOff x="5634565" y="5020733"/>
              <a:chExt cx="596902" cy="11006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634565" y="5020733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803898" y="5024968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905498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986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057899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17166" y="5029200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1764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231467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404099" y="5046133"/>
              <a:ext cx="596902" cy="110068"/>
              <a:chOff x="5634565" y="5020733"/>
              <a:chExt cx="596902" cy="11006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4565" y="5020733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803898" y="5024968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905498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9986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57899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117166" y="5029200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1764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31467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8250765" y="5037667"/>
              <a:ext cx="596902" cy="110068"/>
              <a:chOff x="5634565" y="5020733"/>
              <a:chExt cx="596902" cy="11006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5634565" y="5020733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803898" y="5024968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905498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9986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57899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117166" y="5029200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1764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231467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4762498" y="5020733"/>
              <a:ext cx="596902" cy="110068"/>
              <a:chOff x="5634565" y="5020733"/>
              <a:chExt cx="596902" cy="11006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634565" y="5020733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803898" y="5024968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905498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986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057899" y="5029201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117166" y="5029200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176432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231467" y="5024967"/>
                <a:ext cx="0" cy="101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778530"/>
              </p:ext>
            </p:extLst>
          </p:nvPr>
        </p:nvGraphicFramePr>
        <p:xfrm>
          <a:off x="304800" y="2514600"/>
          <a:ext cx="60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" name="Equation" r:id="rId5" imgW="406400" imgH="431800" progId="Equation.3">
                  <p:embed/>
                </p:oleObj>
              </mc:Choice>
              <mc:Fallback>
                <p:oleObj name="Equation" r:id="rId5" imgW="406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514600"/>
                        <a:ext cx="609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11898"/>
              </p:ext>
            </p:extLst>
          </p:nvPr>
        </p:nvGraphicFramePr>
        <p:xfrm>
          <a:off x="368300" y="4057649"/>
          <a:ext cx="673100" cy="56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" name="Equation" r:id="rId7" imgW="533400" imgH="444500" progId="Equation.3">
                  <p:embed/>
                </p:oleObj>
              </mc:Choice>
              <mc:Fallback>
                <p:oleObj name="Equation" r:id="rId7" imgW="533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300" y="4057649"/>
                        <a:ext cx="673100" cy="560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292100" y="172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= 1.0’</a:t>
            </a:r>
          </a:p>
          <a:p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= 0.5’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977199"/>
              </p:ext>
            </p:extLst>
          </p:nvPr>
        </p:nvGraphicFramePr>
        <p:xfrm>
          <a:off x="254000" y="310515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" name="Equation" r:id="rId9" imgW="508000" imgH="406400" progId="Equation.3">
                  <p:embed/>
                </p:oleObj>
              </mc:Choice>
              <mc:Fallback>
                <p:oleObj name="Equation" r:id="rId9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000" y="3105150"/>
                        <a:ext cx="762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64262"/>
              </p:ext>
            </p:extLst>
          </p:nvPr>
        </p:nvGraphicFramePr>
        <p:xfrm>
          <a:off x="1174750" y="3149600"/>
          <a:ext cx="1644650" cy="71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6" name="Equation" r:id="rId11" imgW="1346200" imgH="584200" progId="Equation.3">
                  <p:embed/>
                </p:oleObj>
              </mc:Choice>
              <mc:Fallback>
                <p:oleObj name="Equation" r:id="rId11" imgW="13462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74750" y="3149600"/>
                        <a:ext cx="1644650" cy="713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96994"/>
              </p:ext>
            </p:extLst>
          </p:nvPr>
        </p:nvGraphicFramePr>
        <p:xfrm>
          <a:off x="355600" y="4819649"/>
          <a:ext cx="673100" cy="56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7" name="Equation" r:id="rId13" imgW="533400" imgH="444500" progId="Equation.3">
                  <p:embed/>
                </p:oleObj>
              </mc:Choice>
              <mc:Fallback>
                <p:oleObj name="Equation" r:id="rId13" imgW="533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5600" y="4819649"/>
                        <a:ext cx="673100" cy="560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20069"/>
              </p:ext>
            </p:extLst>
          </p:nvPr>
        </p:nvGraphicFramePr>
        <p:xfrm>
          <a:off x="1119188" y="4838700"/>
          <a:ext cx="15859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" name="Equation" r:id="rId15" imgW="1257300" imgH="393700" progId="Equation.3">
                  <p:embed/>
                </p:oleObj>
              </mc:Choice>
              <mc:Fallback>
                <p:oleObj name="Equation" r:id="rId15" imgW="1257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9188" y="4838700"/>
                        <a:ext cx="1585912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013202" y="4838701"/>
            <a:ext cx="2590799" cy="646331"/>
            <a:chOff x="4440769" y="4838701"/>
            <a:chExt cx="2163231" cy="646331"/>
          </a:xfrm>
        </p:grpSpPr>
        <p:sp>
          <p:nvSpPr>
            <p:cNvPr id="103" name="Oval 102"/>
            <p:cNvSpPr/>
            <p:nvPr/>
          </p:nvSpPr>
          <p:spPr>
            <a:xfrm>
              <a:off x="6477000" y="5058833"/>
              <a:ext cx="127000" cy="1143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40769" y="4838701"/>
              <a:ext cx="1728465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Match point at z=1, t=21 minutes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864556" y="63500"/>
            <a:ext cx="7162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Cooper-</a:t>
            </a:r>
            <a:r>
              <a:rPr lang="en-US" sz="3600" dirty="0" err="1" smtClean="0"/>
              <a:t>Bredehoeft</a:t>
            </a:r>
            <a:r>
              <a:rPr lang="en-US" sz="3600" dirty="0" smtClean="0"/>
              <a:t>-</a:t>
            </a:r>
            <a:r>
              <a:rPr lang="en-US" sz="3600" dirty="0" err="1" smtClean="0"/>
              <a:t>PapadopolosTest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35750" y="3943350"/>
            <a:ext cx="1058863" cy="296863"/>
            <a:chOff x="6635750" y="3943350"/>
            <a:chExt cx="1058863" cy="296863"/>
          </a:xfrm>
        </p:grpSpPr>
        <p:sp>
          <p:nvSpPr>
            <p:cNvPr id="7" name="Oval 6"/>
            <p:cNvSpPr/>
            <p:nvPr/>
          </p:nvSpPr>
          <p:spPr>
            <a:xfrm>
              <a:off x="6635750" y="3949700"/>
              <a:ext cx="298450" cy="266700"/>
            </a:xfrm>
            <a:prstGeom prst="ellipse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5981150"/>
                </p:ext>
              </p:extLst>
            </p:nvPr>
          </p:nvGraphicFramePr>
          <p:xfrm>
            <a:off x="7037388" y="3943350"/>
            <a:ext cx="65722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19" name="Equation" r:id="rId17" imgW="520700" imgH="228600" progId="Equation.3">
                    <p:embed/>
                  </p:oleObj>
                </mc:Choice>
                <mc:Fallback>
                  <p:oleObj name="Equation" r:id="rId17" imgW="5207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037388" y="3943350"/>
                          <a:ext cx="657225" cy="29686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6111 -4.44444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3.33333E-6 L 0.14306 0.00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66700"/>
            <a:ext cx="5715000" cy="9525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Hvorslev</a:t>
            </a:r>
            <a:r>
              <a:rPr lang="en-US" sz="3600" dirty="0" smtClean="0"/>
              <a:t> Slug Test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4305300" y="2057400"/>
            <a:ext cx="4838700" cy="3657600"/>
            <a:chOff x="4305300" y="2057400"/>
            <a:chExt cx="4838700" cy="3657600"/>
          </a:xfrm>
        </p:grpSpPr>
        <p:sp>
          <p:nvSpPr>
            <p:cNvPr id="12" name="Rectangle 11"/>
            <p:cNvSpPr/>
            <p:nvPr/>
          </p:nvSpPr>
          <p:spPr>
            <a:xfrm>
              <a:off x="4305300" y="3632200"/>
              <a:ext cx="4838700" cy="2082800"/>
            </a:xfrm>
            <a:prstGeom prst="rect">
              <a:avLst/>
            </a:prstGeom>
            <a:pattFill prst="narHorz">
              <a:fgClr>
                <a:schemeClr val="bg1"/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86300" y="2057400"/>
              <a:ext cx="42037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6388100" y="2044700"/>
            <a:ext cx="774700" cy="3162300"/>
            <a:chOff x="6388100" y="2044700"/>
            <a:chExt cx="774700" cy="3162300"/>
          </a:xfrm>
        </p:grpSpPr>
        <p:sp>
          <p:nvSpPr>
            <p:cNvPr id="8" name="Rectangle 7"/>
            <p:cNvSpPr/>
            <p:nvPr/>
          </p:nvSpPr>
          <p:spPr>
            <a:xfrm>
              <a:off x="6388100" y="2057400"/>
              <a:ext cx="762000" cy="1574800"/>
            </a:xfrm>
            <a:prstGeom prst="rect">
              <a:avLst/>
            </a:prstGeom>
            <a:pattFill prst="ltUpDiag">
              <a:fgClr>
                <a:prstClr val="black"/>
              </a:fgClr>
              <a:bgClr>
                <a:srgbClr val="FFFF00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3632200"/>
              <a:ext cx="762000" cy="1574800"/>
            </a:xfrm>
            <a:prstGeom prst="rect">
              <a:avLst/>
            </a:prstGeom>
            <a:pattFill prst="sphere">
              <a:fgClr>
                <a:schemeClr val="bg1"/>
              </a:fgClr>
              <a:bgClr>
                <a:srgbClr val="FFFF00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044700"/>
              <a:ext cx="266700" cy="31369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29400" y="3048000"/>
              <a:ext cx="279400" cy="2133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6019800" y="274320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4900" y="3797300"/>
            <a:ext cx="1270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Gravel pack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6350000" y="1295400"/>
            <a:ext cx="952500" cy="666750"/>
            <a:chOff x="6350000" y="1295400"/>
            <a:chExt cx="952500" cy="6667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743700" y="1612900"/>
              <a:ext cx="0" cy="3429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96100" y="1619250"/>
              <a:ext cx="0" cy="3429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350000" y="1727200"/>
              <a:ext cx="330200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946900" y="1739900"/>
              <a:ext cx="355600" cy="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718300" y="1295400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7073900" y="4013200"/>
            <a:ext cx="393700" cy="101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43800" y="4368800"/>
            <a:ext cx="812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creen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08800" y="4597400"/>
            <a:ext cx="571500" cy="2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5829300" y="3695700"/>
            <a:ext cx="444500" cy="1473200"/>
            <a:chOff x="5829300" y="3695700"/>
            <a:chExt cx="444500" cy="14732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35700" y="3695700"/>
              <a:ext cx="38100" cy="147320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829300" y="4203700"/>
              <a:ext cx="4064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L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e</a:t>
              </a:r>
              <a:endParaRPr lang="en-US" sz="20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670300" y="5205968"/>
            <a:ext cx="2413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Partially Penetrating OK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8800" y="3771900"/>
            <a:ext cx="16722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/R must be &gt;8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794500" y="5320268"/>
            <a:ext cx="2041775" cy="394732"/>
            <a:chOff x="6794500" y="5320268"/>
            <a:chExt cx="2041775" cy="39473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6794500" y="5321300"/>
              <a:ext cx="381000" cy="1270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58000" y="5345668"/>
              <a:ext cx="21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39000" y="5320268"/>
              <a:ext cx="159727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high K </a:t>
              </a:r>
              <a:r>
                <a:rPr lang="en-US" dirty="0" smtClean="0">
                  <a:solidFill>
                    <a:srgbClr val="000000"/>
                  </a:solidFill>
                </a:rPr>
                <a:t>material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13466" y="2044700"/>
            <a:ext cx="19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only </a:t>
            </a:r>
            <a:r>
              <a:rPr lang="en-US" dirty="0" smtClean="0"/>
              <a:t>determined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749300" y="4766732"/>
            <a:ext cx="3288628" cy="625450"/>
            <a:chOff x="749300" y="4766732"/>
            <a:chExt cx="3288628" cy="62545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749300" y="4832350"/>
              <a:ext cx="3130550" cy="12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388533" y="4779433"/>
              <a:ext cx="1" cy="139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010833" y="4775198"/>
              <a:ext cx="1" cy="139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637366" y="4770966"/>
              <a:ext cx="1" cy="139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255433" y="4766732"/>
              <a:ext cx="1" cy="139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894666" y="4770966"/>
              <a:ext cx="1" cy="139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282700" y="4868333"/>
              <a:ext cx="114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93870" y="4850884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528870" y="4844534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6</a:t>
              </a:r>
              <a:endParaRPr lang="en-US" sz="12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25770" y="4857234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8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697270" y="4857234"/>
              <a:ext cx="3406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39900" y="5022850"/>
              <a:ext cx="107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minutes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6437" y="2247900"/>
            <a:ext cx="612129" cy="2702699"/>
            <a:chOff x="196437" y="2247900"/>
            <a:chExt cx="612129" cy="2702699"/>
          </a:xfrm>
        </p:grpSpPr>
        <p:grpSp>
          <p:nvGrpSpPr>
            <p:cNvPr id="70" name="Group 69"/>
            <p:cNvGrpSpPr/>
            <p:nvPr/>
          </p:nvGrpSpPr>
          <p:grpSpPr>
            <a:xfrm>
              <a:off x="457200" y="2247900"/>
              <a:ext cx="351366" cy="2702699"/>
              <a:chOff x="457200" y="2247900"/>
              <a:chExt cx="351366" cy="270269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49300" y="2400300"/>
                <a:ext cx="0" cy="24511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06966" y="2408766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11199" y="4847167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02733" y="4055533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00617" y="3718984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98500" y="3439584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06966" y="3189816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06967" y="2984499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4850" y="2781301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02733" y="2611966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06967" y="2489200"/>
                <a:ext cx="973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457200" y="4673600"/>
                <a:ext cx="165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.1</a:t>
                </a:r>
                <a:endParaRPr lang="en-US" sz="1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14350" y="2247900"/>
                <a:ext cx="165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63550" y="389255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.2</a:t>
                </a:r>
                <a:endParaRPr lang="en-US" sz="12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6250" y="356235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.3</a:t>
                </a:r>
                <a:endParaRPr lang="en-US" sz="12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69900" y="328295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.4</a:t>
                </a:r>
                <a:endParaRPr lang="en-US" sz="12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9900" y="303530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.5</a:t>
                </a:r>
                <a:endParaRPr lang="en-US" sz="12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76250" y="282575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.6</a:t>
                </a:r>
                <a:endParaRPr lang="en-US" sz="12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69900" y="261620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.7</a:t>
                </a:r>
                <a:endParaRPr lang="en-US" sz="12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69900" y="2451100"/>
                <a:ext cx="323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.8</a:t>
                </a:r>
                <a:endParaRPr lang="en-US" sz="1200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 rot="16200000">
              <a:off x="69850" y="3302000"/>
              <a:ext cx="591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H/H</a:t>
              </a:r>
              <a:r>
                <a:rPr lang="en-US" sz="1600" baseline="-25000" dirty="0" smtClean="0"/>
                <a:t>o</a:t>
              </a:r>
              <a:endParaRPr lang="en-US" sz="1600" baseline="-25000" dirty="0"/>
            </a:p>
          </p:txBody>
        </p:sp>
      </p:grpSp>
      <p:cxnSp>
        <p:nvCxnSpPr>
          <p:cNvPr id="98" name="Straight Connector 97"/>
          <p:cNvCxnSpPr/>
          <p:nvPr/>
        </p:nvCxnSpPr>
        <p:spPr>
          <a:xfrm>
            <a:off x="831850" y="2444750"/>
            <a:ext cx="2400300" cy="1930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920750" y="2520950"/>
            <a:ext cx="1981200" cy="1581150"/>
            <a:chOff x="920750" y="2520950"/>
            <a:chExt cx="1981200" cy="1581150"/>
          </a:xfrm>
        </p:grpSpPr>
        <p:sp>
          <p:nvSpPr>
            <p:cNvPr id="99" name="Oval 98"/>
            <p:cNvSpPr/>
            <p:nvPr/>
          </p:nvSpPr>
          <p:spPr>
            <a:xfrm>
              <a:off x="920750" y="252095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212850" y="272415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390650" y="291465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689100" y="309880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11350" y="332740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159000" y="354330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457450" y="370840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806700" y="4013200"/>
              <a:ext cx="95250" cy="889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V="1">
            <a:off x="631825" y="3524569"/>
            <a:ext cx="1541124" cy="3630"/>
          </a:xfrm>
          <a:prstGeom prst="line">
            <a:avLst/>
          </a:prstGeom>
          <a:ln>
            <a:solidFill>
              <a:srgbClr val="FFFFFF"/>
            </a:solidFill>
            <a:prstDash val="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2172950" y="3562670"/>
            <a:ext cx="17800" cy="1256980"/>
          </a:xfrm>
          <a:prstGeom prst="line">
            <a:avLst/>
          </a:prstGeom>
          <a:ln>
            <a:solidFill>
              <a:srgbClr val="FFFFFF"/>
            </a:solidFill>
            <a:prstDash val="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803400" y="4356100"/>
            <a:ext cx="482600" cy="577850"/>
            <a:chOff x="1803400" y="4356100"/>
            <a:chExt cx="482600" cy="577850"/>
          </a:xfrm>
        </p:grpSpPr>
        <p:sp>
          <p:nvSpPr>
            <p:cNvPr id="114" name="Oval 113"/>
            <p:cNvSpPr/>
            <p:nvPr/>
          </p:nvSpPr>
          <p:spPr>
            <a:xfrm>
              <a:off x="2095500" y="4737100"/>
              <a:ext cx="190500" cy="196850"/>
            </a:xfrm>
            <a:prstGeom prst="ellipse">
              <a:avLst/>
            </a:prstGeom>
            <a:noFill/>
            <a:ln w="1905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03400" y="4356100"/>
              <a:ext cx="417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37</a:t>
              </a:r>
              <a:endParaRPr lang="en-US" baseline="-25000" dirty="0"/>
            </a:p>
          </p:txBody>
        </p:sp>
      </p:grp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07672"/>
              </p:ext>
            </p:extLst>
          </p:nvPr>
        </p:nvGraphicFramePr>
        <p:xfrm>
          <a:off x="2584448" y="2429934"/>
          <a:ext cx="1335617" cy="94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Equation" r:id="rId4" imgW="825500" imgH="635000" progId="Equation.3">
                  <p:embed/>
                </p:oleObj>
              </mc:Choice>
              <mc:Fallback>
                <p:oleObj name="Equation" r:id="rId4" imgW="8255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4448" y="2429934"/>
                        <a:ext cx="1335617" cy="9452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5588000" y="359834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for piezometer or auger hole placed to monitor water or water quality – not fully penetrating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250" y="1905000"/>
            <a:ext cx="103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scale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6700" y="5251450"/>
            <a:ext cx="128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scale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0467" y="3105150"/>
            <a:ext cx="778933" cy="434834"/>
            <a:chOff x="770467" y="3105150"/>
            <a:chExt cx="778933" cy="434834"/>
          </a:xfrm>
        </p:grpSpPr>
        <p:sp>
          <p:nvSpPr>
            <p:cNvPr id="15" name="TextBox 14"/>
            <p:cNvSpPr txBox="1"/>
            <p:nvPr/>
          </p:nvSpPr>
          <p:spPr>
            <a:xfrm>
              <a:off x="850900" y="3105150"/>
              <a:ext cx="698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H/H</a:t>
              </a:r>
              <a:r>
                <a:rPr lang="en-US" sz="1000" baseline="-25000" dirty="0" smtClean="0"/>
                <a:t>o</a:t>
              </a:r>
              <a:r>
                <a:rPr lang="en-US" sz="1000" dirty="0" smtClean="0"/>
                <a:t>=.37</a:t>
              </a:r>
              <a:endParaRPr lang="en-US" sz="1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70467" y="3318933"/>
              <a:ext cx="309033" cy="22105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797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3" grpId="0" animBg="1"/>
      <p:bldP spid="40" grpId="0" animBg="1"/>
      <p:bldP spid="41" grpId="0" animBg="1"/>
      <p:bldP spid="44" grpId="0"/>
      <p:bldP spid="118" grpId="0"/>
      <p:bldP spid="3" grpId="0"/>
      <p:bldP spid="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92365"/>
            <a:ext cx="50673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Learning Goals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0350" y="1748367"/>
            <a:ext cx="8731250" cy="37716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 smtClean="0"/>
              <a:t>Master new vocabulary</a:t>
            </a:r>
          </a:p>
          <a:p>
            <a:r>
              <a:rPr lang="en-US" sz="4300" dirty="0" smtClean="0"/>
              <a:t>Understand concepts of “non-equilibrium flow”, ”steady-state flow” and “transient flow” and the geologic conditions that control flow</a:t>
            </a:r>
          </a:p>
          <a:p>
            <a:r>
              <a:rPr lang="en-US" sz="4300" dirty="0" smtClean="0"/>
              <a:t>Recognize the diffusion equation and Darcy’s Law in axial coordinates</a:t>
            </a:r>
          </a:p>
          <a:p>
            <a:r>
              <a:rPr lang="en-US" sz="4300" dirty="0" smtClean="0"/>
              <a:t>Understand (qualitatively and quantitatively) how water is produced from an aquifer to the well for both confined and unconfined aquifers</a:t>
            </a:r>
          </a:p>
          <a:p>
            <a:r>
              <a:rPr lang="en-US" sz="4300" dirty="0" smtClean="0"/>
              <a:t>Understand how the </a:t>
            </a:r>
            <a:r>
              <a:rPr lang="en-US" sz="4300" dirty="0" err="1" smtClean="0"/>
              <a:t>Theis</a:t>
            </a:r>
            <a:r>
              <a:rPr lang="en-US" sz="4300" dirty="0" smtClean="0"/>
              <a:t> equation was derived and be able to use the well function to calculate drawdown as a function of time and distance</a:t>
            </a:r>
          </a:p>
          <a:p>
            <a:r>
              <a:rPr lang="en-US" sz="4300" dirty="0" smtClean="0"/>
              <a:t>Be able to use non-dimensional variables to characterize the behavior of flow from wells</a:t>
            </a:r>
          </a:p>
          <a:p>
            <a:r>
              <a:rPr lang="en-US" sz="4300" dirty="0" smtClean="0"/>
              <a:t>Be able to identify when the </a:t>
            </a:r>
            <a:r>
              <a:rPr lang="en-US" sz="4300" dirty="0" err="1" smtClean="0"/>
              <a:t>Thiem</a:t>
            </a:r>
            <a:r>
              <a:rPr lang="en-US" sz="4300" dirty="0" smtClean="0"/>
              <a:t> equation is appropriate and use it in quantitative calculations</a:t>
            </a:r>
          </a:p>
          <a:p>
            <a:r>
              <a:rPr lang="en-US" sz="4300" dirty="0" smtClean="0"/>
              <a:t>Be able to use </a:t>
            </a:r>
            <a:r>
              <a:rPr lang="en-US" sz="4300" dirty="0" err="1" smtClean="0"/>
              <a:t>Theis</a:t>
            </a:r>
            <a:r>
              <a:rPr lang="en-US" sz="4300" dirty="0" smtClean="0"/>
              <a:t> and Jacob-Cooper methods to determine aquifer </a:t>
            </a:r>
            <a:r>
              <a:rPr lang="en-US" sz="4300" dirty="0" err="1" smtClean="0"/>
              <a:t>transmissivity</a:t>
            </a:r>
            <a:r>
              <a:rPr lang="en-US" sz="4300" dirty="0" smtClean="0"/>
              <a:t> and </a:t>
            </a:r>
            <a:r>
              <a:rPr lang="en-US" sz="4300" dirty="0" err="1" smtClean="0"/>
              <a:t>storativity</a:t>
            </a:r>
            <a:endParaRPr lang="en-US" sz="4300" dirty="0" smtClean="0"/>
          </a:p>
          <a:p>
            <a:r>
              <a:rPr lang="en-US" sz="4300" dirty="0" smtClean="0"/>
              <a:t>Be able to describe how draw-down curves are impacted by aquifer properties or recharge/barrier boundaries and quantitatively estimate the size of an aquifer</a:t>
            </a:r>
          </a:p>
          <a:p>
            <a:r>
              <a:rPr lang="en-US" sz="4300" dirty="0" smtClean="0"/>
              <a:t>Understand how aquifer properties are determined in slug tests and be able to undertake quantitative analysis of </a:t>
            </a:r>
            <a:r>
              <a:rPr lang="en-US" sz="4300" dirty="0" err="1" smtClean="0"/>
              <a:t>Hvorslev</a:t>
            </a:r>
            <a:r>
              <a:rPr lang="en-US" sz="4300" dirty="0" smtClean="0"/>
              <a:t> and Cooper-</a:t>
            </a:r>
            <a:r>
              <a:rPr lang="en-US" sz="4300" dirty="0" err="1" smtClean="0"/>
              <a:t>Bredehoeft</a:t>
            </a:r>
            <a:r>
              <a:rPr lang="en-US" sz="4300" dirty="0" smtClean="0"/>
              <a:t>-</a:t>
            </a:r>
            <a:r>
              <a:rPr lang="en-US" sz="4300" dirty="0" err="1" smtClean="0"/>
              <a:t>Papadopulos</a:t>
            </a:r>
            <a:r>
              <a:rPr lang="en-US" sz="4300" dirty="0" smtClean="0"/>
              <a:t> tests.</a:t>
            </a:r>
          </a:p>
          <a:p>
            <a:r>
              <a:rPr lang="en-US" sz="4300" dirty="0" smtClean="0"/>
              <a:t>Be able to describe what controls flow from wells starting at early time and extending to long time intervals</a:t>
            </a:r>
          </a:p>
          <a:p>
            <a:r>
              <a:rPr lang="en-US" sz="4300" dirty="0" smtClean="0"/>
              <a:t>Be able to describe quantitatively how drawdown behaves if nearby wells have overlapping cones of depression</a:t>
            </a:r>
          </a:p>
          <a:p>
            <a:r>
              <a:rPr lang="en-US" sz="4300" dirty="0" smtClean="0"/>
              <a:t>Understand the limits to what has been developed in this module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9756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156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1879600"/>
            <a:ext cx="22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End: Well Testing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9800" y="2844800"/>
            <a:ext cx="287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Coming up:  Final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rgbClr val="948A54"/>
                </a:solidFill>
              </a:rPr>
              <a:t>Other “Type” </a:t>
            </a:r>
            <a:r>
              <a:rPr lang="en-US" sz="1800" dirty="0" smtClean="0">
                <a:solidFill>
                  <a:srgbClr val="948A54"/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Last Comments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8333" y="178065"/>
            <a:ext cx="48514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9756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156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1854200"/>
            <a:ext cx="8724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 </a:t>
            </a:r>
            <a:r>
              <a:rPr lang="en-US" sz="2000" dirty="0" smtClean="0"/>
              <a:t>contribution of borehole </a:t>
            </a:r>
            <a:r>
              <a:rPr lang="en-US" sz="2000" dirty="0" smtClean="0"/>
              <a:t>storage and skin effects </a:t>
            </a:r>
            <a:r>
              <a:rPr lang="en-US" sz="2000" dirty="0" smtClean="0"/>
              <a:t>to</a:t>
            </a:r>
            <a:r>
              <a:rPr lang="en-US" sz="2000" dirty="0" smtClean="0"/>
              <a:t> </a:t>
            </a:r>
            <a:r>
              <a:rPr lang="en-US" sz="2000" dirty="0" smtClean="0"/>
              <a:t>flow to wells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Be able to identify factors controlling well flow from initiation of pumping to late time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 (qualitatively and quantitatively) what is meant by well interference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 </a:t>
            </a:r>
            <a:r>
              <a:rPr lang="en-US" sz="2000" dirty="0" smtClean="0"/>
              <a:t>the effect of boundaries (recharge and </a:t>
            </a:r>
            <a:r>
              <a:rPr lang="en-US" sz="2000" dirty="0" smtClean="0"/>
              <a:t>barrier</a:t>
            </a:r>
            <a:r>
              <a:rPr lang="en-US" sz="2000" dirty="0" smtClean="0"/>
              <a:t>) on flow to wells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 what is meant by ambient flow in a borehole and what information can be gained from flow logging or a packer test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Recognize the large range of geometries in natural systems and the limits to application of the models discussed in this </a:t>
            </a:r>
            <a:r>
              <a:rPr lang="en-US" sz="2000" dirty="0" smtClean="0"/>
              <a:t>module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995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33" y="178065"/>
            <a:ext cx="48514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Borehole Storage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6" y="19756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156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4400" y="1269999"/>
            <a:ext cx="622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pumping begins, the first water comes from the borehole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892" y="1710267"/>
            <a:ext cx="807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aquifer has low T and S,  a large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may be needed to induce flow into the well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2116666"/>
            <a:ext cx="703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water is coming from Borehole Storage,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will be proportional to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600" y="252306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/>
              <a:t>A </a:t>
            </a:r>
            <a:r>
              <a:rPr lang="en-US" dirty="0" smtClean="0"/>
              <a:t>King </a:t>
            </a:r>
            <a:r>
              <a:rPr lang="en-US" dirty="0"/>
              <a:t>County domestic water well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2601" y="2544233"/>
            <a:ext cx="180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gallon =.134 ft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7" name="Picture 16" descr="NorsenWe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2" y="2929217"/>
            <a:ext cx="2122335" cy="2785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469" y="3327399"/>
            <a:ext cx="1864613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420’ deep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0.5’ diameter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Head is 125’ below surface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5’ screened in </a:t>
            </a:r>
            <a:r>
              <a:rPr lang="en-US" sz="1200" dirty="0" err="1" smtClean="0">
                <a:solidFill>
                  <a:srgbClr val="000000"/>
                </a:solidFill>
              </a:rPr>
              <a:t>silty</a:t>
            </a:r>
            <a:r>
              <a:rPr lang="en-US" sz="1200" dirty="0" smtClean="0">
                <a:solidFill>
                  <a:srgbClr val="000000"/>
                </a:solidFill>
              </a:rPr>
              <a:t> sand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666" y="4394200"/>
            <a:ext cx="154644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Pump test: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Q=2 gallons/minute</a:t>
            </a:r>
          </a:p>
          <a:p>
            <a:r>
              <a:rPr lang="en-US" sz="12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200" dirty="0">
                <a:solidFill>
                  <a:srgbClr val="000000"/>
                </a:solidFill>
              </a:rPr>
              <a:t>h=200’ after 2 hours 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6533" y="3547535"/>
            <a:ext cx="339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gallons/minute = </a:t>
            </a:r>
            <a:r>
              <a:rPr lang="en-US" dirty="0"/>
              <a:t>32 ft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in 2 hour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1934" y="3115734"/>
            <a:ext cx="420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200’ of 0.5’ well bore =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*0.25</a:t>
            </a:r>
            <a:r>
              <a:rPr lang="en-US" baseline="30000" dirty="0" smtClean="0"/>
              <a:t>2</a:t>
            </a:r>
            <a:r>
              <a:rPr lang="en-US" dirty="0" smtClean="0"/>
              <a:t>*200=39 ft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6730997" y="3098798"/>
            <a:ext cx="575733" cy="448733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33434" y="3551766"/>
            <a:ext cx="499534" cy="380999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0334" y="3928532"/>
            <a:ext cx="474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uring pump test all water came from well bore.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59200" y="4301066"/>
            <a:ext cx="271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not a very good well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91933" y="4715934"/>
            <a:ext cx="481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know how long it takes for water to recover when pump is turned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/>
      <p:bldP spid="10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8333" y="482865"/>
            <a:ext cx="4851400" cy="7871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Skin Effects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9756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156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015067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Drilling tends to smear clay into aquifer near the borehole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Leads to low conductivity layer around the screen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Tends to retard flow of water into well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Slug test (or any single well test) may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measure properties of skin and not properties of aquifer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Critical step is “Well development”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water is surged into and out of well to clear the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7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86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/>
              <a:t>Controls on flow in wells: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4" y="1519766"/>
            <a:ext cx="7814734" cy="37716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orehole </a:t>
            </a:r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Skin effect</a:t>
            </a:r>
          </a:p>
          <a:p>
            <a:pPr lvl="1"/>
            <a:r>
              <a:rPr lang="en-US" dirty="0" smtClean="0"/>
              <a:t>Aquifer </a:t>
            </a:r>
            <a:r>
              <a:rPr lang="en-US" dirty="0" err="1" smtClean="0"/>
              <a:t>Storativity</a:t>
            </a:r>
            <a:endParaRPr lang="en-US" dirty="0" smtClean="0"/>
          </a:p>
          <a:p>
            <a:pPr lvl="1"/>
            <a:r>
              <a:rPr lang="en-US" dirty="0" smtClean="0"/>
              <a:t>Aquifer </a:t>
            </a:r>
            <a:r>
              <a:rPr lang="en-US" dirty="0" err="1" smtClean="0"/>
              <a:t>Transmissivity</a:t>
            </a:r>
            <a:endParaRPr lang="en-US" dirty="0" smtClean="0"/>
          </a:p>
          <a:p>
            <a:pPr lvl="1"/>
            <a:r>
              <a:rPr lang="en-US" dirty="0" smtClean="0"/>
              <a:t>Recharge/barrier boundaries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900" y="1143000"/>
            <a:ext cx="557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order of impact from early to late </a:t>
            </a:r>
            <a:r>
              <a:rPr lang="en-US" sz="2400" dirty="0" smtClean="0"/>
              <a:t>time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766" y="148432"/>
            <a:ext cx="5291667" cy="952500"/>
          </a:xfrm>
        </p:spPr>
        <p:txBody>
          <a:bodyPr>
            <a:normAutofit/>
          </a:bodyPr>
          <a:lstStyle/>
          <a:p>
            <a:r>
              <a:rPr lang="en-US" sz="3600" dirty="0"/>
              <a:t>Well interference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31800" y="2171700"/>
            <a:ext cx="8589433" cy="2192867"/>
            <a:chOff x="431800" y="2171700"/>
            <a:chExt cx="8589433" cy="2192867"/>
          </a:xfrm>
        </p:grpSpPr>
        <p:grpSp>
          <p:nvGrpSpPr>
            <p:cNvPr id="9" name="Group 8"/>
            <p:cNvGrpSpPr/>
            <p:nvPr/>
          </p:nvGrpSpPr>
          <p:grpSpPr>
            <a:xfrm>
              <a:off x="863601" y="3327400"/>
              <a:ext cx="8157632" cy="1037167"/>
              <a:chOff x="1117600" y="2882900"/>
              <a:chExt cx="7594600" cy="1244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55700" y="3086100"/>
                <a:ext cx="6654800" cy="863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7600" y="2882900"/>
                <a:ext cx="6692900" cy="1651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43000" y="3962400"/>
                <a:ext cx="6692900" cy="1651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58000" y="3327400"/>
                <a:ext cx="18542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Confined Aquifer</a:t>
                </a:r>
                <a:endParaRPr lang="en-US" dirty="0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flipV="1">
              <a:off x="457200" y="2171700"/>
              <a:ext cx="8178800" cy="127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1800" y="2425700"/>
              <a:ext cx="8267700" cy="12700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37631" y="2239434"/>
            <a:ext cx="6210300" cy="2000249"/>
            <a:chOff x="537631" y="2239434"/>
            <a:chExt cx="6210300" cy="2000249"/>
          </a:xfrm>
        </p:grpSpPr>
        <p:grpSp>
          <p:nvGrpSpPr>
            <p:cNvPr id="20" name="Group 19"/>
            <p:cNvGrpSpPr/>
            <p:nvPr/>
          </p:nvGrpSpPr>
          <p:grpSpPr>
            <a:xfrm>
              <a:off x="537631" y="2423583"/>
              <a:ext cx="6210300" cy="719667"/>
              <a:chOff x="546100" y="1841500"/>
              <a:chExt cx="6210300" cy="86360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546100" y="1854200"/>
                <a:ext cx="25400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3263900" y="1841500"/>
                <a:ext cx="25019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62500" y="1968500"/>
                <a:ext cx="19939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060700" y="2239434"/>
              <a:ext cx="177800" cy="2000249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28331" y="2197100"/>
            <a:ext cx="6210300" cy="2000249"/>
            <a:chOff x="1312331" y="1947334"/>
            <a:chExt cx="6210300" cy="2000249"/>
          </a:xfrm>
        </p:grpSpPr>
        <p:sp>
          <p:nvSpPr>
            <p:cNvPr id="32" name="Rectangle 31"/>
            <p:cNvSpPr/>
            <p:nvPr/>
          </p:nvSpPr>
          <p:spPr>
            <a:xfrm>
              <a:off x="3848100" y="1947334"/>
              <a:ext cx="177800" cy="2000249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312331" y="2194983"/>
              <a:ext cx="6210300" cy="719667"/>
              <a:chOff x="546100" y="1841500"/>
              <a:chExt cx="6210300" cy="863600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546100" y="1854200"/>
                <a:ext cx="25400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flipH="1">
                <a:off x="3263900" y="1841500"/>
                <a:ext cx="25019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62500" y="1968500"/>
                <a:ext cx="19939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66700" y="4597400"/>
            <a:ext cx="5425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Hydraulic head is measure of energy</a:t>
            </a:r>
          </a:p>
          <a:p>
            <a:r>
              <a:rPr lang="en-US" dirty="0" smtClean="0"/>
              <a:t>Energy is a scalar and is additive</a:t>
            </a:r>
          </a:p>
          <a:p>
            <a:r>
              <a:rPr lang="en-US" dirty="0" smtClean="0"/>
              <a:t>Just add drawdown for each well to get total drawdown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3263900" y="2916721"/>
            <a:ext cx="1574800" cy="245579"/>
          </a:xfrm>
          <a:custGeom>
            <a:avLst/>
            <a:gdLst>
              <a:gd name="connsiteX0" fmla="*/ 0 w 1574800"/>
              <a:gd name="connsiteY0" fmla="*/ 232879 h 245579"/>
              <a:gd name="connsiteX1" fmla="*/ 215900 w 1574800"/>
              <a:gd name="connsiteY1" fmla="*/ 131279 h 245579"/>
              <a:gd name="connsiteX2" fmla="*/ 482600 w 1574800"/>
              <a:gd name="connsiteY2" fmla="*/ 55079 h 245579"/>
              <a:gd name="connsiteX3" fmla="*/ 698500 w 1574800"/>
              <a:gd name="connsiteY3" fmla="*/ 4279 h 245579"/>
              <a:gd name="connsiteX4" fmla="*/ 825500 w 1574800"/>
              <a:gd name="connsiteY4" fmla="*/ 4279 h 245579"/>
              <a:gd name="connsiteX5" fmla="*/ 939800 w 1574800"/>
              <a:gd name="connsiteY5" fmla="*/ 16979 h 245579"/>
              <a:gd name="connsiteX6" fmla="*/ 1066800 w 1574800"/>
              <a:gd name="connsiteY6" fmla="*/ 55079 h 245579"/>
              <a:gd name="connsiteX7" fmla="*/ 1308100 w 1574800"/>
              <a:gd name="connsiteY7" fmla="*/ 143979 h 245579"/>
              <a:gd name="connsiteX8" fmla="*/ 1574800 w 1574800"/>
              <a:gd name="connsiteY8" fmla="*/ 245579 h 245579"/>
              <a:gd name="connsiteX9" fmla="*/ 1574800 w 1574800"/>
              <a:gd name="connsiteY9" fmla="*/ 245579 h 24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4800" h="245579">
                <a:moveTo>
                  <a:pt x="0" y="232879"/>
                </a:moveTo>
                <a:cubicBezTo>
                  <a:pt x="67733" y="196895"/>
                  <a:pt x="135467" y="160912"/>
                  <a:pt x="215900" y="131279"/>
                </a:cubicBezTo>
                <a:cubicBezTo>
                  <a:pt x="296333" y="101646"/>
                  <a:pt x="402167" y="76246"/>
                  <a:pt x="482600" y="55079"/>
                </a:cubicBezTo>
                <a:cubicBezTo>
                  <a:pt x="563033" y="33912"/>
                  <a:pt x="641350" y="12746"/>
                  <a:pt x="698500" y="4279"/>
                </a:cubicBezTo>
                <a:cubicBezTo>
                  <a:pt x="755650" y="-4188"/>
                  <a:pt x="785283" y="2162"/>
                  <a:pt x="825500" y="4279"/>
                </a:cubicBezTo>
                <a:cubicBezTo>
                  <a:pt x="865717" y="6396"/>
                  <a:pt x="899584" y="8512"/>
                  <a:pt x="939800" y="16979"/>
                </a:cubicBezTo>
                <a:cubicBezTo>
                  <a:pt x="980016" y="25446"/>
                  <a:pt x="1005417" y="33912"/>
                  <a:pt x="1066800" y="55079"/>
                </a:cubicBezTo>
                <a:cubicBezTo>
                  <a:pt x="1128183" y="76246"/>
                  <a:pt x="1308100" y="143979"/>
                  <a:pt x="1308100" y="143979"/>
                </a:cubicBezTo>
                <a:lnTo>
                  <a:pt x="1574800" y="245579"/>
                </a:lnTo>
                <a:lnTo>
                  <a:pt x="1574800" y="245579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25900" y="3086100"/>
            <a:ext cx="17526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4432300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Greater drawdown</a:t>
            </a:r>
          </a:p>
          <a:p>
            <a:r>
              <a:rPr lang="en-US" dirty="0" smtClean="0"/>
              <a:t>Smaller hydraulic gradient</a:t>
            </a:r>
          </a:p>
          <a:p>
            <a:r>
              <a:rPr lang="en-US" dirty="0" smtClean="0"/>
              <a:t>Reduced flow to wells</a:t>
            </a:r>
          </a:p>
          <a:p>
            <a:r>
              <a:rPr lang="en-US" dirty="0" smtClean="0"/>
              <a:t>Flow divide between wells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051300" y="2197100"/>
            <a:ext cx="4648200" cy="2159000"/>
            <a:chOff x="4051300" y="2197100"/>
            <a:chExt cx="4648200" cy="2159000"/>
          </a:xfrm>
        </p:grpSpPr>
        <p:sp>
          <p:nvSpPr>
            <p:cNvPr id="50" name="Rectangle 49"/>
            <p:cNvSpPr/>
            <p:nvPr/>
          </p:nvSpPr>
          <p:spPr>
            <a:xfrm>
              <a:off x="4051300" y="2197100"/>
              <a:ext cx="4648200" cy="2159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9000"/>
                  </a:schemeClr>
                </a:gs>
                <a:gs pos="80000">
                  <a:schemeClr val="accent1">
                    <a:shade val="93000"/>
                    <a:satMod val="130000"/>
                    <a:alpha val="89000"/>
                  </a:schemeClr>
                </a:gs>
                <a:gs pos="100000">
                  <a:schemeClr val="accent1">
                    <a:shade val="94000"/>
                    <a:satMod val="135000"/>
                    <a:alpha val="89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4500" y="2540000"/>
              <a:ext cx="43561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And Barrier Boundary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Drawdown with barrier boundary of aquifer can be calculated as the interference due to an “image” well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23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 animBg="1"/>
      <p:bldP spid="48" grpId="0" build="p" bldLvl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90765"/>
            <a:ext cx="7429500" cy="952500"/>
          </a:xfrm>
        </p:spPr>
        <p:txBody>
          <a:bodyPr/>
          <a:lstStyle/>
          <a:p>
            <a:r>
              <a:rPr lang="en-US" sz="3600" dirty="0"/>
              <a:t>Boundary and Dimension Effects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316414" y="1475053"/>
            <a:ext cx="1412874" cy="1078177"/>
            <a:chOff x="4316414" y="1475053"/>
            <a:chExt cx="1412874" cy="107817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316414" y="1475053"/>
              <a:ext cx="74596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1-D</a:t>
              </a: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29150" y="1486959"/>
              <a:ext cx="1100138" cy="1066271"/>
              <a:chOff x="2916" y="1124"/>
              <a:chExt cx="693" cy="806"/>
            </a:xfrm>
          </p:grpSpPr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2916" y="1807"/>
                <a:ext cx="146" cy="123"/>
              </a:xfrm>
              <a:prstGeom prst="ellipse">
                <a:avLst/>
              </a:prstGeom>
              <a:solidFill>
                <a:schemeClr val="accent1"/>
              </a:solidFill>
              <a:ln w="12700">
                <a:round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121893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2955" y="1124"/>
                <a:ext cx="654" cy="591"/>
              </a:xfrm>
              <a:prstGeom prst="line">
                <a:avLst/>
              </a:prstGeom>
              <a:noFill/>
              <a:ln w="28575">
                <a:solidFill>
                  <a:srgbClr val="FD200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484939" y="1192742"/>
            <a:ext cx="2295525" cy="1058334"/>
            <a:chOff x="6484939" y="1434042"/>
            <a:chExt cx="2295525" cy="105833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734176" y="1434042"/>
              <a:ext cx="74596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2-D</a:t>
              </a:r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6484939" y="1983053"/>
              <a:ext cx="2295525" cy="509323"/>
              <a:chOff x="1846" y="1799"/>
              <a:chExt cx="1446" cy="385"/>
            </a:xfrm>
          </p:grpSpPr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1846" y="1799"/>
                <a:ext cx="1446" cy="385"/>
              </a:xfrm>
              <a:prstGeom prst="ellipse">
                <a:avLst/>
              </a:prstGeom>
              <a:solidFill>
                <a:schemeClr val="accent1"/>
              </a:solidFill>
              <a:ln w="12700">
                <a:round/>
                <a:headEnd/>
                <a:tailEnd/>
              </a:ln>
              <a:effectLst/>
              <a:scene3d>
                <a:camera prst="legacyObliqu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1897" y="1874"/>
                <a:ext cx="1215" cy="221"/>
              </a:xfrm>
              <a:prstGeom prst="line">
                <a:avLst/>
              </a:prstGeom>
              <a:noFill/>
              <a:ln w="28575">
                <a:solidFill>
                  <a:srgbClr val="FD200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2146" y="1840"/>
                <a:ext cx="931" cy="304"/>
              </a:xfrm>
              <a:prstGeom prst="line">
                <a:avLst/>
              </a:prstGeom>
              <a:noFill/>
              <a:ln w="28575">
                <a:solidFill>
                  <a:srgbClr val="FD200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652964" y="2823104"/>
            <a:ext cx="2195512" cy="1112573"/>
            <a:chOff x="4652964" y="2823104"/>
            <a:chExt cx="2195512" cy="111257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652964" y="3160183"/>
              <a:ext cx="74596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3-D</a:t>
              </a:r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5416551" y="2823104"/>
              <a:ext cx="1431925" cy="1112573"/>
              <a:chOff x="3312" y="2710"/>
              <a:chExt cx="902" cy="841"/>
            </a:xfrm>
          </p:grpSpPr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431" y="2961"/>
                <a:ext cx="515" cy="454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3312" y="3166"/>
                <a:ext cx="902" cy="14"/>
              </a:xfrm>
              <a:prstGeom prst="line">
                <a:avLst/>
              </a:prstGeom>
              <a:noFill/>
              <a:ln w="28575">
                <a:solidFill>
                  <a:srgbClr val="FD200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rot="5400000" flipH="1" flipV="1">
                <a:off x="3315" y="3123"/>
                <a:ext cx="841" cy="16"/>
              </a:xfrm>
              <a:prstGeom prst="line">
                <a:avLst/>
              </a:prstGeom>
              <a:noFill/>
              <a:ln w="28575">
                <a:solidFill>
                  <a:srgbClr val="FD200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3623" y="2989"/>
                <a:ext cx="217" cy="355"/>
              </a:xfrm>
              <a:prstGeom prst="line">
                <a:avLst/>
              </a:prstGeom>
              <a:noFill/>
              <a:ln w="28575">
                <a:solidFill>
                  <a:srgbClr val="FD200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586289" y="4475428"/>
            <a:ext cx="34825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</a:rPr>
              <a:t>Network/Flow geometry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9725" y="1656292"/>
            <a:ext cx="3125919" cy="2836301"/>
            <a:chOff x="339725" y="1656292"/>
            <a:chExt cx="3125919" cy="2836301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530225" y="4030928"/>
              <a:ext cx="293541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34" charset="0"/>
                </a:rPr>
                <a:t>Reservoir geometry</a:t>
              </a:r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39725" y="1656292"/>
              <a:ext cx="3082925" cy="1956594"/>
              <a:chOff x="214" y="1252"/>
              <a:chExt cx="1942" cy="1479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293" y="2096"/>
                <a:ext cx="1020" cy="4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319" y="2254"/>
                <a:ext cx="1146" cy="2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882" y="2043"/>
                <a:ext cx="1272" cy="5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314" y="2091"/>
                <a:ext cx="1424" cy="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flipV="1">
                <a:off x="503" y="1927"/>
                <a:ext cx="510" cy="5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V="1">
                <a:off x="1045" y="1990"/>
                <a:ext cx="426" cy="5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V="1">
                <a:off x="1155" y="1980"/>
                <a:ext cx="652" cy="6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V="1">
                <a:off x="1644" y="1848"/>
                <a:ext cx="289" cy="8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677" y="2054"/>
                <a:ext cx="983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795" y="1967"/>
                <a:ext cx="983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808" y="2186"/>
                <a:ext cx="983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547" y="2257"/>
                <a:ext cx="984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24" y="2349"/>
                <a:ext cx="984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758" y="1793"/>
                <a:ext cx="1272" cy="5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398" y="1953"/>
                <a:ext cx="1272" cy="5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316" y="2019"/>
                <a:ext cx="1272" cy="5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214" y="1780"/>
                <a:ext cx="1942" cy="951"/>
              </a:xfrm>
              <a:custGeom>
                <a:avLst/>
                <a:gdLst/>
                <a:ahLst/>
                <a:cxnLst>
                  <a:cxn ang="0">
                    <a:pos x="139" y="300"/>
                  </a:cxn>
                  <a:cxn ang="0">
                    <a:pos x="269" y="254"/>
                  </a:cxn>
                  <a:cxn ang="0">
                    <a:pos x="431" y="123"/>
                  </a:cxn>
                  <a:cxn ang="0">
                    <a:pos x="639" y="61"/>
                  </a:cxn>
                  <a:cxn ang="0">
                    <a:pos x="1046" y="23"/>
                  </a:cxn>
                  <a:cxn ang="0">
                    <a:pos x="1100" y="46"/>
                  </a:cxn>
                  <a:cxn ang="0">
                    <a:pos x="1223" y="107"/>
                  </a:cxn>
                  <a:cxn ang="0">
                    <a:pos x="1469" y="207"/>
                  </a:cxn>
                  <a:cxn ang="0">
                    <a:pos x="1608" y="261"/>
                  </a:cxn>
                  <a:cxn ang="0">
                    <a:pos x="1754" y="307"/>
                  </a:cxn>
                  <a:cxn ang="0">
                    <a:pos x="2316" y="307"/>
                  </a:cxn>
                  <a:cxn ang="0">
                    <a:pos x="2454" y="146"/>
                  </a:cxn>
                  <a:cxn ang="0">
                    <a:pos x="2608" y="169"/>
                  </a:cxn>
                  <a:cxn ang="0">
                    <a:pos x="2685" y="392"/>
                  </a:cxn>
                  <a:cxn ang="0">
                    <a:pos x="2677" y="877"/>
                  </a:cxn>
                  <a:cxn ang="0">
                    <a:pos x="2800" y="1146"/>
                  </a:cxn>
                  <a:cxn ang="0">
                    <a:pos x="2823" y="1215"/>
                  </a:cxn>
                  <a:cxn ang="0">
                    <a:pos x="2808" y="1307"/>
                  </a:cxn>
                  <a:cxn ang="0">
                    <a:pos x="2231" y="1377"/>
                  </a:cxn>
                  <a:cxn ang="0">
                    <a:pos x="2100" y="1161"/>
                  </a:cxn>
                  <a:cxn ang="0">
                    <a:pos x="2023" y="1161"/>
                  </a:cxn>
                  <a:cxn ang="0">
                    <a:pos x="1892" y="1269"/>
                  </a:cxn>
                  <a:cxn ang="0">
                    <a:pos x="1677" y="1215"/>
                  </a:cxn>
                  <a:cxn ang="0">
                    <a:pos x="1585" y="1169"/>
                  </a:cxn>
                  <a:cxn ang="0">
                    <a:pos x="1446" y="1269"/>
                  </a:cxn>
                  <a:cxn ang="0">
                    <a:pos x="1331" y="1153"/>
                  </a:cxn>
                  <a:cxn ang="0">
                    <a:pos x="1200" y="1061"/>
                  </a:cxn>
                  <a:cxn ang="0">
                    <a:pos x="269" y="1000"/>
                  </a:cxn>
                  <a:cxn ang="0">
                    <a:pos x="146" y="884"/>
                  </a:cxn>
                  <a:cxn ang="0">
                    <a:pos x="0" y="846"/>
                  </a:cxn>
                  <a:cxn ang="0">
                    <a:pos x="108" y="723"/>
                  </a:cxn>
                  <a:cxn ang="0">
                    <a:pos x="377" y="707"/>
                  </a:cxn>
                  <a:cxn ang="0">
                    <a:pos x="369" y="661"/>
                  </a:cxn>
                  <a:cxn ang="0">
                    <a:pos x="131" y="492"/>
                  </a:cxn>
                  <a:cxn ang="0">
                    <a:pos x="131" y="361"/>
                  </a:cxn>
                </a:cxnLst>
                <a:rect l="0" t="0" r="r" b="b"/>
                <a:pathLst>
                  <a:path w="2842" h="1387">
                    <a:moveTo>
                      <a:pt x="131" y="361"/>
                    </a:moveTo>
                    <a:cubicBezTo>
                      <a:pt x="134" y="341"/>
                      <a:pt x="131" y="319"/>
                      <a:pt x="139" y="300"/>
                    </a:cubicBezTo>
                    <a:cubicBezTo>
                      <a:pt x="142" y="293"/>
                      <a:pt x="154" y="294"/>
                      <a:pt x="162" y="292"/>
                    </a:cubicBezTo>
                    <a:cubicBezTo>
                      <a:pt x="198" y="281"/>
                      <a:pt x="237" y="275"/>
                      <a:pt x="269" y="254"/>
                    </a:cubicBezTo>
                    <a:cubicBezTo>
                      <a:pt x="314" y="225"/>
                      <a:pt x="353" y="188"/>
                      <a:pt x="393" y="154"/>
                    </a:cubicBezTo>
                    <a:cubicBezTo>
                      <a:pt x="407" y="142"/>
                      <a:pt x="411" y="128"/>
                      <a:pt x="431" y="123"/>
                    </a:cubicBezTo>
                    <a:cubicBezTo>
                      <a:pt x="433" y="123"/>
                      <a:pt x="519" y="112"/>
                      <a:pt x="546" y="100"/>
                    </a:cubicBezTo>
                    <a:cubicBezTo>
                      <a:pt x="596" y="79"/>
                      <a:pt x="578" y="72"/>
                      <a:pt x="639" y="61"/>
                    </a:cubicBezTo>
                    <a:cubicBezTo>
                      <a:pt x="706" y="27"/>
                      <a:pt x="755" y="9"/>
                      <a:pt x="831" y="0"/>
                    </a:cubicBezTo>
                    <a:cubicBezTo>
                      <a:pt x="916" y="5"/>
                      <a:pt x="968" y="11"/>
                      <a:pt x="1046" y="23"/>
                    </a:cubicBezTo>
                    <a:cubicBezTo>
                      <a:pt x="1054" y="26"/>
                      <a:pt x="1062" y="28"/>
                      <a:pt x="1069" y="31"/>
                    </a:cubicBezTo>
                    <a:cubicBezTo>
                      <a:pt x="1080" y="35"/>
                      <a:pt x="1089" y="42"/>
                      <a:pt x="1100" y="46"/>
                    </a:cubicBezTo>
                    <a:cubicBezTo>
                      <a:pt x="1123" y="55"/>
                      <a:pt x="1169" y="69"/>
                      <a:pt x="1169" y="69"/>
                    </a:cubicBezTo>
                    <a:cubicBezTo>
                      <a:pt x="1189" y="87"/>
                      <a:pt x="1197" y="99"/>
                      <a:pt x="1223" y="107"/>
                    </a:cubicBezTo>
                    <a:cubicBezTo>
                      <a:pt x="1269" y="139"/>
                      <a:pt x="1271" y="144"/>
                      <a:pt x="1331" y="154"/>
                    </a:cubicBezTo>
                    <a:cubicBezTo>
                      <a:pt x="1437" y="207"/>
                      <a:pt x="1389" y="195"/>
                      <a:pt x="1469" y="207"/>
                    </a:cubicBezTo>
                    <a:cubicBezTo>
                      <a:pt x="1506" y="244"/>
                      <a:pt x="1460" y="204"/>
                      <a:pt x="1546" y="231"/>
                    </a:cubicBezTo>
                    <a:cubicBezTo>
                      <a:pt x="1568" y="238"/>
                      <a:pt x="1587" y="251"/>
                      <a:pt x="1608" y="261"/>
                    </a:cubicBezTo>
                    <a:cubicBezTo>
                      <a:pt x="1618" y="266"/>
                      <a:pt x="1629" y="266"/>
                      <a:pt x="1639" y="269"/>
                    </a:cubicBezTo>
                    <a:cubicBezTo>
                      <a:pt x="1679" y="300"/>
                      <a:pt x="1702" y="300"/>
                      <a:pt x="1754" y="307"/>
                    </a:cubicBezTo>
                    <a:cubicBezTo>
                      <a:pt x="1814" y="371"/>
                      <a:pt x="1929" y="334"/>
                      <a:pt x="2000" y="331"/>
                    </a:cubicBezTo>
                    <a:cubicBezTo>
                      <a:pt x="2104" y="323"/>
                      <a:pt x="2216" y="333"/>
                      <a:pt x="2316" y="307"/>
                    </a:cubicBezTo>
                    <a:cubicBezTo>
                      <a:pt x="2362" y="277"/>
                      <a:pt x="2383" y="233"/>
                      <a:pt x="2416" y="192"/>
                    </a:cubicBezTo>
                    <a:cubicBezTo>
                      <a:pt x="2434" y="170"/>
                      <a:pt x="2428" y="163"/>
                      <a:pt x="2454" y="146"/>
                    </a:cubicBezTo>
                    <a:cubicBezTo>
                      <a:pt x="2475" y="132"/>
                      <a:pt x="2508" y="131"/>
                      <a:pt x="2531" y="123"/>
                    </a:cubicBezTo>
                    <a:cubicBezTo>
                      <a:pt x="2556" y="139"/>
                      <a:pt x="2586" y="149"/>
                      <a:pt x="2608" y="169"/>
                    </a:cubicBezTo>
                    <a:cubicBezTo>
                      <a:pt x="2622" y="181"/>
                      <a:pt x="2639" y="215"/>
                      <a:pt x="2639" y="215"/>
                    </a:cubicBezTo>
                    <a:cubicBezTo>
                      <a:pt x="2657" y="274"/>
                      <a:pt x="2657" y="337"/>
                      <a:pt x="2685" y="392"/>
                    </a:cubicBezTo>
                    <a:cubicBezTo>
                      <a:pt x="2701" y="460"/>
                      <a:pt x="2710" y="513"/>
                      <a:pt x="2716" y="584"/>
                    </a:cubicBezTo>
                    <a:cubicBezTo>
                      <a:pt x="2711" y="699"/>
                      <a:pt x="2704" y="773"/>
                      <a:pt x="2677" y="877"/>
                    </a:cubicBezTo>
                    <a:cubicBezTo>
                      <a:pt x="2686" y="955"/>
                      <a:pt x="2678" y="1004"/>
                      <a:pt x="2723" y="1061"/>
                    </a:cubicBezTo>
                    <a:cubicBezTo>
                      <a:pt x="2747" y="1091"/>
                      <a:pt x="2772" y="1118"/>
                      <a:pt x="2800" y="1146"/>
                    </a:cubicBezTo>
                    <a:cubicBezTo>
                      <a:pt x="2805" y="1151"/>
                      <a:pt x="2816" y="1161"/>
                      <a:pt x="2816" y="1161"/>
                    </a:cubicBezTo>
                    <a:cubicBezTo>
                      <a:pt x="2818" y="1179"/>
                      <a:pt x="2817" y="1198"/>
                      <a:pt x="2823" y="1215"/>
                    </a:cubicBezTo>
                    <a:cubicBezTo>
                      <a:pt x="2825" y="1222"/>
                      <a:pt x="2838" y="1223"/>
                      <a:pt x="2839" y="1230"/>
                    </a:cubicBezTo>
                    <a:cubicBezTo>
                      <a:pt x="2842" y="1254"/>
                      <a:pt x="2837" y="1296"/>
                      <a:pt x="2808" y="1307"/>
                    </a:cubicBezTo>
                    <a:cubicBezTo>
                      <a:pt x="2791" y="1314"/>
                      <a:pt x="2772" y="1312"/>
                      <a:pt x="2754" y="1315"/>
                    </a:cubicBezTo>
                    <a:cubicBezTo>
                      <a:pt x="2548" y="1387"/>
                      <a:pt x="2494" y="1371"/>
                      <a:pt x="2231" y="1377"/>
                    </a:cubicBezTo>
                    <a:cubicBezTo>
                      <a:pt x="2165" y="1372"/>
                      <a:pt x="2121" y="1380"/>
                      <a:pt x="2069" y="1346"/>
                    </a:cubicBezTo>
                    <a:cubicBezTo>
                      <a:pt x="2059" y="1289"/>
                      <a:pt x="2081" y="1217"/>
                      <a:pt x="2100" y="1161"/>
                    </a:cubicBezTo>
                    <a:cubicBezTo>
                      <a:pt x="2097" y="1153"/>
                      <a:pt x="2099" y="1142"/>
                      <a:pt x="2092" y="1138"/>
                    </a:cubicBezTo>
                    <a:cubicBezTo>
                      <a:pt x="2091" y="1138"/>
                      <a:pt x="2028" y="1159"/>
                      <a:pt x="2023" y="1161"/>
                    </a:cubicBezTo>
                    <a:cubicBezTo>
                      <a:pt x="2002" y="1184"/>
                      <a:pt x="2004" y="1229"/>
                      <a:pt x="1977" y="1246"/>
                    </a:cubicBezTo>
                    <a:cubicBezTo>
                      <a:pt x="1958" y="1259"/>
                      <a:pt x="1915" y="1261"/>
                      <a:pt x="1892" y="1269"/>
                    </a:cubicBezTo>
                    <a:cubicBezTo>
                      <a:pt x="1840" y="1260"/>
                      <a:pt x="1792" y="1245"/>
                      <a:pt x="1739" y="1238"/>
                    </a:cubicBezTo>
                    <a:cubicBezTo>
                      <a:pt x="1699" y="1201"/>
                      <a:pt x="1756" y="1249"/>
                      <a:pt x="1677" y="1215"/>
                    </a:cubicBezTo>
                    <a:cubicBezTo>
                      <a:pt x="1660" y="1208"/>
                      <a:pt x="1649" y="1189"/>
                      <a:pt x="1631" y="1184"/>
                    </a:cubicBezTo>
                    <a:cubicBezTo>
                      <a:pt x="1600" y="1175"/>
                      <a:pt x="1616" y="1180"/>
                      <a:pt x="1585" y="1169"/>
                    </a:cubicBezTo>
                    <a:cubicBezTo>
                      <a:pt x="1555" y="1183"/>
                      <a:pt x="1530" y="1201"/>
                      <a:pt x="1500" y="1215"/>
                    </a:cubicBezTo>
                    <a:cubicBezTo>
                      <a:pt x="1485" y="1237"/>
                      <a:pt x="1467" y="1253"/>
                      <a:pt x="1446" y="1269"/>
                    </a:cubicBezTo>
                    <a:cubicBezTo>
                      <a:pt x="1431" y="1280"/>
                      <a:pt x="1400" y="1300"/>
                      <a:pt x="1400" y="1300"/>
                    </a:cubicBezTo>
                    <a:cubicBezTo>
                      <a:pt x="1331" y="1276"/>
                      <a:pt x="1358" y="1207"/>
                      <a:pt x="1331" y="1153"/>
                    </a:cubicBezTo>
                    <a:cubicBezTo>
                      <a:pt x="1317" y="1126"/>
                      <a:pt x="1274" y="1090"/>
                      <a:pt x="1246" y="1077"/>
                    </a:cubicBezTo>
                    <a:cubicBezTo>
                      <a:pt x="1231" y="1070"/>
                      <a:pt x="1200" y="1061"/>
                      <a:pt x="1200" y="1061"/>
                    </a:cubicBezTo>
                    <a:cubicBezTo>
                      <a:pt x="957" y="1073"/>
                      <a:pt x="776" y="1071"/>
                      <a:pt x="516" y="1061"/>
                    </a:cubicBezTo>
                    <a:cubicBezTo>
                      <a:pt x="431" y="1051"/>
                      <a:pt x="351" y="1026"/>
                      <a:pt x="269" y="1000"/>
                    </a:cubicBezTo>
                    <a:cubicBezTo>
                      <a:pt x="254" y="990"/>
                      <a:pt x="233" y="984"/>
                      <a:pt x="223" y="969"/>
                    </a:cubicBezTo>
                    <a:cubicBezTo>
                      <a:pt x="210" y="950"/>
                      <a:pt x="173" y="893"/>
                      <a:pt x="146" y="884"/>
                    </a:cubicBezTo>
                    <a:cubicBezTo>
                      <a:pt x="129" y="878"/>
                      <a:pt x="111" y="879"/>
                      <a:pt x="93" y="877"/>
                    </a:cubicBezTo>
                    <a:cubicBezTo>
                      <a:pt x="62" y="866"/>
                      <a:pt x="31" y="857"/>
                      <a:pt x="0" y="846"/>
                    </a:cubicBezTo>
                    <a:cubicBezTo>
                      <a:pt x="9" y="809"/>
                      <a:pt x="16" y="758"/>
                      <a:pt x="54" y="738"/>
                    </a:cubicBezTo>
                    <a:cubicBezTo>
                      <a:pt x="71" y="729"/>
                      <a:pt x="90" y="728"/>
                      <a:pt x="108" y="723"/>
                    </a:cubicBezTo>
                    <a:cubicBezTo>
                      <a:pt x="136" y="694"/>
                      <a:pt x="153" y="686"/>
                      <a:pt x="193" y="677"/>
                    </a:cubicBezTo>
                    <a:cubicBezTo>
                      <a:pt x="313" y="683"/>
                      <a:pt x="297" y="683"/>
                      <a:pt x="377" y="707"/>
                    </a:cubicBezTo>
                    <a:cubicBezTo>
                      <a:pt x="407" y="728"/>
                      <a:pt x="510" y="742"/>
                      <a:pt x="469" y="692"/>
                    </a:cubicBezTo>
                    <a:cubicBezTo>
                      <a:pt x="446" y="664"/>
                      <a:pt x="400" y="673"/>
                      <a:pt x="369" y="661"/>
                    </a:cubicBezTo>
                    <a:cubicBezTo>
                      <a:pt x="306" y="637"/>
                      <a:pt x="264" y="568"/>
                      <a:pt x="200" y="546"/>
                    </a:cubicBezTo>
                    <a:cubicBezTo>
                      <a:pt x="178" y="523"/>
                      <a:pt x="152" y="517"/>
                      <a:pt x="131" y="492"/>
                    </a:cubicBezTo>
                    <a:cubicBezTo>
                      <a:pt x="114" y="471"/>
                      <a:pt x="108" y="446"/>
                      <a:pt x="93" y="423"/>
                    </a:cubicBezTo>
                    <a:cubicBezTo>
                      <a:pt x="103" y="392"/>
                      <a:pt x="103" y="380"/>
                      <a:pt x="131" y="361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1197" y="1252"/>
                <a:ext cx="11" cy="100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144" y="5181600"/>
            <a:ext cx="885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Discussion of ways to deal with these “real-world” situations is beyond the scope of this class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86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Last Comments on well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6234"/>
            <a:ext cx="8534400" cy="31453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data don’t fit the analysis</a:t>
            </a:r>
          </a:p>
          <a:p>
            <a:pPr lvl="2"/>
            <a:r>
              <a:rPr lang="en-US" dirty="0"/>
              <a:t>Wrong </a:t>
            </a:r>
            <a:r>
              <a:rPr lang="en-US" dirty="0" smtClean="0"/>
              <a:t>assumptions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nteresting geology</a:t>
            </a:r>
          </a:p>
          <a:p>
            <a:r>
              <a:rPr lang="en-US" dirty="0" smtClean="0"/>
              <a:t>Don’t </a:t>
            </a:r>
            <a:r>
              <a:rPr lang="en-US" dirty="0" smtClean="0">
                <a:solidFill>
                  <a:srgbClr val="FFFF00"/>
                </a:solidFill>
              </a:rPr>
              <a:t>“force a square peg through a round hole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</a:p>
          <a:p>
            <a:pPr lvl="1"/>
            <a:r>
              <a:rPr lang="en-US" dirty="0" smtClean="0"/>
              <a:t>Don’t try to make data fit a curve that is inappropriate for the situation</a:t>
            </a:r>
          </a:p>
          <a:p>
            <a:r>
              <a:rPr lang="en-US" dirty="0" smtClean="0"/>
              <a:t>Much more to cover in a follow up course!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Well Logging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269" y="1828800"/>
            <a:ext cx="7809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Ambient Flow logging </a:t>
            </a:r>
            <a:endParaRPr lang="en-US" sz="2400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measurement </a:t>
            </a:r>
            <a:r>
              <a:rPr lang="en-US" sz="2000" dirty="0"/>
              <a:t>of </a:t>
            </a:r>
            <a:r>
              <a:rPr lang="en-US" sz="2000" dirty="0" smtClean="0"/>
              <a:t>flow in borehole at different depths </a:t>
            </a:r>
            <a:r>
              <a:rPr lang="en-US" sz="2000" dirty="0"/>
              <a:t>in absence of pumping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In an open (uncased) well, water will flow between regions with different hydraulic head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“Packer test” 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utilizes a device that closes off a small portion of an uncased well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measures the local hydraulic head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Much more to discuss in follow-on courses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42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0" y="216165"/>
            <a:ext cx="5067300" cy="9525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Learning Goals-</a:t>
            </a:r>
            <a:r>
              <a:rPr lang="en-US" sz="3600" dirty="0"/>
              <a:t> </a:t>
            </a:r>
            <a:r>
              <a:rPr lang="en-US" sz="3600" dirty="0" smtClean="0"/>
              <a:t>This Video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703917"/>
            <a:ext cx="75819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 the role of a </a:t>
            </a:r>
            <a:r>
              <a:rPr lang="en-US" dirty="0" err="1" smtClean="0"/>
              <a:t>hydrogeologist</a:t>
            </a:r>
            <a:r>
              <a:rPr lang="en-US" dirty="0" smtClean="0"/>
              <a:t> in evaluating groundwater resources</a:t>
            </a:r>
          </a:p>
          <a:p>
            <a:r>
              <a:rPr lang="en-US" dirty="0" smtClean="0"/>
              <a:t>Be able to apply the diffusion equation in radial coordinates</a:t>
            </a:r>
          </a:p>
          <a:p>
            <a:r>
              <a:rPr lang="en-US" dirty="0" smtClean="0"/>
              <a:t>Understand (qualitatively and quantitatively) how water is produced from a confined aquifer to the well </a:t>
            </a:r>
          </a:p>
          <a:p>
            <a:r>
              <a:rPr lang="en-US" dirty="0" smtClean="0"/>
              <a:t>Understand the assumptions associated with derivation of the </a:t>
            </a:r>
            <a:r>
              <a:rPr lang="en-US" dirty="0" err="1" smtClean="0"/>
              <a:t>Theis</a:t>
            </a:r>
            <a:r>
              <a:rPr lang="en-US" dirty="0" smtClean="0"/>
              <a:t> equation</a:t>
            </a:r>
          </a:p>
          <a:p>
            <a:r>
              <a:rPr lang="en-US" dirty="0"/>
              <a:t>B</a:t>
            </a:r>
            <a:r>
              <a:rPr lang="en-US" dirty="0" smtClean="0"/>
              <a:t>e able to use the well function to calculate drawdown as a function of time and distance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60350" y="1748367"/>
            <a:ext cx="8731250" cy="37716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 smtClean="0"/>
              <a:t>Master new vocabulary</a:t>
            </a:r>
          </a:p>
          <a:p>
            <a:r>
              <a:rPr lang="en-US" sz="4300" dirty="0" smtClean="0"/>
              <a:t>Understand concepts of “non-equilibrium flow”, ”steady-state flow” and “transient flow” and the geologic conditions that control flow</a:t>
            </a:r>
          </a:p>
          <a:p>
            <a:r>
              <a:rPr lang="en-US" sz="4300" dirty="0" smtClean="0"/>
              <a:t>Recognize the diffusion equation and Darcy’s Law in axial coordinates</a:t>
            </a:r>
          </a:p>
          <a:p>
            <a:r>
              <a:rPr lang="en-US" sz="4300" dirty="0" smtClean="0"/>
              <a:t>Understand (qualitatively and quantitatively) how water is produced from an aquifer to the well for both confined and unconfined aquifers</a:t>
            </a:r>
          </a:p>
          <a:p>
            <a:r>
              <a:rPr lang="en-US" sz="4300" dirty="0" smtClean="0"/>
              <a:t>Understand how the </a:t>
            </a:r>
            <a:r>
              <a:rPr lang="en-US" sz="4300" dirty="0" err="1" smtClean="0"/>
              <a:t>Theis</a:t>
            </a:r>
            <a:r>
              <a:rPr lang="en-US" sz="4300" dirty="0" smtClean="0"/>
              <a:t> equation was derived and be able to use the well function to calculate drawdown as a function of time and distance</a:t>
            </a:r>
          </a:p>
          <a:p>
            <a:r>
              <a:rPr lang="en-US" sz="4300" dirty="0" smtClean="0"/>
              <a:t>Be able to use non-dimensional variables to characterize the behavior of flow from wells</a:t>
            </a:r>
          </a:p>
          <a:p>
            <a:r>
              <a:rPr lang="en-US" sz="4300" dirty="0" smtClean="0"/>
              <a:t>Be able to identify when the </a:t>
            </a:r>
            <a:r>
              <a:rPr lang="en-US" sz="4300" dirty="0" err="1" smtClean="0"/>
              <a:t>Thiem</a:t>
            </a:r>
            <a:r>
              <a:rPr lang="en-US" sz="4300" dirty="0" smtClean="0"/>
              <a:t> equation is appropriate and use it in quantitative calculations</a:t>
            </a:r>
          </a:p>
          <a:p>
            <a:r>
              <a:rPr lang="en-US" sz="4300" dirty="0" smtClean="0"/>
              <a:t>Be able to use </a:t>
            </a:r>
            <a:r>
              <a:rPr lang="en-US" sz="4300" dirty="0" err="1" smtClean="0"/>
              <a:t>Theis</a:t>
            </a:r>
            <a:r>
              <a:rPr lang="en-US" sz="4300" dirty="0" smtClean="0"/>
              <a:t> and Jacob-Cooper methods to determine aquifer </a:t>
            </a:r>
            <a:r>
              <a:rPr lang="en-US" sz="4300" dirty="0" err="1" smtClean="0"/>
              <a:t>transmissivity</a:t>
            </a:r>
            <a:r>
              <a:rPr lang="en-US" sz="4300" dirty="0" smtClean="0"/>
              <a:t> and </a:t>
            </a:r>
            <a:r>
              <a:rPr lang="en-US" sz="4300" dirty="0" err="1" smtClean="0"/>
              <a:t>storativity</a:t>
            </a:r>
            <a:endParaRPr lang="en-US" sz="4300" dirty="0" smtClean="0"/>
          </a:p>
          <a:p>
            <a:r>
              <a:rPr lang="en-US" sz="4300" dirty="0" smtClean="0"/>
              <a:t>Be able to describe how draw-down curves are impacted by aquifer properties or recharge/barrier boundaries and quantitatively estimate the size of an aquifer</a:t>
            </a:r>
          </a:p>
          <a:p>
            <a:r>
              <a:rPr lang="en-US" sz="4300" dirty="0" smtClean="0"/>
              <a:t>Understand how aquifer properties are determined in slug tests and be able to undertake quantitative analysis of </a:t>
            </a:r>
            <a:r>
              <a:rPr lang="en-US" sz="4300" dirty="0" err="1" smtClean="0"/>
              <a:t>Hvorslev</a:t>
            </a:r>
            <a:r>
              <a:rPr lang="en-US" sz="4300" dirty="0" smtClean="0"/>
              <a:t> and Cooper-</a:t>
            </a:r>
            <a:r>
              <a:rPr lang="en-US" sz="4300" dirty="0" err="1" smtClean="0"/>
              <a:t>Bredehoeft</a:t>
            </a:r>
            <a:r>
              <a:rPr lang="en-US" sz="4300" dirty="0" smtClean="0"/>
              <a:t>-</a:t>
            </a:r>
            <a:r>
              <a:rPr lang="en-US" sz="4300" dirty="0" err="1" smtClean="0"/>
              <a:t>Papadopulos</a:t>
            </a:r>
            <a:r>
              <a:rPr lang="en-US" sz="4300" dirty="0" smtClean="0"/>
              <a:t> tests.</a:t>
            </a:r>
          </a:p>
          <a:p>
            <a:r>
              <a:rPr lang="en-US" sz="4300" dirty="0" smtClean="0"/>
              <a:t>Be able to describe what controls flow from wells starting at early time and extending to long time intervals</a:t>
            </a:r>
          </a:p>
          <a:p>
            <a:r>
              <a:rPr lang="en-US" sz="4300" dirty="0" smtClean="0"/>
              <a:t>Be able to describe quantitatively how drawdown behaves if nearby wells have overlapping cones of depression</a:t>
            </a:r>
          </a:p>
          <a:p>
            <a:r>
              <a:rPr lang="en-US" sz="4300" dirty="0" smtClean="0"/>
              <a:t>Understand the limits to what has been developed in this module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2500" y="266965"/>
            <a:ext cx="49657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6500" y="19812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</a:t>
            </a:r>
            <a:r>
              <a:rPr lang="en-US" dirty="0" smtClean="0"/>
              <a:t>:  Flow to Wells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02000" y="3098800"/>
            <a:ext cx="400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Coming Up:  Regional Groundwater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2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633" y="233098"/>
            <a:ext cx="50673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Important Note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703917"/>
            <a:ext cx="75819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 be using many plots to understand flow to wells</a:t>
            </a:r>
          </a:p>
          <a:p>
            <a:pPr lvl="1"/>
            <a:r>
              <a:rPr lang="en-US" dirty="0" smtClean="0"/>
              <a:t>Some are linear x and linear y</a:t>
            </a:r>
          </a:p>
          <a:p>
            <a:pPr lvl="1"/>
            <a:r>
              <a:rPr lang="en-US" dirty="0" smtClean="0"/>
              <a:t>Some are log(y) </a:t>
            </a:r>
            <a:r>
              <a:rPr lang="en-US" dirty="0" err="1" smtClean="0"/>
              <a:t>vs</a:t>
            </a:r>
            <a:r>
              <a:rPr lang="en-US" dirty="0" smtClean="0"/>
              <a:t> log(x)</a:t>
            </a:r>
          </a:p>
          <a:p>
            <a:pPr lvl="1"/>
            <a:r>
              <a:rPr lang="en-US" dirty="0" smtClean="0"/>
              <a:t>Some are log(y) </a:t>
            </a:r>
            <a:r>
              <a:rPr lang="en-US" dirty="0" err="1" smtClean="0"/>
              <a:t>vs</a:t>
            </a:r>
            <a:r>
              <a:rPr lang="en-US" dirty="0" smtClean="0"/>
              <a:t> linear x</a:t>
            </a:r>
          </a:p>
          <a:p>
            <a:pPr lvl="1"/>
            <a:r>
              <a:rPr lang="en-US" dirty="0" smtClean="0"/>
              <a:t>Some are linear y </a:t>
            </a:r>
            <a:r>
              <a:rPr lang="en-US" dirty="0" err="1" smtClean="0"/>
              <a:t>vs</a:t>
            </a:r>
            <a:r>
              <a:rPr lang="en-US" dirty="0" smtClean="0"/>
              <a:t> log(x)</a:t>
            </a:r>
          </a:p>
          <a:p>
            <a:r>
              <a:rPr lang="en-US" dirty="0" smtClean="0"/>
              <a:t>Make a note to yourself to pay attention to these differences!!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071033" y="1720846"/>
            <a:ext cx="7264400" cy="307777"/>
            <a:chOff x="946150" y="1585612"/>
            <a:chExt cx="6750050" cy="25727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28700" y="1803400"/>
              <a:ext cx="6667500" cy="127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46150" y="1585612"/>
              <a:ext cx="2597150" cy="25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Potentiometric surface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8500" y="3947583"/>
            <a:ext cx="8191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Aquifer bounded on bottom, horizontal and infinite, isotropic and homogeneous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Initially horizontal potentiometric surface, all change due to pumping</a:t>
            </a:r>
          </a:p>
          <a:p>
            <a:pPr marL="342900" indent="-342900">
              <a:buAutoNum type="arabicPeriod"/>
            </a:pPr>
            <a:r>
              <a:rPr lang="en-US" dirty="0" smtClean="0"/>
              <a:t>Fully penetrating and screened wells of infinitesimal radius</a:t>
            </a:r>
          </a:p>
          <a:p>
            <a:pPr marL="342900" indent="-342900">
              <a:buAutoNum type="arabicPeriod"/>
            </a:pPr>
            <a:r>
              <a:rPr lang="en-US" dirty="0" smtClean="0"/>
              <a:t>100% efficient – drawdown in well bore is equal to drawdown in aquifer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Radial horizontal Darcy flow with constant viscosity and </a:t>
            </a:r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81101" y="2921000"/>
            <a:ext cx="8157632" cy="1037167"/>
            <a:chOff x="1117600" y="2882900"/>
            <a:chExt cx="7594600" cy="1244600"/>
          </a:xfrm>
        </p:grpSpPr>
        <p:sp>
          <p:nvSpPr>
            <p:cNvPr id="32" name="Rectangle 31"/>
            <p:cNvSpPr/>
            <p:nvPr/>
          </p:nvSpPr>
          <p:spPr>
            <a:xfrm>
              <a:off x="1155700" y="3086100"/>
              <a:ext cx="6654800" cy="863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7600" y="28829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39624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3327400"/>
              <a:ext cx="18542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Confined Aquifer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87700" y="1204384"/>
            <a:ext cx="4216400" cy="2550583"/>
            <a:chOff x="2578100" y="850900"/>
            <a:chExt cx="4216400" cy="3060700"/>
          </a:xfrm>
        </p:grpSpPr>
        <p:sp>
          <p:nvSpPr>
            <p:cNvPr id="15" name="TextBox 14"/>
            <p:cNvSpPr txBox="1"/>
            <p:nvPr/>
          </p:nvSpPr>
          <p:spPr>
            <a:xfrm>
              <a:off x="2578100" y="876300"/>
              <a:ext cx="116886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 well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33900" y="850900"/>
              <a:ext cx="22606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Observation Wells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6100" y="1498600"/>
              <a:ext cx="1778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46600" y="1511300"/>
              <a:ext cx="1778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6800" y="1511300"/>
              <a:ext cx="1778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59931" y="2042583"/>
            <a:ext cx="6210300" cy="1576917"/>
            <a:chOff x="546100" y="1841500"/>
            <a:chExt cx="6210300" cy="1892300"/>
          </a:xfrm>
        </p:grpSpPr>
        <p:sp>
          <p:nvSpPr>
            <p:cNvPr id="28" name="Freeform 27"/>
            <p:cNvSpPr/>
            <p:nvPr/>
          </p:nvSpPr>
          <p:spPr>
            <a:xfrm>
              <a:off x="546100" y="1854200"/>
              <a:ext cx="2540000" cy="850900"/>
            </a:xfrm>
            <a:custGeom>
              <a:avLst/>
              <a:gdLst>
                <a:gd name="connsiteX0" fmla="*/ 0 w 1943100"/>
                <a:gd name="connsiteY0" fmla="*/ 0 h 850900"/>
                <a:gd name="connsiteX1" fmla="*/ 647700 w 1943100"/>
                <a:gd name="connsiteY1" fmla="*/ 38100 h 850900"/>
                <a:gd name="connsiteX2" fmla="*/ 1143000 w 1943100"/>
                <a:gd name="connsiteY2" fmla="*/ 190500 h 850900"/>
                <a:gd name="connsiteX3" fmla="*/ 1498600 w 1943100"/>
                <a:gd name="connsiteY3" fmla="*/ 406400 h 850900"/>
                <a:gd name="connsiteX4" fmla="*/ 1778000 w 1943100"/>
                <a:gd name="connsiteY4" fmla="*/ 609600 h 850900"/>
                <a:gd name="connsiteX5" fmla="*/ 1943100 w 1943100"/>
                <a:gd name="connsiteY5" fmla="*/ 850900 h 850900"/>
                <a:gd name="connsiteX6" fmla="*/ 1930400 w 1943100"/>
                <a:gd name="connsiteY6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00" h="850900">
                  <a:moveTo>
                    <a:pt x="0" y="0"/>
                  </a:moveTo>
                  <a:lnTo>
                    <a:pt x="647700" y="38100"/>
                  </a:lnTo>
                  <a:lnTo>
                    <a:pt x="1143000" y="190500"/>
                  </a:lnTo>
                  <a:lnTo>
                    <a:pt x="1498600" y="406400"/>
                  </a:lnTo>
                  <a:lnTo>
                    <a:pt x="1778000" y="609600"/>
                  </a:lnTo>
                  <a:lnTo>
                    <a:pt x="1943100" y="850900"/>
                  </a:lnTo>
                  <a:lnTo>
                    <a:pt x="1930400" y="850900"/>
                  </a:lnTo>
                </a:path>
              </a:pathLst>
            </a:cu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flipH="1">
              <a:off x="3263900" y="1841500"/>
              <a:ext cx="2501900" cy="850900"/>
            </a:xfrm>
            <a:custGeom>
              <a:avLst/>
              <a:gdLst>
                <a:gd name="connsiteX0" fmla="*/ 0 w 1943100"/>
                <a:gd name="connsiteY0" fmla="*/ 0 h 850900"/>
                <a:gd name="connsiteX1" fmla="*/ 647700 w 1943100"/>
                <a:gd name="connsiteY1" fmla="*/ 38100 h 850900"/>
                <a:gd name="connsiteX2" fmla="*/ 1143000 w 1943100"/>
                <a:gd name="connsiteY2" fmla="*/ 190500 h 850900"/>
                <a:gd name="connsiteX3" fmla="*/ 1498600 w 1943100"/>
                <a:gd name="connsiteY3" fmla="*/ 406400 h 850900"/>
                <a:gd name="connsiteX4" fmla="*/ 1778000 w 1943100"/>
                <a:gd name="connsiteY4" fmla="*/ 609600 h 850900"/>
                <a:gd name="connsiteX5" fmla="*/ 1943100 w 1943100"/>
                <a:gd name="connsiteY5" fmla="*/ 850900 h 850900"/>
                <a:gd name="connsiteX6" fmla="*/ 1930400 w 1943100"/>
                <a:gd name="connsiteY6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00" h="850900">
                  <a:moveTo>
                    <a:pt x="0" y="0"/>
                  </a:moveTo>
                  <a:lnTo>
                    <a:pt x="647700" y="38100"/>
                  </a:lnTo>
                  <a:lnTo>
                    <a:pt x="1143000" y="190500"/>
                  </a:lnTo>
                  <a:lnTo>
                    <a:pt x="1498600" y="406400"/>
                  </a:lnTo>
                  <a:lnTo>
                    <a:pt x="1778000" y="609600"/>
                  </a:lnTo>
                  <a:lnTo>
                    <a:pt x="1943100" y="850900"/>
                  </a:lnTo>
                  <a:lnTo>
                    <a:pt x="1930400" y="850900"/>
                  </a:lnTo>
                </a:path>
              </a:pathLst>
            </a:cu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62500" y="1968500"/>
              <a:ext cx="19939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05000" y="3213100"/>
              <a:ext cx="3517900" cy="520700"/>
              <a:chOff x="1905000" y="3213100"/>
              <a:chExt cx="3517900" cy="5207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251200" y="3213100"/>
                <a:ext cx="21717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Radial flow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352800" y="3733800"/>
                <a:ext cx="901700" cy="0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905000" y="3721100"/>
                <a:ext cx="1130300" cy="12700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0989"/>
            <a:ext cx="1791907" cy="1538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36650" y="1479550"/>
            <a:ext cx="7327900" cy="307777"/>
            <a:chOff x="1136650" y="1479550"/>
            <a:chExt cx="7327900" cy="30777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136650" y="1746251"/>
              <a:ext cx="7194550" cy="12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423150" y="1479550"/>
              <a:ext cx="104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surface</a:t>
              </a:r>
              <a:endParaRPr lang="en-US" sz="1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30650" y="2010833"/>
            <a:ext cx="1193800" cy="753534"/>
            <a:chOff x="3930650" y="2010833"/>
            <a:chExt cx="1193800" cy="75353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937000" y="2019300"/>
              <a:ext cx="8467" cy="745067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673600" y="2010833"/>
              <a:ext cx="8467" cy="2667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30650" y="2076451"/>
              <a:ext cx="1193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</a:rPr>
                <a:t>Draw-</a:t>
              </a:r>
              <a:r>
                <a:rPr lang="en-US" sz="1000" dirty="0" smtClean="0">
                  <a:solidFill>
                    <a:srgbClr val="FFFF00"/>
                  </a:solidFill>
                </a:rPr>
                <a:t>down</a:t>
              </a:r>
              <a:endParaRPr lang="en-US" sz="1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97100" y="673101"/>
            <a:ext cx="927100" cy="1574799"/>
            <a:chOff x="2197100" y="673101"/>
            <a:chExt cx="927100" cy="157479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2711450" y="1143000"/>
              <a:ext cx="222250" cy="11049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197100" y="673101"/>
              <a:ext cx="92710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Cone of Depression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70300" y="3079750"/>
            <a:ext cx="3289300" cy="717550"/>
            <a:chOff x="3670300" y="3079750"/>
            <a:chExt cx="3289300" cy="717550"/>
          </a:xfrm>
        </p:grpSpPr>
        <p:sp>
          <p:nvSpPr>
            <p:cNvPr id="2" name="Rectangle 1"/>
            <p:cNvSpPr/>
            <p:nvPr/>
          </p:nvSpPr>
          <p:spPr>
            <a:xfrm>
              <a:off x="3670300" y="3079750"/>
              <a:ext cx="222250" cy="711200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30800" y="3086100"/>
              <a:ext cx="222250" cy="711200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37350" y="3086100"/>
              <a:ext cx="222250" cy="711200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83000" y="364067"/>
            <a:ext cx="492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Assumptions Required for Derivations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99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72279</TotalTime>
  <Words>5002</Words>
  <Application>Microsoft Macintosh PowerPoint</Application>
  <PresentationFormat>On-screen Show (16:10)</PresentationFormat>
  <Paragraphs>851</Paragraphs>
  <Slides>71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Module Four Outline</vt:lpstr>
      <vt:lpstr>Concepts and Vocabulary </vt:lpstr>
      <vt:lpstr>Module Learning Goals</vt:lpstr>
      <vt:lpstr>Learning Goals- This Video</vt:lpstr>
      <vt:lpstr>Important Note</vt:lpstr>
      <vt:lpstr>PowerPoint Presentation</vt:lpstr>
      <vt:lpstr>Equations in axial coordinates</vt:lpstr>
      <vt:lpstr>PowerPoint Presentation</vt:lpstr>
      <vt:lpstr>PowerPoint Presentation</vt:lpstr>
      <vt:lpstr>Theis Equation</vt:lpstr>
      <vt:lpstr>PowerPoint Presentation</vt:lpstr>
      <vt:lpstr>Well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Cooper-Jacob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Steady-State Flow Thiem Equation – Confined Aquifer</vt:lpstr>
      <vt:lpstr>Steady-State Flow Thiem Equation – Unconfined Aquifer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</vt:lpstr>
      <vt:lpstr>Testing</vt:lpstr>
      <vt:lpstr>Testing</vt:lpstr>
      <vt:lpstr>Testing</vt:lpstr>
      <vt:lpstr>PowerPoint Presentation</vt:lpstr>
      <vt:lpstr>PowerPoint Presentation</vt:lpstr>
      <vt:lpstr>Hvorslev Slug Test</vt:lpstr>
      <vt:lpstr>PowerPoint Presentation</vt:lpstr>
      <vt:lpstr>PowerPoint Presentation</vt:lpstr>
      <vt:lpstr>PowerPoint Presentation</vt:lpstr>
      <vt:lpstr>Borehole Storage</vt:lpstr>
      <vt:lpstr>PowerPoint Presentation</vt:lpstr>
      <vt:lpstr>Controls on flow in wells: </vt:lpstr>
      <vt:lpstr>Well interference </vt:lpstr>
      <vt:lpstr>Boundary and Dimension Effects</vt:lpstr>
      <vt:lpstr>Last Comments on well testing</vt:lpstr>
      <vt:lpstr>PowerPoint Presentation</vt:lpstr>
      <vt:lpstr>PowerPoint Presentation</vt:lpstr>
      <vt:lpstr>PowerPoint Presentation</vt:lpstr>
    </vt:vector>
  </TitlesOfParts>
  <Company>Golder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Doe, Tom</dc:creator>
  <cp:lastModifiedBy>J Michael Brown</cp:lastModifiedBy>
  <cp:revision>404</cp:revision>
  <cp:lastPrinted>2011-04-18T19:39:55Z</cp:lastPrinted>
  <dcterms:created xsi:type="dcterms:W3CDTF">2010-06-03T19:32:52Z</dcterms:created>
  <dcterms:modified xsi:type="dcterms:W3CDTF">2011-09-22T20:46:59Z</dcterms:modified>
</cp:coreProperties>
</file>