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05" r:id="rId2"/>
    <p:sldId id="383" r:id="rId3"/>
    <p:sldId id="309" r:id="rId4"/>
    <p:sldId id="310" r:id="rId5"/>
    <p:sldId id="388" r:id="rId6"/>
    <p:sldId id="389" r:id="rId7"/>
    <p:sldId id="391" r:id="rId8"/>
    <p:sldId id="390" r:id="rId9"/>
    <p:sldId id="329" r:id="rId10"/>
    <p:sldId id="392" r:id="rId11"/>
    <p:sldId id="399" r:id="rId12"/>
    <p:sldId id="280" r:id="rId13"/>
    <p:sldId id="278" r:id="rId14"/>
    <p:sldId id="404" r:id="rId15"/>
    <p:sldId id="281" r:id="rId16"/>
    <p:sldId id="301" r:id="rId17"/>
    <p:sldId id="272" r:id="rId18"/>
    <p:sldId id="306" r:id="rId19"/>
    <p:sldId id="298" r:id="rId20"/>
    <p:sldId id="384" r:id="rId21"/>
    <p:sldId id="386" r:id="rId22"/>
    <p:sldId id="385" r:id="rId23"/>
    <p:sldId id="282" r:id="rId24"/>
    <p:sldId id="326" r:id="rId25"/>
    <p:sldId id="398" r:id="rId26"/>
    <p:sldId id="393" r:id="rId27"/>
    <p:sldId id="402" r:id="rId28"/>
    <p:sldId id="397" r:id="rId29"/>
    <p:sldId id="394" r:id="rId30"/>
    <p:sldId id="395" r:id="rId31"/>
    <p:sldId id="400" r:id="rId32"/>
    <p:sldId id="406" r:id="rId33"/>
  </p:sldIdLst>
  <p:sldSz cx="9144000" cy="5715000" type="screen16x1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9B8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80" d="100"/>
          <a:sy n="180" d="100"/>
        </p:scale>
        <p:origin x="-1440" y="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D4F00-BED6-B543-8FD6-301729FDB89F}" type="datetimeFigureOut">
              <a:rPr lang="en-US" smtClean="0"/>
              <a:t>8/19/11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4EAFB-8E7E-7D4D-A2C4-2BC4454B3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6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35891-66BA-4C4D-8B88-8859264E143F}" type="datetimeFigureOut">
              <a:rPr lang="en-US" smtClean="0"/>
              <a:t>8/19/11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91ACB-4024-0545-90EA-80B8B8F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31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91ACB-4024-0545-90EA-80B8B8F4F3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4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91ACB-4024-0545-90EA-80B8B8F4F3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8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8/19/11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8/19/11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8/19/11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8/19/11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8/19/11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8/19/11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8/19/11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8/19/11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8/19/11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195919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8/19/11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FD-2545-4DAA-95EE-6DF8304F3E0F}" type="datetimeFigureOut">
              <a:rPr lang="en-US" smtClean="0"/>
              <a:pPr/>
              <a:t>8/19/11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6EEFD-2545-4DAA-95EE-6DF8304F3E0F}" type="datetimeFigureOut">
              <a:rPr lang="en-US" smtClean="0"/>
              <a:pPr/>
              <a:t>8/19/11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DBA6F-FD73-499B-A96C-AA0D5768B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Relationship Id="rId3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Relationship Id="rId3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Relationship Id="rId3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9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Relationship Id="rId3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Relationship Id="rId3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Relationship Id="rId3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Relationship Id="rId3" Type="http://schemas.openxmlformats.org/officeDocument/2006/relationships/image" Target="../media/image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Relationship Id="rId3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Relationship Id="rId3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Relationship Id="rId3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emf"/><Relationship Id="rId3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73036" y="1643440"/>
            <a:ext cx="5785267" cy="1529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ESS 454 </a:t>
            </a:r>
            <a:br>
              <a:rPr lang="en-US" smtClean="0"/>
            </a:br>
            <a:r>
              <a:rPr lang="en-US" smtClean="0"/>
              <a:t>Hydrogeology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282656" y="3502120"/>
            <a:ext cx="4047515" cy="1460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Module 1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Course Overview,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Hydrogeology History,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Hydrologic Cycle,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Sustainability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I &amp; </a:t>
            </a:r>
            <a:r>
              <a:rPr lang="en-US" dirty="0" smtClean="0">
                <a:solidFill>
                  <a:srgbClr val="000000"/>
                </a:solidFill>
              </a:rPr>
              <a:t>II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6" name="Picture 5" descr="ess_banner_combi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4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5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687918"/>
            <a:ext cx="7112000" cy="461433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NWAtabl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605" y="927808"/>
            <a:ext cx="6184900" cy="41698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59956" y="2032000"/>
            <a:ext cx="2159000" cy="317500"/>
          </a:xfrm>
          <a:prstGeom prst="rect">
            <a:avLst/>
          </a:prstGeom>
          <a:solidFill>
            <a:srgbClr val="FF0000">
              <a:alpha val="32000"/>
            </a:srgb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80578" y="2257777"/>
            <a:ext cx="1016000" cy="317500"/>
          </a:xfrm>
          <a:prstGeom prst="rect">
            <a:avLst/>
          </a:prstGeom>
          <a:solidFill>
            <a:srgbClr val="FF0000">
              <a:alpha val="32000"/>
            </a:srgb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522" y="4296833"/>
            <a:ext cx="1016000" cy="317500"/>
          </a:xfrm>
          <a:prstGeom prst="rect">
            <a:avLst/>
          </a:prstGeom>
          <a:solidFill>
            <a:srgbClr val="FF0000">
              <a:alpha val="32000"/>
            </a:srgb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591" y="3432529"/>
            <a:ext cx="7772400" cy="1135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 the proposed water usage Sustainable?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9702" y="1589705"/>
            <a:ext cx="7772400" cy="1250156"/>
          </a:xfrm>
        </p:spPr>
        <p:txBody>
          <a:bodyPr/>
          <a:lstStyle/>
          <a:p>
            <a:r>
              <a:rPr lang="en-US" dirty="0" smtClean="0"/>
              <a:t>Is 170,000 acre-ft/year available? Small or Large compared to sources?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5975" y="538977"/>
            <a:ext cx="3468029" cy="488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9571" y="548267"/>
            <a:ext cx="2806111" cy="487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5699" y="538975"/>
            <a:ext cx="3431492" cy="488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46088" y="1830662"/>
            <a:ext cx="4114800" cy="2862323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SNWA is committed to ensuring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development of these resources does not come at the expense of rural lifestyles or the environment. Extensive outreach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will be conducted in the communities of origin to address questions and concerns about the groundwater development projects. Extensive aquifer monitoring programs also will be conducted to protect sensitive resources.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8983" y="936624"/>
            <a:ext cx="8324850" cy="477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 descr="http://www.greatbasinwater.net/images/photos_large_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1256" y="2868083"/>
            <a:ext cx="3694847" cy="230928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524000" y="699051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70845" y="405254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USGS Hydrogeology Report </a:t>
            </a:r>
            <a:br>
              <a:rPr lang="en-US" sz="4000" dirty="0" smtClean="0"/>
            </a:br>
            <a:r>
              <a:rPr lang="en-US" sz="4000" dirty="0" smtClean="0"/>
              <a:t>Directed by Congress to evaluate: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5733" y="1534142"/>
            <a:ext cx="8229600" cy="3771636"/>
          </a:xfrm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the extent, thickness, and hydrologic properties of aquifers, </a:t>
            </a:r>
          </a:p>
          <a:p>
            <a:pPr>
              <a:buFont typeface="Arial"/>
              <a:buChar char="•"/>
            </a:pPr>
            <a:r>
              <a:rPr lang="en-US" dirty="0" smtClean="0"/>
              <a:t>the volume and quality of water stored in aquifers,</a:t>
            </a:r>
          </a:p>
          <a:p>
            <a:pPr>
              <a:buFont typeface="Arial"/>
              <a:buChar char="•"/>
            </a:pPr>
            <a:r>
              <a:rPr lang="en-US" dirty="0" smtClean="0"/>
              <a:t>subsurface geologic structures controlling groundwater flow, </a:t>
            </a:r>
          </a:p>
          <a:p>
            <a:pPr>
              <a:buFont typeface="Arial"/>
              <a:buChar char="•"/>
            </a:pPr>
            <a:r>
              <a:rPr lang="en-US" dirty="0" smtClean="0"/>
              <a:t>groundwater flow directions and gradients, and</a:t>
            </a:r>
          </a:p>
          <a:p>
            <a:pPr>
              <a:buFont typeface="Arial"/>
              <a:buChar char="•"/>
            </a:pPr>
            <a:r>
              <a:rPr lang="en-US" dirty="0" smtClean="0"/>
              <a:t>distributions and rates of recharge and groundwater discharge. 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10859" y="2398890"/>
            <a:ext cx="2065867" cy="395112"/>
          </a:xfrm>
          <a:prstGeom prst="rect">
            <a:avLst/>
          </a:prstGeom>
          <a:solidFill>
            <a:srgbClr val="FF0000">
              <a:alpha val="32000"/>
            </a:srgb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44534" y="4487333"/>
            <a:ext cx="1439334" cy="409224"/>
          </a:xfrm>
          <a:prstGeom prst="rect">
            <a:avLst/>
          </a:prstGeom>
          <a:solidFill>
            <a:srgbClr val="FF0000">
              <a:alpha val="32000"/>
            </a:srgb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64934" y="4875390"/>
            <a:ext cx="1693334" cy="395112"/>
          </a:xfrm>
          <a:prstGeom prst="rect">
            <a:avLst/>
          </a:prstGeom>
          <a:solidFill>
            <a:srgbClr val="FF0000">
              <a:alpha val="32000"/>
            </a:srgb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0328" y="140095"/>
            <a:ext cx="4996081" cy="540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61055" y="1707445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Hydrogeologic</a:t>
            </a:r>
            <a:r>
              <a:rPr lang="en-US" dirty="0" smtClean="0"/>
              <a:t> study three years of effort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6145" y="2878667"/>
            <a:ext cx="2527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Should provide “science basis” for decision making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645" y="158311"/>
            <a:ext cx="8229600" cy="9525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USGS Water Budget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2200" y="1693335"/>
            <a:ext cx="8229600" cy="377163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Groundwater Recharge	</a:t>
            </a:r>
          </a:p>
          <a:p>
            <a:pPr lvl="1"/>
            <a:r>
              <a:rPr lang="en-US" dirty="0" smtClean="0"/>
              <a:t>Precipitation patterns</a:t>
            </a:r>
          </a:p>
          <a:p>
            <a:r>
              <a:rPr lang="en-US" dirty="0" smtClean="0"/>
              <a:t>Groundwater Discharge		</a:t>
            </a:r>
          </a:p>
          <a:p>
            <a:pPr lvl="1"/>
            <a:r>
              <a:rPr lang="en-US" dirty="0" smtClean="0"/>
              <a:t>Mean Annual </a:t>
            </a:r>
            <a:r>
              <a:rPr lang="en-US" dirty="0" err="1" smtClean="0"/>
              <a:t>Evapotranspiration</a:t>
            </a:r>
            <a:r>
              <a:rPr lang="en-US" dirty="0" smtClean="0"/>
              <a:t> 		</a:t>
            </a:r>
          </a:p>
          <a:p>
            <a:pPr lvl="1"/>
            <a:r>
              <a:rPr lang="en-US" dirty="0" smtClean="0"/>
              <a:t>Water Use</a:t>
            </a:r>
          </a:p>
          <a:p>
            <a:r>
              <a:rPr lang="en-US" dirty="0" smtClean="0"/>
              <a:t>Groundwater Storage</a:t>
            </a:r>
          </a:p>
          <a:p>
            <a:r>
              <a:rPr lang="en-US" dirty="0" err="1" smtClean="0"/>
              <a:t>Interbasin</a:t>
            </a:r>
            <a:r>
              <a:rPr lang="en-US" dirty="0" smtClean="0"/>
              <a:t>/Regional Flow Estimates</a:t>
            </a:r>
          </a:p>
          <a:p>
            <a:pPr lvl="1"/>
            <a:r>
              <a:rPr lang="en-US" dirty="0" smtClean="0"/>
              <a:t>Steady-State Water-Budget Accounting Model</a:t>
            </a:r>
          </a:p>
          <a:p>
            <a:pPr lvl="1"/>
            <a:r>
              <a:rPr lang="en-US" dirty="0" smtClean="0"/>
              <a:t>Hydrologic and Geochemical Constraints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35756" y="21167"/>
            <a:ext cx="8229600" cy="9525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Hydrologic Cycle (USGS)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1718734" y="1044224"/>
            <a:ext cx="7505700" cy="458258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Figure1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322" y="1058335"/>
            <a:ext cx="7404100" cy="45614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19894"/>
            <a:ext cx="3619500" cy="952500"/>
          </a:xfrm>
        </p:spPr>
        <p:txBody>
          <a:bodyPr/>
          <a:lstStyle/>
          <a:p>
            <a:r>
              <a:rPr lang="en-US" dirty="0" smtClean="0"/>
              <a:t>Precipitation</a:t>
            </a:r>
            <a:endParaRPr lang="en-US" dirty="0"/>
          </a:p>
        </p:txBody>
      </p:sp>
      <p:pic>
        <p:nvPicPr>
          <p:cNvPr id="5" name="Picture 4" descr="Figure2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60" y="2"/>
            <a:ext cx="5757340" cy="6043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19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3" y="581679"/>
            <a:ext cx="9144000" cy="51333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5555" y="4836583"/>
            <a:ext cx="8521700" cy="8784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0200" y="4596696"/>
            <a:ext cx="821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Recharge in the Mountains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7767" y="1495779"/>
            <a:ext cx="7772400" cy="122502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Water Budget and </a:t>
            </a:r>
            <a:br>
              <a:rPr lang="en-US" sz="3200" dirty="0" smtClean="0"/>
            </a:br>
            <a:r>
              <a:rPr lang="en-US" sz="3200" dirty="0" smtClean="0"/>
              <a:t>Sustainability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4854" y="3831167"/>
            <a:ext cx="4274256" cy="14605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How can growth be accommodated? </a:t>
            </a:r>
          </a:p>
          <a:p>
            <a:r>
              <a:rPr lang="en-US" sz="1600" dirty="0" smtClean="0"/>
              <a:t>What are alternative water resources?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566833" y="2769305"/>
            <a:ext cx="340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water budget for the American </a:t>
            </a:r>
            <a:r>
              <a:rPr lang="en-US" dirty="0" smtClean="0"/>
              <a:t>Southwest</a:t>
            </a:r>
          </a:p>
          <a:p>
            <a:pPr algn="ctr"/>
            <a:r>
              <a:rPr lang="en-US" dirty="0" smtClean="0"/>
              <a:t> </a:t>
            </a:r>
            <a:r>
              <a:rPr lang="en-US" dirty="0" smtClean="0"/>
              <a:t>(a role for </a:t>
            </a:r>
            <a:r>
              <a:rPr lang="en-US" dirty="0" smtClean="0"/>
              <a:t>hydrogeology)</a:t>
            </a:r>
            <a:endParaRPr lang="en-US" dirty="0" smtClean="0"/>
          </a:p>
        </p:txBody>
      </p:sp>
      <p:pic>
        <p:nvPicPr>
          <p:cNvPr id="8" name="Picture 7" descr="ess_banner_combi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441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33" y="5115278"/>
            <a:ext cx="639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http://</a:t>
            </a:r>
            <a:r>
              <a:rPr lang="en-US" dirty="0" err="1" smtClean="0"/>
              <a:t>protectsnakevalley.com/watertour.html</a:t>
            </a:r>
            <a:endParaRPr lang="en-US" dirty="0"/>
          </a:p>
        </p:txBody>
      </p:sp>
      <p:pic>
        <p:nvPicPr>
          <p:cNvPr id="3" name="Picture 2" descr="Fish Springs National Wildlife Ref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4" y="1244866"/>
            <a:ext cx="3613148" cy="2258219"/>
          </a:xfrm>
          <a:prstGeom prst="rect">
            <a:avLst/>
          </a:prstGeom>
        </p:spPr>
      </p:pic>
      <p:pic>
        <p:nvPicPr>
          <p:cNvPr id="4" name="Picture 3" descr="Beck Spr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3" y="3588191"/>
            <a:ext cx="2159001" cy="1352862"/>
          </a:xfrm>
          <a:prstGeom prst="rect">
            <a:avLst/>
          </a:prstGeom>
        </p:spPr>
      </p:pic>
      <p:pic>
        <p:nvPicPr>
          <p:cNvPr id="6" name="Picture 5" descr="Rowland Spr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6688"/>
            <a:ext cx="2163232" cy="1355513"/>
          </a:xfrm>
          <a:prstGeom prst="rect">
            <a:avLst/>
          </a:prstGeom>
        </p:spPr>
      </p:pic>
      <p:pic>
        <p:nvPicPr>
          <p:cNvPr id="7" name="Picture 6" descr="Clay Spri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120" y="3647725"/>
            <a:ext cx="2363380" cy="1480930"/>
          </a:xfrm>
          <a:prstGeom prst="rect">
            <a:avLst/>
          </a:prstGeom>
        </p:spPr>
      </p:pic>
      <p:pic>
        <p:nvPicPr>
          <p:cNvPr id="8" name="Picture 7" descr="Stateline Springs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1467" y="3560615"/>
            <a:ext cx="2593646" cy="1625218"/>
          </a:xfrm>
          <a:prstGeom prst="rect">
            <a:avLst/>
          </a:prstGeom>
        </p:spPr>
      </p:pic>
      <p:pic>
        <p:nvPicPr>
          <p:cNvPr id="9" name="Picture 8" descr="Big Spring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3933" y="1012336"/>
            <a:ext cx="3755364" cy="2353166"/>
          </a:xfrm>
          <a:prstGeom prst="rect">
            <a:avLst/>
          </a:prstGeom>
        </p:spPr>
      </p:pic>
      <p:pic>
        <p:nvPicPr>
          <p:cNvPr id="11" name="Picture 10" descr="Meadows and Town of Baker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2638" y="356304"/>
            <a:ext cx="3586248" cy="22471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91200" y="58208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Discharge in the Valleys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leyPhotoIrrigati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653" y="2143125"/>
            <a:ext cx="6272351" cy="4196292"/>
          </a:xfrm>
          <a:prstGeom prst="rect">
            <a:avLst/>
          </a:prstGeom>
        </p:spPr>
      </p:pic>
      <p:pic>
        <p:nvPicPr>
          <p:cNvPr id="3" name="Picture 2" descr="ValeyPhotoPlant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54" y="419807"/>
            <a:ext cx="5451685" cy="35101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edle Point Spr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430"/>
            <a:ext cx="4829284" cy="2337153"/>
          </a:xfrm>
          <a:prstGeom prst="rect">
            <a:avLst/>
          </a:prstGeom>
        </p:spPr>
      </p:pic>
      <p:pic>
        <p:nvPicPr>
          <p:cNvPr id="2" name="Picture 1" descr="Blowout near EskDa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384" y="666753"/>
            <a:ext cx="3614391" cy="2264832"/>
          </a:xfrm>
          <a:prstGeom prst="rect">
            <a:avLst/>
          </a:prstGeom>
        </p:spPr>
      </p:pic>
      <p:pic>
        <p:nvPicPr>
          <p:cNvPr id="4" name="Picture 3" descr="Wheeler Spring troug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738" y="3058583"/>
            <a:ext cx="3175262" cy="1989667"/>
          </a:xfrm>
          <a:prstGeom prst="rect">
            <a:avLst/>
          </a:prstGeom>
        </p:spPr>
      </p:pic>
      <p:pic>
        <p:nvPicPr>
          <p:cNvPr id="5" name="Picture 4" descr="Spring near Fla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362" y="2984501"/>
            <a:ext cx="3662575" cy="2295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213804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Results of modest groundwater removal for irrigation.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Recharge Estimates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08478" y="1206502"/>
            <a:ext cx="7467600" cy="4370917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able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455" y="1400528"/>
            <a:ext cx="7061200" cy="40851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07633" y="3772959"/>
            <a:ext cx="6680200" cy="280459"/>
          </a:xfrm>
          <a:prstGeom prst="rect">
            <a:avLst/>
          </a:prstGeom>
          <a:solidFill>
            <a:srgbClr val="FF0000">
              <a:alpha val="38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256" y="1679223"/>
            <a:ext cx="8229600" cy="37716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Ground water discharges naturally from the study area through </a:t>
            </a:r>
          </a:p>
          <a:p>
            <a:pPr lvl="1"/>
            <a:r>
              <a:rPr lang="en-US" sz="2400" dirty="0" smtClean="0"/>
              <a:t>spring and seep flow</a:t>
            </a:r>
          </a:p>
          <a:p>
            <a:pPr lvl="1"/>
            <a:r>
              <a:rPr lang="en-US" sz="2400" dirty="0" smtClean="0"/>
              <a:t>transpiration by local </a:t>
            </a:r>
            <a:r>
              <a:rPr lang="en-US" sz="2400" dirty="0" err="1" smtClean="0"/>
              <a:t>phreatophytic</a:t>
            </a:r>
            <a:r>
              <a:rPr lang="en-US" sz="2400" dirty="0" smtClean="0"/>
              <a:t> vegetation</a:t>
            </a:r>
          </a:p>
          <a:p>
            <a:pPr lvl="1"/>
            <a:r>
              <a:rPr lang="en-US" sz="2400" dirty="0" smtClean="0"/>
              <a:t>evaporation from soil and open water</a:t>
            </a:r>
          </a:p>
          <a:p>
            <a:pPr lvl="1"/>
            <a:r>
              <a:rPr lang="en-US" sz="2400" dirty="0" smtClean="0"/>
              <a:t>subsurface outflow.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52222" y="4300363"/>
            <a:ext cx="6921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About 17% of water leaves area by subsurface flow to Colorado River or Salt Lake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54200" y="1206502"/>
            <a:ext cx="6197600" cy="4328583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USGSDischar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1322917"/>
            <a:ext cx="5562600" cy="40640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latin typeface="+mj-lt"/>
                <a:ea typeface="+mj-ea"/>
                <a:cs typeface="+mj-cs"/>
              </a:rPr>
              <a:t>Dis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charge Estimates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2550" y="3862918"/>
            <a:ext cx="4838700" cy="280459"/>
          </a:xfrm>
          <a:prstGeom prst="rect">
            <a:avLst/>
          </a:prstGeom>
          <a:solidFill>
            <a:srgbClr val="FF0000">
              <a:alpha val="38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5200" y="228866"/>
            <a:ext cx="8229600" cy="952500"/>
          </a:xfrm>
        </p:spPr>
        <p:txBody>
          <a:bodyPr>
            <a:noAutofit/>
          </a:bodyPr>
          <a:lstStyle/>
          <a:p>
            <a:r>
              <a:rPr lang="en-US" sz="3600" dirty="0" smtClean="0"/>
              <a:t>Bottom Line: Is there enough </a:t>
            </a:r>
            <a:br>
              <a:rPr lang="en-US" sz="3600" dirty="0" smtClean="0"/>
            </a:br>
            <a:r>
              <a:rPr lang="en-US" sz="3600" dirty="0" smtClean="0"/>
              <a:t>to go around?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622300" y="1365252"/>
            <a:ext cx="7366000" cy="4349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SGSMAReC&amp;DisC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328211"/>
            <a:ext cx="6959600" cy="41380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359400" y="1619252"/>
            <a:ext cx="2616200" cy="1598083"/>
            <a:chOff x="5359400" y="1943100"/>
            <a:chExt cx="2616200" cy="1917700"/>
          </a:xfrm>
        </p:grpSpPr>
        <p:sp>
          <p:nvSpPr>
            <p:cNvPr id="6" name="Rectangle 5"/>
            <p:cNvSpPr/>
            <p:nvPr/>
          </p:nvSpPr>
          <p:spPr>
            <a:xfrm>
              <a:off x="5842000" y="2616200"/>
              <a:ext cx="152400" cy="1244600"/>
            </a:xfrm>
            <a:prstGeom prst="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59400" y="1943100"/>
              <a:ext cx="152400" cy="990600"/>
            </a:xfrm>
            <a:prstGeom prst="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70600" y="2146300"/>
              <a:ext cx="190500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SNWA Authorized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5400000">
              <a:off x="5899150" y="2368550"/>
              <a:ext cx="1905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0800000" flipV="1">
              <a:off x="5537200" y="2324100"/>
              <a:ext cx="444500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Storage Estimates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39800" y="1164167"/>
            <a:ext cx="7569200" cy="431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SGSStor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201210"/>
            <a:ext cx="7061200" cy="4180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5100" y="2137835"/>
            <a:ext cx="261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If SNWA usage came entirely from storage, the supply would last 100 years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13400" y="1513418"/>
            <a:ext cx="876300" cy="3069167"/>
          </a:xfrm>
          <a:prstGeom prst="rect">
            <a:avLst/>
          </a:prstGeom>
          <a:solidFill>
            <a:srgbClr val="FF0000">
              <a:alpha val="18000"/>
            </a:srgb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168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water budget in Snake and Spring Valleys will be altered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422261"/>
            <a:ext cx="8066087" cy="1250156"/>
          </a:xfrm>
        </p:spPr>
        <p:txBody>
          <a:bodyPr/>
          <a:lstStyle/>
          <a:p>
            <a:r>
              <a:rPr lang="en-US" dirty="0" smtClean="0"/>
              <a:t>The only way to accommodate SNWA use will be through changes in storage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89479" y="1534583"/>
            <a:ext cx="68199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water that is now available for ET (supplying springs, plants, wildlife) and local usage cannot remain unaffected.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134" y="931335"/>
            <a:ext cx="8229600" cy="2257779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Alternatives to Groundwater?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84403" y="3160889"/>
            <a:ext cx="5214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Yes but expensive</a:t>
            </a: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14112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s-shallow-system_resiz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02" y="1289062"/>
            <a:ext cx="3986445" cy="429691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6922" y="144199"/>
            <a:ext cx="8229600" cy="9525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Las Vegas Groundwater</a:t>
            </a:r>
            <a:endParaRPr lang="en-US" sz="3600" dirty="0"/>
          </a:p>
        </p:txBody>
      </p:sp>
      <p:pic>
        <p:nvPicPr>
          <p:cNvPr id="5" name="Picture 2" descr="&quot;April 1916-Artesian Well on Eglington Ranch near Las Vegas, NV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0706" y="2460695"/>
            <a:ext cx="1995044" cy="273487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39971" y="3982089"/>
            <a:ext cx="179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Shallow Aquifer Water Depth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48678" y="5238837"/>
            <a:ext cx="349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http://www.lasvegasgmp.com</a:t>
            </a:r>
            <a:endParaRPr lang="en-US" dirty="0"/>
          </a:p>
        </p:txBody>
      </p:sp>
      <p:pic>
        <p:nvPicPr>
          <p:cNvPr id="66564" name="Picture 4" descr="we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2379" y="1498599"/>
            <a:ext cx="2609850" cy="123825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345" y="917222"/>
            <a:ext cx="313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Desalinate Ocean water and transport to Las Vegas:</a:t>
            </a:r>
          </a:p>
          <a:p>
            <a:r>
              <a:rPr lang="en-US" dirty="0" smtClean="0"/>
              <a:t>From a SNWA 2009 document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381252"/>
            <a:ext cx="9144000" cy="333375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esalEnergyCos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705" y="2709335"/>
            <a:ext cx="4267199" cy="2664523"/>
          </a:xfrm>
          <a:prstGeom prst="rect">
            <a:avLst/>
          </a:prstGeom>
        </p:spPr>
      </p:pic>
      <p:pic>
        <p:nvPicPr>
          <p:cNvPr id="6" name="Picture 5" descr="DesalEnergyCos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4" y="2719919"/>
            <a:ext cx="4288115" cy="26775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27400" y="4836585"/>
            <a:ext cx="647700" cy="243417"/>
          </a:xfrm>
          <a:prstGeom prst="rect">
            <a:avLst/>
          </a:prstGeom>
          <a:solidFill>
            <a:srgbClr val="008000">
              <a:alpha val="41000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04200" y="4646085"/>
            <a:ext cx="571500" cy="433917"/>
          </a:xfrm>
          <a:prstGeom prst="rect">
            <a:avLst/>
          </a:prstGeom>
          <a:solidFill>
            <a:srgbClr val="008000">
              <a:alpha val="41000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40100" y="3598335"/>
            <a:ext cx="838200" cy="349250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28000" y="3619502"/>
            <a:ext cx="508000" cy="349250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esalinization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100" y="0"/>
            <a:ext cx="4025900" cy="25513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sustainable solutions are currently under consideration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Groundwater mining will continue for the foreseeable future. There will be both short term and long term consequences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82056" y="1270000"/>
            <a:ext cx="292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End:  Module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357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Las Vegas Water Supply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47422" y="1598083"/>
            <a:ext cx="8229600" cy="37716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Originally desert springs and artesian wells</a:t>
            </a:r>
          </a:p>
          <a:p>
            <a:pPr lvl="1"/>
            <a:r>
              <a:rPr lang="en-US" dirty="0" smtClean="0"/>
              <a:t>Groundwater main supply before 1971</a:t>
            </a:r>
          </a:p>
          <a:p>
            <a:pPr lvl="1"/>
            <a:r>
              <a:rPr lang="en-US" dirty="0" smtClean="0"/>
              <a:t>Serious subsidence problems</a:t>
            </a:r>
          </a:p>
          <a:p>
            <a:r>
              <a:rPr lang="en-US" dirty="0" smtClean="0"/>
              <a:t>Replaced in part by Colorado River Water in 1970’s – problem of over-subscription</a:t>
            </a:r>
          </a:p>
          <a:p>
            <a:r>
              <a:rPr lang="en-US" dirty="0" smtClean="0"/>
              <a:t>Artificial recharge of aquifers using reclaimed Colorado River water (sewage treatment)</a:t>
            </a:r>
          </a:p>
          <a:p>
            <a:r>
              <a:rPr lang="en-US" dirty="0" smtClean="0"/>
              <a:t>Long-term plans to tap other groundwater sources accelerated by drought of 1990’s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98934" y="5276264"/>
            <a:ext cx="7593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on-line supporting documents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19766" y="1174750"/>
            <a:ext cx="7531100" cy="4445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asVegasWaterUs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311" y="1118307"/>
            <a:ext cx="7848600" cy="44238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8411" y="282224"/>
            <a:ext cx="543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History of water usage by Las Vegas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87500" y="1605141"/>
            <a:ext cx="7556500" cy="392641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asVegasWaterProjecti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755072"/>
            <a:ext cx="8026400" cy="3820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36333" y="448029"/>
            <a:ext cx="565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Proposed Future Usage and Sources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978" y="1346791"/>
            <a:ext cx="7772400" cy="43682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4677" y="16228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Subsidence in north Las Vegas associated with </a:t>
            </a:r>
          </a:p>
          <a:p>
            <a:r>
              <a:rPr lang="en-US" dirty="0" smtClean="0"/>
              <a:t>groundwater removal: </a:t>
            </a:r>
            <a:r>
              <a:rPr lang="en-US" dirty="0" err="1" smtClean="0"/>
              <a:t>marlimillerphoto.com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MeadPlo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285750"/>
            <a:ext cx="6769100" cy="45508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700" y="5069418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Continued use of Colorado River Water is problematic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WAma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867" y="49389"/>
            <a:ext cx="5258156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13277" y="635001"/>
            <a:ext cx="27093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1989: Las Vegas applies for water withdrawal rights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4445" y="1270001"/>
            <a:ext cx="2681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1991: Southern Nevada Water Authority formed</a:t>
            </a:r>
          </a:p>
          <a:p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799167" y="1859139"/>
            <a:ext cx="2582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2007: USGS releases groundwater study</a:t>
            </a:r>
          </a:p>
          <a:p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763889" y="2462392"/>
            <a:ext cx="3568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2007:  SNWA water rights for </a:t>
            </a:r>
          </a:p>
          <a:p>
            <a:r>
              <a:rPr lang="en-US" sz="1600" dirty="0" smtClean="0"/>
              <a:t>Spring Valley approved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763890" y="3019778"/>
            <a:ext cx="43815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2008:  water rights for </a:t>
            </a:r>
          </a:p>
          <a:p>
            <a:r>
              <a:rPr lang="en-US" sz="1600" dirty="0" err="1" smtClean="0"/>
              <a:t>Delamar</a:t>
            </a:r>
            <a:r>
              <a:rPr lang="en-US" sz="1600" dirty="0" smtClean="0"/>
              <a:t>, Dry Lake, and </a:t>
            </a:r>
          </a:p>
          <a:p>
            <a:r>
              <a:rPr lang="en-US" sz="1600" dirty="0" smtClean="0"/>
              <a:t>Cave valleys approved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0445" y="3785306"/>
            <a:ext cx="41529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2009-2010:  Interstate agreement reached for</a:t>
            </a:r>
          </a:p>
          <a:p>
            <a:r>
              <a:rPr lang="en-US" sz="1600" dirty="0" smtClean="0"/>
              <a:t>            allocation of Snake Valley water; BLM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proceeds with EIS preparation for pipe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line and environmental effects of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withdrawal</a:t>
            </a:r>
          </a:p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-3008313" y="3005669"/>
            <a:ext cx="3008313" cy="39092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97555" y="5111750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2014-2019 Water flows to Las Vegas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0800" y="1232958"/>
            <a:ext cx="147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Snake Valley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7950" y="433917"/>
            <a:ext cx="147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Spring Valley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607300" y="1407583"/>
            <a:ext cx="635000" cy="2116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940550" y="703794"/>
            <a:ext cx="971550" cy="45508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0" y="0"/>
            <a:ext cx="1747520" cy="142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68500" y="232833"/>
            <a:ext cx="148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89"/>
            <a:ext cx="1747520" cy="15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32239</TotalTime>
  <Words>601</Words>
  <Application>Microsoft Macintosh PowerPoint</Application>
  <PresentationFormat>On-screen Show (16:10)</PresentationFormat>
  <Paragraphs>99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Water Budget and  Sustainability</vt:lpstr>
      <vt:lpstr>Las Vegas Groundwater</vt:lpstr>
      <vt:lpstr>Las Vegas Water Supply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the proposed water usage Sustainable? </vt:lpstr>
      <vt:lpstr>PowerPoint Presentation</vt:lpstr>
      <vt:lpstr>PowerPoint Presentation</vt:lpstr>
      <vt:lpstr>USGS Hydrogeology Report  Directed by Congress to evaluate: </vt:lpstr>
      <vt:lpstr>PowerPoint Presentation</vt:lpstr>
      <vt:lpstr>USGS Water Budget</vt:lpstr>
      <vt:lpstr>Hydrologic Cycle (USGS)</vt:lpstr>
      <vt:lpstr>Precipitation</vt:lpstr>
      <vt:lpstr>PowerPoint Presentation</vt:lpstr>
      <vt:lpstr>PowerPoint Presentation</vt:lpstr>
      <vt:lpstr>PowerPoint Presentation</vt:lpstr>
      <vt:lpstr>PowerPoint Presentation</vt:lpstr>
      <vt:lpstr>Recharge Estimates</vt:lpstr>
      <vt:lpstr>Discharge</vt:lpstr>
      <vt:lpstr>PowerPoint Presentation</vt:lpstr>
      <vt:lpstr>Bottom Line: Is there enough  to go around?</vt:lpstr>
      <vt:lpstr>USGS Storage Estimates</vt:lpstr>
      <vt:lpstr>The water budget in Snake and Spring Valleys will be altered</vt:lpstr>
      <vt:lpstr>Alternatives to Groundwater?   </vt:lpstr>
      <vt:lpstr>PowerPoint Presentation</vt:lpstr>
      <vt:lpstr>No sustainable solutions are currently under consideration</vt:lpstr>
      <vt:lpstr>PowerPoint Presentation</vt:lpstr>
    </vt:vector>
  </TitlesOfParts>
  <Company>Golder Associates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Doe, Tom</dc:creator>
  <cp:lastModifiedBy>J Michael Brown</cp:lastModifiedBy>
  <cp:revision>123</cp:revision>
  <cp:lastPrinted>2011-03-27T20:42:38Z</cp:lastPrinted>
  <dcterms:created xsi:type="dcterms:W3CDTF">2010-06-29T00:29:08Z</dcterms:created>
  <dcterms:modified xsi:type="dcterms:W3CDTF">2011-08-19T23:48:22Z</dcterms:modified>
</cp:coreProperties>
</file>