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96" y="-32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5" Type="http://schemas.openxmlformats.org/officeDocument/2006/relationships/image" Target="../media/image7.emf"/><Relationship Id="rId6" Type="http://schemas.openxmlformats.org/officeDocument/2006/relationships/image" Target="../media/image8.emf"/><Relationship Id="rId7" Type="http://schemas.openxmlformats.org/officeDocument/2006/relationships/image" Target="../media/image9.emf"/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7EB3-FC68-ED4B-BFDB-27E2AF63630E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0FCF-B304-2345-B2B9-3E2C0CE88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945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7EB3-FC68-ED4B-BFDB-27E2AF63630E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0FCF-B304-2345-B2B9-3E2C0CE88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6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7EB3-FC68-ED4B-BFDB-27E2AF63630E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0FCF-B304-2345-B2B9-3E2C0CE88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18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7EB3-FC68-ED4B-BFDB-27E2AF63630E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0FCF-B304-2345-B2B9-3E2C0CE88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18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7EB3-FC68-ED4B-BFDB-27E2AF63630E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0FCF-B304-2345-B2B9-3E2C0CE88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58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7EB3-FC68-ED4B-BFDB-27E2AF63630E}" type="datetimeFigureOut">
              <a:rPr lang="en-US" smtClean="0"/>
              <a:t>4/3/12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0FCF-B304-2345-B2B9-3E2C0CE88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7EB3-FC68-ED4B-BFDB-27E2AF63630E}" type="datetimeFigureOut">
              <a:rPr lang="en-US" smtClean="0"/>
              <a:t>4/3/12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0FCF-B304-2345-B2B9-3E2C0CE88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81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7EB3-FC68-ED4B-BFDB-27E2AF63630E}" type="datetimeFigureOut">
              <a:rPr lang="en-US" smtClean="0"/>
              <a:t>4/3/12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0FCF-B304-2345-B2B9-3E2C0CE88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59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7EB3-FC68-ED4B-BFDB-27E2AF63630E}" type="datetimeFigureOut">
              <a:rPr lang="en-US" smtClean="0"/>
              <a:t>4/3/12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0FCF-B304-2345-B2B9-3E2C0CE88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86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7EB3-FC68-ED4B-BFDB-27E2AF63630E}" type="datetimeFigureOut">
              <a:rPr lang="en-US" smtClean="0"/>
              <a:t>4/3/12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0FCF-B304-2345-B2B9-3E2C0CE88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00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7EB3-FC68-ED4B-BFDB-27E2AF63630E}" type="datetimeFigureOut">
              <a:rPr lang="en-US" smtClean="0"/>
              <a:t>4/3/12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0FCF-B304-2345-B2B9-3E2C0CE88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37EB3-FC68-ED4B-BFDB-27E2AF63630E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10FCF-B304-2345-B2B9-3E2C0CE88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53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.bin"/><Relationship Id="rId12" Type="http://schemas.openxmlformats.org/officeDocument/2006/relationships/image" Target="../media/image6.emf"/><Relationship Id="rId13" Type="http://schemas.openxmlformats.org/officeDocument/2006/relationships/oleObject" Target="../embeddings/oleObject5.bin"/><Relationship Id="rId14" Type="http://schemas.openxmlformats.org/officeDocument/2006/relationships/image" Target="../media/image7.emf"/><Relationship Id="rId15" Type="http://schemas.openxmlformats.org/officeDocument/2006/relationships/oleObject" Target="../embeddings/oleObject6.bin"/><Relationship Id="rId16" Type="http://schemas.openxmlformats.org/officeDocument/2006/relationships/image" Target="../media/image8.emf"/><Relationship Id="rId17" Type="http://schemas.openxmlformats.org/officeDocument/2006/relationships/oleObject" Target="../embeddings/Microsoft_Equation1.bin"/><Relationship Id="rId18" Type="http://schemas.openxmlformats.org/officeDocument/2006/relationships/image" Target="../media/image9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2.emf"/><Relationship Id="rId4" Type="http://schemas.openxmlformats.org/officeDocument/2006/relationships/image" Target="../media/image10.jpeg"/><Relationship Id="rId5" Type="http://schemas.openxmlformats.org/officeDocument/2006/relationships/oleObject" Target="../embeddings/oleObject1.bin"/><Relationship Id="rId6" Type="http://schemas.openxmlformats.org/officeDocument/2006/relationships/image" Target="../media/image3.emf"/><Relationship Id="rId7" Type="http://schemas.openxmlformats.org/officeDocument/2006/relationships/oleObject" Target="../embeddings/oleObject2.bin"/><Relationship Id="rId8" Type="http://schemas.openxmlformats.org/officeDocument/2006/relationships/image" Target="../media/image4.emf"/><Relationship Id="rId9" Type="http://schemas.openxmlformats.org/officeDocument/2006/relationships/oleObject" Target="../embeddings/oleObject3.bin"/><Relationship Id="rId10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oleObject" Target="../embeddings/Microsoft_Equation2.bin"/><Relationship Id="rId5" Type="http://schemas.openxmlformats.org/officeDocument/2006/relationships/image" Target="../media/image11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557520" y="1767118"/>
            <a:ext cx="3962400" cy="1225021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smtClean="0">
                <a:solidFill>
                  <a:srgbClr val="000000"/>
                </a:solidFill>
              </a:rPr>
              <a:t>ESS 454 </a:t>
            </a:r>
            <a:br>
              <a:rPr lang="en-US" sz="3600" smtClean="0">
                <a:solidFill>
                  <a:srgbClr val="000000"/>
                </a:solidFill>
              </a:rPr>
            </a:br>
            <a:r>
              <a:rPr lang="en-US" sz="3600" smtClean="0">
                <a:solidFill>
                  <a:srgbClr val="000000"/>
                </a:solidFill>
              </a:rPr>
              <a:t>Hydrogeology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6143083" y="3187700"/>
            <a:ext cx="2746917" cy="146050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Module 4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Flow to Wells</a:t>
            </a:r>
          </a:p>
          <a:p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Preliminaries, Radial Flow and Well Function</a:t>
            </a:r>
          </a:p>
          <a:p>
            <a:r>
              <a:rPr lang="en-US" sz="1800" dirty="0">
                <a:solidFill>
                  <a:schemeClr val="tx2">
                    <a:lumMod val="50000"/>
                  </a:schemeClr>
                </a:solidFill>
              </a:rPr>
              <a:t>Non-dimensional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Variables,  </a:t>
            </a:r>
            <a:r>
              <a:rPr lang="en-US" sz="1800" dirty="0" err="1" smtClean="0">
                <a:solidFill>
                  <a:schemeClr val="tx2">
                    <a:lumMod val="50000"/>
                  </a:schemeClr>
                </a:solidFill>
              </a:rPr>
              <a:t>Theis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“Type” curve, and Cooper-Jacob Analysis</a:t>
            </a:r>
          </a:p>
          <a:p>
            <a:r>
              <a:rPr lang="en-US" sz="1800" dirty="0">
                <a:solidFill>
                  <a:schemeClr val="tx2">
                    <a:lumMod val="50000"/>
                  </a:schemeClr>
                </a:solidFill>
              </a:rPr>
              <a:t>Aquifer boundaries, Recharge, </a:t>
            </a:r>
            <a:r>
              <a:rPr lang="en-US" sz="1800" dirty="0" err="1">
                <a:solidFill>
                  <a:schemeClr val="tx2">
                    <a:lumMod val="50000"/>
                  </a:schemeClr>
                </a:solidFill>
              </a:rPr>
              <a:t>Thiem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</a:rPr>
              <a:t> equation</a:t>
            </a:r>
          </a:p>
          <a:p>
            <a:r>
              <a:rPr lang="en-US" sz="1800" dirty="0"/>
              <a:t>Other “Type” </a:t>
            </a:r>
            <a:r>
              <a:rPr lang="en-US" sz="1800" dirty="0" smtClean="0"/>
              <a:t>curves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Well Testing</a:t>
            </a:r>
          </a:p>
          <a:p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Last Comments</a:t>
            </a:r>
            <a:endParaRPr lang="en-US" sz="1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3" descr="ess_banner_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419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14720" y="4826000"/>
            <a:ext cx="3037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Instructor: Michael Brown</a:t>
            </a:r>
          </a:p>
          <a:p>
            <a:r>
              <a:rPr lang="en-US" dirty="0" err="1" smtClean="0"/>
              <a:t>brown@ess.washington.edu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483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56" y="19756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2156"/>
            <a:ext cx="1747520" cy="1500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114800" y="1879600"/>
            <a:ext cx="2209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End: Well Testing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49800" y="2844800"/>
            <a:ext cx="2871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Coming up:  Final Comments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683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46400" y="381000"/>
            <a:ext cx="38628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Learning Objectives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946150" y="2429933"/>
            <a:ext cx="757131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Understand what is learned through “well testing”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Understand how  “pump tests” and “slug (bailer) tests” are undertaken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Be able to interpret Cooper-</a:t>
            </a:r>
            <a:r>
              <a:rPr lang="en-US" sz="2400" dirty="0" err="1" smtClean="0"/>
              <a:t>Bredehoeft</a:t>
            </a:r>
            <a:r>
              <a:rPr lang="en-US" sz="2400" dirty="0" smtClean="0"/>
              <a:t>-</a:t>
            </a:r>
            <a:r>
              <a:rPr lang="en-US" sz="2400" dirty="0" err="1" smtClean="0"/>
              <a:t>Papadopulos</a:t>
            </a:r>
            <a:r>
              <a:rPr lang="en-US" sz="2400" dirty="0" smtClean="0"/>
              <a:t> and </a:t>
            </a:r>
            <a:r>
              <a:rPr lang="en-US" sz="2400" dirty="0" err="1" smtClean="0"/>
              <a:t>Hvorslev</a:t>
            </a:r>
            <a:r>
              <a:rPr lang="en-US" sz="2400" dirty="0" smtClean="0"/>
              <a:t> slug tests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5777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Testing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27308" y="1130300"/>
            <a:ext cx="51305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Desired Outcome: </a:t>
            </a:r>
          </a:p>
          <a:p>
            <a:pPr algn="ctr"/>
            <a:r>
              <a:rPr lang="en-US" sz="2800" dirty="0" smtClean="0"/>
              <a:t>Gain understanding of the aquifer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17500" y="2108200"/>
            <a:ext cx="8826500" cy="3771636"/>
          </a:xfrm>
        </p:spPr>
        <p:txBody>
          <a:bodyPr/>
          <a:lstStyle/>
          <a:p>
            <a:r>
              <a:rPr lang="en-US" dirty="0"/>
              <a:t> Its “size” </a:t>
            </a:r>
            <a:r>
              <a:rPr lang="en-US" dirty="0" smtClean="0"/>
              <a:t>both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physical extent </a:t>
            </a:r>
            <a:r>
              <a:rPr lang="en-US" dirty="0" smtClean="0"/>
              <a:t>and geometry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amount of water</a:t>
            </a:r>
          </a:p>
          <a:p>
            <a:r>
              <a:rPr lang="en-US" dirty="0"/>
              <a:t> The ease of water flow and how it moves to well</a:t>
            </a:r>
          </a:p>
          <a:p>
            <a:r>
              <a:rPr lang="en-US" dirty="0"/>
              <a:t> Consequences of </a:t>
            </a:r>
            <a:r>
              <a:rPr lang="en-US" dirty="0" smtClean="0"/>
              <a:t>pumping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677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Testing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97000" y="2146300"/>
            <a:ext cx="3163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Determine Aquifer 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75100" y="965200"/>
            <a:ext cx="1358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Goals: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09700" y="3187700"/>
            <a:ext cx="587161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Identify recharge or barrier boundaries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2146300"/>
            <a:ext cx="3569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and S (not all methods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14917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Testing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22700" y="1079500"/>
            <a:ext cx="1638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Methods: </a:t>
            </a:r>
            <a:endParaRPr lang="en-US" sz="28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5600" y="2070100"/>
            <a:ext cx="8229600" cy="30861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Pump Testing</a:t>
            </a:r>
          </a:p>
          <a:p>
            <a:pPr lvl="1"/>
            <a:r>
              <a:rPr lang="en-US" dirty="0" smtClean="0"/>
              <a:t>Maintain a constant flow</a:t>
            </a:r>
          </a:p>
          <a:p>
            <a:pPr lvl="2"/>
            <a:r>
              <a:rPr lang="en-US" dirty="0" smtClean="0"/>
              <a:t>Measure the transient pressure/head </a:t>
            </a:r>
          </a:p>
          <a:p>
            <a:pPr lvl="2"/>
            <a:r>
              <a:rPr lang="en-US" dirty="0" smtClean="0"/>
              <a:t>Best to use “observation wells” but often too expensive</a:t>
            </a:r>
          </a:p>
          <a:p>
            <a:pPr lvl="1"/>
            <a:r>
              <a:rPr lang="en-US" dirty="0"/>
              <a:t>Maintain constant pressure/</a:t>
            </a:r>
            <a:r>
              <a:rPr lang="en-US" dirty="0" smtClean="0"/>
              <a:t>head</a:t>
            </a:r>
          </a:p>
          <a:p>
            <a:pPr lvl="2"/>
            <a:r>
              <a:rPr lang="en-US" dirty="0" smtClean="0"/>
              <a:t>Measure transient flow</a:t>
            </a:r>
          </a:p>
          <a:p>
            <a:pPr lvl="1"/>
            <a:r>
              <a:rPr lang="en-US" dirty="0" smtClean="0"/>
              <a:t>Recovery test </a:t>
            </a:r>
          </a:p>
          <a:p>
            <a:pPr lvl="2"/>
            <a:r>
              <a:rPr lang="en-US" dirty="0" smtClean="0"/>
              <a:t>stop pumping and measure head as it return to initial state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800100" y="1790700"/>
            <a:ext cx="7708900" cy="1803400"/>
            <a:chOff x="914400" y="1968500"/>
            <a:chExt cx="7594600" cy="1625600"/>
          </a:xfrm>
        </p:grpSpPr>
        <p:sp>
          <p:nvSpPr>
            <p:cNvPr id="4" name="Rectangle 3"/>
            <p:cNvSpPr/>
            <p:nvPr/>
          </p:nvSpPr>
          <p:spPr>
            <a:xfrm>
              <a:off x="914400" y="2514600"/>
              <a:ext cx="7353300" cy="1079500"/>
            </a:xfrm>
            <a:prstGeom prst="rect">
              <a:avLst/>
            </a:prstGeom>
            <a:solidFill>
              <a:srgbClr val="FFFF00">
                <a:alpha val="40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880100" y="1968500"/>
              <a:ext cx="26289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Already worked examples in process of developing understanding of how water flows to wells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812800" y="3606800"/>
            <a:ext cx="7708900" cy="1612900"/>
            <a:chOff x="812800" y="3606800"/>
            <a:chExt cx="7708900" cy="1612900"/>
          </a:xfrm>
        </p:grpSpPr>
        <p:sp>
          <p:nvSpPr>
            <p:cNvPr id="11" name="Rectangle 10"/>
            <p:cNvSpPr/>
            <p:nvPr/>
          </p:nvSpPr>
          <p:spPr>
            <a:xfrm>
              <a:off x="812800" y="3606800"/>
              <a:ext cx="7708900" cy="1612900"/>
            </a:xfrm>
            <a:prstGeom prst="rect">
              <a:avLst/>
            </a:prstGeom>
            <a:solidFill>
              <a:srgbClr val="FF6600">
                <a:alpha val="40000"/>
              </a:srgb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92800" y="3886200"/>
              <a:ext cx="2362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Topics for follow on courses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08027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Testing</a:t>
            </a:r>
            <a:endParaRPr lang="en-US" sz="36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3086100"/>
          </a:xfrm>
        </p:spPr>
        <p:txBody>
          <a:bodyPr>
            <a:normAutofit/>
          </a:bodyPr>
          <a:lstStyle/>
          <a:p>
            <a:r>
              <a:rPr lang="en-US" dirty="0"/>
              <a:t>Slug </a:t>
            </a:r>
            <a:r>
              <a:rPr lang="en-US" dirty="0" smtClean="0"/>
              <a:t>Test (can be done in a single well)</a:t>
            </a:r>
            <a:endParaRPr lang="en-US" dirty="0"/>
          </a:p>
          <a:p>
            <a:pPr lvl="1"/>
            <a:r>
              <a:rPr lang="en-US" dirty="0"/>
              <a:t>Look at pressure/head decay after instant charge of water level</a:t>
            </a:r>
          </a:p>
          <a:p>
            <a:pPr lvl="1"/>
            <a:r>
              <a:rPr lang="en-US" dirty="0"/>
              <a:t>Various methods</a:t>
            </a:r>
          </a:p>
          <a:p>
            <a:pPr lvl="1"/>
            <a:r>
              <a:rPr lang="en-US" dirty="0"/>
              <a:t>Skin-effects</a:t>
            </a:r>
          </a:p>
        </p:txBody>
      </p:sp>
      <p:sp>
        <p:nvSpPr>
          <p:cNvPr id="5" name="Rectangle 4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22700" y="1079500"/>
            <a:ext cx="1638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Methods: 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505200" y="4356100"/>
            <a:ext cx="337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Unwanted complication: Low hydraulic conductivity around well as a result of the drilling process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94100" y="3175000"/>
            <a:ext cx="48989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 (1) pour water in rapidly</a:t>
            </a:r>
          </a:p>
          <a:p>
            <a:r>
              <a:rPr lang="en-US" dirty="0"/>
              <a:t> </a:t>
            </a:r>
            <a:r>
              <a:rPr lang="en-US" dirty="0" smtClean="0"/>
              <a:t>       (2) drop in object (slug) to raise water level</a:t>
            </a:r>
          </a:p>
          <a:p>
            <a:r>
              <a:rPr lang="en-US" dirty="0"/>
              <a:t> </a:t>
            </a:r>
            <a:r>
              <a:rPr lang="en-US" dirty="0" smtClean="0"/>
              <a:t>       (3) bail water out (to rapidly drop water level)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548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3416300" y="1761067"/>
            <a:ext cx="5880100" cy="3649132"/>
            <a:chOff x="3416300" y="1761067"/>
            <a:chExt cx="5880100" cy="3649132"/>
          </a:xfrm>
        </p:grpSpPr>
        <p:grpSp>
          <p:nvGrpSpPr>
            <p:cNvPr id="60" name="Group 59"/>
            <p:cNvGrpSpPr/>
            <p:nvPr/>
          </p:nvGrpSpPr>
          <p:grpSpPr>
            <a:xfrm>
              <a:off x="3416300" y="1761067"/>
              <a:ext cx="5880100" cy="3649132"/>
              <a:chOff x="2671233" y="1168400"/>
              <a:chExt cx="5880100" cy="4546600"/>
            </a:xfrm>
          </p:grpSpPr>
          <p:grpSp>
            <p:nvGrpSpPr>
              <p:cNvPr id="43" name="Group 42"/>
              <p:cNvGrpSpPr/>
              <p:nvPr/>
            </p:nvGrpSpPr>
            <p:grpSpPr>
              <a:xfrm>
                <a:off x="2671233" y="1168400"/>
                <a:ext cx="5880100" cy="4546600"/>
                <a:chOff x="2667000" y="1168400"/>
                <a:chExt cx="5880100" cy="4546600"/>
              </a:xfrm>
            </p:grpSpPr>
            <p:grpSp>
              <p:nvGrpSpPr>
                <p:cNvPr id="39" name="Group 38"/>
                <p:cNvGrpSpPr/>
                <p:nvPr/>
              </p:nvGrpSpPr>
              <p:grpSpPr>
                <a:xfrm>
                  <a:off x="2667000" y="1168400"/>
                  <a:ext cx="5880100" cy="4546600"/>
                  <a:chOff x="1905000" y="2476500"/>
                  <a:chExt cx="5880100" cy="4546600"/>
                </a:xfrm>
              </p:grpSpPr>
              <p:grpSp>
                <p:nvGrpSpPr>
                  <p:cNvPr id="38" name="Group 37"/>
                  <p:cNvGrpSpPr/>
                  <p:nvPr/>
                </p:nvGrpSpPr>
                <p:grpSpPr>
                  <a:xfrm>
                    <a:off x="1905000" y="2476500"/>
                    <a:ext cx="5880100" cy="4546600"/>
                    <a:chOff x="1816100" y="850900"/>
                    <a:chExt cx="5880100" cy="4546600"/>
                  </a:xfrm>
                </p:grpSpPr>
                <p:sp>
                  <p:nvSpPr>
                    <p:cNvPr id="37" name="Rectangle 36"/>
                    <p:cNvSpPr/>
                    <p:nvPr/>
                  </p:nvSpPr>
                  <p:spPr>
                    <a:xfrm>
                      <a:off x="1816100" y="850900"/>
                      <a:ext cx="5880100" cy="4546600"/>
                    </a:xfrm>
                    <a:prstGeom prst="rect">
                      <a:avLst/>
                    </a:prstGeom>
                    <a:solidFill>
                      <a:schemeClr val="tx2">
                        <a:lumMod val="75000"/>
                      </a:schemeClr>
                    </a:solidFill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grpSp>
                  <p:nvGrpSpPr>
                    <p:cNvPr id="25" name="Group 24"/>
                    <p:cNvGrpSpPr/>
                    <p:nvPr/>
                  </p:nvGrpSpPr>
                  <p:grpSpPr>
                    <a:xfrm>
                      <a:off x="2048934" y="1519767"/>
                      <a:ext cx="5240866" cy="3407834"/>
                      <a:chOff x="2048934" y="1519767"/>
                      <a:chExt cx="5240866" cy="3407834"/>
                    </a:xfrm>
                  </p:grpSpPr>
                  <p:sp>
                    <p:nvSpPr>
                      <p:cNvPr id="24" name="Rectangle 23"/>
                      <p:cNvSpPr/>
                      <p:nvPr/>
                    </p:nvSpPr>
                    <p:spPr>
                      <a:xfrm>
                        <a:off x="2095500" y="3579248"/>
                        <a:ext cx="2273300" cy="1320800"/>
                      </a:xfrm>
                      <a:prstGeom prst="rect">
                        <a:avLst/>
                      </a:prstGeom>
                      <a:pattFill prst="pct10">
                        <a:fgClr>
                          <a:schemeClr val="bg1"/>
                        </a:fgClr>
                        <a:bgClr>
                          <a:srgbClr val="3366FF"/>
                        </a:bgClr>
                      </a:pattFill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22" name="Group 21"/>
                      <p:cNvGrpSpPr/>
                      <p:nvPr/>
                    </p:nvGrpSpPr>
                    <p:grpSpPr>
                      <a:xfrm>
                        <a:off x="2048934" y="1519767"/>
                        <a:ext cx="5240866" cy="3407834"/>
                        <a:chOff x="2048934" y="1519767"/>
                        <a:chExt cx="5240866" cy="3407834"/>
                      </a:xfrm>
                    </p:grpSpPr>
                    <p:cxnSp>
                      <p:nvCxnSpPr>
                        <p:cNvPr id="6" name="Straight Connector 5"/>
                        <p:cNvCxnSpPr/>
                        <p:nvPr/>
                      </p:nvCxnSpPr>
                      <p:spPr>
                        <a:xfrm>
                          <a:off x="5088466" y="1579034"/>
                          <a:ext cx="2184400" cy="12700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" name="Straight Connector 6"/>
                        <p:cNvCxnSpPr/>
                        <p:nvPr/>
                      </p:nvCxnSpPr>
                      <p:spPr>
                        <a:xfrm>
                          <a:off x="2087033" y="1562100"/>
                          <a:ext cx="2184400" cy="12700"/>
                        </a:xfrm>
                        <a:prstGeom prst="line">
                          <a:avLst/>
                        </a:prstGeom>
                        <a:ln>
                          <a:solidFill>
                            <a:srgbClr val="FFFFFF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9" name="Straight Connector 8"/>
                        <p:cNvCxnSpPr/>
                        <p:nvPr/>
                      </p:nvCxnSpPr>
                      <p:spPr>
                        <a:xfrm>
                          <a:off x="5080000" y="1524000"/>
                          <a:ext cx="21167" cy="2023533"/>
                        </a:xfrm>
                        <a:prstGeom prst="line">
                          <a:avLst/>
                        </a:pr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0" name="Straight Connector 9"/>
                        <p:cNvCxnSpPr/>
                        <p:nvPr/>
                      </p:nvCxnSpPr>
                      <p:spPr>
                        <a:xfrm>
                          <a:off x="4262967" y="1519767"/>
                          <a:ext cx="29633" cy="2036233"/>
                        </a:xfrm>
                        <a:prstGeom prst="line">
                          <a:avLst/>
                        </a:pr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2" name="Straight Connector 11"/>
                        <p:cNvCxnSpPr/>
                        <p:nvPr/>
                      </p:nvCxnSpPr>
                      <p:spPr>
                        <a:xfrm flipH="1">
                          <a:off x="4961467" y="3598334"/>
                          <a:ext cx="4233" cy="1329267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/>
                          </a:solidFill>
                          <a:prstDash val="sysDash"/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3" name="Straight Connector 12"/>
                        <p:cNvCxnSpPr/>
                        <p:nvPr/>
                      </p:nvCxnSpPr>
                      <p:spPr>
                        <a:xfrm flipH="1">
                          <a:off x="4389967" y="3530600"/>
                          <a:ext cx="4233" cy="1371600"/>
                        </a:xfrm>
                        <a:prstGeom prst="line">
                          <a:avLst/>
                        </a:prstGeom>
                        <a:ln>
                          <a:solidFill>
                            <a:srgbClr val="000000"/>
                          </a:solidFill>
                          <a:prstDash val="sysDash"/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8" name="Straight Connector 17"/>
                        <p:cNvCxnSpPr/>
                        <p:nvPr/>
                      </p:nvCxnSpPr>
                      <p:spPr>
                        <a:xfrm flipH="1" flipV="1">
                          <a:off x="4948767" y="3560234"/>
                          <a:ext cx="2319867" cy="8466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9" name="Straight Connector 18"/>
                        <p:cNvCxnSpPr/>
                        <p:nvPr/>
                      </p:nvCxnSpPr>
                      <p:spPr>
                        <a:xfrm flipH="1">
                          <a:off x="2048934" y="3559124"/>
                          <a:ext cx="2353733" cy="423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1" name="Straight Connector 20"/>
                        <p:cNvCxnSpPr/>
                        <p:nvPr/>
                      </p:nvCxnSpPr>
                      <p:spPr>
                        <a:xfrm>
                          <a:off x="2070100" y="4910667"/>
                          <a:ext cx="5219700" cy="4233"/>
                        </a:xfrm>
                        <a:prstGeom prst="line">
                          <a:avLst/>
                        </a:pr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991099" y="3581400"/>
                        <a:ext cx="2269067" cy="1303867"/>
                      </a:xfrm>
                      <a:prstGeom prst="rect">
                        <a:avLst/>
                      </a:prstGeom>
                      <a:pattFill prst="pct10">
                        <a:fgClr>
                          <a:schemeClr val="bg1"/>
                        </a:fgClr>
                        <a:bgClr>
                          <a:srgbClr val="3366FF"/>
                        </a:bgClr>
                      </a:pattFill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31" name="Group 30"/>
                    <p:cNvGrpSpPr/>
                    <p:nvPr/>
                  </p:nvGrpSpPr>
                  <p:grpSpPr>
                    <a:xfrm>
                      <a:off x="4692649" y="4942627"/>
                      <a:ext cx="332081" cy="369332"/>
                      <a:chOff x="4692649" y="4942627"/>
                      <a:chExt cx="332081" cy="369332"/>
                    </a:xfrm>
                  </p:grpSpPr>
                  <p:cxnSp>
                    <p:nvCxnSpPr>
                      <p:cNvPr id="29" name="Straight Arrow Connector 28"/>
                      <p:cNvCxnSpPr/>
                      <p:nvPr/>
                    </p:nvCxnSpPr>
                    <p:spPr>
                      <a:xfrm>
                        <a:off x="4692649" y="5013612"/>
                        <a:ext cx="287866" cy="0"/>
                      </a:xfrm>
                      <a:prstGeom prst="straightConnector1">
                        <a:avLst/>
                      </a:prstGeom>
                      <a:ln>
                        <a:solidFill>
                          <a:srgbClr val="000000"/>
                        </a:solidFill>
                        <a:headEnd type="arrow"/>
                        <a:tailEnd type="arrow"/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0" name="TextBox 29"/>
                      <p:cNvSpPr txBox="1"/>
                      <p:nvPr/>
                    </p:nvSpPr>
                    <p:spPr>
                      <a:xfrm>
                        <a:off x="4699000" y="4942627"/>
                        <a:ext cx="32573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dirty="0" err="1" smtClean="0">
                            <a:solidFill>
                              <a:schemeClr val="bg1"/>
                            </a:solidFill>
                          </a:rPr>
                          <a:t>r</a:t>
                        </a:r>
                        <a:r>
                          <a:rPr lang="en-US" baseline="-25000" dirty="0" err="1" smtClean="0">
                            <a:solidFill>
                              <a:schemeClr val="bg1"/>
                            </a:solidFill>
                          </a:rPr>
                          <a:t>s</a:t>
                        </a:r>
                        <a:endParaRPr lang="en-US" baseline="-25000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33" name="Group 32"/>
                    <p:cNvGrpSpPr/>
                    <p:nvPr/>
                  </p:nvGrpSpPr>
                  <p:grpSpPr>
                    <a:xfrm>
                      <a:off x="4699000" y="1311386"/>
                      <a:ext cx="381000" cy="523617"/>
                      <a:chOff x="1079500" y="1806686"/>
                      <a:chExt cx="381000" cy="523617"/>
                    </a:xfrm>
                  </p:grpSpPr>
                  <p:cxnSp>
                    <p:nvCxnSpPr>
                      <p:cNvPr id="34" name="Straight Arrow Connector 33"/>
                      <p:cNvCxnSpPr/>
                      <p:nvPr/>
                    </p:nvCxnSpPr>
                    <p:spPr>
                      <a:xfrm>
                        <a:off x="1079500" y="2330303"/>
                        <a:ext cx="381000" cy="0"/>
                      </a:xfrm>
                      <a:prstGeom prst="straightConnector1">
                        <a:avLst/>
                      </a:prstGeom>
                      <a:ln>
                        <a:solidFill>
                          <a:srgbClr val="000000"/>
                        </a:solidFill>
                        <a:headEnd type="arrow"/>
                        <a:tailEnd type="arrow"/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5" name="TextBox 34"/>
                      <p:cNvSpPr txBox="1"/>
                      <p:nvPr/>
                    </p:nvSpPr>
                    <p:spPr>
                      <a:xfrm>
                        <a:off x="1117600" y="1806686"/>
                        <a:ext cx="330214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dirty="0" err="1" smtClean="0">
                            <a:solidFill>
                              <a:schemeClr val="bg1"/>
                            </a:solidFill>
                          </a:rPr>
                          <a:t>r</a:t>
                        </a:r>
                        <a:r>
                          <a:rPr lang="en-US" baseline="-25000" dirty="0" err="1">
                            <a:solidFill>
                              <a:schemeClr val="bg1"/>
                            </a:solidFill>
                          </a:rPr>
                          <a:t>c</a:t>
                        </a:r>
                        <a:endParaRPr lang="en-US" baseline="-25000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p:grpSp>
              </p:grpSp>
              <p:cxnSp>
                <p:nvCxnSpPr>
                  <p:cNvPr id="27" name="Straight Connector 26"/>
                  <p:cNvCxnSpPr/>
                  <p:nvPr/>
                </p:nvCxnSpPr>
                <p:spPr>
                  <a:xfrm>
                    <a:off x="4749800" y="3327400"/>
                    <a:ext cx="16934" cy="3179233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  <a:prstDash val="dot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2" name="TextBox 41"/>
                <p:cNvSpPr txBox="1"/>
                <p:nvPr/>
              </p:nvSpPr>
              <p:spPr>
                <a:xfrm>
                  <a:off x="7429500" y="1491378"/>
                  <a:ext cx="87017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surface</a:t>
                  </a:r>
                  <a:endParaRPr lang="en-US" dirty="0"/>
                </a:p>
              </p:txBody>
            </p:sp>
          </p:grpSp>
          <p:cxnSp>
            <p:nvCxnSpPr>
              <p:cNvPr id="58" name="Straight Connector 57"/>
              <p:cNvCxnSpPr/>
              <p:nvPr/>
            </p:nvCxnSpPr>
            <p:spPr>
              <a:xfrm>
                <a:off x="3005667" y="3234267"/>
                <a:ext cx="5147733" cy="16933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TextBox 58"/>
              <p:cNvSpPr txBox="1"/>
              <p:nvPr/>
            </p:nvSpPr>
            <p:spPr>
              <a:xfrm>
                <a:off x="7137400" y="2861869"/>
                <a:ext cx="12293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Initial head</a:t>
                </a:r>
                <a:endParaRPr lang="en-US" dirty="0"/>
              </a:p>
            </p:txBody>
          </p:sp>
        </p:grpSp>
        <p:cxnSp>
          <p:nvCxnSpPr>
            <p:cNvPr id="8" name="Straight Arrow Connector 7"/>
            <p:cNvCxnSpPr/>
            <p:nvPr/>
          </p:nvCxnSpPr>
          <p:spPr>
            <a:xfrm>
              <a:off x="4508500" y="3975100"/>
              <a:ext cx="8467" cy="999067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4224867" y="4322233"/>
              <a:ext cx="1227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b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grpSp>
        <p:nvGrpSpPr>
          <p:cNvPr id="66" name="Group 65"/>
          <p:cNvGrpSpPr/>
          <p:nvPr/>
        </p:nvGrpSpPr>
        <p:grpSpPr>
          <a:xfrm>
            <a:off x="5909735" y="3412067"/>
            <a:ext cx="766232" cy="1574800"/>
            <a:chOff x="5164668" y="3158067"/>
            <a:chExt cx="766232" cy="1574800"/>
          </a:xfrm>
        </p:grpSpPr>
        <p:sp>
          <p:nvSpPr>
            <p:cNvPr id="64" name="Rectangle 63"/>
            <p:cNvSpPr/>
            <p:nvPr/>
          </p:nvSpPr>
          <p:spPr>
            <a:xfrm>
              <a:off x="5283200" y="3632200"/>
              <a:ext cx="512233" cy="110066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164668" y="3158067"/>
              <a:ext cx="766232" cy="5079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7" name="Rectangle 66"/>
          <p:cNvSpPr/>
          <p:nvPr/>
        </p:nvSpPr>
        <p:spPr>
          <a:xfrm>
            <a:off x="5907616" y="3526367"/>
            <a:ext cx="768349" cy="3556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/>
          <p:cNvGrpSpPr/>
          <p:nvPr/>
        </p:nvGrpSpPr>
        <p:grpSpPr>
          <a:xfrm>
            <a:off x="5958419" y="3448051"/>
            <a:ext cx="647703" cy="412749"/>
            <a:chOff x="5209323" y="3220307"/>
            <a:chExt cx="618788" cy="386493"/>
          </a:xfrm>
        </p:grpSpPr>
        <p:sp>
          <p:nvSpPr>
            <p:cNvPr id="61" name="Rectangle 60"/>
            <p:cNvSpPr/>
            <p:nvPr/>
          </p:nvSpPr>
          <p:spPr>
            <a:xfrm>
              <a:off x="5209323" y="3220307"/>
              <a:ext cx="618788" cy="386493"/>
            </a:xfrm>
            <a:prstGeom prst="rect">
              <a:avLst/>
            </a:prstGeom>
            <a:solidFill>
              <a:schemeClr val="tx2">
                <a:lumMod val="2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240866" y="3225800"/>
              <a:ext cx="557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slug</a:t>
              </a:r>
              <a:endParaRPr lang="en-US" dirty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6790263" y="3048000"/>
            <a:ext cx="575733" cy="431800"/>
            <a:chOff x="6045196" y="2794000"/>
            <a:chExt cx="575733" cy="431800"/>
          </a:xfrm>
        </p:grpSpPr>
        <p:cxnSp>
          <p:nvCxnSpPr>
            <p:cNvPr id="69" name="Straight Arrow Connector 68"/>
            <p:cNvCxnSpPr/>
            <p:nvPr/>
          </p:nvCxnSpPr>
          <p:spPr>
            <a:xfrm>
              <a:off x="6070600" y="2794000"/>
              <a:ext cx="8467" cy="431800"/>
            </a:xfrm>
            <a:prstGeom prst="straightConnector1">
              <a:avLst/>
            </a:prstGeom>
            <a:ln>
              <a:solidFill>
                <a:schemeClr val="bg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6045196" y="2802467"/>
              <a:ext cx="5757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H</a:t>
              </a:r>
              <a:r>
                <a:rPr lang="en-US" baseline="-25000" dirty="0" smtClean="0">
                  <a:solidFill>
                    <a:srgbClr val="000000"/>
                  </a:solidFill>
                </a:rPr>
                <a:t>o</a:t>
              </a:r>
              <a:endParaRPr lang="en-US" baseline="-25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5156224" y="3081867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H(t)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 flipH="1" flipV="1">
            <a:off x="5675852" y="3060700"/>
            <a:ext cx="9526" cy="3556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5491700" y="3448050"/>
            <a:ext cx="288925" cy="41275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/>
          <p:cNvGrpSpPr/>
          <p:nvPr/>
        </p:nvGrpSpPr>
        <p:grpSpPr>
          <a:xfrm>
            <a:off x="5156201" y="4021666"/>
            <a:ext cx="3793064" cy="830997"/>
            <a:chOff x="4919134" y="4008966"/>
            <a:chExt cx="3793064" cy="830997"/>
          </a:xfrm>
        </p:grpSpPr>
        <p:cxnSp>
          <p:nvCxnSpPr>
            <p:cNvPr id="84" name="Straight Arrow Connector 83"/>
            <p:cNvCxnSpPr/>
            <p:nvPr/>
          </p:nvCxnSpPr>
          <p:spPr>
            <a:xfrm flipV="1">
              <a:off x="6349999" y="4470400"/>
              <a:ext cx="774701" cy="543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 flipH="1">
              <a:off x="4919134" y="4471599"/>
              <a:ext cx="783166" cy="1150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7095065" y="4008966"/>
              <a:ext cx="16171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Increased head causes radial flow into aquifer</a:t>
              </a:r>
              <a:endParaRPr lang="en-US" sz="1600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886200" y="3327400"/>
            <a:ext cx="1612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Head returns to initial state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86267" y="18796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Plot: H(t)/H</a:t>
            </a:r>
            <a:r>
              <a:rPr lang="en-US" baseline="-25000" dirty="0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log(</a:t>
            </a:r>
            <a:r>
              <a:rPr lang="en-US" dirty="0" err="1" smtClean="0"/>
              <a:t>Tt</a:t>
            </a:r>
            <a:r>
              <a:rPr lang="en-US" dirty="0" smtClean="0"/>
              <a:t>/r</a:t>
            </a:r>
            <a:r>
              <a:rPr lang="en-US" baseline="-25000" dirty="0" smtClean="0"/>
              <a:t>c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en-US" baseline="30000" dirty="0"/>
          </a:p>
        </p:txBody>
      </p:sp>
      <p:sp>
        <p:nvSpPr>
          <p:cNvPr id="46" name="Freeform 45"/>
          <p:cNvSpPr/>
          <p:nvPr/>
        </p:nvSpPr>
        <p:spPr>
          <a:xfrm>
            <a:off x="753533" y="2463800"/>
            <a:ext cx="2065867" cy="2006600"/>
          </a:xfrm>
          <a:custGeom>
            <a:avLst/>
            <a:gdLst>
              <a:gd name="connsiteX0" fmla="*/ 0 w 2065867"/>
              <a:gd name="connsiteY0" fmla="*/ 0 h 2006600"/>
              <a:gd name="connsiteX1" fmla="*/ 296334 w 2065867"/>
              <a:gd name="connsiteY1" fmla="*/ 25400 h 2006600"/>
              <a:gd name="connsiteX2" fmla="*/ 516467 w 2065867"/>
              <a:gd name="connsiteY2" fmla="*/ 67733 h 2006600"/>
              <a:gd name="connsiteX3" fmla="*/ 702734 w 2065867"/>
              <a:gd name="connsiteY3" fmla="*/ 110067 h 2006600"/>
              <a:gd name="connsiteX4" fmla="*/ 982134 w 2065867"/>
              <a:gd name="connsiteY4" fmla="*/ 270933 h 2006600"/>
              <a:gd name="connsiteX5" fmla="*/ 1126067 w 2065867"/>
              <a:gd name="connsiteY5" fmla="*/ 448733 h 2006600"/>
              <a:gd name="connsiteX6" fmla="*/ 1253067 w 2065867"/>
              <a:gd name="connsiteY6" fmla="*/ 668867 h 2006600"/>
              <a:gd name="connsiteX7" fmla="*/ 1388534 w 2065867"/>
              <a:gd name="connsiteY7" fmla="*/ 973667 h 2006600"/>
              <a:gd name="connsiteX8" fmla="*/ 1507067 w 2065867"/>
              <a:gd name="connsiteY8" fmla="*/ 1312333 h 2006600"/>
              <a:gd name="connsiteX9" fmla="*/ 1591734 w 2065867"/>
              <a:gd name="connsiteY9" fmla="*/ 1532467 h 2006600"/>
              <a:gd name="connsiteX10" fmla="*/ 1667934 w 2065867"/>
              <a:gd name="connsiteY10" fmla="*/ 1684867 h 2006600"/>
              <a:gd name="connsiteX11" fmla="*/ 1786467 w 2065867"/>
              <a:gd name="connsiteY11" fmla="*/ 1879600 h 2006600"/>
              <a:gd name="connsiteX12" fmla="*/ 1888067 w 2065867"/>
              <a:gd name="connsiteY12" fmla="*/ 1964267 h 2006600"/>
              <a:gd name="connsiteX13" fmla="*/ 2065867 w 2065867"/>
              <a:gd name="connsiteY13" fmla="*/ 2006600 h 2006600"/>
              <a:gd name="connsiteX14" fmla="*/ 2065867 w 2065867"/>
              <a:gd name="connsiteY14" fmla="*/ 2006600 h 2006600"/>
              <a:gd name="connsiteX15" fmla="*/ 2065867 w 2065867"/>
              <a:gd name="connsiteY15" fmla="*/ 1998133 h 200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065867" h="2006600">
                <a:moveTo>
                  <a:pt x="0" y="0"/>
                </a:moveTo>
                <a:cubicBezTo>
                  <a:pt x="105128" y="7055"/>
                  <a:pt x="210256" y="14111"/>
                  <a:pt x="296334" y="25400"/>
                </a:cubicBezTo>
                <a:cubicBezTo>
                  <a:pt x="382412" y="36689"/>
                  <a:pt x="448734" y="53622"/>
                  <a:pt x="516467" y="67733"/>
                </a:cubicBezTo>
                <a:cubicBezTo>
                  <a:pt x="584200" y="81844"/>
                  <a:pt x="625123" y="76200"/>
                  <a:pt x="702734" y="110067"/>
                </a:cubicBezTo>
                <a:cubicBezTo>
                  <a:pt x="780345" y="143934"/>
                  <a:pt x="911579" y="214489"/>
                  <a:pt x="982134" y="270933"/>
                </a:cubicBezTo>
                <a:cubicBezTo>
                  <a:pt x="1052690" y="327377"/>
                  <a:pt x="1080912" y="382411"/>
                  <a:pt x="1126067" y="448733"/>
                </a:cubicBezTo>
                <a:cubicBezTo>
                  <a:pt x="1171222" y="515055"/>
                  <a:pt x="1209323" y="581378"/>
                  <a:pt x="1253067" y="668867"/>
                </a:cubicBezTo>
                <a:cubicBezTo>
                  <a:pt x="1296812" y="756356"/>
                  <a:pt x="1346201" y="866423"/>
                  <a:pt x="1388534" y="973667"/>
                </a:cubicBezTo>
                <a:cubicBezTo>
                  <a:pt x="1430867" y="1080911"/>
                  <a:pt x="1473200" y="1219200"/>
                  <a:pt x="1507067" y="1312333"/>
                </a:cubicBezTo>
                <a:cubicBezTo>
                  <a:pt x="1540934" y="1405466"/>
                  <a:pt x="1564923" y="1470378"/>
                  <a:pt x="1591734" y="1532467"/>
                </a:cubicBezTo>
                <a:cubicBezTo>
                  <a:pt x="1618545" y="1594556"/>
                  <a:pt x="1635479" y="1627012"/>
                  <a:pt x="1667934" y="1684867"/>
                </a:cubicBezTo>
                <a:cubicBezTo>
                  <a:pt x="1700390" y="1742723"/>
                  <a:pt x="1749778" y="1833034"/>
                  <a:pt x="1786467" y="1879600"/>
                </a:cubicBezTo>
                <a:cubicBezTo>
                  <a:pt x="1823156" y="1926166"/>
                  <a:pt x="1841500" y="1943100"/>
                  <a:pt x="1888067" y="1964267"/>
                </a:cubicBezTo>
                <a:cubicBezTo>
                  <a:pt x="1934634" y="1985434"/>
                  <a:pt x="2065867" y="2006600"/>
                  <a:pt x="2065867" y="2006600"/>
                </a:cubicBezTo>
                <a:lnTo>
                  <a:pt x="2065867" y="2006600"/>
                </a:lnTo>
                <a:lnTo>
                  <a:pt x="2065867" y="1998133"/>
                </a:lnTo>
              </a:path>
            </a:pathLst>
          </a:cu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/>
          <p:cNvGrpSpPr/>
          <p:nvPr/>
        </p:nvGrpSpPr>
        <p:grpSpPr>
          <a:xfrm>
            <a:off x="323333" y="2429933"/>
            <a:ext cx="2800866" cy="2765398"/>
            <a:chOff x="323333" y="2429933"/>
            <a:chExt cx="2800866" cy="2765398"/>
          </a:xfrm>
        </p:grpSpPr>
        <p:cxnSp>
          <p:nvCxnSpPr>
            <p:cNvPr id="40" name="Straight Connector 39"/>
            <p:cNvCxnSpPr/>
            <p:nvPr/>
          </p:nvCxnSpPr>
          <p:spPr>
            <a:xfrm flipH="1">
              <a:off x="719667" y="2455334"/>
              <a:ext cx="16933" cy="20066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19666" y="4461933"/>
              <a:ext cx="2404533" cy="25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347133" y="2429933"/>
              <a:ext cx="2370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72532" y="4199466"/>
              <a:ext cx="2370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855131" y="4470401"/>
              <a:ext cx="6519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0.01</a:t>
              </a:r>
              <a:endParaRPr lang="en-US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422401" y="4478869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0.1</a:t>
              </a:r>
              <a:endParaRPr lang="en-US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896533" y="4487333"/>
              <a:ext cx="6519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1.0</a:t>
              </a:r>
              <a:endParaRPr lang="en-US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438401" y="4495801"/>
              <a:ext cx="6519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10.0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447800" y="4825999"/>
              <a:ext cx="965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z</a:t>
              </a:r>
              <a:r>
                <a:rPr lang="en-US" dirty="0" smtClean="0"/>
                <a:t>=</a:t>
              </a:r>
              <a:r>
                <a:rPr lang="en-US" dirty="0" err="1" smtClean="0"/>
                <a:t>Tt</a:t>
              </a:r>
              <a:r>
                <a:rPr lang="en-US" dirty="0" smtClean="0"/>
                <a:t>/r</a:t>
              </a:r>
              <a:r>
                <a:rPr lang="en-US" baseline="-25000" dirty="0" smtClean="0"/>
                <a:t>c</a:t>
              </a:r>
              <a:r>
                <a:rPr lang="en-US" baseline="30000" dirty="0" smtClean="0"/>
                <a:t>2</a:t>
              </a:r>
              <a:endParaRPr lang="en-US" baseline="30000" dirty="0"/>
            </a:p>
          </p:txBody>
        </p:sp>
        <p:sp>
          <p:nvSpPr>
            <p:cNvPr id="49" name="TextBox 48"/>
            <p:cNvSpPr txBox="1"/>
            <p:nvPr/>
          </p:nvSpPr>
          <p:spPr>
            <a:xfrm rot="16200000">
              <a:off x="51599" y="3268933"/>
              <a:ext cx="912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H(t)/H</a:t>
              </a:r>
              <a:r>
                <a:rPr lang="en-US" baseline="-25000" dirty="0"/>
                <a:t>o</a:t>
              </a:r>
              <a:r>
                <a:rPr lang="en-US" dirty="0"/>
                <a:t> </a:t>
              </a: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1186391" y="3106208"/>
            <a:ext cx="931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s</a:t>
            </a:r>
            <a:r>
              <a:rPr lang="en-US" baseline="30000" dirty="0" smtClean="0"/>
              <a:t>2</a:t>
            </a:r>
            <a:r>
              <a:rPr lang="en-US" dirty="0" smtClean="0"/>
              <a:t>/r</a:t>
            </a:r>
            <a:r>
              <a:rPr lang="en-US" baseline="-25000" dirty="0" smtClean="0"/>
              <a:t>c</a:t>
            </a:r>
            <a:r>
              <a:rPr lang="en-US" baseline="30000" dirty="0" smtClean="0"/>
              <a:t>2</a:t>
            </a:r>
            <a:r>
              <a:rPr lang="en-US" dirty="0" smtClean="0"/>
              <a:t> S</a:t>
            </a:r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982128" y="2463793"/>
            <a:ext cx="2379139" cy="2023539"/>
            <a:chOff x="982128" y="2463793"/>
            <a:chExt cx="2379139" cy="2023539"/>
          </a:xfrm>
        </p:grpSpPr>
        <p:sp>
          <p:nvSpPr>
            <p:cNvPr id="71" name="Freeform 70"/>
            <p:cNvSpPr/>
            <p:nvPr/>
          </p:nvSpPr>
          <p:spPr>
            <a:xfrm>
              <a:off x="982128" y="2463793"/>
              <a:ext cx="2040472" cy="2023539"/>
            </a:xfrm>
            <a:custGeom>
              <a:avLst/>
              <a:gdLst>
                <a:gd name="connsiteX0" fmla="*/ 0 w 2065867"/>
                <a:gd name="connsiteY0" fmla="*/ 0 h 2006600"/>
                <a:gd name="connsiteX1" fmla="*/ 296334 w 2065867"/>
                <a:gd name="connsiteY1" fmla="*/ 25400 h 2006600"/>
                <a:gd name="connsiteX2" fmla="*/ 516467 w 2065867"/>
                <a:gd name="connsiteY2" fmla="*/ 67733 h 2006600"/>
                <a:gd name="connsiteX3" fmla="*/ 702734 w 2065867"/>
                <a:gd name="connsiteY3" fmla="*/ 110067 h 2006600"/>
                <a:gd name="connsiteX4" fmla="*/ 982134 w 2065867"/>
                <a:gd name="connsiteY4" fmla="*/ 270933 h 2006600"/>
                <a:gd name="connsiteX5" fmla="*/ 1126067 w 2065867"/>
                <a:gd name="connsiteY5" fmla="*/ 448733 h 2006600"/>
                <a:gd name="connsiteX6" fmla="*/ 1253067 w 2065867"/>
                <a:gd name="connsiteY6" fmla="*/ 668867 h 2006600"/>
                <a:gd name="connsiteX7" fmla="*/ 1388534 w 2065867"/>
                <a:gd name="connsiteY7" fmla="*/ 973667 h 2006600"/>
                <a:gd name="connsiteX8" fmla="*/ 1507067 w 2065867"/>
                <a:gd name="connsiteY8" fmla="*/ 1312333 h 2006600"/>
                <a:gd name="connsiteX9" fmla="*/ 1591734 w 2065867"/>
                <a:gd name="connsiteY9" fmla="*/ 1532467 h 2006600"/>
                <a:gd name="connsiteX10" fmla="*/ 1667934 w 2065867"/>
                <a:gd name="connsiteY10" fmla="*/ 1684867 h 2006600"/>
                <a:gd name="connsiteX11" fmla="*/ 1786467 w 2065867"/>
                <a:gd name="connsiteY11" fmla="*/ 1879600 h 2006600"/>
                <a:gd name="connsiteX12" fmla="*/ 1888067 w 2065867"/>
                <a:gd name="connsiteY12" fmla="*/ 1964267 h 2006600"/>
                <a:gd name="connsiteX13" fmla="*/ 2065867 w 2065867"/>
                <a:gd name="connsiteY13" fmla="*/ 2006600 h 2006600"/>
                <a:gd name="connsiteX14" fmla="*/ 2065867 w 2065867"/>
                <a:gd name="connsiteY14" fmla="*/ 2006600 h 2006600"/>
                <a:gd name="connsiteX15" fmla="*/ 2065867 w 2065867"/>
                <a:gd name="connsiteY15" fmla="*/ 1998133 h 2006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65867" h="2006600">
                  <a:moveTo>
                    <a:pt x="0" y="0"/>
                  </a:moveTo>
                  <a:cubicBezTo>
                    <a:pt x="105128" y="7055"/>
                    <a:pt x="210256" y="14111"/>
                    <a:pt x="296334" y="25400"/>
                  </a:cubicBezTo>
                  <a:cubicBezTo>
                    <a:pt x="382412" y="36689"/>
                    <a:pt x="448734" y="53622"/>
                    <a:pt x="516467" y="67733"/>
                  </a:cubicBezTo>
                  <a:cubicBezTo>
                    <a:pt x="584200" y="81844"/>
                    <a:pt x="625123" y="76200"/>
                    <a:pt x="702734" y="110067"/>
                  </a:cubicBezTo>
                  <a:cubicBezTo>
                    <a:pt x="780345" y="143934"/>
                    <a:pt x="911579" y="214489"/>
                    <a:pt x="982134" y="270933"/>
                  </a:cubicBezTo>
                  <a:cubicBezTo>
                    <a:pt x="1052690" y="327377"/>
                    <a:pt x="1080912" y="382411"/>
                    <a:pt x="1126067" y="448733"/>
                  </a:cubicBezTo>
                  <a:cubicBezTo>
                    <a:pt x="1171222" y="515055"/>
                    <a:pt x="1209323" y="581378"/>
                    <a:pt x="1253067" y="668867"/>
                  </a:cubicBezTo>
                  <a:cubicBezTo>
                    <a:pt x="1296812" y="756356"/>
                    <a:pt x="1346201" y="866423"/>
                    <a:pt x="1388534" y="973667"/>
                  </a:cubicBezTo>
                  <a:cubicBezTo>
                    <a:pt x="1430867" y="1080911"/>
                    <a:pt x="1473200" y="1219200"/>
                    <a:pt x="1507067" y="1312333"/>
                  </a:cubicBezTo>
                  <a:cubicBezTo>
                    <a:pt x="1540934" y="1405466"/>
                    <a:pt x="1564923" y="1470378"/>
                    <a:pt x="1591734" y="1532467"/>
                  </a:cubicBezTo>
                  <a:cubicBezTo>
                    <a:pt x="1618545" y="1594556"/>
                    <a:pt x="1635479" y="1627012"/>
                    <a:pt x="1667934" y="1684867"/>
                  </a:cubicBezTo>
                  <a:cubicBezTo>
                    <a:pt x="1700390" y="1742723"/>
                    <a:pt x="1749778" y="1833034"/>
                    <a:pt x="1786467" y="1879600"/>
                  </a:cubicBezTo>
                  <a:cubicBezTo>
                    <a:pt x="1823156" y="1926166"/>
                    <a:pt x="1841500" y="1943100"/>
                    <a:pt x="1888067" y="1964267"/>
                  </a:cubicBezTo>
                  <a:cubicBezTo>
                    <a:pt x="1934634" y="1985434"/>
                    <a:pt x="2065867" y="2006600"/>
                    <a:pt x="2065867" y="2006600"/>
                  </a:cubicBezTo>
                  <a:lnTo>
                    <a:pt x="2065867" y="2006600"/>
                  </a:lnTo>
                  <a:lnTo>
                    <a:pt x="2065867" y="1998133"/>
                  </a:lnTo>
                </a:path>
              </a:pathLst>
            </a:cu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311399" y="3013075"/>
              <a:ext cx="10498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Smaller S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676400" y="1574800"/>
            <a:ext cx="1663700" cy="723900"/>
            <a:chOff x="1676400" y="1574800"/>
            <a:chExt cx="1663700" cy="723900"/>
          </a:xfrm>
        </p:grpSpPr>
        <p:sp>
          <p:nvSpPr>
            <p:cNvPr id="4" name="Rectangle 3"/>
            <p:cNvSpPr/>
            <p:nvPr/>
          </p:nvSpPr>
          <p:spPr>
            <a:xfrm>
              <a:off x="2057400" y="1879600"/>
              <a:ext cx="508000" cy="419100"/>
            </a:xfrm>
            <a:prstGeom prst="rect">
              <a:avLst/>
            </a:prstGeom>
            <a:solidFill>
              <a:srgbClr val="FFFF00">
                <a:alpha val="37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676400" y="1574800"/>
              <a:ext cx="16637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Dimensionless number</a:t>
              </a:r>
              <a:endParaRPr lang="en-US" sz="12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95300" y="1663700"/>
            <a:ext cx="1232203" cy="596900"/>
            <a:chOff x="495300" y="1663700"/>
            <a:chExt cx="1232203" cy="596900"/>
          </a:xfrm>
        </p:grpSpPr>
        <p:sp>
          <p:nvSpPr>
            <p:cNvPr id="20" name="Rectangle 19"/>
            <p:cNvSpPr/>
            <p:nvPr/>
          </p:nvSpPr>
          <p:spPr>
            <a:xfrm>
              <a:off x="723900" y="1955800"/>
              <a:ext cx="723900" cy="304800"/>
            </a:xfrm>
            <a:prstGeom prst="rect">
              <a:avLst/>
            </a:prstGeom>
            <a:solidFill>
              <a:srgbClr val="FFFF00">
                <a:alpha val="45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95300" y="1663700"/>
              <a:ext cx="12322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Goes from 1 to 0</a:t>
              </a:r>
              <a:endParaRPr lang="en-US" sz="1200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2679700" y="1955800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Call it z</a:t>
            </a:r>
            <a:endParaRPr lang="en-US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1864556" y="63500"/>
            <a:ext cx="7162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Cooper-</a:t>
            </a:r>
            <a:r>
              <a:rPr lang="en-US" sz="3600" dirty="0" err="1" smtClean="0"/>
              <a:t>Bredehoeft</a:t>
            </a:r>
            <a:r>
              <a:rPr lang="en-US" sz="3600" dirty="0" smtClean="0"/>
              <a:t>-</a:t>
            </a:r>
            <a:r>
              <a:rPr lang="en-US" sz="3600" dirty="0" err="1" smtClean="0"/>
              <a:t>PapadopolosTest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6992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11111E-6 L 0.00017 -0.07778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7778 L 0.00052 -2.22222E-6 " pathEditMode="relative" rAng="0" ptsTypes="AA">
                                      <p:cBhvr>
                                        <p:cTn id="49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3889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.00611 L 8.33333E-7 0.06222 " pathEditMode="relative" rAng="0" ptsTypes="AA">
                                      <p:cBhvr>
                                        <p:cTn id="51" dur="5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7" grpId="1" animBg="1"/>
      <p:bldP spid="67" grpId="2" animBg="1"/>
      <p:bldP spid="74" grpId="0"/>
      <p:bldP spid="82" grpId="0" animBg="1"/>
      <p:bldP spid="2" grpId="0"/>
      <p:bldP spid="32" grpId="0"/>
      <p:bldP spid="46" grpId="0" animBg="1"/>
      <p:bldP spid="51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0" y="1104900"/>
            <a:ext cx="9144000" cy="46101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pic>
        <p:nvPicPr>
          <p:cNvPr id="4" name="Picture 3" descr="fetter5.19.pdf"/>
          <p:cNvPicPr>
            <a:picLocks noChangeAspect="1"/>
          </p:cNvPicPr>
          <p:nvPr/>
        </p:nvPicPr>
        <p:blipFill rotWithShape="1">
          <a:blip r:embed="rId4"/>
          <a:srcRect l="5534" t="13475" r="17895" b="1928"/>
          <a:stretch/>
        </p:blipFill>
        <p:spPr>
          <a:xfrm>
            <a:off x="2154690" y="1364996"/>
            <a:ext cx="5074920" cy="4032504"/>
          </a:xfrm>
          <a:prstGeom prst="rect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</p:pic>
      <p:grpSp>
        <p:nvGrpSpPr>
          <p:cNvPr id="102" name="Group 101"/>
          <p:cNvGrpSpPr/>
          <p:nvPr/>
        </p:nvGrpSpPr>
        <p:grpSpPr>
          <a:xfrm>
            <a:off x="3885684" y="1229836"/>
            <a:ext cx="5029716" cy="4485164"/>
            <a:chOff x="3885684" y="1229836"/>
            <a:chExt cx="5029716" cy="4485164"/>
          </a:xfrm>
        </p:grpSpPr>
        <p:grpSp>
          <p:nvGrpSpPr>
            <p:cNvPr id="53" name="Group 52"/>
            <p:cNvGrpSpPr/>
            <p:nvPr/>
          </p:nvGrpSpPr>
          <p:grpSpPr>
            <a:xfrm>
              <a:off x="3885684" y="1229836"/>
              <a:ext cx="5029716" cy="4485164"/>
              <a:chOff x="3911084" y="646668"/>
              <a:chExt cx="5029716" cy="4485164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5245100" y="4546600"/>
                <a:ext cx="355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6057900" y="4546600"/>
                <a:ext cx="444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000000"/>
                    </a:solidFill>
                  </a:rPr>
                  <a:t>10</a:t>
                </a:r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6934200" y="4559300"/>
                <a:ext cx="6223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000000"/>
                    </a:solidFill>
                  </a:rPr>
                  <a:t>100</a:t>
                </a:r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7721600" y="4546600"/>
                <a:ext cx="990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000000"/>
                    </a:solidFill>
                  </a:rPr>
                  <a:t>1000</a:t>
                </a:r>
                <a:endParaRPr lang="en-US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51" name="Group 50"/>
              <p:cNvGrpSpPr/>
              <p:nvPr/>
            </p:nvGrpSpPr>
            <p:grpSpPr>
              <a:xfrm>
                <a:off x="3911084" y="646668"/>
                <a:ext cx="5029716" cy="4485164"/>
                <a:chOff x="3898384" y="659368"/>
                <a:chExt cx="5029716" cy="4485164"/>
              </a:xfrm>
            </p:grpSpPr>
            <p:grpSp>
              <p:nvGrpSpPr>
                <p:cNvPr id="43" name="Group 42"/>
                <p:cNvGrpSpPr/>
                <p:nvPr/>
              </p:nvGrpSpPr>
              <p:grpSpPr>
                <a:xfrm>
                  <a:off x="4184650" y="659368"/>
                  <a:ext cx="4743450" cy="4052332"/>
                  <a:chOff x="5162550" y="1167368"/>
                  <a:chExt cx="4743450" cy="4052332"/>
                </a:xfrm>
              </p:grpSpPr>
              <p:grpSp>
                <p:nvGrpSpPr>
                  <p:cNvPr id="28" name="Group 27"/>
                  <p:cNvGrpSpPr/>
                  <p:nvPr/>
                </p:nvGrpSpPr>
                <p:grpSpPr>
                  <a:xfrm>
                    <a:off x="5162550" y="1167368"/>
                    <a:ext cx="4743450" cy="4052332"/>
                    <a:chOff x="4311650" y="1371600"/>
                    <a:chExt cx="4743450" cy="4052332"/>
                  </a:xfrm>
                </p:grpSpPr>
                <p:cxnSp>
                  <p:nvCxnSpPr>
                    <p:cNvPr id="6" name="Straight Connector 5"/>
                    <p:cNvCxnSpPr/>
                    <p:nvPr/>
                  </p:nvCxnSpPr>
                  <p:spPr>
                    <a:xfrm flipH="1">
                      <a:off x="4635500" y="1549400"/>
                      <a:ext cx="12700" cy="3714750"/>
                    </a:xfrm>
                    <a:prstGeom prst="line">
                      <a:avLst/>
                    </a:prstGeom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7" name="Group 26"/>
                    <p:cNvGrpSpPr/>
                    <p:nvPr/>
                  </p:nvGrpSpPr>
                  <p:grpSpPr>
                    <a:xfrm>
                      <a:off x="4311650" y="1371600"/>
                      <a:ext cx="4743450" cy="4052332"/>
                      <a:chOff x="4311650" y="1371600"/>
                      <a:chExt cx="4743450" cy="4052332"/>
                    </a:xfrm>
                  </p:grpSpPr>
                  <p:cxnSp>
                    <p:nvCxnSpPr>
                      <p:cNvPr id="8" name="Straight Connector 7"/>
                      <p:cNvCxnSpPr/>
                      <p:nvPr/>
                    </p:nvCxnSpPr>
                    <p:spPr>
                      <a:xfrm>
                        <a:off x="4635500" y="5276850"/>
                        <a:ext cx="4368800" cy="6350"/>
                      </a:xfrm>
                      <a:prstGeom prst="line">
                        <a:avLst/>
                      </a:prstGeom>
                      <a:ln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" name="Straight Connector 8"/>
                      <p:cNvCxnSpPr/>
                      <p:nvPr/>
                    </p:nvCxnSpPr>
                    <p:spPr>
                      <a:xfrm flipH="1">
                        <a:off x="5524500" y="1562100"/>
                        <a:ext cx="12700" cy="3714750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  <a:prstDash val="dot"/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" name="Straight Connector 9"/>
                      <p:cNvCxnSpPr/>
                      <p:nvPr/>
                    </p:nvCxnSpPr>
                    <p:spPr>
                      <a:xfrm flipH="1">
                        <a:off x="6381750" y="1581150"/>
                        <a:ext cx="12700" cy="3714750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  <a:prstDash val="dot"/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" name="Straight Connector 10"/>
                      <p:cNvCxnSpPr/>
                      <p:nvPr/>
                    </p:nvCxnSpPr>
                    <p:spPr>
                      <a:xfrm flipH="1">
                        <a:off x="7264400" y="1581150"/>
                        <a:ext cx="12700" cy="3714750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  <a:prstDash val="dot"/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2" name="Straight Connector 11"/>
                      <p:cNvCxnSpPr/>
                      <p:nvPr/>
                    </p:nvCxnSpPr>
                    <p:spPr>
                      <a:xfrm flipH="1">
                        <a:off x="8153400" y="1587500"/>
                        <a:ext cx="12700" cy="3714750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  <a:prstDash val="dot"/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3" name="Straight Connector 12"/>
                      <p:cNvCxnSpPr/>
                      <p:nvPr/>
                    </p:nvCxnSpPr>
                    <p:spPr>
                      <a:xfrm flipH="1">
                        <a:off x="9010650" y="1606550"/>
                        <a:ext cx="12700" cy="3714750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  <a:prstDash val="solid"/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" name="Straight Connector 13"/>
                      <p:cNvCxnSpPr/>
                      <p:nvPr/>
                    </p:nvCxnSpPr>
                    <p:spPr>
                      <a:xfrm>
                        <a:off x="4654550" y="1568450"/>
                        <a:ext cx="4381500" cy="6350"/>
                      </a:xfrm>
                      <a:prstGeom prst="line">
                        <a:avLst/>
                      </a:prstGeom>
                      <a:ln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7" name="Straight Connector 16"/>
                      <p:cNvCxnSpPr/>
                      <p:nvPr/>
                    </p:nvCxnSpPr>
                    <p:spPr>
                      <a:xfrm>
                        <a:off x="4654550" y="4533900"/>
                        <a:ext cx="4368800" cy="6350"/>
                      </a:xfrm>
                      <a:prstGeom prst="line">
                        <a:avLst/>
                      </a:prstGeom>
                      <a:ln>
                        <a:solidFill>
                          <a:srgbClr val="000000"/>
                        </a:solidFill>
                        <a:prstDash val="dot"/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8" name="Straight Connector 17"/>
                      <p:cNvCxnSpPr/>
                      <p:nvPr/>
                    </p:nvCxnSpPr>
                    <p:spPr>
                      <a:xfrm>
                        <a:off x="4654550" y="3803650"/>
                        <a:ext cx="4368800" cy="6350"/>
                      </a:xfrm>
                      <a:prstGeom prst="line">
                        <a:avLst/>
                      </a:prstGeom>
                      <a:ln>
                        <a:solidFill>
                          <a:srgbClr val="000000"/>
                        </a:solidFill>
                        <a:prstDash val="dot"/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9" name="Straight Connector 18"/>
                      <p:cNvCxnSpPr/>
                      <p:nvPr/>
                    </p:nvCxnSpPr>
                    <p:spPr>
                      <a:xfrm>
                        <a:off x="4648200" y="3048000"/>
                        <a:ext cx="4368800" cy="6350"/>
                      </a:xfrm>
                      <a:prstGeom prst="line">
                        <a:avLst/>
                      </a:prstGeom>
                      <a:ln>
                        <a:solidFill>
                          <a:srgbClr val="000000"/>
                        </a:solidFill>
                        <a:prstDash val="dot"/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0" name="Straight Connector 19"/>
                      <p:cNvCxnSpPr/>
                      <p:nvPr/>
                    </p:nvCxnSpPr>
                    <p:spPr>
                      <a:xfrm>
                        <a:off x="4686300" y="2305050"/>
                        <a:ext cx="4368800" cy="6350"/>
                      </a:xfrm>
                      <a:prstGeom prst="line">
                        <a:avLst/>
                      </a:prstGeom>
                      <a:ln>
                        <a:solidFill>
                          <a:srgbClr val="000000"/>
                        </a:solidFill>
                        <a:prstDash val="dot"/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1" name="TextBox 20"/>
                      <p:cNvSpPr txBox="1"/>
                      <p:nvPr/>
                    </p:nvSpPr>
                    <p:spPr>
                      <a:xfrm>
                        <a:off x="4311650" y="2095500"/>
                        <a:ext cx="45720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>
                            <a:solidFill>
                              <a:schemeClr val="bg1"/>
                            </a:solidFill>
                          </a:rPr>
                          <a:t>.8</a:t>
                        </a:r>
                        <a:endParaRPr lang="en-US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  <p:sp>
                    <p:nvSpPr>
                      <p:cNvPr id="22" name="TextBox 21"/>
                      <p:cNvSpPr txBox="1"/>
                      <p:nvPr/>
                    </p:nvSpPr>
                    <p:spPr>
                      <a:xfrm>
                        <a:off x="4324350" y="2844800"/>
                        <a:ext cx="45720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>
                            <a:solidFill>
                              <a:schemeClr val="bg1"/>
                            </a:solidFill>
                          </a:rPr>
                          <a:t>.6</a:t>
                        </a:r>
                        <a:endParaRPr lang="en-US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  <p:sp>
                    <p:nvSpPr>
                      <p:cNvPr id="23" name="TextBox 22"/>
                      <p:cNvSpPr txBox="1"/>
                      <p:nvPr/>
                    </p:nvSpPr>
                    <p:spPr>
                      <a:xfrm>
                        <a:off x="4330700" y="3594100"/>
                        <a:ext cx="45720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>
                            <a:solidFill>
                              <a:schemeClr val="bg1"/>
                            </a:solidFill>
                          </a:rPr>
                          <a:t>.4</a:t>
                        </a:r>
                        <a:endParaRPr lang="en-US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  <p:sp>
                    <p:nvSpPr>
                      <p:cNvPr id="24" name="TextBox 23"/>
                      <p:cNvSpPr txBox="1"/>
                      <p:nvPr/>
                    </p:nvSpPr>
                    <p:spPr>
                      <a:xfrm>
                        <a:off x="4311650" y="4330700"/>
                        <a:ext cx="45720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>
                            <a:solidFill>
                              <a:schemeClr val="bg1"/>
                            </a:solidFill>
                          </a:rPr>
                          <a:t>.2</a:t>
                        </a:r>
                        <a:endParaRPr lang="en-US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  <p:sp>
                    <p:nvSpPr>
                      <p:cNvPr id="25" name="TextBox 24"/>
                      <p:cNvSpPr txBox="1"/>
                      <p:nvPr/>
                    </p:nvSpPr>
                    <p:spPr>
                      <a:xfrm>
                        <a:off x="4375150" y="5054600"/>
                        <a:ext cx="45720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>
                            <a:solidFill>
                              <a:schemeClr val="bg1"/>
                            </a:solidFill>
                          </a:rPr>
                          <a:t>0</a:t>
                        </a:r>
                      </a:p>
                    </p:txBody>
                  </p:sp>
                  <p:sp>
                    <p:nvSpPr>
                      <p:cNvPr id="26" name="TextBox 25"/>
                      <p:cNvSpPr txBox="1"/>
                      <p:nvPr/>
                    </p:nvSpPr>
                    <p:spPr>
                      <a:xfrm>
                        <a:off x="4368800" y="1371600"/>
                        <a:ext cx="45720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>
                            <a:solidFill>
                              <a:schemeClr val="bg1"/>
                            </a:solidFill>
                          </a:rPr>
                          <a:t>1</a:t>
                        </a:r>
                      </a:p>
                    </p:txBody>
                  </p:sp>
                </p:grpSp>
              </p:grpSp>
              <p:sp>
                <p:nvSpPr>
                  <p:cNvPr id="29" name="Oval 28"/>
                  <p:cNvSpPr/>
                  <p:nvPr/>
                </p:nvSpPr>
                <p:spPr>
                  <a:xfrm>
                    <a:off x="6242050" y="1587500"/>
                    <a:ext cx="50800" cy="5715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Oval 29"/>
                  <p:cNvSpPr/>
                  <p:nvPr/>
                </p:nvSpPr>
                <p:spPr>
                  <a:xfrm>
                    <a:off x="6477000" y="1720850"/>
                    <a:ext cx="50800" cy="5715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1" name="Oval 30"/>
                  <p:cNvSpPr/>
                  <p:nvPr/>
                </p:nvSpPr>
                <p:spPr>
                  <a:xfrm>
                    <a:off x="6686550" y="1885950"/>
                    <a:ext cx="50800" cy="5715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" name="Oval 31"/>
                  <p:cNvSpPr/>
                  <p:nvPr/>
                </p:nvSpPr>
                <p:spPr>
                  <a:xfrm>
                    <a:off x="6832600" y="2044700"/>
                    <a:ext cx="50800" cy="5715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3" name="Oval 32"/>
                  <p:cNvSpPr/>
                  <p:nvPr/>
                </p:nvSpPr>
                <p:spPr>
                  <a:xfrm>
                    <a:off x="6934200" y="2197100"/>
                    <a:ext cx="50800" cy="5715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4" name="Oval 33"/>
                  <p:cNvSpPr/>
                  <p:nvPr/>
                </p:nvSpPr>
                <p:spPr>
                  <a:xfrm>
                    <a:off x="7004050" y="2349500"/>
                    <a:ext cx="50800" cy="5715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" name="Oval 34"/>
                  <p:cNvSpPr/>
                  <p:nvPr/>
                </p:nvSpPr>
                <p:spPr>
                  <a:xfrm>
                    <a:off x="7131050" y="2597150"/>
                    <a:ext cx="50800" cy="5715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" name="Oval 35"/>
                  <p:cNvSpPr/>
                  <p:nvPr/>
                </p:nvSpPr>
                <p:spPr>
                  <a:xfrm>
                    <a:off x="7296150" y="2889250"/>
                    <a:ext cx="50800" cy="5715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Oval 36"/>
                  <p:cNvSpPr/>
                  <p:nvPr/>
                </p:nvSpPr>
                <p:spPr>
                  <a:xfrm>
                    <a:off x="7391400" y="3155950"/>
                    <a:ext cx="50800" cy="5715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" name="Oval 37"/>
                  <p:cNvSpPr/>
                  <p:nvPr/>
                </p:nvSpPr>
                <p:spPr>
                  <a:xfrm>
                    <a:off x="7645400" y="3790950"/>
                    <a:ext cx="50800" cy="5715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Oval 38"/>
                  <p:cNvSpPr/>
                  <p:nvPr/>
                </p:nvSpPr>
                <p:spPr>
                  <a:xfrm>
                    <a:off x="7785100" y="4108450"/>
                    <a:ext cx="50800" cy="5715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" name="Oval 39"/>
                  <p:cNvSpPr/>
                  <p:nvPr/>
                </p:nvSpPr>
                <p:spPr>
                  <a:xfrm>
                    <a:off x="7893050" y="4381500"/>
                    <a:ext cx="50800" cy="5715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Oval 40"/>
                  <p:cNvSpPr/>
                  <p:nvPr/>
                </p:nvSpPr>
                <p:spPr>
                  <a:xfrm>
                    <a:off x="8070850" y="4673600"/>
                    <a:ext cx="50800" cy="5715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" name="Oval 41"/>
                  <p:cNvSpPr/>
                  <p:nvPr/>
                </p:nvSpPr>
                <p:spPr>
                  <a:xfrm>
                    <a:off x="8382000" y="4921250"/>
                    <a:ext cx="50800" cy="5715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48" name="TextBox 47"/>
                <p:cNvSpPr txBox="1"/>
                <p:nvPr/>
              </p:nvSpPr>
              <p:spPr>
                <a:xfrm>
                  <a:off x="6248400" y="4775200"/>
                  <a:ext cx="11303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000000"/>
                      </a:solidFill>
                    </a:rPr>
                    <a:t>minutes</a:t>
                  </a:r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 rot="16200000">
                  <a:off x="3644900" y="2489200"/>
                  <a:ext cx="8763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000000"/>
                      </a:solidFill>
                    </a:rPr>
                    <a:t>H/H</a:t>
                  </a:r>
                  <a:r>
                    <a:rPr lang="en-US" baseline="-25000" dirty="0" smtClean="0">
                      <a:solidFill>
                        <a:srgbClr val="000000"/>
                      </a:solidFill>
                    </a:rPr>
                    <a:t>o</a:t>
                  </a:r>
                  <a:endParaRPr lang="en-US" baseline="-25000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65" name="Group 64"/>
            <p:cNvGrpSpPr/>
            <p:nvPr/>
          </p:nvGrpSpPr>
          <p:grpSpPr>
            <a:xfrm>
              <a:off x="5634565" y="5020733"/>
              <a:ext cx="596902" cy="110068"/>
              <a:chOff x="5634565" y="5020733"/>
              <a:chExt cx="596902" cy="110068"/>
            </a:xfrm>
          </p:grpSpPr>
          <p:cxnSp>
            <p:nvCxnSpPr>
              <p:cNvPr id="57" name="Straight Connector 56"/>
              <p:cNvCxnSpPr/>
              <p:nvPr/>
            </p:nvCxnSpPr>
            <p:spPr>
              <a:xfrm>
                <a:off x="5634565" y="5020733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5803898" y="5024968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5905498" y="5029201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5998632" y="5024967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6057899" y="5029201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6117166" y="5029200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6176432" y="5024967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6231467" y="5024967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Group 65"/>
            <p:cNvGrpSpPr/>
            <p:nvPr/>
          </p:nvGrpSpPr>
          <p:grpSpPr>
            <a:xfrm>
              <a:off x="6506631" y="5024966"/>
              <a:ext cx="596902" cy="110068"/>
              <a:chOff x="5634565" y="5020733"/>
              <a:chExt cx="596902" cy="110068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>
                <a:off x="5634565" y="5020733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5803898" y="5024968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5905498" y="5029201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5998632" y="5024967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6057899" y="5029201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6117166" y="5029200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6176432" y="5024967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6231467" y="5024967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Group 74"/>
            <p:cNvGrpSpPr/>
            <p:nvPr/>
          </p:nvGrpSpPr>
          <p:grpSpPr>
            <a:xfrm>
              <a:off x="7404099" y="5046133"/>
              <a:ext cx="596902" cy="110068"/>
              <a:chOff x="5634565" y="5020733"/>
              <a:chExt cx="596902" cy="110068"/>
            </a:xfrm>
          </p:grpSpPr>
          <p:cxnSp>
            <p:nvCxnSpPr>
              <p:cNvPr id="76" name="Straight Connector 75"/>
              <p:cNvCxnSpPr/>
              <p:nvPr/>
            </p:nvCxnSpPr>
            <p:spPr>
              <a:xfrm>
                <a:off x="5634565" y="5020733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5803898" y="5024968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5905498" y="5029201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5998632" y="5024967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6057899" y="5029201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6117166" y="5029200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6176432" y="5024967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6231467" y="5024967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Group 83"/>
            <p:cNvGrpSpPr/>
            <p:nvPr/>
          </p:nvGrpSpPr>
          <p:grpSpPr>
            <a:xfrm>
              <a:off x="8250765" y="5037667"/>
              <a:ext cx="596902" cy="110068"/>
              <a:chOff x="5634565" y="5020733"/>
              <a:chExt cx="596902" cy="110068"/>
            </a:xfrm>
          </p:grpSpPr>
          <p:cxnSp>
            <p:nvCxnSpPr>
              <p:cNvPr id="85" name="Straight Connector 84"/>
              <p:cNvCxnSpPr/>
              <p:nvPr/>
            </p:nvCxnSpPr>
            <p:spPr>
              <a:xfrm>
                <a:off x="5634565" y="5020733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5803898" y="5024968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5905498" y="5029201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5998632" y="5024967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6057899" y="5029201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6117166" y="5029200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6176432" y="5024967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6231467" y="5024967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 92"/>
            <p:cNvGrpSpPr/>
            <p:nvPr/>
          </p:nvGrpSpPr>
          <p:grpSpPr>
            <a:xfrm>
              <a:off x="4762498" y="5020733"/>
              <a:ext cx="596902" cy="110068"/>
              <a:chOff x="5634565" y="5020733"/>
              <a:chExt cx="596902" cy="110068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>
                <a:off x="5634565" y="5020733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5803898" y="5024968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5905498" y="5029201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5998632" y="5024967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6057899" y="5029201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6117166" y="5029200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6176432" y="5024967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6231467" y="5024967"/>
                <a:ext cx="0" cy="1016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3180981"/>
              </p:ext>
            </p:extLst>
          </p:nvPr>
        </p:nvGraphicFramePr>
        <p:xfrm>
          <a:off x="304800" y="2514600"/>
          <a:ext cx="6096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5" imgW="406400" imgH="431800" progId="Equation.3">
                  <p:embed/>
                </p:oleObj>
              </mc:Choice>
              <mc:Fallback>
                <p:oleObj name="Equation" r:id="rId5" imgW="4064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" y="2514600"/>
                        <a:ext cx="609600" cy="64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0164"/>
              </p:ext>
            </p:extLst>
          </p:nvPr>
        </p:nvGraphicFramePr>
        <p:xfrm>
          <a:off x="368300" y="4057649"/>
          <a:ext cx="673100" cy="560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7" imgW="533400" imgH="444500" progId="Equation.3">
                  <p:embed/>
                </p:oleObj>
              </mc:Choice>
              <mc:Fallback>
                <p:oleObj name="Equation" r:id="rId7" imgW="533400" imgH="444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8300" y="4057649"/>
                        <a:ext cx="673100" cy="5609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" name="TextBox 108"/>
          <p:cNvSpPr txBox="1"/>
          <p:nvPr/>
        </p:nvSpPr>
        <p:spPr>
          <a:xfrm>
            <a:off x="292100" y="17272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r</a:t>
            </a:r>
            <a:r>
              <a:rPr lang="en-US" baseline="-25000" dirty="0" err="1" smtClean="0">
                <a:solidFill>
                  <a:srgbClr val="000000"/>
                </a:solidFill>
              </a:rPr>
              <a:t>s</a:t>
            </a:r>
            <a:r>
              <a:rPr lang="en-US" dirty="0" smtClean="0">
                <a:solidFill>
                  <a:srgbClr val="000000"/>
                </a:solidFill>
              </a:rPr>
              <a:t>= 1.0’</a:t>
            </a:r>
          </a:p>
          <a:p>
            <a:r>
              <a:rPr lang="en-US" dirty="0" err="1">
                <a:solidFill>
                  <a:srgbClr val="000000"/>
                </a:solidFill>
              </a:rPr>
              <a:t>r</a:t>
            </a:r>
            <a:r>
              <a:rPr lang="en-US" baseline="-25000" dirty="0" err="1" smtClean="0">
                <a:solidFill>
                  <a:srgbClr val="000000"/>
                </a:solidFill>
              </a:rPr>
              <a:t>c</a:t>
            </a:r>
            <a:r>
              <a:rPr lang="en-US" dirty="0" smtClean="0">
                <a:solidFill>
                  <a:srgbClr val="000000"/>
                </a:solidFill>
              </a:rPr>
              <a:t>= 0.5’</a:t>
            </a:r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110" name="Object 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960929"/>
              </p:ext>
            </p:extLst>
          </p:nvPr>
        </p:nvGraphicFramePr>
        <p:xfrm>
          <a:off x="254000" y="3105150"/>
          <a:ext cx="762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9" imgW="508000" imgH="406400" progId="Equation.3">
                  <p:embed/>
                </p:oleObj>
              </mc:Choice>
              <mc:Fallback>
                <p:oleObj name="Equation" r:id="rId9" imgW="508000" imgH="40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4000" y="3105150"/>
                        <a:ext cx="7620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9652343"/>
              </p:ext>
            </p:extLst>
          </p:nvPr>
        </p:nvGraphicFramePr>
        <p:xfrm>
          <a:off x="1174750" y="3149600"/>
          <a:ext cx="1644650" cy="7137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11" imgW="1346200" imgH="584200" progId="Equation.3">
                  <p:embed/>
                </p:oleObj>
              </mc:Choice>
              <mc:Fallback>
                <p:oleObj name="Equation" r:id="rId11" imgW="1346200" imgH="584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174750" y="3149600"/>
                        <a:ext cx="1644650" cy="7137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591330"/>
              </p:ext>
            </p:extLst>
          </p:nvPr>
        </p:nvGraphicFramePr>
        <p:xfrm>
          <a:off x="355600" y="4819649"/>
          <a:ext cx="673100" cy="560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13" imgW="533400" imgH="444500" progId="Equation.3">
                  <p:embed/>
                </p:oleObj>
              </mc:Choice>
              <mc:Fallback>
                <p:oleObj name="Equation" r:id="rId13" imgW="533400" imgH="444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55600" y="4819649"/>
                        <a:ext cx="673100" cy="5609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" name="Object 1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4344949"/>
              </p:ext>
            </p:extLst>
          </p:nvPr>
        </p:nvGraphicFramePr>
        <p:xfrm>
          <a:off x="1119188" y="4838700"/>
          <a:ext cx="1585912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15" imgW="1257300" imgH="393700" progId="Equation.3">
                  <p:embed/>
                </p:oleObj>
              </mc:Choice>
              <mc:Fallback>
                <p:oleObj name="Equation" r:id="rId15" imgW="12573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119188" y="4838700"/>
                        <a:ext cx="1585912" cy="496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013202" y="4838701"/>
            <a:ext cx="2590799" cy="646331"/>
            <a:chOff x="4440769" y="4838701"/>
            <a:chExt cx="2163231" cy="646331"/>
          </a:xfrm>
        </p:grpSpPr>
        <p:sp>
          <p:nvSpPr>
            <p:cNvPr id="103" name="Oval 102"/>
            <p:cNvSpPr/>
            <p:nvPr/>
          </p:nvSpPr>
          <p:spPr>
            <a:xfrm>
              <a:off x="6477000" y="5058833"/>
              <a:ext cx="127000" cy="114300"/>
            </a:xfrm>
            <a:prstGeom prst="ellipse">
              <a:avLst/>
            </a:prstGeom>
            <a:noFill/>
            <a:ln w="2857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4440769" y="4838701"/>
              <a:ext cx="1728465" cy="646331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Match point at z=1, t=21 minutes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107" name="TextBox 106"/>
          <p:cNvSpPr txBox="1"/>
          <p:nvPr/>
        </p:nvSpPr>
        <p:spPr>
          <a:xfrm>
            <a:off x="1864556" y="63500"/>
            <a:ext cx="7162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Cooper-</a:t>
            </a:r>
            <a:r>
              <a:rPr lang="en-US" sz="3600" dirty="0" err="1" smtClean="0"/>
              <a:t>Bredehoeft</a:t>
            </a:r>
            <a:r>
              <a:rPr lang="en-US" sz="3600" dirty="0" smtClean="0"/>
              <a:t>-</a:t>
            </a:r>
            <a:r>
              <a:rPr lang="en-US" sz="3600" dirty="0" err="1" smtClean="0"/>
              <a:t>PapadopolosTest</a:t>
            </a:r>
            <a:endParaRPr lang="en-US" sz="36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6635750" y="3943350"/>
            <a:ext cx="1058863" cy="296863"/>
            <a:chOff x="6635750" y="3943350"/>
            <a:chExt cx="1058863" cy="296863"/>
          </a:xfrm>
        </p:grpSpPr>
        <p:sp>
          <p:nvSpPr>
            <p:cNvPr id="7" name="Oval 6"/>
            <p:cNvSpPr/>
            <p:nvPr/>
          </p:nvSpPr>
          <p:spPr>
            <a:xfrm>
              <a:off x="6635750" y="3949700"/>
              <a:ext cx="298450" cy="266700"/>
            </a:xfrm>
            <a:prstGeom prst="ellipse">
              <a:avLst/>
            </a:prstGeom>
            <a:solidFill>
              <a:srgbClr val="FFFF00">
                <a:alpha val="37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08" name="Object 10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22321403"/>
                </p:ext>
              </p:extLst>
            </p:nvPr>
          </p:nvGraphicFramePr>
          <p:xfrm>
            <a:off x="7037388" y="3943350"/>
            <a:ext cx="657225" cy="2968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Equation" r:id="rId17" imgW="520700" imgH="228600" progId="Equation.3">
                    <p:embed/>
                  </p:oleObj>
                </mc:Choice>
                <mc:Fallback>
                  <p:oleObj name="Equation" r:id="rId17" imgW="52070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7037388" y="3943350"/>
                          <a:ext cx="657225" cy="296863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591505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44444E-6 L 0.26111 -4.44444E-6 " pathEditMode="relative" ptsTypes="AA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111 3.33333E-6 L 0.14306 0.0022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3" y="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266700"/>
            <a:ext cx="5715000" cy="9525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Hvorslev</a:t>
            </a:r>
            <a:r>
              <a:rPr lang="en-US" sz="3600" dirty="0" smtClean="0"/>
              <a:t> Slug Test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056" y="11289"/>
            <a:ext cx="1747520" cy="142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3689"/>
            <a:ext cx="1747520" cy="150001"/>
          </a:xfrm>
          <a:prstGeom prst="rect">
            <a:avLst/>
          </a:prstGeom>
        </p:spPr>
      </p:pic>
      <p:grpSp>
        <p:nvGrpSpPr>
          <p:cNvPr id="119" name="Group 118"/>
          <p:cNvGrpSpPr/>
          <p:nvPr/>
        </p:nvGrpSpPr>
        <p:grpSpPr>
          <a:xfrm>
            <a:off x="4305300" y="2057400"/>
            <a:ext cx="4838700" cy="3657600"/>
            <a:chOff x="4305300" y="2057400"/>
            <a:chExt cx="4838700" cy="3657600"/>
          </a:xfrm>
        </p:grpSpPr>
        <p:sp>
          <p:nvSpPr>
            <p:cNvPr id="12" name="Rectangle 11"/>
            <p:cNvSpPr/>
            <p:nvPr/>
          </p:nvSpPr>
          <p:spPr>
            <a:xfrm>
              <a:off x="4305300" y="3632200"/>
              <a:ext cx="4838700" cy="2082800"/>
            </a:xfrm>
            <a:prstGeom prst="rect">
              <a:avLst/>
            </a:prstGeom>
            <a:pattFill prst="narHorz">
              <a:fgClr>
                <a:schemeClr val="bg1"/>
              </a:fgClr>
              <a:bgClr>
                <a:schemeClr val="tx2">
                  <a:lumMod val="75000"/>
                </a:schemeClr>
              </a:bgClr>
            </a:patt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4686300" y="2057400"/>
              <a:ext cx="4203700" cy="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/>
          <p:cNvGrpSpPr/>
          <p:nvPr/>
        </p:nvGrpSpPr>
        <p:grpSpPr>
          <a:xfrm>
            <a:off x="6388100" y="2044700"/>
            <a:ext cx="774700" cy="3162300"/>
            <a:chOff x="6388100" y="2044700"/>
            <a:chExt cx="774700" cy="3162300"/>
          </a:xfrm>
        </p:grpSpPr>
        <p:sp>
          <p:nvSpPr>
            <p:cNvPr id="8" name="Rectangle 7"/>
            <p:cNvSpPr/>
            <p:nvPr/>
          </p:nvSpPr>
          <p:spPr>
            <a:xfrm>
              <a:off x="6388100" y="2057400"/>
              <a:ext cx="762000" cy="1574800"/>
            </a:xfrm>
            <a:prstGeom prst="rect">
              <a:avLst/>
            </a:prstGeom>
            <a:pattFill prst="ltUpDiag">
              <a:fgClr>
                <a:prstClr val="black"/>
              </a:fgClr>
              <a:bgClr>
                <a:srgbClr val="FFFF00"/>
              </a:bgClr>
            </a:patt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400800" y="3632200"/>
              <a:ext cx="762000" cy="1574800"/>
            </a:xfrm>
            <a:prstGeom prst="rect">
              <a:avLst/>
            </a:prstGeom>
            <a:pattFill prst="sphere">
              <a:fgClr>
                <a:schemeClr val="bg1"/>
              </a:fgClr>
              <a:bgClr>
                <a:srgbClr val="FFFF00"/>
              </a:bgClr>
            </a:patt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629400" y="2044700"/>
              <a:ext cx="266700" cy="3136900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629400" y="3048000"/>
              <a:ext cx="279400" cy="2133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 rot="16200000">
            <a:off x="6019800" y="2743200"/>
            <a:ext cx="88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casing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54900" y="3797300"/>
            <a:ext cx="1270000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Gravel pack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21" name="Group 120"/>
          <p:cNvGrpSpPr/>
          <p:nvPr/>
        </p:nvGrpSpPr>
        <p:grpSpPr>
          <a:xfrm>
            <a:off x="6350000" y="1295400"/>
            <a:ext cx="952500" cy="666750"/>
            <a:chOff x="6350000" y="1295400"/>
            <a:chExt cx="952500" cy="666750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6743700" y="1612900"/>
              <a:ext cx="0" cy="3429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896100" y="1619250"/>
              <a:ext cx="0" cy="3429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6350000" y="1727200"/>
              <a:ext cx="330200" cy="0"/>
            </a:xfrm>
            <a:prstGeom prst="straightConnector1">
              <a:avLst/>
            </a:prstGeom>
            <a:ln>
              <a:solidFill>
                <a:srgbClr val="FFFF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>
              <a:off x="6946900" y="1739900"/>
              <a:ext cx="355600" cy="0"/>
            </a:xfrm>
            <a:prstGeom prst="straightConnector1">
              <a:avLst/>
            </a:prstGeom>
            <a:ln>
              <a:solidFill>
                <a:srgbClr val="FFFF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6718300" y="1295400"/>
              <a:ext cx="203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</p:grpSp>
      <p:cxnSp>
        <p:nvCxnSpPr>
          <p:cNvPr id="32" name="Straight Arrow Connector 31"/>
          <p:cNvCxnSpPr/>
          <p:nvPr/>
        </p:nvCxnSpPr>
        <p:spPr>
          <a:xfrm flipH="1">
            <a:off x="7073900" y="4013200"/>
            <a:ext cx="393700" cy="10160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543800" y="4368800"/>
            <a:ext cx="812800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S</a:t>
            </a:r>
            <a:r>
              <a:rPr lang="en-US" dirty="0" smtClean="0">
                <a:solidFill>
                  <a:srgbClr val="000000"/>
                </a:solidFill>
              </a:rPr>
              <a:t>creen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6908800" y="4597400"/>
            <a:ext cx="571500" cy="2540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3" name="Group 122"/>
          <p:cNvGrpSpPr/>
          <p:nvPr/>
        </p:nvGrpSpPr>
        <p:grpSpPr>
          <a:xfrm>
            <a:off x="5829300" y="3695700"/>
            <a:ext cx="444500" cy="1473200"/>
            <a:chOff x="5829300" y="3695700"/>
            <a:chExt cx="444500" cy="1473200"/>
          </a:xfrm>
        </p:grpSpPr>
        <p:cxnSp>
          <p:nvCxnSpPr>
            <p:cNvPr id="38" name="Straight Arrow Connector 37"/>
            <p:cNvCxnSpPr/>
            <p:nvPr/>
          </p:nvCxnSpPr>
          <p:spPr>
            <a:xfrm>
              <a:off x="6235700" y="3695700"/>
              <a:ext cx="38100" cy="1473200"/>
            </a:xfrm>
            <a:prstGeom prst="straightConnector1">
              <a:avLst/>
            </a:prstGeom>
            <a:ln>
              <a:solidFill>
                <a:srgbClr val="FFFFFF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5829300" y="4203700"/>
              <a:ext cx="406400" cy="400110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000000"/>
                  </a:solidFill>
                </a:rPr>
                <a:t>L</a:t>
              </a:r>
              <a:r>
                <a:rPr lang="en-US" sz="2000" baseline="-25000" dirty="0" smtClean="0">
                  <a:solidFill>
                    <a:srgbClr val="000000"/>
                  </a:solidFill>
                </a:rPr>
                <a:t>e</a:t>
              </a:r>
              <a:endParaRPr lang="en-US" sz="2000" baseline="-25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3670300" y="5205968"/>
            <a:ext cx="2413000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Partially Penetrating OK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68800" y="3771900"/>
            <a:ext cx="1672253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L</a:t>
            </a:r>
            <a:r>
              <a:rPr lang="en-US" baseline="-25000" dirty="0" smtClean="0">
                <a:solidFill>
                  <a:srgbClr val="000000"/>
                </a:solidFill>
              </a:rPr>
              <a:t>e</a:t>
            </a:r>
            <a:r>
              <a:rPr lang="en-US" dirty="0" smtClean="0">
                <a:solidFill>
                  <a:srgbClr val="000000"/>
                </a:solidFill>
              </a:rPr>
              <a:t>/R must be &gt;8 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22" name="Group 121"/>
          <p:cNvGrpSpPr/>
          <p:nvPr/>
        </p:nvGrpSpPr>
        <p:grpSpPr>
          <a:xfrm>
            <a:off x="6794500" y="5320268"/>
            <a:ext cx="2041775" cy="394732"/>
            <a:chOff x="6794500" y="5320268"/>
            <a:chExt cx="2041775" cy="394732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6794500" y="5321300"/>
              <a:ext cx="381000" cy="12700"/>
            </a:xfrm>
            <a:prstGeom prst="straightConnector1">
              <a:avLst/>
            </a:prstGeom>
            <a:ln>
              <a:solidFill>
                <a:srgbClr val="FFFF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858000" y="5345668"/>
              <a:ext cx="215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239000" y="5320268"/>
              <a:ext cx="1597275" cy="369332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high K </a:t>
              </a:r>
              <a:r>
                <a:rPr lang="en-US" dirty="0" smtClean="0">
                  <a:solidFill>
                    <a:srgbClr val="000000"/>
                  </a:solidFill>
                </a:rPr>
                <a:t>material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1913466" y="2044700"/>
            <a:ext cx="1912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 only </a:t>
            </a:r>
            <a:r>
              <a:rPr lang="en-US" dirty="0" smtClean="0"/>
              <a:t>determined</a:t>
            </a:r>
            <a:endParaRPr lang="en-US" dirty="0"/>
          </a:p>
        </p:txBody>
      </p:sp>
      <p:grpSp>
        <p:nvGrpSpPr>
          <p:cNvPr id="96" name="Group 95"/>
          <p:cNvGrpSpPr/>
          <p:nvPr/>
        </p:nvGrpSpPr>
        <p:grpSpPr>
          <a:xfrm>
            <a:off x="749300" y="4766732"/>
            <a:ext cx="3288628" cy="625450"/>
            <a:chOff x="749300" y="4766732"/>
            <a:chExt cx="3288628" cy="625450"/>
          </a:xfrm>
        </p:grpSpPr>
        <p:cxnSp>
          <p:nvCxnSpPr>
            <p:cNvPr id="72" name="Straight Connector 71"/>
            <p:cNvCxnSpPr/>
            <p:nvPr/>
          </p:nvCxnSpPr>
          <p:spPr>
            <a:xfrm flipV="1">
              <a:off x="749300" y="4832350"/>
              <a:ext cx="3130550" cy="12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1388533" y="4779433"/>
              <a:ext cx="1" cy="139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>
              <a:off x="2010833" y="4775198"/>
              <a:ext cx="1" cy="139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2637366" y="4770966"/>
              <a:ext cx="1" cy="139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H="1">
              <a:off x="3255433" y="4766732"/>
              <a:ext cx="1" cy="139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H="1">
              <a:off x="3894666" y="4770966"/>
              <a:ext cx="1" cy="13970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1282700" y="4868333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2</a:t>
              </a:r>
              <a:endParaRPr lang="en-US" sz="1200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893870" y="4850884"/>
              <a:ext cx="26266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/>
                <a:t>4</a:t>
              </a:r>
              <a:endParaRPr lang="en-US" sz="1200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528870" y="4844534"/>
              <a:ext cx="26266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/>
                <a:t>6</a:t>
              </a:r>
              <a:endParaRPr lang="en-US" sz="1200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3125770" y="4857234"/>
              <a:ext cx="26266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/>
                <a:t>8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3697270" y="4857234"/>
              <a:ext cx="34065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/>
                <a:t>10</a:t>
              </a:r>
              <a:endParaRPr lang="en-US" sz="12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739900" y="5022850"/>
              <a:ext cx="1079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minutes</a:t>
              </a:r>
              <a:endParaRPr lang="en-US" dirty="0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196437" y="2247900"/>
            <a:ext cx="612129" cy="2702699"/>
            <a:chOff x="196437" y="2247900"/>
            <a:chExt cx="612129" cy="2702699"/>
          </a:xfrm>
        </p:grpSpPr>
        <p:grpSp>
          <p:nvGrpSpPr>
            <p:cNvPr id="70" name="Group 69"/>
            <p:cNvGrpSpPr/>
            <p:nvPr/>
          </p:nvGrpSpPr>
          <p:grpSpPr>
            <a:xfrm>
              <a:off x="457200" y="2247900"/>
              <a:ext cx="351366" cy="2702699"/>
              <a:chOff x="457200" y="2247900"/>
              <a:chExt cx="351366" cy="2702699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>
                <a:off x="749300" y="2400300"/>
                <a:ext cx="0" cy="2451100"/>
              </a:xfrm>
              <a:prstGeom prst="line">
                <a:avLst/>
              </a:pr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706966" y="2408766"/>
                <a:ext cx="97367" cy="0"/>
              </a:xfrm>
              <a:prstGeom prst="line">
                <a:avLst/>
              </a:pr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711199" y="4847167"/>
                <a:ext cx="97367" cy="0"/>
              </a:xfrm>
              <a:prstGeom prst="line">
                <a:avLst/>
              </a:pr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702733" y="4055533"/>
                <a:ext cx="97367" cy="0"/>
              </a:xfrm>
              <a:prstGeom prst="line">
                <a:avLst/>
              </a:pr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700617" y="3718984"/>
                <a:ext cx="97367" cy="0"/>
              </a:xfrm>
              <a:prstGeom prst="line">
                <a:avLst/>
              </a:pr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698500" y="3439584"/>
                <a:ext cx="97367" cy="0"/>
              </a:xfrm>
              <a:prstGeom prst="line">
                <a:avLst/>
              </a:pr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706966" y="3189816"/>
                <a:ext cx="97367" cy="0"/>
              </a:xfrm>
              <a:prstGeom prst="line">
                <a:avLst/>
              </a:pr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706967" y="2984499"/>
                <a:ext cx="97367" cy="0"/>
              </a:xfrm>
              <a:prstGeom prst="line">
                <a:avLst/>
              </a:pr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704850" y="2781301"/>
                <a:ext cx="97367" cy="0"/>
              </a:xfrm>
              <a:prstGeom prst="line">
                <a:avLst/>
              </a:pr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702733" y="2611966"/>
                <a:ext cx="97367" cy="0"/>
              </a:xfrm>
              <a:prstGeom prst="line">
                <a:avLst/>
              </a:pr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706967" y="2489200"/>
                <a:ext cx="97367" cy="0"/>
              </a:xfrm>
              <a:prstGeom prst="line">
                <a:avLst/>
              </a:pr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TextBox 59"/>
              <p:cNvSpPr txBox="1"/>
              <p:nvPr/>
            </p:nvSpPr>
            <p:spPr>
              <a:xfrm>
                <a:off x="457200" y="4673600"/>
                <a:ext cx="1651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.1</a:t>
                </a:r>
                <a:endParaRPr lang="en-US" sz="1200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14350" y="2247900"/>
                <a:ext cx="1651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463550" y="3892550"/>
                <a:ext cx="3238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.2</a:t>
                </a:r>
                <a:endParaRPr lang="en-US" sz="12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476250" y="3562350"/>
                <a:ext cx="3238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.3</a:t>
                </a:r>
                <a:endParaRPr lang="en-US" sz="1200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469900" y="3282950"/>
                <a:ext cx="3238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.4</a:t>
                </a:r>
                <a:endParaRPr lang="en-US" sz="1200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469900" y="3035300"/>
                <a:ext cx="3238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.5</a:t>
                </a:r>
                <a:endParaRPr lang="en-US" sz="1200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476250" y="2825750"/>
                <a:ext cx="3238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.6</a:t>
                </a:r>
                <a:endParaRPr lang="en-US" sz="1200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469900" y="2616200"/>
                <a:ext cx="3238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.7</a:t>
                </a:r>
                <a:endParaRPr lang="en-US" sz="1200" dirty="0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469900" y="2451100"/>
                <a:ext cx="3238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.8</a:t>
                </a:r>
                <a:endParaRPr lang="en-US" sz="1200" dirty="0"/>
              </a:p>
            </p:txBody>
          </p:sp>
        </p:grpSp>
        <p:sp>
          <p:nvSpPr>
            <p:cNvPr id="94" name="TextBox 93"/>
            <p:cNvSpPr txBox="1"/>
            <p:nvPr/>
          </p:nvSpPr>
          <p:spPr>
            <a:xfrm rot="16200000">
              <a:off x="69850" y="3302000"/>
              <a:ext cx="5917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H/H</a:t>
              </a:r>
              <a:r>
                <a:rPr lang="en-US" sz="1600" baseline="-25000" dirty="0" smtClean="0"/>
                <a:t>o</a:t>
              </a:r>
              <a:endParaRPr lang="en-US" sz="1600" baseline="-25000" dirty="0"/>
            </a:p>
          </p:txBody>
        </p:sp>
      </p:grpSp>
      <p:cxnSp>
        <p:nvCxnSpPr>
          <p:cNvPr id="98" name="Straight Connector 97"/>
          <p:cNvCxnSpPr/>
          <p:nvPr/>
        </p:nvCxnSpPr>
        <p:spPr>
          <a:xfrm>
            <a:off x="831850" y="2444750"/>
            <a:ext cx="2400300" cy="193040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7" name="Group 106"/>
          <p:cNvGrpSpPr/>
          <p:nvPr/>
        </p:nvGrpSpPr>
        <p:grpSpPr>
          <a:xfrm>
            <a:off x="920750" y="2520950"/>
            <a:ext cx="1981200" cy="1581150"/>
            <a:chOff x="920750" y="2520950"/>
            <a:chExt cx="1981200" cy="1581150"/>
          </a:xfrm>
        </p:grpSpPr>
        <p:sp>
          <p:nvSpPr>
            <p:cNvPr id="99" name="Oval 98"/>
            <p:cNvSpPr/>
            <p:nvPr/>
          </p:nvSpPr>
          <p:spPr>
            <a:xfrm>
              <a:off x="920750" y="2520950"/>
              <a:ext cx="95250" cy="88900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1212850" y="2724150"/>
              <a:ext cx="95250" cy="88900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1390650" y="2914650"/>
              <a:ext cx="95250" cy="88900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1689100" y="3098800"/>
              <a:ext cx="95250" cy="88900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>
              <a:off x="1911350" y="3327400"/>
              <a:ext cx="95250" cy="88900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2159000" y="3543300"/>
              <a:ext cx="95250" cy="88900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2457450" y="3708400"/>
              <a:ext cx="95250" cy="88900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2806700" y="4013200"/>
              <a:ext cx="95250" cy="88900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9" name="Straight Connector 108"/>
          <p:cNvCxnSpPr/>
          <p:nvPr/>
        </p:nvCxnSpPr>
        <p:spPr>
          <a:xfrm flipV="1">
            <a:off x="631825" y="3524569"/>
            <a:ext cx="1541124" cy="3630"/>
          </a:xfrm>
          <a:prstGeom prst="line">
            <a:avLst/>
          </a:prstGeom>
          <a:ln>
            <a:solidFill>
              <a:srgbClr val="FFFFFF"/>
            </a:solidFill>
            <a:prstDash val="dot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 flipV="1">
            <a:off x="2172950" y="3562670"/>
            <a:ext cx="17800" cy="1256980"/>
          </a:xfrm>
          <a:prstGeom prst="line">
            <a:avLst/>
          </a:prstGeom>
          <a:ln>
            <a:solidFill>
              <a:srgbClr val="FFFFFF"/>
            </a:solidFill>
            <a:prstDash val="dot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4" name="Group 123"/>
          <p:cNvGrpSpPr/>
          <p:nvPr/>
        </p:nvGrpSpPr>
        <p:grpSpPr>
          <a:xfrm>
            <a:off x="1803400" y="4356100"/>
            <a:ext cx="482600" cy="577850"/>
            <a:chOff x="1803400" y="4356100"/>
            <a:chExt cx="482600" cy="577850"/>
          </a:xfrm>
        </p:grpSpPr>
        <p:sp>
          <p:nvSpPr>
            <p:cNvPr id="114" name="Oval 113"/>
            <p:cNvSpPr/>
            <p:nvPr/>
          </p:nvSpPr>
          <p:spPr>
            <a:xfrm>
              <a:off x="2095500" y="4737100"/>
              <a:ext cx="190500" cy="196850"/>
            </a:xfrm>
            <a:prstGeom prst="ellipse">
              <a:avLst/>
            </a:prstGeom>
            <a:noFill/>
            <a:ln w="19050" cmpd="sng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803400" y="4356100"/>
              <a:ext cx="4179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 smtClean="0"/>
                <a:t>37</a:t>
              </a:r>
              <a:endParaRPr lang="en-US" baseline="-25000" dirty="0"/>
            </a:p>
          </p:txBody>
        </p:sp>
      </p:grpSp>
      <p:graphicFrame>
        <p:nvGraphicFramePr>
          <p:cNvPr id="116" name="Object 1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839351"/>
              </p:ext>
            </p:extLst>
          </p:nvPr>
        </p:nvGraphicFramePr>
        <p:xfrm>
          <a:off x="2584448" y="2429934"/>
          <a:ext cx="1335617" cy="945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825500" imgH="635000" progId="Equation.3">
                  <p:embed/>
                </p:oleObj>
              </mc:Choice>
              <mc:Fallback>
                <p:oleObj name="Equation" r:id="rId4" imgW="825500" imgH="635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84448" y="2429934"/>
                        <a:ext cx="1335617" cy="945206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" name="TextBox 117"/>
          <p:cNvSpPr txBox="1"/>
          <p:nvPr/>
        </p:nvSpPr>
        <p:spPr>
          <a:xfrm>
            <a:off x="5588000" y="359834"/>
            <a:ext cx="355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Works for piezometer or auger hole placed to monitor water or water quality – not fully penetrating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2250" y="1905000"/>
            <a:ext cx="1030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 scale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36700" y="5251450"/>
            <a:ext cx="1280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Linear scale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770467" y="3105150"/>
            <a:ext cx="778933" cy="434834"/>
            <a:chOff x="770467" y="3105150"/>
            <a:chExt cx="778933" cy="434834"/>
          </a:xfrm>
        </p:grpSpPr>
        <p:sp>
          <p:nvSpPr>
            <p:cNvPr id="15" name="TextBox 14"/>
            <p:cNvSpPr txBox="1"/>
            <p:nvPr/>
          </p:nvSpPr>
          <p:spPr>
            <a:xfrm>
              <a:off x="850900" y="3105150"/>
              <a:ext cx="6985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H/H</a:t>
              </a:r>
              <a:r>
                <a:rPr lang="en-US" sz="1000" baseline="-25000" dirty="0" smtClean="0"/>
                <a:t>o</a:t>
              </a:r>
              <a:r>
                <a:rPr lang="en-US" sz="1000" dirty="0" smtClean="0"/>
                <a:t>=.37</a:t>
              </a:r>
              <a:endParaRPr lang="en-US" sz="1000" dirty="0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H="1">
              <a:off x="770467" y="3318933"/>
              <a:ext cx="309033" cy="221051"/>
            </a:xfrm>
            <a:prstGeom prst="straightConnector1">
              <a:avLst/>
            </a:prstGeom>
            <a:ln>
              <a:solidFill>
                <a:srgbClr val="FFFF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45327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33" grpId="0" animBg="1"/>
      <p:bldP spid="40" grpId="0" animBg="1"/>
      <p:bldP spid="41" grpId="0" animBg="1"/>
      <p:bldP spid="44" grpId="0"/>
      <p:bldP spid="118" grpId="0"/>
      <p:bldP spid="3" grpId="0"/>
      <p:bldP spid="3" grpId="1"/>
      <p:bldP spid="6" grpId="0"/>
      <p:bldP spid="6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508</Words>
  <Application>Microsoft Macintosh PowerPoint</Application>
  <PresentationFormat>On-screen Show (16:10)</PresentationFormat>
  <Paragraphs>125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Equation</vt:lpstr>
      <vt:lpstr>Microsoft Equation</vt:lpstr>
      <vt:lpstr>PowerPoint Presentation</vt:lpstr>
      <vt:lpstr>PowerPoint Presentation</vt:lpstr>
      <vt:lpstr>Testing</vt:lpstr>
      <vt:lpstr>Testing</vt:lpstr>
      <vt:lpstr>Testing</vt:lpstr>
      <vt:lpstr>Testing</vt:lpstr>
      <vt:lpstr>PowerPoint Presentation</vt:lpstr>
      <vt:lpstr>PowerPoint Presentation</vt:lpstr>
      <vt:lpstr>Hvorslev Slug Test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Michael Brown</dc:creator>
  <cp:lastModifiedBy>J Michael Brown</cp:lastModifiedBy>
  <cp:revision>2</cp:revision>
  <dcterms:created xsi:type="dcterms:W3CDTF">2012-04-03T21:29:53Z</dcterms:created>
  <dcterms:modified xsi:type="dcterms:W3CDTF">2012-04-03T21:30:47Z</dcterms:modified>
</cp:coreProperties>
</file>