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4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5.xml" ContentType="application/vnd.openxmlformats-officedocument.presentationml.notesSlide+xml"/>
  <Override PartName="/ppt/embeddings/oleObject11.bin" ContentType="application/vnd.openxmlformats-officedocument.oleObject"/>
  <Override PartName="/ppt/notesSlides/notesSlide16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7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0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1.xml" ContentType="application/vnd.openxmlformats-officedocument.presentationml.notesSlide+xml"/>
  <Override PartName="/ppt/embeddings/oleObject24.bin" ContentType="application/vnd.openxmlformats-officedocument.oleObject"/>
  <Override PartName="/ppt/notesSlides/notesSlide22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28.bin" ContentType="application/vnd.openxmlformats-officedocument.oleObject"/>
  <Override PartName="/ppt/notesSlides/notesSlide27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31.xml" ContentType="application/vnd.openxmlformats-officedocument.presentationml.notesSlide+xml"/>
  <Override PartName="/ppt/embeddings/oleObject33.bin" ContentType="application/vnd.openxmlformats-officedocument.oleObject"/>
  <Override PartName="/ppt/notesSlides/notesSlide32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33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39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39.xml" ContentType="application/vnd.openxmlformats-officedocument.presentationml.notesSlide+xml"/>
  <Override PartName="/ppt/embeddings/oleObject42.bin" ContentType="application/vnd.openxmlformats-officedocument.oleObject"/>
  <Override PartName="/ppt/embeddings/Microsoft_Equation1.bin" ContentType="application/vnd.openxmlformats-officedocument.oleObject"/>
  <Override PartName="/ppt/notesSlides/notesSlide40.xml" ContentType="application/vnd.openxmlformats-officedocument.presentationml.notesSlide+xml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79" r:id="rId2"/>
    <p:sldId id="340" r:id="rId3"/>
    <p:sldId id="373" r:id="rId4"/>
    <p:sldId id="399" r:id="rId5"/>
    <p:sldId id="416" r:id="rId6"/>
    <p:sldId id="352" r:id="rId7"/>
    <p:sldId id="353" r:id="rId8"/>
    <p:sldId id="380" r:id="rId9"/>
    <p:sldId id="381" r:id="rId10"/>
    <p:sldId id="355" r:id="rId11"/>
    <p:sldId id="356" r:id="rId12"/>
    <p:sldId id="357" r:id="rId13"/>
    <p:sldId id="358" r:id="rId14"/>
    <p:sldId id="359" r:id="rId15"/>
    <p:sldId id="360" r:id="rId16"/>
    <p:sldId id="372" r:id="rId17"/>
    <p:sldId id="375" r:id="rId18"/>
    <p:sldId id="377" r:id="rId19"/>
    <p:sldId id="376" r:id="rId20"/>
    <p:sldId id="362" r:id="rId21"/>
    <p:sldId id="392" r:id="rId22"/>
    <p:sldId id="393" r:id="rId23"/>
    <p:sldId id="382" r:id="rId24"/>
    <p:sldId id="383" r:id="rId25"/>
    <p:sldId id="384" r:id="rId26"/>
    <p:sldId id="363" r:id="rId27"/>
    <p:sldId id="364" r:id="rId28"/>
    <p:sldId id="365" r:id="rId29"/>
    <p:sldId id="385" r:id="rId30"/>
    <p:sldId id="395" r:id="rId31"/>
    <p:sldId id="397" r:id="rId32"/>
    <p:sldId id="398" r:id="rId33"/>
    <p:sldId id="366" r:id="rId34"/>
    <p:sldId id="367" r:id="rId35"/>
    <p:sldId id="345" r:id="rId36"/>
    <p:sldId id="386" r:id="rId37"/>
    <p:sldId id="346" r:id="rId38"/>
    <p:sldId id="347" r:id="rId39"/>
    <p:sldId id="348" r:id="rId40"/>
    <p:sldId id="387" r:id="rId41"/>
    <p:sldId id="388" r:id="rId42"/>
    <p:sldId id="390" r:id="rId43"/>
    <p:sldId id="391" r:id="rId44"/>
    <p:sldId id="389" r:id="rId45"/>
    <p:sldId id="394" r:id="rId46"/>
    <p:sldId id="349" r:id="rId47"/>
    <p:sldId id="350" r:id="rId48"/>
    <p:sldId id="400" r:id="rId49"/>
    <p:sldId id="378" r:id="rId50"/>
    <p:sldId id="402" r:id="rId51"/>
    <p:sldId id="361" r:id="rId52"/>
    <p:sldId id="414" r:id="rId53"/>
    <p:sldId id="369" r:id="rId54"/>
    <p:sldId id="403" r:id="rId55"/>
    <p:sldId id="404" r:id="rId56"/>
    <p:sldId id="405" r:id="rId57"/>
    <p:sldId id="406" r:id="rId58"/>
    <p:sldId id="407" r:id="rId59"/>
    <p:sldId id="370" r:id="rId60"/>
    <p:sldId id="371" r:id="rId61"/>
    <p:sldId id="408" r:id="rId62"/>
    <p:sldId id="409" r:id="rId63"/>
    <p:sldId id="410" r:id="rId64"/>
    <p:sldId id="411" r:id="rId65"/>
    <p:sldId id="412" r:id="rId66"/>
    <p:sldId id="415" r:id="rId67"/>
    <p:sldId id="401" r:id="rId68"/>
  </p:sldIdLst>
  <p:sldSz cx="9144000" cy="5715000" type="screen16x1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9B8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0" d="100"/>
          <a:sy n="200" d="100"/>
        </p:scale>
        <p:origin x="-80" y="90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9" Type="http://schemas.openxmlformats.org/officeDocument/2006/relationships/image" Target="../media/image65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374ED-AE25-0941-9FD0-5ED7058C438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9742A-F852-5542-B2BA-D9FBC32D98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62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412F2-63E5-6244-896D-FF0D0B4114C3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6068E-8828-E94C-B605-41CE8AC653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5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66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29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3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56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06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10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66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0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2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94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91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9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71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22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94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78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99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69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0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8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65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82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22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8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29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6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95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77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85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845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23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36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172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128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38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69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657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912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45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07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95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5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512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270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592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260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312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898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588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008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926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41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6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719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46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48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6068E-8828-E94C-B605-41CE8AC6530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9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6EEFD-2545-4DAA-95EE-6DF8304F3E0F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6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22.emf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23.emf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0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5.emf"/><Relationship Id="rId6" Type="http://schemas.openxmlformats.org/officeDocument/2006/relationships/image" Target="../media/image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7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28.emf"/><Relationship Id="rId10" Type="http://schemas.openxmlformats.org/officeDocument/2006/relationships/image" Target="../media/image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30.emf"/><Relationship Id="rId8" Type="http://schemas.openxmlformats.org/officeDocument/2006/relationships/image" Target="../media/image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3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3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27.bin"/><Relationship Id="rId10" Type="http://schemas.openxmlformats.org/officeDocument/2006/relationships/image" Target="../media/image4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4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4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4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48.emf"/><Relationship Id="rId9" Type="http://schemas.openxmlformats.org/officeDocument/2006/relationships/oleObject" Target="../embeddings/oleObject36.bin"/><Relationship Id="rId10" Type="http://schemas.openxmlformats.org/officeDocument/2006/relationships/image" Target="../media/image49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5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5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54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55.emf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56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5.bin"/><Relationship Id="rId20" Type="http://schemas.openxmlformats.org/officeDocument/2006/relationships/image" Target="../media/image64.emf"/><Relationship Id="rId21" Type="http://schemas.openxmlformats.org/officeDocument/2006/relationships/oleObject" Target="../embeddings/oleObject51.bin"/><Relationship Id="rId22" Type="http://schemas.openxmlformats.org/officeDocument/2006/relationships/image" Target="../media/image65.emf"/><Relationship Id="rId23" Type="http://schemas.openxmlformats.org/officeDocument/2006/relationships/oleObject" Target="../embeddings/oleObject52.bin"/><Relationship Id="rId24" Type="http://schemas.openxmlformats.org/officeDocument/2006/relationships/oleObject" Target="../embeddings/oleObject53.bin"/><Relationship Id="rId25" Type="http://schemas.openxmlformats.org/officeDocument/2006/relationships/oleObject" Target="../embeddings/oleObject54.bin"/><Relationship Id="rId26" Type="http://schemas.openxmlformats.org/officeDocument/2006/relationships/oleObject" Target="../embeddings/oleObject55.bin"/><Relationship Id="rId10" Type="http://schemas.openxmlformats.org/officeDocument/2006/relationships/image" Target="../media/image59.emf"/><Relationship Id="rId11" Type="http://schemas.openxmlformats.org/officeDocument/2006/relationships/oleObject" Target="../embeddings/oleObject46.bin"/><Relationship Id="rId12" Type="http://schemas.openxmlformats.org/officeDocument/2006/relationships/image" Target="../media/image60.emf"/><Relationship Id="rId13" Type="http://schemas.openxmlformats.org/officeDocument/2006/relationships/oleObject" Target="../embeddings/oleObject47.bin"/><Relationship Id="rId14" Type="http://schemas.openxmlformats.org/officeDocument/2006/relationships/image" Target="../media/image61.emf"/><Relationship Id="rId15" Type="http://schemas.openxmlformats.org/officeDocument/2006/relationships/oleObject" Target="../embeddings/oleObject48.bin"/><Relationship Id="rId16" Type="http://schemas.openxmlformats.org/officeDocument/2006/relationships/image" Target="../media/image62.emf"/><Relationship Id="rId17" Type="http://schemas.openxmlformats.org/officeDocument/2006/relationships/oleObject" Target="../embeddings/oleObject49.bin"/><Relationship Id="rId18" Type="http://schemas.openxmlformats.org/officeDocument/2006/relationships/image" Target="../media/image63.emf"/><Relationship Id="rId19" Type="http://schemas.openxmlformats.org/officeDocument/2006/relationships/oleObject" Target="../embeddings/oleObject50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57.e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5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57520" y="1767118"/>
            <a:ext cx="3962400" cy="12250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000000"/>
                </a:solidFill>
              </a:rPr>
              <a:t>ESS 454 </a:t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>Hydrogeology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ess_banner_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4720" y="4826000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Instructor: Michael Brown</a:t>
            </a:r>
          </a:p>
          <a:p>
            <a:r>
              <a:rPr lang="en-US" dirty="0" err="1" smtClean="0"/>
              <a:t>brown@ess.washington.edu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889083" y="2959099"/>
            <a:ext cx="2903550" cy="169333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dirty="0" smtClean="0">
                <a:solidFill>
                  <a:schemeClr val="tx2">
                    <a:lumMod val="50000"/>
                  </a:schemeClr>
                </a:solidFill>
              </a:rPr>
              <a:t>Module 5</a:t>
            </a:r>
          </a:p>
          <a:p>
            <a:pPr marL="0" indent="0" algn="ctr">
              <a:buNone/>
            </a:pPr>
            <a:r>
              <a:rPr lang="en-US" sz="2300" dirty="0" smtClean="0">
                <a:solidFill>
                  <a:schemeClr val="tx2">
                    <a:lumMod val="50000"/>
                  </a:schemeClr>
                </a:solidFill>
              </a:rPr>
              <a:t>Regional Groundwater Flow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Regional and Local Flow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Vectors, Matrixes, and Coordinate transformation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Anisotropic Hydraulic Conductivity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Groundwater interactions with surface water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0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600" y="5232400"/>
            <a:ext cx="262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7.5 from </a:t>
            </a:r>
            <a:r>
              <a:rPr lang="en-US" dirty="0" err="1" smtClean="0"/>
              <a:t>Toth</a:t>
            </a:r>
            <a:r>
              <a:rPr lang="en-US" dirty="0" smtClean="0"/>
              <a:t> 1963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0900" y="5244068"/>
            <a:ext cx="478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Flownets</a:t>
            </a:r>
            <a:r>
              <a:rPr lang="en-US" dirty="0" smtClean="0"/>
              <a:t> showing effect of undulation amplitude</a:t>
            </a:r>
            <a:endParaRPr lang="en-US" dirty="0"/>
          </a:p>
        </p:txBody>
      </p:sp>
      <p:pic>
        <p:nvPicPr>
          <p:cNvPr id="7" name="Picture 6" descr="Toth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635000"/>
            <a:ext cx="7302500" cy="459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5" name="Picture 4" descr="flowsyste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828890"/>
            <a:ext cx="7226300" cy="4886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334000"/>
            <a:ext cx="1091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Fetter 7.6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708900" y="1549400"/>
            <a:ext cx="711200" cy="7112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004300" y="1892300"/>
            <a:ext cx="0" cy="13335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48500" y="3676650"/>
            <a:ext cx="1320800" cy="6223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705600" y="3302000"/>
            <a:ext cx="1295400" cy="5207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461000" y="2463800"/>
            <a:ext cx="1143000" cy="673100"/>
          </a:xfrm>
          <a:prstGeom prst="ellipse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89100" y="3568700"/>
            <a:ext cx="939800" cy="673100"/>
          </a:xfrm>
          <a:prstGeom prst="ellipse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62200" y="1117600"/>
            <a:ext cx="6502946" cy="3307970"/>
            <a:chOff x="2362200" y="1117600"/>
            <a:chExt cx="6502946" cy="3307970"/>
          </a:xfrm>
        </p:grpSpPr>
        <p:sp>
          <p:nvSpPr>
            <p:cNvPr id="18" name="Freeform 17"/>
            <p:cNvSpPr/>
            <p:nvPr/>
          </p:nvSpPr>
          <p:spPr>
            <a:xfrm>
              <a:off x="4521200" y="1117600"/>
              <a:ext cx="4343946" cy="2941438"/>
            </a:xfrm>
            <a:custGeom>
              <a:avLst/>
              <a:gdLst>
                <a:gd name="connsiteX0" fmla="*/ 4343400 w 4343946"/>
                <a:gd name="connsiteY0" fmla="*/ 0 h 2941438"/>
                <a:gd name="connsiteX1" fmla="*/ 4330700 w 4343946"/>
                <a:gd name="connsiteY1" fmla="*/ 774700 h 2941438"/>
                <a:gd name="connsiteX2" fmla="*/ 4254500 w 4343946"/>
                <a:gd name="connsiteY2" fmla="*/ 1435100 h 2941438"/>
                <a:gd name="connsiteX3" fmla="*/ 4140200 w 4343946"/>
                <a:gd name="connsiteY3" fmla="*/ 1803400 h 2941438"/>
                <a:gd name="connsiteX4" fmla="*/ 3924300 w 4343946"/>
                <a:gd name="connsiteY4" fmla="*/ 2159000 h 2941438"/>
                <a:gd name="connsiteX5" fmla="*/ 3568700 w 4343946"/>
                <a:gd name="connsiteY5" fmla="*/ 2362200 h 2941438"/>
                <a:gd name="connsiteX6" fmla="*/ 3086100 w 4343946"/>
                <a:gd name="connsiteY6" fmla="*/ 2628900 h 2941438"/>
                <a:gd name="connsiteX7" fmla="*/ 2552700 w 4343946"/>
                <a:gd name="connsiteY7" fmla="*/ 2794000 h 2941438"/>
                <a:gd name="connsiteX8" fmla="*/ 1879600 w 4343946"/>
                <a:gd name="connsiteY8" fmla="*/ 2933700 h 2941438"/>
                <a:gd name="connsiteX9" fmla="*/ 1346200 w 4343946"/>
                <a:gd name="connsiteY9" fmla="*/ 2908300 h 2941438"/>
                <a:gd name="connsiteX10" fmla="*/ 812800 w 4343946"/>
                <a:gd name="connsiteY10" fmla="*/ 2781300 h 2941438"/>
                <a:gd name="connsiteX11" fmla="*/ 635000 w 4343946"/>
                <a:gd name="connsiteY11" fmla="*/ 2527300 h 2941438"/>
                <a:gd name="connsiteX12" fmla="*/ 393700 w 4343946"/>
                <a:gd name="connsiteY12" fmla="*/ 2070100 h 2941438"/>
                <a:gd name="connsiteX13" fmla="*/ 152400 w 4343946"/>
                <a:gd name="connsiteY13" fmla="*/ 1473200 h 2941438"/>
                <a:gd name="connsiteX14" fmla="*/ 0 w 4343946"/>
                <a:gd name="connsiteY14" fmla="*/ 1016000 h 294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43946" h="2941438">
                  <a:moveTo>
                    <a:pt x="4343400" y="0"/>
                  </a:moveTo>
                  <a:cubicBezTo>
                    <a:pt x="4344458" y="267758"/>
                    <a:pt x="4345517" y="535517"/>
                    <a:pt x="4330700" y="774700"/>
                  </a:cubicBezTo>
                  <a:cubicBezTo>
                    <a:pt x="4315883" y="1013883"/>
                    <a:pt x="4286250" y="1263650"/>
                    <a:pt x="4254500" y="1435100"/>
                  </a:cubicBezTo>
                  <a:cubicBezTo>
                    <a:pt x="4222750" y="1606550"/>
                    <a:pt x="4195233" y="1682750"/>
                    <a:pt x="4140200" y="1803400"/>
                  </a:cubicBezTo>
                  <a:cubicBezTo>
                    <a:pt x="4085167" y="1924050"/>
                    <a:pt x="4019550" y="2065867"/>
                    <a:pt x="3924300" y="2159000"/>
                  </a:cubicBezTo>
                  <a:cubicBezTo>
                    <a:pt x="3829050" y="2252133"/>
                    <a:pt x="3568700" y="2362200"/>
                    <a:pt x="3568700" y="2362200"/>
                  </a:cubicBezTo>
                  <a:cubicBezTo>
                    <a:pt x="3429000" y="2440517"/>
                    <a:pt x="3255433" y="2556933"/>
                    <a:pt x="3086100" y="2628900"/>
                  </a:cubicBezTo>
                  <a:cubicBezTo>
                    <a:pt x="2916767" y="2700867"/>
                    <a:pt x="2753783" y="2743200"/>
                    <a:pt x="2552700" y="2794000"/>
                  </a:cubicBezTo>
                  <a:cubicBezTo>
                    <a:pt x="2351617" y="2844800"/>
                    <a:pt x="2080683" y="2914650"/>
                    <a:pt x="1879600" y="2933700"/>
                  </a:cubicBezTo>
                  <a:cubicBezTo>
                    <a:pt x="1678517" y="2952750"/>
                    <a:pt x="1524000" y="2933700"/>
                    <a:pt x="1346200" y="2908300"/>
                  </a:cubicBezTo>
                  <a:cubicBezTo>
                    <a:pt x="1168400" y="2882900"/>
                    <a:pt x="931333" y="2844800"/>
                    <a:pt x="812800" y="2781300"/>
                  </a:cubicBezTo>
                  <a:cubicBezTo>
                    <a:pt x="694267" y="2717800"/>
                    <a:pt x="704850" y="2645833"/>
                    <a:pt x="635000" y="2527300"/>
                  </a:cubicBezTo>
                  <a:cubicBezTo>
                    <a:pt x="565150" y="2408767"/>
                    <a:pt x="474133" y="2245783"/>
                    <a:pt x="393700" y="2070100"/>
                  </a:cubicBezTo>
                  <a:cubicBezTo>
                    <a:pt x="313267" y="1894417"/>
                    <a:pt x="218017" y="1648883"/>
                    <a:pt x="152400" y="1473200"/>
                  </a:cubicBezTo>
                  <a:cubicBezTo>
                    <a:pt x="86783" y="1297517"/>
                    <a:pt x="0" y="1016000"/>
                    <a:pt x="0" y="1016000"/>
                  </a:cubicBezTo>
                </a:path>
              </a:pathLst>
            </a:custGeom>
            <a:noFill/>
            <a:ln w="1524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362200" y="3873500"/>
              <a:ext cx="2921000" cy="552070"/>
            </a:xfrm>
            <a:custGeom>
              <a:avLst/>
              <a:gdLst>
                <a:gd name="connsiteX0" fmla="*/ 2921000 w 2921000"/>
                <a:gd name="connsiteY0" fmla="*/ 12700 h 552070"/>
                <a:gd name="connsiteX1" fmla="*/ 2552700 w 2921000"/>
                <a:gd name="connsiteY1" fmla="*/ 317500 h 552070"/>
                <a:gd name="connsiteX2" fmla="*/ 1930400 w 2921000"/>
                <a:gd name="connsiteY2" fmla="*/ 546100 h 552070"/>
                <a:gd name="connsiteX3" fmla="*/ 1219200 w 2921000"/>
                <a:gd name="connsiteY3" fmla="*/ 469900 h 552070"/>
                <a:gd name="connsiteX4" fmla="*/ 444500 w 2921000"/>
                <a:gd name="connsiteY4" fmla="*/ 304800 h 552070"/>
                <a:gd name="connsiteX5" fmla="*/ 0 w 2921000"/>
                <a:gd name="connsiteY5" fmla="*/ 0 h 5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1000" h="552070">
                  <a:moveTo>
                    <a:pt x="2921000" y="12700"/>
                  </a:moveTo>
                  <a:cubicBezTo>
                    <a:pt x="2819400" y="120650"/>
                    <a:pt x="2717800" y="228600"/>
                    <a:pt x="2552700" y="317500"/>
                  </a:cubicBezTo>
                  <a:cubicBezTo>
                    <a:pt x="2387600" y="406400"/>
                    <a:pt x="2152650" y="520700"/>
                    <a:pt x="1930400" y="546100"/>
                  </a:cubicBezTo>
                  <a:cubicBezTo>
                    <a:pt x="1708150" y="571500"/>
                    <a:pt x="1466850" y="510117"/>
                    <a:pt x="1219200" y="469900"/>
                  </a:cubicBezTo>
                  <a:cubicBezTo>
                    <a:pt x="971550" y="429683"/>
                    <a:pt x="647700" y="383117"/>
                    <a:pt x="444500" y="304800"/>
                  </a:cubicBezTo>
                  <a:cubicBezTo>
                    <a:pt x="241300" y="226483"/>
                    <a:pt x="0" y="0"/>
                    <a:pt x="0" y="0"/>
                  </a:cubicBezTo>
                </a:path>
              </a:pathLst>
            </a:custGeom>
            <a:ln w="1524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241800" y="4470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Flow System Boundary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03800" y="3632200"/>
            <a:ext cx="622300" cy="609600"/>
          </a:xfrm>
          <a:prstGeom prst="ellipse">
            <a:avLst/>
          </a:prstGeom>
          <a:solidFill>
            <a:srgbClr val="FFFF00">
              <a:alpha val="48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263900" y="3022600"/>
            <a:ext cx="246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Stagnation point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(no local gradient)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222500" y="3981450"/>
            <a:ext cx="4775200" cy="700718"/>
          </a:xfrm>
          <a:custGeom>
            <a:avLst/>
            <a:gdLst>
              <a:gd name="connsiteX0" fmla="*/ 4775200 w 4775200"/>
              <a:gd name="connsiteY0" fmla="*/ 342900 h 700718"/>
              <a:gd name="connsiteX1" fmla="*/ 3111500 w 4775200"/>
              <a:gd name="connsiteY1" fmla="*/ 666750 h 700718"/>
              <a:gd name="connsiteX2" fmla="*/ 1524000 w 4775200"/>
              <a:gd name="connsiteY2" fmla="*/ 679450 h 700718"/>
              <a:gd name="connsiteX3" fmla="*/ 914400 w 4775200"/>
              <a:gd name="connsiteY3" fmla="*/ 565150 h 700718"/>
              <a:gd name="connsiteX4" fmla="*/ 558800 w 4775200"/>
              <a:gd name="connsiteY4" fmla="*/ 438150 h 700718"/>
              <a:gd name="connsiteX5" fmla="*/ 298450 w 4775200"/>
              <a:gd name="connsiteY5" fmla="*/ 279400 h 700718"/>
              <a:gd name="connsiteX6" fmla="*/ 0 w 4775200"/>
              <a:gd name="connsiteY6" fmla="*/ 0 h 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5200" h="700718">
                <a:moveTo>
                  <a:pt x="4775200" y="342900"/>
                </a:moveTo>
                <a:cubicBezTo>
                  <a:pt x="4214283" y="476779"/>
                  <a:pt x="3653367" y="610658"/>
                  <a:pt x="3111500" y="666750"/>
                </a:cubicBezTo>
                <a:cubicBezTo>
                  <a:pt x="2569633" y="722842"/>
                  <a:pt x="1890183" y="696383"/>
                  <a:pt x="1524000" y="679450"/>
                </a:cubicBezTo>
                <a:cubicBezTo>
                  <a:pt x="1157817" y="662517"/>
                  <a:pt x="1075267" y="605367"/>
                  <a:pt x="914400" y="565150"/>
                </a:cubicBezTo>
                <a:cubicBezTo>
                  <a:pt x="753533" y="524933"/>
                  <a:pt x="661458" y="485775"/>
                  <a:pt x="558800" y="438150"/>
                </a:cubicBezTo>
                <a:cubicBezTo>
                  <a:pt x="456142" y="390525"/>
                  <a:pt x="391583" y="352425"/>
                  <a:pt x="298450" y="279400"/>
                </a:cubicBezTo>
                <a:cubicBezTo>
                  <a:pt x="205317" y="206375"/>
                  <a:pt x="102658" y="103187"/>
                  <a:pt x="0" y="0"/>
                </a:cubicBezTo>
              </a:path>
            </a:pathLst>
          </a:custGeom>
          <a:ln w="57150" cmpd="sng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942190" y="2876550"/>
            <a:ext cx="814210" cy="955700"/>
          </a:xfrm>
          <a:custGeom>
            <a:avLst/>
            <a:gdLst>
              <a:gd name="connsiteX0" fmla="*/ 814210 w 814210"/>
              <a:gd name="connsiteY0" fmla="*/ 927100 h 955700"/>
              <a:gd name="connsiteX1" fmla="*/ 439560 w 814210"/>
              <a:gd name="connsiteY1" fmla="*/ 952500 h 955700"/>
              <a:gd name="connsiteX2" fmla="*/ 230010 w 814210"/>
              <a:gd name="connsiteY2" fmla="*/ 946150 h 955700"/>
              <a:gd name="connsiteX3" fmla="*/ 71260 w 814210"/>
              <a:gd name="connsiteY3" fmla="*/ 869950 h 955700"/>
              <a:gd name="connsiteX4" fmla="*/ 1410 w 814210"/>
              <a:gd name="connsiteY4" fmla="*/ 768350 h 955700"/>
              <a:gd name="connsiteX5" fmla="*/ 33160 w 814210"/>
              <a:gd name="connsiteY5" fmla="*/ 539750 h 955700"/>
              <a:gd name="connsiteX6" fmla="*/ 134760 w 814210"/>
              <a:gd name="connsiteY6" fmla="*/ 0 h 9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4210" h="955700">
                <a:moveTo>
                  <a:pt x="814210" y="927100"/>
                </a:moveTo>
                <a:cubicBezTo>
                  <a:pt x="675568" y="938212"/>
                  <a:pt x="536927" y="949325"/>
                  <a:pt x="439560" y="952500"/>
                </a:cubicBezTo>
                <a:cubicBezTo>
                  <a:pt x="342193" y="955675"/>
                  <a:pt x="291393" y="959908"/>
                  <a:pt x="230010" y="946150"/>
                </a:cubicBezTo>
                <a:cubicBezTo>
                  <a:pt x="168627" y="932392"/>
                  <a:pt x="109360" y="899583"/>
                  <a:pt x="71260" y="869950"/>
                </a:cubicBezTo>
                <a:cubicBezTo>
                  <a:pt x="33160" y="840317"/>
                  <a:pt x="7760" y="823383"/>
                  <a:pt x="1410" y="768350"/>
                </a:cubicBezTo>
                <a:cubicBezTo>
                  <a:pt x="-4940" y="713317"/>
                  <a:pt x="10935" y="667808"/>
                  <a:pt x="33160" y="539750"/>
                </a:cubicBezTo>
                <a:cubicBezTo>
                  <a:pt x="55385" y="411692"/>
                  <a:pt x="134760" y="0"/>
                  <a:pt x="134760" y="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" grpId="0" animBg="1"/>
      <p:bldP spid="2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3" name="Picture 2" descr="Fetter7.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4100" y="2579782"/>
            <a:ext cx="10563270" cy="627043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1498600" y="2692400"/>
            <a:ext cx="6680200" cy="2451100"/>
          </a:xfrm>
          <a:custGeom>
            <a:avLst/>
            <a:gdLst>
              <a:gd name="connsiteX0" fmla="*/ 0 w 6680200"/>
              <a:gd name="connsiteY0" fmla="*/ 2438400 h 2451100"/>
              <a:gd name="connsiteX1" fmla="*/ 12700 w 6680200"/>
              <a:gd name="connsiteY1" fmla="*/ 508000 h 2451100"/>
              <a:gd name="connsiteX2" fmla="*/ 6667500 w 6680200"/>
              <a:gd name="connsiteY2" fmla="*/ 0 h 2451100"/>
              <a:gd name="connsiteX3" fmla="*/ 6680200 w 6680200"/>
              <a:gd name="connsiteY3" fmla="*/ 2451100 h 2451100"/>
              <a:gd name="connsiteX4" fmla="*/ 0 w 6680200"/>
              <a:gd name="connsiteY4" fmla="*/ 24384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0200" h="2451100">
                <a:moveTo>
                  <a:pt x="0" y="2438400"/>
                </a:moveTo>
                <a:cubicBezTo>
                  <a:pt x="4233" y="1794933"/>
                  <a:pt x="8467" y="1151467"/>
                  <a:pt x="12700" y="508000"/>
                </a:cubicBezTo>
                <a:lnTo>
                  <a:pt x="6667500" y="0"/>
                </a:lnTo>
                <a:cubicBezTo>
                  <a:pt x="6671733" y="817033"/>
                  <a:pt x="6675967" y="1634067"/>
                  <a:pt x="6680200" y="2451100"/>
                </a:cubicBezTo>
                <a:lnTo>
                  <a:pt x="0" y="2438400"/>
                </a:lnTo>
                <a:close/>
              </a:path>
            </a:pathLst>
          </a:custGeom>
          <a:solidFill>
            <a:schemeClr val="tx1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632200" y="3810000"/>
            <a:ext cx="3822700" cy="381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390900" y="3479800"/>
            <a:ext cx="293370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943100" y="2781300"/>
            <a:ext cx="5778500" cy="2400300"/>
            <a:chOff x="1943100" y="2781300"/>
            <a:chExt cx="5778500" cy="24003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248400" y="2832100"/>
              <a:ext cx="25400" cy="22987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708900" y="2794000"/>
              <a:ext cx="12700" cy="2349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226300" y="2794000"/>
              <a:ext cx="25400" cy="2336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731000" y="2781300"/>
              <a:ext cx="25400" cy="2349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5800" y="2857500"/>
              <a:ext cx="25400" cy="22987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270500" y="2857500"/>
              <a:ext cx="25400" cy="22987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00600" y="2882900"/>
              <a:ext cx="25400" cy="22987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330700" y="2933700"/>
              <a:ext cx="0" cy="2197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860800" y="2997200"/>
              <a:ext cx="12700" cy="21463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378200" y="2997200"/>
              <a:ext cx="25400" cy="215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857500" y="3073400"/>
              <a:ext cx="38100" cy="20447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438400" y="3124200"/>
              <a:ext cx="12700" cy="2032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943100" y="3124200"/>
              <a:ext cx="12700" cy="199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/>
          <p:nvPr/>
        </p:nvCxnSpPr>
        <p:spPr>
          <a:xfrm flipH="1">
            <a:off x="5727700" y="3175000"/>
            <a:ext cx="419100" cy="27940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813300" y="3543300"/>
            <a:ext cx="889000" cy="1270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5765393" y="2870200"/>
            <a:ext cx="551289" cy="2273300"/>
          </a:xfrm>
          <a:custGeom>
            <a:avLst/>
            <a:gdLst>
              <a:gd name="connsiteX0" fmla="*/ 407 w 551289"/>
              <a:gd name="connsiteY0" fmla="*/ 0 h 2273300"/>
              <a:gd name="connsiteX1" fmla="*/ 25807 w 551289"/>
              <a:gd name="connsiteY1" fmla="*/ 88900 h 2273300"/>
              <a:gd name="connsiteX2" fmla="*/ 165507 w 551289"/>
              <a:gd name="connsiteY2" fmla="*/ 254000 h 2273300"/>
              <a:gd name="connsiteX3" fmla="*/ 368707 w 551289"/>
              <a:gd name="connsiteY3" fmla="*/ 508000 h 2273300"/>
              <a:gd name="connsiteX4" fmla="*/ 521107 w 551289"/>
              <a:gd name="connsiteY4" fmla="*/ 698500 h 2273300"/>
              <a:gd name="connsiteX5" fmla="*/ 546507 w 551289"/>
              <a:gd name="connsiteY5" fmla="*/ 927100 h 2273300"/>
              <a:gd name="connsiteX6" fmla="*/ 457607 w 551289"/>
              <a:gd name="connsiteY6" fmla="*/ 1130300 h 2273300"/>
              <a:gd name="connsiteX7" fmla="*/ 190907 w 551289"/>
              <a:gd name="connsiteY7" fmla="*/ 1460500 h 2273300"/>
              <a:gd name="connsiteX8" fmla="*/ 63907 w 551289"/>
              <a:gd name="connsiteY8" fmla="*/ 1778000 h 2273300"/>
              <a:gd name="connsiteX9" fmla="*/ 407 w 551289"/>
              <a:gd name="connsiteY9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1289" h="2273300">
                <a:moveTo>
                  <a:pt x="407" y="0"/>
                </a:moveTo>
                <a:cubicBezTo>
                  <a:pt x="-652" y="23283"/>
                  <a:pt x="-1710" y="46567"/>
                  <a:pt x="25807" y="88900"/>
                </a:cubicBezTo>
                <a:cubicBezTo>
                  <a:pt x="53324" y="131233"/>
                  <a:pt x="108357" y="184150"/>
                  <a:pt x="165507" y="254000"/>
                </a:cubicBezTo>
                <a:cubicBezTo>
                  <a:pt x="222657" y="323850"/>
                  <a:pt x="368707" y="508000"/>
                  <a:pt x="368707" y="508000"/>
                </a:cubicBezTo>
                <a:cubicBezTo>
                  <a:pt x="427974" y="582083"/>
                  <a:pt x="491474" y="628650"/>
                  <a:pt x="521107" y="698500"/>
                </a:cubicBezTo>
                <a:cubicBezTo>
                  <a:pt x="550740" y="768350"/>
                  <a:pt x="557090" y="855133"/>
                  <a:pt x="546507" y="927100"/>
                </a:cubicBezTo>
                <a:cubicBezTo>
                  <a:pt x="535924" y="999067"/>
                  <a:pt x="516874" y="1041400"/>
                  <a:pt x="457607" y="1130300"/>
                </a:cubicBezTo>
                <a:cubicBezTo>
                  <a:pt x="398340" y="1219200"/>
                  <a:pt x="256524" y="1352550"/>
                  <a:pt x="190907" y="1460500"/>
                </a:cubicBezTo>
                <a:cubicBezTo>
                  <a:pt x="125290" y="1568450"/>
                  <a:pt x="95657" y="1642533"/>
                  <a:pt x="63907" y="1778000"/>
                </a:cubicBezTo>
                <a:cubicBezTo>
                  <a:pt x="32157" y="1913467"/>
                  <a:pt x="407" y="2273300"/>
                  <a:pt x="407" y="2273300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3886200" y="3530600"/>
            <a:ext cx="889000" cy="1270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3454400" y="3213100"/>
            <a:ext cx="469900" cy="27940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 flipH="1">
            <a:off x="3352800" y="2933700"/>
            <a:ext cx="456793" cy="2273300"/>
          </a:xfrm>
          <a:custGeom>
            <a:avLst/>
            <a:gdLst>
              <a:gd name="connsiteX0" fmla="*/ 407 w 551289"/>
              <a:gd name="connsiteY0" fmla="*/ 0 h 2273300"/>
              <a:gd name="connsiteX1" fmla="*/ 25807 w 551289"/>
              <a:gd name="connsiteY1" fmla="*/ 88900 h 2273300"/>
              <a:gd name="connsiteX2" fmla="*/ 165507 w 551289"/>
              <a:gd name="connsiteY2" fmla="*/ 254000 h 2273300"/>
              <a:gd name="connsiteX3" fmla="*/ 368707 w 551289"/>
              <a:gd name="connsiteY3" fmla="*/ 508000 h 2273300"/>
              <a:gd name="connsiteX4" fmla="*/ 521107 w 551289"/>
              <a:gd name="connsiteY4" fmla="*/ 698500 h 2273300"/>
              <a:gd name="connsiteX5" fmla="*/ 546507 w 551289"/>
              <a:gd name="connsiteY5" fmla="*/ 927100 h 2273300"/>
              <a:gd name="connsiteX6" fmla="*/ 457607 w 551289"/>
              <a:gd name="connsiteY6" fmla="*/ 1130300 h 2273300"/>
              <a:gd name="connsiteX7" fmla="*/ 190907 w 551289"/>
              <a:gd name="connsiteY7" fmla="*/ 1460500 h 2273300"/>
              <a:gd name="connsiteX8" fmla="*/ 63907 w 551289"/>
              <a:gd name="connsiteY8" fmla="*/ 1778000 h 2273300"/>
              <a:gd name="connsiteX9" fmla="*/ 407 w 551289"/>
              <a:gd name="connsiteY9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1289" h="2273300">
                <a:moveTo>
                  <a:pt x="407" y="0"/>
                </a:moveTo>
                <a:cubicBezTo>
                  <a:pt x="-652" y="23283"/>
                  <a:pt x="-1710" y="46567"/>
                  <a:pt x="25807" y="88900"/>
                </a:cubicBezTo>
                <a:cubicBezTo>
                  <a:pt x="53324" y="131233"/>
                  <a:pt x="108357" y="184150"/>
                  <a:pt x="165507" y="254000"/>
                </a:cubicBezTo>
                <a:cubicBezTo>
                  <a:pt x="222657" y="323850"/>
                  <a:pt x="368707" y="508000"/>
                  <a:pt x="368707" y="508000"/>
                </a:cubicBezTo>
                <a:cubicBezTo>
                  <a:pt x="427974" y="582083"/>
                  <a:pt x="491474" y="628650"/>
                  <a:pt x="521107" y="698500"/>
                </a:cubicBezTo>
                <a:cubicBezTo>
                  <a:pt x="550740" y="768350"/>
                  <a:pt x="557090" y="855133"/>
                  <a:pt x="546507" y="927100"/>
                </a:cubicBezTo>
                <a:cubicBezTo>
                  <a:pt x="535924" y="999067"/>
                  <a:pt x="516874" y="1041400"/>
                  <a:pt x="457607" y="1130300"/>
                </a:cubicBezTo>
                <a:cubicBezTo>
                  <a:pt x="398340" y="1219200"/>
                  <a:pt x="256524" y="1352550"/>
                  <a:pt x="190907" y="1460500"/>
                </a:cubicBezTo>
                <a:cubicBezTo>
                  <a:pt x="125290" y="1568450"/>
                  <a:pt x="95657" y="1642533"/>
                  <a:pt x="63907" y="1778000"/>
                </a:cubicBezTo>
                <a:cubicBezTo>
                  <a:pt x="32157" y="1913467"/>
                  <a:pt x="407" y="2273300"/>
                  <a:pt x="407" y="2273300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3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tter7.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100" y="1619468"/>
            <a:ext cx="10515601" cy="49168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tter7.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147" y="1765300"/>
            <a:ext cx="9460797" cy="47485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tter7.1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519" y="1930400"/>
            <a:ext cx="9593420" cy="48211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078917">
            <a:off x="1922049" y="2952842"/>
            <a:ext cx="4924795" cy="3937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6000"/>
                </a:schemeClr>
              </a:gs>
              <a:gs pos="80000">
                <a:schemeClr val="accent1">
                  <a:shade val="93000"/>
                  <a:satMod val="130000"/>
                  <a:alpha val="36000"/>
                </a:schemeClr>
              </a:gs>
              <a:gs pos="100000">
                <a:schemeClr val="accent1">
                  <a:shade val="94000"/>
                  <a:satMod val="135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78700" y="2590800"/>
            <a:ext cx="444500" cy="431800"/>
          </a:xfrm>
          <a:prstGeom prst="ellipse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12000" y="2235200"/>
            <a:ext cx="141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Highest head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4300" y="2260600"/>
            <a:ext cx="179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Low Conductivity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733800" y="2794000"/>
            <a:ext cx="3860800" cy="590733"/>
          </a:xfrm>
          <a:custGeom>
            <a:avLst/>
            <a:gdLst>
              <a:gd name="connsiteX0" fmla="*/ 3860800 w 3860800"/>
              <a:gd name="connsiteY0" fmla="*/ 0 h 590733"/>
              <a:gd name="connsiteX1" fmla="*/ 3695700 w 3860800"/>
              <a:gd name="connsiteY1" fmla="*/ 381000 h 590733"/>
              <a:gd name="connsiteX2" fmla="*/ 2959100 w 3860800"/>
              <a:gd name="connsiteY2" fmla="*/ 571500 h 590733"/>
              <a:gd name="connsiteX3" fmla="*/ 0 w 3860800"/>
              <a:gd name="connsiteY3" fmla="*/ 584200 h 59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800" h="590733">
                <a:moveTo>
                  <a:pt x="3860800" y="0"/>
                </a:moveTo>
                <a:cubicBezTo>
                  <a:pt x="3853391" y="142875"/>
                  <a:pt x="3845983" y="285750"/>
                  <a:pt x="3695700" y="381000"/>
                </a:cubicBezTo>
                <a:cubicBezTo>
                  <a:pt x="3545417" y="476250"/>
                  <a:pt x="3575050" y="537633"/>
                  <a:pt x="2959100" y="571500"/>
                </a:cubicBezTo>
                <a:cubicBezTo>
                  <a:pt x="2343150" y="605367"/>
                  <a:pt x="0" y="584200"/>
                  <a:pt x="0" y="58420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640667" y="3026833"/>
            <a:ext cx="220133" cy="364067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46100" y="2794000"/>
            <a:ext cx="3086100" cy="548804"/>
          </a:xfrm>
          <a:custGeom>
            <a:avLst/>
            <a:gdLst>
              <a:gd name="connsiteX0" fmla="*/ 3086100 w 3086100"/>
              <a:gd name="connsiteY0" fmla="*/ 234950 h 548804"/>
              <a:gd name="connsiteX1" fmla="*/ 1631950 w 3086100"/>
              <a:gd name="connsiteY1" fmla="*/ 488950 h 548804"/>
              <a:gd name="connsiteX2" fmla="*/ 806450 w 3086100"/>
              <a:gd name="connsiteY2" fmla="*/ 539750 h 548804"/>
              <a:gd name="connsiteX3" fmla="*/ 171450 w 3086100"/>
              <a:gd name="connsiteY3" fmla="*/ 349250 h 548804"/>
              <a:gd name="connsiteX4" fmla="*/ 0 w 3086100"/>
              <a:gd name="connsiteY4" fmla="*/ 0 h 54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100" h="548804">
                <a:moveTo>
                  <a:pt x="3086100" y="234950"/>
                </a:moveTo>
                <a:cubicBezTo>
                  <a:pt x="2548996" y="336550"/>
                  <a:pt x="2011892" y="438150"/>
                  <a:pt x="1631950" y="488950"/>
                </a:cubicBezTo>
                <a:cubicBezTo>
                  <a:pt x="1252008" y="539750"/>
                  <a:pt x="1049867" y="563033"/>
                  <a:pt x="806450" y="539750"/>
                </a:cubicBezTo>
                <a:cubicBezTo>
                  <a:pt x="563033" y="516467"/>
                  <a:pt x="305858" y="439208"/>
                  <a:pt x="171450" y="349250"/>
                </a:cubicBezTo>
                <a:cubicBezTo>
                  <a:pt x="37042" y="259292"/>
                  <a:pt x="0" y="0"/>
                  <a:pt x="0" y="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DEexample.pdf"/>
          <p:cNvPicPr>
            <a:picLocks noGrp="1" noChangeAspect="1"/>
          </p:cNvPicPr>
          <p:nvPr>
            <p:ph idx="1"/>
          </p:nvPr>
        </p:nvPicPr>
        <p:blipFill>
          <a:blip r:embed="rId3"/>
          <a:srcRect t="-4502" b="-4502"/>
          <a:stretch>
            <a:fillRect/>
          </a:stretch>
        </p:blipFill>
        <p:spPr>
          <a:xfrm>
            <a:off x="514350" y="1943364"/>
            <a:ext cx="8229600" cy="3771636"/>
          </a:xfrm>
        </p:spPr>
      </p:pic>
      <p:sp>
        <p:nvSpPr>
          <p:cNvPr id="5" name="TextBox 4"/>
          <p:cNvSpPr txBox="1"/>
          <p:nvPr/>
        </p:nvSpPr>
        <p:spPr>
          <a:xfrm>
            <a:off x="2927350" y="4722283"/>
            <a:ext cx="454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Example using MATLAB </a:t>
            </a:r>
            <a:r>
              <a:rPr lang="en-US" dirty="0" err="1" smtClean="0">
                <a:solidFill>
                  <a:srgbClr val="000000"/>
                </a:solidFill>
              </a:rPr>
              <a:t>pdetool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4400" y="1866900"/>
            <a:ext cx="94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5700" y="29464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Coming up:  Vectors and Matrixes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8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57520" y="1767118"/>
            <a:ext cx="3962400" cy="12250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000000"/>
                </a:solidFill>
              </a:rPr>
              <a:t>ESS 454 </a:t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>Hydrogeology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092283" y="3035299"/>
            <a:ext cx="2903550" cy="169333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dirty="0" smtClean="0">
                <a:solidFill>
                  <a:schemeClr val="tx2">
                    <a:lumMod val="50000"/>
                  </a:schemeClr>
                </a:solidFill>
              </a:rPr>
              <a:t>Module 5</a:t>
            </a:r>
          </a:p>
          <a:p>
            <a:pPr marL="0" indent="0" algn="ctr">
              <a:buNone/>
            </a:pPr>
            <a:r>
              <a:rPr lang="en-US" sz="2300" dirty="0" smtClean="0">
                <a:solidFill>
                  <a:schemeClr val="tx2">
                    <a:lumMod val="50000"/>
                  </a:schemeClr>
                </a:solidFill>
              </a:rPr>
              <a:t>Regional Groundwater Flow</a:t>
            </a:r>
          </a:p>
          <a:p>
            <a:r>
              <a:rPr lang="en-US" sz="1800" dirty="0" smtClean="0">
                <a:solidFill>
                  <a:srgbClr val="948A54"/>
                </a:solidFill>
              </a:rPr>
              <a:t>Regional and Local Flow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Vectors, Matrixes, and Coordinate transformation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Anisotropic Hydraulic Conductivity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Groundwater interactions with surface water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 descr="ess_banner_comb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4720" y="4826000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Instructor: Michael Brown</a:t>
            </a:r>
          </a:p>
          <a:p>
            <a:r>
              <a:rPr lang="en-US" dirty="0" err="1" smtClean="0"/>
              <a:t>brown@ess.washington.edu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8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Learning Objectives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0700" y="1574800"/>
            <a:ext cx="8229600" cy="3771636"/>
          </a:xfrm>
        </p:spPr>
        <p:txBody>
          <a:bodyPr>
            <a:normAutofit/>
          </a:bodyPr>
          <a:lstStyle/>
          <a:p>
            <a:r>
              <a:rPr lang="en-US" dirty="0"/>
              <a:t>Review of vectors and matrixes</a:t>
            </a:r>
          </a:p>
          <a:p>
            <a:pPr lvl="1"/>
            <a:r>
              <a:rPr lang="en-US" dirty="0"/>
              <a:t>How to represent vectors </a:t>
            </a:r>
          </a:p>
          <a:p>
            <a:pPr lvl="1"/>
            <a:r>
              <a:rPr lang="en-US" dirty="0"/>
              <a:t>How to describe their properties </a:t>
            </a:r>
            <a:endParaRPr lang="en-US" dirty="0" smtClean="0"/>
          </a:p>
          <a:p>
            <a:pPr lvl="2"/>
            <a:r>
              <a:rPr lang="en-US" dirty="0" smtClean="0"/>
              <a:t>direction </a:t>
            </a:r>
            <a:r>
              <a:rPr lang="en-US" dirty="0"/>
              <a:t>and </a:t>
            </a:r>
            <a:r>
              <a:rPr lang="en-US" dirty="0" smtClean="0"/>
              <a:t>magnitude</a:t>
            </a:r>
            <a:endParaRPr lang="en-US" dirty="0"/>
          </a:p>
          <a:p>
            <a:pPr lvl="1"/>
            <a:r>
              <a:rPr lang="en-US" dirty="0"/>
              <a:t>How to represent a Matrix</a:t>
            </a:r>
          </a:p>
          <a:p>
            <a:pPr lvl="1"/>
            <a:r>
              <a:rPr lang="en-US" dirty="0"/>
              <a:t>How to multiply a matrix and a vector</a:t>
            </a:r>
          </a:p>
          <a:p>
            <a:r>
              <a:rPr lang="en-US" dirty="0"/>
              <a:t>How to rotate coordinate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7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/>
          <a:lstStyle/>
          <a:p>
            <a:r>
              <a:rPr lang="en-US" sz="3600" dirty="0" smtClean="0"/>
              <a:t>Module 5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9900" y="1348317"/>
            <a:ext cx="8229600" cy="45190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Recharge and discharge regions</a:t>
            </a:r>
          </a:p>
          <a:p>
            <a:r>
              <a:rPr lang="en-US" dirty="0" smtClean="0"/>
              <a:t>Local and regional flow systems</a:t>
            </a:r>
          </a:p>
          <a:p>
            <a:r>
              <a:rPr lang="en-US" dirty="0" smtClean="0"/>
              <a:t>Stream lines and equipotential lines</a:t>
            </a:r>
          </a:p>
          <a:p>
            <a:r>
              <a:rPr lang="en-US" dirty="0" smtClean="0"/>
              <a:t>Flow system boundary, stagnation point</a:t>
            </a:r>
          </a:p>
          <a:p>
            <a:r>
              <a:rPr lang="en-US" dirty="0" smtClean="0"/>
              <a:t>Effects due to</a:t>
            </a:r>
          </a:p>
          <a:p>
            <a:pPr lvl="1"/>
            <a:r>
              <a:rPr lang="en-US" dirty="0" smtClean="0"/>
              <a:t>Buried lenses</a:t>
            </a:r>
          </a:p>
          <a:p>
            <a:pPr lvl="1"/>
            <a:r>
              <a:rPr lang="en-US" dirty="0" smtClean="0"/>
              <a:t>Layered hydraulic conductivity differences</a:t>
            </a:r>
          </a:p>
          <a:p>
            <a:r>
              <a:rPr lang="en-US" dirty="0" smtClean="0"/>
              <a:t>Anisotropy =&gt; tensor properties of K and Darcy’s Law</a:t>
            </a:r>
          </a:p>
          <a:p>
            <a:r>
              <a:rPr lang="en-US" dirty="0" smtClean="0"/>
              <a:t>Dynamic equilibrium</a:t>
            </a:r>
          </a:p>
          <a:p>
            <a:r>
              <a:rPr lang="en-US" dirty="0" smtClean="0"/>
              <a:t>Fossil water/connate water/juvenile water/magmatic water</a:t>
            </a:r>
          </a:p>
          <a:p>
            <a:r>
              <a:rPr lang="en-US" dirty="0" err="1" smtClean="0"/>
              <a:t>Karst</a:t>
            </a:r>
            <a:r>
              <a:rPr lang="en-US" dirty="0" smtClean="0"/>
              <a:t> terrains</a:t>
            </a:r>
          </a:p>
          <a:p>
            <a:r>
              <a:rPr lang="en-US" dirty="0" smtClean="0"/>
              <a:t>Springs- depression/contact/fault/fracture/sinkhole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65800" y="1778000"/>
            <a:ext cx="2514600" cy="2446867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516952"/>
              </p:ext>
            </p:extLst>
          </p:nvPr>
        </p:nvGraphicFramePr>
        <p:xfrm>
          <a:off x="2628899" y="1670050"/>
          <a:ext cx="204530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" name="Equation" r:id="rId5" imgW="965200" imgH="266700" progId="Equation.3">
                  <p:embed/>
                </p:oleObj>
              </mc:Choice>
              <mc:Fallback>
                <p:oleObj name="Equation" r:id="rId5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8899" y="1670050"/>
                        <a:ext cx="2045305" cy="5651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539033"/>
              </p:ext>
            </p:extLst>
          </p:nvPr>
        </p:nvGraphicFramePr>
        <p:xfrm>
          <a:off x="2856441" y="2599267"/>
          <a:ext cx="2083859" cy="595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" name="Equation" r:id="rId7" imgW="1066800" imgH="304800" progId="Equation.3">
                  <p:embed/>
                </p:oleObj>
              </mc:Choice>
              <mc:Fallback>
                <p:oleObj name="Equation" r:id="rId7" imgW="10668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56441" y="2599267"/>
                        <a:ext cx="2083859" cy="5958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6026150" y="1974850"/>
            <a:ext cx="2057400" cy="2063750"/>
            <a:chOff x="6229350" y="273050"/>
            <a:chExt cx="2057400" cy="206375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061200" y="469900"/>
              <a:ext cx="12700" cy="18669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229350" y="1422400"/>
              <a:ext cx="1784350" cy="63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16700" y="952500"/>
              <a:ext cx="876300" cy="990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946900" y="273050"/>
              <a:ext cx="31115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</a:rPr>
                <a:t>z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75600" y="1282700"/>
              <a:ext cx="311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23150" y="749300"/>
              <a:ext cx="311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y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V="1">
            <a:off x="6858000" y="2286000"/>
            <a:ext cx="273050" cy="84455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54850" y="2063750"/>
            <a:ext cx="31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00"/>
                </a:solidFill>
              </a:rPr>
              <a:t>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124700" y="2290234"/>
            <a:ext cx="63501" cy="855132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877050" y="3079750"/>
            <a:ext cx="317500" cy="246221"/>
            <a:chOff x="7067550" y="1377950"/>
            <a:chExt cx="317500" cy="246221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7073900" y="1422400"/>
              <a:ext cx="311150" cy="635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67550" y="1377950"/>
              <a:ext cx="311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rgbClr val="FF6600"/>
                  </a:solidFill>
                </a:rPr>
                <a:t>r</a:t>
              </a:r>
              <a:r>
                <a:rPr lang="en-US" sz="1000" baseline="-25000" dirty="0" err="1" smtClean="0">
                  <a:solidFill>
                    <a:srgbClr val="FF6600"/>
                  </a:solidFill>
                </a:rPr>
                <a:t>x</a:t>
              </a:r>
              <a:endParaRPr lang="en-US" sz="1000" baseline="-25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H="1">
            <a:off x="6858000" y="2309972"/>
            <a:ext cx="257176" cy="1428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635750" y="2324100"/>
            <a:ext cx="263146" cy="787400"/>
            <a:chOff x="6838950" y="622300"/>
            <a:chExt cx="263146" cy="787400"/>
          </a:xfrm>
        </p:grpSpPr>
        <p:cxnSp>
          <p:nvCxnSpPr>
            <p:cNvPr id="36" name="Straight Arrow Connector 35"/>
            <p:cNvCxnSpPr/>
            <p:nvPr/>
          </p:nvCxnSpPr>
          <p:spPr>
            <a:xfrm flipH="1" flipV="1">
              <a:off x="7054850" y="622300"/>
              <a:ext cx="12700" cy="7874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838950" y="819150"/>
              <a:ext cx="263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rgbClr val="FF6600"/>
                  </a:solidFill>
                </a:rPr>
                <a:t>r</a:t>
              </a:r>
              <a:r>
                <a:rPr lang="en-US" sz="1000" baseline="-25000" dirty="0" err="1" smtClean="0">
                  <a:solidFill>
                    <a:srgbClr val="FF6600"/>
                  </a:solidFill>
                </a:rPr>
                <a:t>z</a:t>
              </a:r>
              <a:endParaRPr lang="en-US" sz="1000" baseline="-25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1" name="Straight Connector 40"/>
          <p:cNvCxnSpPr/>
          <p:nvPr/>
        </p:nvCxnSpPr>
        <p:spPr>
          <a:xfrm flipH="1">
            <a:off x="7099300" y="2379821"/>
            <a:ext cx="28575" cy="509429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6881283" y="2849034"/>
            <a:ext cx="471272" cy="266700"/>
            <a:chOff x="7080250" y="1155700"/>
            <a:chExt cx="471272" cy="266700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7080250" y="1174750"/>
              <a:ext cx="222250" cy="24765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7283450" y="1155700"/>
              <a:ext cx="2680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rgbClr val="FF6600"/>
                  </a:solidFill>
                </a:rPr>
                <a:t>r</a:t>
              </a:r>
              <a:r>
                <a:rPr lang="en-US" sz="1000" baseline="-25000" dirty="0" err="1" smtClean="0">
                  <a:solidFill>
                    <a:srgbClr val="FF6600"/>
                  </a:solidFill>
                </a:rPr>
                <a:t>y</a:t>
              </a:r>
              <a:endParaRPr lang="en-US" sz="1000" baseline="-25000" dirty="0">
                <a:solidFill>
                  <a:srgbClr val="FF6600"/>
                </a:solidFill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2637367" y="1706033"/>
            <a:ext cx="296333" cy="482600"/>
          </a:xfrm>
          <a:prstGeom prst="rect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196167" y="1697566"/>
            <a:ext cx="296333" cy="482600"/>
          </a:xfrm>
          <a:prstGeom prst="rect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661834" y="1722966"/>
            <a:ext cx="296333" cy="482600"/>
          </a:xfrm>
          <a:prstGeom prst="rect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093634" y="1731433"/>
            <a:ext cx="296333" cy="482600"/>
          </a:xfrm>
          <a:prstGeom prst="rect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03600" y="1722966"/>
            <a:ext cx="296333" cy="482600"/>
          </a:xfrm>
          <a:prstGeom prst="rect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826934" y="1714500"/>
            <a:ext cx="296333" cy="482600"/>
          </a:xfrm>
          <a:prstGeom prst="rect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284134" y="1718733"/>
            <a:ext cx="296333" cy="482600"/>
          </a:xfrm>
          <a:prstGeom prst="rect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20963" y="1659465"/>
            <a:ext cx="2050520" cy="576581"/>
            <a:chOff x="3694113" y="694265"/>
            <a:chExt cx="2050520" cy="576581"/>
          </a:xfrm>
        </p:grpSpPr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6236039"/>
                </p:ext>
              </p:extLst>
            </p:nvPr>
          </p:nvGraphicFramePr>
          <p:xfrm>
            <a:off x="3694113" y="710142"/>
            <a:ext cx="1601787" cy="560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" name="Equation" r:id="rId9" imgW="762000" imgH="266700" progId="Equation.3">
                    <p:embed/>
                  </p:oleObj>
                </mc:Choice>
                <mc:Fallback>
                  <p:oleObj name="Equation" r:id="rId9" imgW="762000" imgH="266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694113" y="710142"/>
                          <a:ext cx="1601787" cy="560704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5245100" y="694265"/>
              <a:ext cx="499533" cy="5725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87750" y="457200"/>
            <a:ext cx="161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Vectors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395817" y="2490259"/>
            <a:ext cx="233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“size” or “magnitude” is length of 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390900" y="2633133"/>
            <a:ext cx="1515533" cy="5249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729982"/>
              </p:ext>
            </p:extLst>
          </p:nvPr>
        </p:nvGraphicFramePr>
        <p:xfrm>
          <a:off x="2865967" y="3960283"/>
          <a:ext cx="969433" cy="129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Equation" r:id="rId11" imgW="635000" imgH="850900" progId="Equation.3">
                  <p:embed/>
                </p:oleObj>
              </mc:Choice>
              <mc:Fallback>
                <p:oleObj name="Equation" r:id="rId11" imgW="6350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5967" y="3960283"/>
                        <a:ext cx="969433" cy="12990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609600" y="4246034"/>
            <a:ext cx="216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Often convenient to write r as column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87700" y="1828800"/>
            <a:ext cx="209550" cy="31115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21" grpId="0"/>
      <p:bldP spid="23" grpId="0" animBg="1"/>
      <p:bldP spid="23" grpId="1" animBg="1"/>
      <p:bldP spid="57" grpId="0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5549901" y="3835400"/>
            <a:ext cx="2514599" cy="1562100"/>
            <a:chOff x="2336801" y="4025900"/>
            <a:chExt cx="2514599" cy="1562100"/>
          </a:xfrm>
        </p:grpSpPr>
        <p:grpSp>
          <p:nvGrpSpPr>
            <p:cNvPr id="47" name="Group 46"/>
            <p:cNvGrpSpPr/>
            <p:nvPr/>
          </p:nvGrpSpPr>
          <p:grpSpPr>
            <a:xfrm>
              <a:off x="2336801" y="4025900"/>
              <a:ext cx="2514599" cy="1562100"/>
              <a:chOff x="5473701" y="3962400"/>
              <a:chExt cx="1790699" cy="10668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499100" y="3962400"/>
                <a:ext cx="1765300" cy="1066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5473701" y="4025900"/>
                <a:ext cx="1765299" cy="977900"/>
                <a:chOff x="3833792" y="3873500"/>
                <a:chExt cx="2150681" cy="977900"/>
              </a:xfrm>
            </p:grpSpPr>
            <p:cxnSp>
              <p:nvCxnSpPr>
                <p:cNvPr id="35" name="Straight Connector 34"/>
                <p:cNvCxnSpPr>
                  <a:endCxn id="40" idx="3"/>
                </p:cNvCxnSpPr>
                <p:nvPr/>
              </p:nvCxnSpPr>
              <p:spPr>
                <a:xfrm flipV="1">
                  <a:off x="3833792" y="4356100"/>
                  <a:ext cx="2150681" cy="127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 flipV="1">
                  <a:off x="4174187" y="3873500"/>
                  <a:ext cx="15471" cy="9779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TextBox 62"/>
            <p:cNvSpPr txBox="1"/>
            <p:nvPr/>
          </p:nvSpPr>
          <p:spPr>
            <a:xfrm>
              <a:off x="2425700" y="4064000"/>
              <a:ext cx="275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z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5901" y="190500"/>
            <a:ext cx="415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Vector Directions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4936066" y="977899"/>
            <a:ext cx="3767667" cy="2599267"/>
            <a:chOff x="4936066" y="1168399"/>
            <a:chExt cx="3767667" cy="2599267"/>
          </a:xfrm>
        </p:grpSpPr>
        <p:sp>
          <p:nvSpPr>
            <p:cNvPr id="6" name="Rectangle 5"/>
            <p:cNvSpPr/>
            <p:nvPr/>
          </p:nvSpPr>
          <p:spPr>
            <a:xfrm>
              <a:off x="4936066" y="1168399"/>
              <a:ext cx="3767667" cy="25992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781800" y="1430866"/>
              <a:ext cx="16933" cy="21336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469467" y="2438401"/>
              <a:ext cx="2734733" cy="169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178796" y="2218265"/>
              <a:ext cx="186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x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36266" y="1210731"/>
              <a:ext cx="313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30900" y="927100"/>
            <a:ext cx="73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North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1854200"/>
            <a:ext cx="57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East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794500" y="1270000"/>
            <a:ext cx="508000" cy="977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6781800" y="1426546"/>
            <a:ext cx="381000" cy="97454"/>
          </a:xfrm>
          <a:custGeom>
            <a:avLst/>
            <a:gdLst>
              <a:gd name="connsiteX0" fmla="*/ 0 w 381000"/>
              <a:gd name="connsiteY0" fmla="*/ 8554 h 97454"/>
              <a:gd name="connsiteX1" fmla="*/ 190500 w 381000"/>
              <a:gd name="connsiteY1" fmla="*/ 8554 h 97454"/>
              <a:gd name="connsiteX2" fmla="*/ 381000 w 381000"/>
              <a:gd name="connsiteY2" fmla="*/ 97454 h 9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97454">
                <a:moveTo>
                  <a:pt x="0" y="8554"/>
                </a:moveTo>
                <a:cubicBezTo>
                  <a:pt x="63500" y="1145"/>
                  <a:pt x="127000" y="-6263"/>
                  <a:pt x="190500" y="8554"/>
                </a:cubicBezTo>
                <a:cubicBezTo>
                  <a:pt x="254000" y="23371"/>
                  <a:pt x="381000" y="97454"/>
                  <a:pt x="381000" y="97454"/>
                </a:cubicBezTo>
              </a:path>
            </a:pathLst>
          </a:custGeom>
          <a:ln>
            <a:solidFill>
              <a:schemeClr val="bg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18300" y="990600"/>
            <a:ext cx="68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N30E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2100" y="1727200"/>
            <a:ext cx="1920875" cy="1244600"/>
            <a:chOff x="292100" y="1727200"/>
            <a:chExt cx="1920875" cy="1244600"/>
          </a:xfrm>
        </p:grpSpPr>
        <p:sp>
          <p:nvSpPr>
            <p:cNvPr id="18" name="TextBox 17"/>
            <p:cNvSpPr txBox="1"/>
            <p:nvPr/>
          </p:nvSpPr>
          <p:spPr>
            <a:xfrm>
              <a:off x="292100" y="1968500"/>
              <a:ext cx="7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Given</a:t>
              </a:r>
              <a:endParaRPr lang="en-US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173717"/>
                </p:ext>
              </p:extLst>
            </p:nvPr>
          </p:nvGraphicFramePr>
          <p:xfrm>
            <a:off x="1054100" y="1727200"/>
            <a:ext cx="1158875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48" name="Equation" r:id="rId5" imgW="685800" imgH="736600" progId="Equation.3">
                    <p:embed/>
                  </p:oleObj>
                </mc:Choice>
                <mc:Fallback>
                  <p:oleObj name="Equation" r:id="rId5" imgW="685800" imgH="736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54100" y="1727200"/>
                          <a:ext cx="1158875" cy="12446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2286001" y="1701800"/>
            <a:ext cx="226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 you describe this vector?</a:t>
            </a:r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593842"/>
              </p:ext>
            </p:extLst>
          </p:nvPr>
        </p:nvGraphicFramePr>
        <p:xfrm>
          <a:off x="2401888" y="2355850"/>
          <a:ext cx="22018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9" name="Equation" r:id="rId7" imgW="1511300" imgH="292100" progId="Equation.3">
                  <p:embed/>
                </p:oleObj>
              </mc:Choice>
              <mc:Fallback>
                <p:oleObj name="Equation" r:id="rId7" imgW="15113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01888" y="2355850"/>
                        <a:ext cx="2201862" cy="425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861300" y="22098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4300" y="16002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794500" y="1752600"/>
            <a:ext cx="1219200" cy="495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6794500" y="1736111"/>
            <a:ext cx="647700" cy="219689"/>
          </a:xfrm>
          <a:custGeom>
            <a:avLst/>
            <a:gdLst>
              <a:gd name="connsiteX0" fmla="*/ 0 w 647700"/>
              <a:gd name="connsiteY0" fmla="*/ 3789 h 219689"/>
              <a:gd name="connsiteX1" fmla="*/ 419100 w 647700"/>
              <a:gd name="connsiteY1" fmla="*/ 29189 h 219689"/>
              <a:gd name="connsiteX2" fmla="*/ 647700 w 647700"/>
              <a:gd name="connsiteY2" fmla="*/ 219689 h 219689"/>
              <a:gd name="connsiteX3" fmla="*/ 647700 w 647700"/>
              <a:gd name="connsiteY3" fmla="*/ 219689 h 21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219689">
                <a:moveTo>
                  <a:pt x="0" y="3789"/>
                </a:moveTo>
                <a:cubicBezTo>
                  <a:pt x="155575" y="-1503"/>
                  <a:pt x="311150" y="-6794"/>
                  <a:pt x="419100" y="29189"/>
                </a:cubicBezTo>
                <a:cubicBezTo>
                  <a:pt x="527050" y="65172"/>
                  <a:pt x="647700" y="219689"/>
                  <a:pt x="647700" y="219689"/>
                </a:cubicBezTo>
                <a:lnTo>
                  <a:pt x="647700" y="219689"/>
                </a:ln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289800" y="14732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416900"/>
              </p:ext>
            </p:extLst>
          </p:nvPr>
        </p:nvGraphicFramePr>
        <p:xfrm>
          <a:off x="2400299" y="2901950"/>
          <a:ext cx="863601" cy="557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0" name="Equation" r:id="rId9" imgW="609600" imgH="393700" progId="Equation.3">
                  <p:embed/>
                </p:oleObj>
              </mc:Choice>
              <mc:Fallback>
                <p:oleObj name="Equation" r:id="rId9" imgW="609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00299" y="2901950"/>
                        <a:ext cx="863601" cy="55774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370323"/>
              </p:ext>
            </p:extLst>
          </p:nvPr>
        </p:nvGraphicFramePr>
        <p:xfrm>
          <a:off x="3486150" y="3009900"/>
          <a:ext cx="12001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1" name="Equation" r:id="rId11" imgW="622300" imgH="177800" progId="Equation.3">
                  <p:embed/>
                </p:oleObj>
              </mc:Choice>
              <mc:Fallback>
                <p:oleObj name="Equation" r:id="rId11" imgW="622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86150" y="3009900"/>
                        <a:ext cx="1200150" cy="342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Straight Arrow Connector 48"/>
          <p:cNvCxnSpPr/>
          <p:nvPr/>
        </p:nvCxnSpPr>
        <p:spPr>
          <a:xfrm>
            <a:off x="5956300" y="4660900"/>
            <a:ext cx="1587500" cy="431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626100" y="4864100"/>
            <a:ext cx="42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-2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61100" y="5016500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Dip angle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956300" y="3987800"/>
            <a:ext cx="1977014" cy="711200"/>
            <a:chOff x="5956300" y="3987800"/>
            <a:chExt cx="1977014" cy="711200"/>
          </a:xfrm>
        </p:grpSpPr>
        <p:sp>
          <p:nvSpPr>
            <p:cNvPr id="50" name="TextBox 49"/>
            <p:cNvSpPr txBox="1"/>
            <p:nvPr/>
          </p:nvSpPr>
          <p:spPr>
            <a:xfrm>
              <a:off x="7099299" y="4279900"/>
              <a:ext cx="834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7.62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5956300" y="4699000"/>
              <a:ext cx="1663700" cy="0"/>
            </a:xfrm>
            <a:prstGeom prst="straightConnector1">
              <a:avLst/>
            </a:prstGeom>
            <a:ln>
              <a:solidFill>
                <a:srgbClr val="00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019800" y="3987800"/>
              <a:ext cx="1892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Horizontal length 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038600" y="4178300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 angle</a:t>
            </a:r>
            <a:endParaRPr lang="en-US" dirty="0"/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269205"/>
              </p:ext>
            </p:extLst>
          </p:nvPr>
        </p:nvGraphicFramePr>
        <p:xfrm>
          <a:off x="4089400" y="4654549"/>
          <a:ext cx="1016000" cy="524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2" name="Equation" r:id="rId13" imgW="762000" imgH="393700" progId="Equation.3">
                  <p:embed/>
                </p:oleObj>
              </mc:Choice>
              <mc:Fallback>
                <p:oleObj name="Equation" r:id="rId13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89400" y="4654549"/>
                        <a:ext cx="1016000" cy="52493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508000" y="3556000"/>
            <a:ext cx="1764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Description :</a:t>
            </a:r>
          </a:p>
          <a:p>
            <a:r>
              <a:rPr lang="en-US" sz="1200" dirty="0" smtClean="0"/>
              <a:t>To two significant figures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381000" y="4140200"/>
            <a:ext cx="23218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Magnitude is 7.9</a:t>
            </a:r>
          </a:p>
          <a:p>
            <a:r>
              <a:rPr lang="en-US" sz="2400" dirty="0" smtClean="0"/>
              <a:t>Direction is </a:t>
            </a:r>
            <a:r>
              <a:rPr lang="en-US" sz="2400" dirty="0"/>
              <a:t>N67E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ip angle is 15°</a:t>
            </a:r>
            <a:endParaRPr lang="en-US" sz="2400" dirty="0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524599"/>
              </p:ext>
            </p:extLst>
          </p:nvPr>
        </p:nvGraphicFramePr>
        <p:xfrm>
          <a:off x="6121400" y="2584450"/>
          <a:ext cx="219157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3" name="Equation" r:id="rId15" imgW="1600200" imgH="292100" progId="Equation.3">
                  <p:embed/>
                </p:oleObj>
              </mc:Choice>
              <mc:Fallback>
                <p:oleObj name="Equation" r:id="rId15" imgW="16002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1400" y="2584450"/>
                        <a:ext cx="2191578" cy="4000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6972300" y="4603750"/>
            <a:ext cx="388206" cy="369332"/>
            <a:chOff x="6972300" y="4603750"/>
            <a:chExt cx="388206" cy="369332"/>
          </a:xfrm>
        </p:grpSpPr>
        <p:sp>
          <p:nvSpPr>
            <p:cNvPr id="55" name="Freeform 54"/>
            <p:cNvSpPr/>
            <p:nvPr/>
          </p:nvSpPr>
          <p:spPr>
            <a:xfrm>
              <a:off x="6972300" y="4648199"/>
              <a:ext cx="90348" cy="297543"/>
            </a:xfrm>
            <a:custGeom>
              <a:avLst/>
              <a:gdLst>
                <a:gd name="connsiteX0" fmla="*/ 0 w 64339"/>
                <a:gd name="connsiteY0" fmla="*/ 0 h 203200"/>
                <a:gd name="connsiteX1" fmla="*/ 63500 w 64339"/>
                <a:gd name="connsiteY1" fmla="*/ 114300 h 203200"/>
                <a:gd name="connsiteX2" fmla="*/ 38100 w 64339"/>
                <a:gd name="connsiteY2" fmla="*/ 203200 h 203200"/>
                <a:gd name="connsiteX3" fmla="*/ 38100 w 64339"/>
                <a:gd name="connsiteY3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39" h="203200">
                  <a:moveTo>
                    <a:pt x="0" y="0"/>
                  </a:moveTo>
                  <a:cubicBezTo>
                    <a:pt x="28575" y="40216"/>
                    <a:pt x="57150" y="80433"/>
                    <a:pt x="63500" y="114300"/>
                  </a:cubicBezTo>
                  <a:cubicBezTo>
                    <a:pt x="69850" y="148167"/>
                    <a:pt x="38100" y="203200"/>
                    <a:pt x="38100" y="203200"/>
                  </a:cubicBezTo>
                  <a:lnTo>
                    <a:pt x="38100" y="203200"/>
                  </a:lnTo>
                </a:path>
              </a:pathLst>
            </a:custGeom>
            <a:ln>
              <a:solidFill>
                <a:schemeClr val="bg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61200" y="4603750"/>
              <a:ext cx="299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I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86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  <p:bldP spid="16" grpId="1" animBg="1"/>
      <p:bldP spid="17" grpId="0"/>
      <p:bldP spid="17" grpId="1"/>
      <p:bldP spid="20" grpId="0"/>
      <p:bldP spid="22" grpId="0"/>
      <p:bldP spid="23" grpId="0"/>
      <p:bldP spid="28" grpId="0" animBg="1"/>
      <p:bldP spid="29" grpId="0"/>
      <p:bldP spid="54" grpId="0"/>
      <p:bldP spid="61" grpId="0"/>
      <p:bldP spid="66" grpId="0"/>
      <p:bldP spid="69" grpId="0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4999" y="1185333"/>
            <a:ext cx="253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Matrix: array of numbers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643292"/>
              </p:ext>
            </p:extLst>
          </p:nvPr>
        </p:nvGraphicFramePr>
        <p:xfrm>
          <a:off x="2752725" y="2281766"/>
          <a:ext cx="5140629" cy="2379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Equation" r:id="rId4" imgW="1701800" imgH="787400" progId="Equation.3">
                  <p:embed/>
                </p:oleObj>
              </mc:Choice>
              <mc:Fallback>
                <p:oleObj name="Equation" r:id="rId4" imgW="1701800" imgH="78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52725" y="2281766"/>
                        <a:ext cx="5140629" cy="237913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276601" y="2298700"/>
            <a:ext cx="4368732" cy="22658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84232" y="2694516"/>
            <a:ext cx="168983" cy="1863026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57800" y="2749549"/>
            <a:ext cx="101600" cy="302112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188633" y="2281766"/>
            <a:ext cx="1875368" cy="1280584"/>
            <a:chOff x="3445933" y="3378200"/>
            <a:chExt cx="1439334" cy="795867"/>
          </a:xfrm>
        </p:grpSpPr>
        <p:sp>
          <p:nvSpPr>
            <p:cNvPr id="9" name="TextBox 8"/>
            <p:cNvSpPr txBox="1"/>
            <p:nvPr/>
          </p:nvSpPr>
          <p:spPr>
            <a:xfrm>
              <a:off x="3445933" y="3378200"/>
              <a:ext cx="894023" cy="2070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j is row index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9" idx="3"/>
            </p:cNvCxnSpPr>
            <p:nvPr/>
          </p:nvCxnSpPr>
          <p:spPr>
            <a:xfrm>
              <a:off x="4339956" y="3481705"/>
              <a:ext cx="545311" cy="69236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311900" y="2734733"/>
            <a:ext cx="139700" cy="302112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10450" y="2743200"/>
            <a:ext cx="127000" cy="285736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20069" y="3515782"/>
            <a:ext cx="78857" cy="226581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08966" y="3532717"/>
            <a:ext cx="78859" cy="22658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55901" y="190500"/>
            <a:ext cx="415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Matrixes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315632" y="3632199"/>
            <a:ext cx="1867999" cy="1036642"/>
            <a:chOff x="3598333" y="4284133"/>
            <a:chExt cx="1403900" cy="697243"/>
          </a:xfrm>
        </p:grpSpPr>
        <p:sp>
          <p:nvSpPr>
            <p:cNvPr id="6" name="TextBox 5"/>
            <p:cNvSpPr txBox="1"/>
            <p:nvPr/>
          </p:nvSpPr>
          <p:spPr>
            <a:xfrm>
              <a:off x="3598333" y="4673599"/>
              <a:ext cx="140390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i</a:t>
              </a:r>
              <a:r>
                <a:rPr lang="en-US" sz="1400" dirty="0" smtClean="0">
                  <a:solidFill>
                    <a:srgbClr val="000000"/>
                  </a:solidFill>
                </a:rPr>
                <a:t> is column index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4207933" y="4284133"/>
              <a:ext cx="592667" cy="38946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78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1663" y="3022600"/>
            <a:ext cx="7805737" cy="1542977"/>
            <a:chOff x="588963" y="2336800"/>
            <a:chExt cx="7805737" cy="1542977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4199159"/>
                </p:ext>
              </p:extLst>
            </p:nvPr>
          </p:nvGraphicFramePr>
          <p:xfrm>
            <a:off x="588963" y="2336800"/>
            <a:ext cx="3973512" cy="154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7" name="Equation" r:id="rId4" imgW="2095500" imgH="812800" progId="Equation.3">
                    <p:embed/>
                  </p:oleObj>
                </mc:Choice>
                <mc:Fallback>
                  <p:oleObj name="Equation" r:id="rId4" imgW="2095500" imgH="812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88963" y="2336800"/>
                          <a:ext cx="3973512" cy="1541463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866707"/>
                </p:ext>
              </p:extLst>
            </p:nvPr>
          </p:nvGraphicFramePr>
          <p:xfrm>
            <a:off x="4559300" y="2336800"/>
            <a:ext cx="3835400" cy="15429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" name="Equation" r:id="rId6" imgW="2209800" imgH="889000" progId="Equation.3">
                    <p:embed/>
                  </p:oleObj>
                </mc:Choice>
                <mc:Fallback>
                  <p:oleObj name="Equation" r:id="rId6" imgW="2209800" imgH="889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559300" y="2336800"/>
                          <a:ext cx="3835400" cy="154297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ectangle 8"/>
          <p:cNvSpPr/>
          <p:nvPr/>
        </p:nvSpPr>
        <p:spPr>
          <a:xfrm>
            <a:off x="1409700" y="3073400"/>
            <a:ext cx="3111500" cy="148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447800" y="3022600"/>
            <a:ext cx="2959100" cy="1498600"/>
            <a:chOff x="1447800" y="3022600"/>
            <a:chExt cx="2959100" cy="1498600"/>
          </a:xfrm>
        </p:grpSpPr>
        <p:sp>
          <p:nvSpPr>
            <p:cNvPr id="4" name="Rectangle 3"/>
            <p:cNvSpPr/>
            <p:nvPr/>
          </p:nvSpPr>
          <p:spPr>
            <a:xfrm>
              <a:off x="3911600" y="3022600"/>
              <a:ext cx="495300" cy="1498600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447800" y="3149600"/>
              <a:ext cx="2146300" cy="444500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572000" y="3035300"/>
            <a:ext cx="3810000" cy="1511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60500" y="3632200"/>
            <a:ext cx="2146300" cy="4445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800" y="4064000"/>
            <a:ext cx="2146300" cy="4445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27600" y="4038600"/>
            <a:ext cx="3187700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3000" y="3594100"/>
            <a:ext cx="3187700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98900" y="3073400"/>
            <a:ext cx="495300" cy="14986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59000" y="24892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Matrix times a vector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42000" y="24892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Gives a vector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745805"/>
              </p:ext>
            </p:extLst>
          </p:nvPr>
        </p:nvGraphicFramePr>
        <p:xfrm>
          <a:off x="673099" y="4013200"/>
          <a:ext cx="584201" cy="404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" name="Equation" r:id="rId8" imgW="330200" imgH="228600" progId="Equation.3">
                  <p:embed/>
                </p:oleObj>
              </mc:Choice>
              <mc:Fallback>
                <p:oleObj name="Equation" r:id="rId8" imgW="330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3099" y="4013200"/>
                        <a:ext cx="584201" cy="40444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71800" y="397933"/>
            <a:ext cx="6002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Multiply a Matrix and a Vector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4639733" y="13462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will be a new Vector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5" grpId="0" animBg="1"/>
      <p:bldP spid="15" grpId="1" animBg="1"/>
      <p:bldP spid="16" grpId="0" animBg="1"/>
      <p:bldP spid="16" grpId="1" animBg="1"/>
      <p:bldP spid="10" grpId="0" animBg="1"/>
      <p:bldP spid="11" grpId="0" animBg="1"/>
      <p:bldP spid="17" grpId="0" animBg="1"/>
      <p:bldP spid="17" grpId="1" animBg="1"/>
      <p:bldP spid="18" grpId="0"/>
      <p:bldP spid="19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058836"/>
              </p:ext>
            </p:extLst>
          </p:nvPr>
        </p:nvGraphicFramePr>
        <p:xfrm>
          <a:off x="1830388" y="2362200"/>
          <a:ext cx="5273675" cy="151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Equation" r:id="rId4" imgW="2781300" imgH="812800" progId="Equation.3">
                  <p:embed/>
                </p:oleObj>
              </mc:Choice>
              <mc:Fallback>
                <p:oleObj name="Equation" r:id="rId4" imgW="27813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0388" y="2362200"/>
                        <a:ext cx="5273675" cy="15160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84784"/>
              </p:ext>
            </p:extLst>
          </p:nvPr>
        </p:nvGraphicFramePr>
        <p:xfrm>
          <a:off x="420687" y="4152900"/>
          <a:ext cx="8520113" cy="1158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Equation" r:id="rId6" imgW="6540500" imgH="889000" progId="Equation.3">
                  <p:embed/>
                </p:oleObj>
              </mc:Choice>
              <mc:Fallback>
                <p:oleObj name="Equation" r:id="rId6" imgW="65405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0687" y="4152900"/>
                        <a:ext cx="8520113" cy="115809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743200" y="2400300"/>
            <a:ext cx="2044700" cy="1473200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8900" y="2349500"/>
            <a:ext cx="571500" cy="1473200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500" y="4203700"/>
            <a:ext cx="2616200" cy="1066800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84500" y="397933"/>
            <a:ext cx="5993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Multiply a Matrix and a Matrix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325533" y="1540933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will be new Matrix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4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0278 0.004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0 L 0.12777 0.0044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78 0.00444 L 0.61112 -0.0022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3867" y="431799"/>
            <a:ext cx="2038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Comment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107267" y="1363134"/>
            <a:ext cx="537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Matrix and vector multiplication is “easy” but “tedious”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6734" y="3318933"/>
            <a:ext cx="2760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Best to use numerical environment like </a:t>
            </a:r>
            <a:r>
              <a:rPr lang="en-US" dirty="0" err="1" smtClean="0"/>
              <a:t>Mathematica</a:t>
            </a:r>
            <a:r>
              <a:rPr lang="en-US" dirty="0" smtClean="0"/>
              <a:t> or </a:t>
            </a:r>
            <a:r>
              <a:rPr lang="en-US" dirty="0" err="1" smtClean="0"/>
              <a:t>Matlab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7801" y="2743199"/>
            <a:ext cx="1557866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000000"/>
                </a:solidFill>
              </a:rPr>
              <a:t>&gt;&gt; m=[1 2 3</a:t>
            </a:r>
          </a:p>
          <a:p>
            <a:r>
              <a:rPr lang="da-DK" sz="1600" dirty="0">
                <a:solidFill>
                  <a:srgbClr val="000000"/>
                </a:solidFill>
              </a:rPr>
              <a:t>      </a:t>
            </a:r>
            <a:r>
              <a:rPr lang="da-DK" sz="1600" dirty="0" smtClean="0">
                <a:solidFill>
                  <a:srgbClr val="000000"/>
                </a:solidFill>
              </a:rPr>
              <a:t>      4 </a:t>
            </a:r>
            <a:r>
              <a:rPr lang="da-DK" sz="1600" dirty="0">
                <a:solidFill>
                  <a:srgbClr val="000000"/>
                </a:solidFill>
              </a:rPr>
              <a:t>5 6</a:t>
            </a:r>
          </a:p>
          <a:p>
            <a:r>
              <a:rPr lang="da-DK" sz="1600" dirty="0">
                <a:solidFill>
                  <a:srgbClr val="000000"/>
                </a:solidFill>
              </a:rPr>
              <a:t>     </a:t>
            </a:r>
            <a:r>
              <a:rPr lang="da-DK" sz="1600" dirty="0" smtClean="0">
                <a:solidFill>
                  <a:srgbClr val="000000"/>
                </a:solidFill>
              </a:rPr>
              <a:t>      </a:t>
            </a:r>
            <a:r>
              <a:rPr lang="da-DK" sz="1600" dirty="0">
                <a:solidFill>
                  <a:srgbClr val="000000"/>
                </a:solidFill>
              </a:rPr>
              <a:t>7 8 9];</a:t>
            </a:r>
          </a:p>
          <a:p>
            <a:r>
              <a:rPr lang="da-DK" sz="1600" dirty="0">
                <a:solidFill>
                  <a:srgbClr val="000000"/>
                </a:solidFill>
              </a:rPr>
              <a:t>&gt;&gt; n=[11 12 13</a:t>
            </a:r>
          </a:p>
          <a:p>
            <a:r>
              <a:rPr lang="da-DK" sz="1600" dirty="0">
                <a:solidFill>
                  <a:srgbClr val="000000"/>
                </a:solidFill>
              </a:rPr>
              <a:t>     </a:t>
            </a:r>
            <a:r>
              <a:rPr lang="da-DK" sz="1600" dirty="0" smtClean="0">
                <a:solidFill>
                  <a:srgbClr val="000000"/>
                </a:solidFill>
              </a:rPr>
              <a:t>      </a:t>
            </a:r>
            <a:r>
              <a:rPr lang="da-DK" sz="1600" dirty="0">
                <a:solidFill>
                  <a:srgbClr val="000000"/>
                </a:solidFill>
              </a:rPr>
              <a:t>14 15 16</a:t>
            </a:r>
          </a:p>
          <a:p>
            <a:r>
              <a:rPr lang="da-DK" sz="1600" dirty="0">
                <a:solidFill>
                  <a:srgbClr val="000000"/>
                </a:solidFill>
              </a:rPr>
              <a:t>      </a:t>
            </a:r>
            <a:r>
              <a:rPr lang="da-DK" sz="1600" dirty="0" smtClean="0">
                <a:solidFill>
                  <a:srgbClr val="000000"/>
                </a:solidFill>
              </a:rPr>
              <a:t>     17 </a:t>
            </a:r>
            <a:r>
              <a:rPr lang="da-DK" sz="1600" dirty="0">
                <a:solidFill>
                  <a:srgbClr val="000000"/>
                </a:solidFill>
              </a:rPr>
              <a:t>18 19];</a:t>
            </a:r>
          </a:p>
          <a:p>
            <a:r>
              <a:rPr lang="da-DK" sz="1600" dirty="0">
                <a:solidFill>
                  <a:srgbClr val="000000"/>
                </a:solidFill>
              </a:rPr>
              <a:t>&gt;&gt; m*</a:t>
            </a:r>
            <a:r>
              <a:rPr lang="da-DK" sz="1600" dirty="0" smtClean="0">
                <a:solidFill>
                  <a:srgbClr val="000000"/>
                </a:solidFill>
              </a:rPr>
              <a:t>n</a:t>
            </a:r>
            <a:endParaRPr lang="da-DK" sz="1600" dirty="0">
              <a:solidFill>
                <a:srgbClr val="000000"/>
              </a:solidFill>
            </a:endParaRPr>
          </a:p>
          <a:p>
            <a:r>
              <a:rPr lang="da-DK" sz="1600" dirty="0">
                <a:solidFill>
                  <a:srgbClr val="000000"/>
                </a:solidFill>
              </a:rPr>
              <a:t>    </a:t>
            </a:r>
            <a:r>
              <a:rPr lang="da-DK" sz="1600" dirty="0" smtClean="0">
                <a:solidFill>
                  <a:srgbClr val="000000"/>
                </a:solidFill>
              </a:rPr>
              <a:t> 90     96   </a:t>
            </a:r>
            <a:r>
              <a:rPr lang="da-DK" sz="1600" dirty="0">
                <a:solidFill>
                  <a:srgbClr val="000000"/>
                </a:solidFill>
              </a:rPr>
              <a:t>102</a:t>
            </a:r>
          </a:p>
          <a:p>
            <a:r>
              <a:rPr lang="da-DK" sz="1600" dirty="0">
                <a:solidFill>
                  <a:srgbClr val="000000"/>
                </a:solidFill>
              </a:rPr>
              <a:t>   216   231   246</a:t>
            </a:r>
          </a:p>
          <a:p>
            <a:r>
              <a:rPr lang="da-DK" sz="1600" dirty="0">
                <a:solidFill>
                  <a:srgbClr val="000000"/>
                </a:solidFill>
              </a:rPr>
              <a:t>   342   366   </a:t>
            </a:r>
            <a:r>
              <a:rPr lang="da-DK" sz="1600" dirty="0" smtClean="0">
                <a:solidFill>
                  <a:srgbClr val="000000"/>
                </a:solidFill>
              </a:rPr>
              <a:t>390</a:t>
            </a:r>
            <a:endParaRPr lang="da-DK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6135" y="3666067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example:</a:t>
            </a:r>
          </a:p>
          <a:p>
            <a:r>
              <a:rPr lang="en-US" dirty="0" smtClean="0"/>
              <a:t>Enter two matrixes and multiply them together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5533" y="4504267"/>
            <a:ext cx="1413934" cy="7027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61665" y="4267200"/>
            <a:ext cx="1371599" cy="939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53200" y="3572934"/>
            <a:ext cx="1498600" cy="7027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5933" y="220134"/>
            <a:ext cx="3992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Coordinate Rotation</a:t>
            </a:r>
            <a:endParaRPr lang="en-US" sz="3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936066" y="1168399"/>
            <a:ext cx="3767667" cy="2599267"/>
            <a:chOff x="4936066" y="1168399"/>
            <a:chExt cx="3767667" cy="2599267"/>
          </a:xfrm>
        </p:grpSpPr>
        <p:sp>
          <p:nvSpPr>
            <p:cNvPr id="6" name="Rectangle 5"/>
            <p:cNvSpPr/>
            <p:nvPr/>
          </p:nvSpPr>
          <p:spPr>
            <a:xfrm>
              <a:off x="4936066" y="1168399"/>
              <a:ext cx="3767667" cy="25992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781800" y="1430866"/>
              <a:ext cx="16933" cy="21336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469467" y="2438401"/>
              <a:ext cx="2734733" cy="169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178796" y="2218265"/>
              <a:ext cx="186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x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36266" y="1210731"/>
              <a:ext cx="313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y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556936" y="787400"/>
            <a:ext cx="2175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Why?  </a:t>
            </a: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740401" y="1357304"/>
            <a:ext cx="2069432" cy="2270723"/>
            <a:chOff x="5740401" y="1357304"/>
            <a:chExt cx="2069432" cy="2270723"/>
          </a:xfrm>
        </p:grpSpPr>
        <p:grpSp>
          <p:nvGrpSpPr>
            <p:cNvPr id="32" name="Group 31"/>
            <p:cNvGrpSpPr/>
            <p:nvPr/>
          </p:nvGrpSpPr>
          <p:grpSpPr>
            <a:xfrm>
              <a:off x="6080234" y="1357304"/>
              <a:ext cx="1447801" cy="2270723"/>
              <a:chOff x="6096000" y="1358260"/>
              <a:chExt cx="1447801" cy="2270723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>
                <a:off x="6096000" y="1752600"/>
                <a:ext cx="1447801" cy="134620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19049993">
                <a:off x="6819103" y="1358260"/>
                <a:ext cx="13954" cy="2270723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7467597" y="1481665"/>
              <a:ext cx="342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x’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40401" y="1515533"/>
              <a:ext cx="346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y</a:t>
              </a:r>
              <a:r>
                <a:rPr lang="en-US" dirty="0" smtClean="0">
                  <a:solidFill>
                    <a:srgbClr val="000000"/>
                  </a:solidFill>
                </a:rPr>
                <a:t>’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086600" y="2057400"/>
            <a:ext cx="465795" cy="389466"/>
            <a:chOff x="7120467" y="2040467"/>
            <a:chExt cx="465795" cy="389466"/>
          </a:xfrm>
        </p:grpSpPr>
        <p:sp>
          <p:nvSpPr>
            <p:cNvPr id="37" name="Freeform 36"/>
            <p:cNvSpPr/>
            <p:nvPr/>
          </p:nvSpPr>
          <p:spPr>
            <a:xfrm>
              <a:off x="7120467" y="2175933"/>
              <a:ext cx="143933" cy="254000"/>
            </a:xfrm>
            <a:custGeom>
              <a:avLst/>
              <a:gdLst>
                <a:gd name="connsiteX0" fmla="*/ 143933 w 143933"/>
                <a:gd name="connsiteY0" fmla="*/ 254000 h 254000"/>
                <a:gd name="connsiteX1" fmla="*/ 135466 w 143933"/>
                <a:gd name="connsiteY1" fmla="*/ 177800 h 254000"/>
                <a:gd name="connsiteX2" fmla="*/ 110066 w 143933"/>
                <a:gd name="connsiteY2" fmla="*/ 127000 h 254000"/>
                <a:gd name="connsiteX3" fmla="*/ 67733 w 143933"/>
                <a:gd name="connsiteY3" fmla="*/ 59267 h 254000"/>
                <a:gd name="connsiteX4" fmla="*/ 0 w 143933"/>
                <a:gd name="connsiteY4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254000">
                  <a:moveTo>
                    <a:pt x="143933" y="254000"/>
                  </a:moveTo>
                  <a:cubicBezTo>
                    <a:pt x="142521" y="226483"/>
                    <a:pt x="141110" y="198967"/>
                    <a:pt x="135466" y="177800"/>
                  </a:cubicBezTo>
                  <a:cubicBezTo>
                    <a:pt x="129822" y="156633"/>
                    <a:pt x="121355" y="146755"/>
                    <a:pt x="110066" y="127000"/>
                  </a:cubicBezTo>
                  <a:cubicBezTo>
                    <a:pt x="98777" y="107244"/>
                    <a:pt x="86077" y="80434"/>
                    <a:pt x="67733" y="59267"/>
                  </a:cubicBezTo>
                  <a:cubicBezTo>
                    <a:pt x="49389" y="38100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81333" y="2040467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q</a:t>
              </a:r>
              <a:endParaRPr lang="en-US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  <p:cxnSp>
        <p:nvCxnSpPr>
          <p:cNvPr id="41" name="Straight Connector 40"/>
          <p:cNvCxnSpPr/>
          <p:nvPr/>
        </p:nvCxnSpPr>
        <p:spPr>
          <a:xfrm>
            <a:off x="7518400" y="1786467"/>
            <a:ext cx="25400" cy="63500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627121"/>
              </p:ext>
            </p:extLst>
          </p:nvPr>
        </p:nvGraphicFramePr>
        <p:xfrm>
          <a:off x="6134099" y="2702983"/>
          <a:ext cx="2510817" cy="404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7" name="Equation" r:id="rId5" imgW="1498600" imgH="241300" progId="Equation.3">
                  <p:embed/>
                </p:oleObj>
              </mc:Choice>
              <mc:Fallback>
                <p:oleObj name="Equation" r:id="rId5" imgW="1498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34099" y="2702983"/>
                        <a:ext cx="2510817" cy="40428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7552266" y="2709333"/>
            <a:ext cx="1058333" cy="3725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124053"/>
              </p:ext>
            </p:extLst>
          </p:nvPr>
        </p:nvGraphicFramePr>
        <p:xfrm>
          <a:off x="5156730" y="3337983"/>
          <a:ext cx="121285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" name="Equation" r:id="rId7" imgW="723900" imgH="241300" progId="Equation.3">
                  <p:embed/>
                </p:oleObj>
              </mc:Choice>
              <mc:Fallback>
                <p:oleObj name="Equation" r:id="rId7" imgW="723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56730" y="3337983"/>
                        <a:ext cx="1212850" cy="4048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Connector 46"/>
          <p:cNvCxnSpPr/>
          <p:nvPr/>
        </p:nvCxnSpPr>
        <p:spPr>
          <a:xfrm flipH="1">
            <a:off x="6781800" y="1750999"/>
            <a:ext cx="677331" cy="10068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650818"/>
              </p:ext>
            </p:extLst>
          </p:nvPr>
        </p:nvGraphicFramePr>
        <p:xfrm>
          <a:off x="5238750" y="1162049"/>
          <a:ext cx="2659063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9" name="Equation" r:id="rId9" imgW="1587500" imgH="241300" progId="Equation.3">
                  <p:embed/>
                </p:oleObj>
              </mc:Choice>
              <mc:Fallback>
                <p:oleObj name="Equation" r:id="rId9" imgW="1587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38750" y="1162049"/>
                        <a:ext cx="2659063" cy="4048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219793"/>
              </p:ext>
            </p:extLst>
          </p:nvPr>
        </p:nvGraphicFramePr>
        <p:xfrm>
          <a:off x="302155" y="4004205"/>
          <a:ext cx="4770437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0" name="Equation" r:id="rId11" imgW="2451100" imgH="787400" progId="Equation.3">
                  <p:embed/>
                </p:oleObj>
              </mc:Choice>
              <mc:Fallback>
                <p:oleObj name="Equation" r:id="rId11" imgW="2451100" imgH="78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2155" y="4004205"/>
                        <a:ext cx="4770437" cy="15335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/>
          <p:cNvSpPr txBox="1"/>
          <p:nvPr/>
        </p:nvSpPr>
        <p:spPr>
          <a:xfrm rot="19777579">
            <a:off x="1041400" y="4541518"/>
            <a:ext cx="3507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Call this 3x3 matrix the transformation matrix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90068" y="4123266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“transforms” coordinates xyz into coordinates </a:t>
            </a:r>
            <a:r>
              <a:rPr lang="en-US" dirty="0" err="1" smtClean="0"/>
              <a:t>x’y’z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24934" y="3530600"/>
            <a:ext cx="364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 this together as matrix multiplies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955801" y="1134534"/>
            <a:ext cx="2878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Geologic structures do not necessarily line up with map </a:t>
            </a:r>
            <a:r>
              <a:rPr lang="en-US" dirty="0" smtClean="0"/>
              <a:t>coordinates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78933" y="2082799"/>
            <a:ext cx="387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need tools to transform from “natural” coordinates of the geology to map coordinates</a:t>
            </a:r>
          </a:p>
          <a:p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401733" y="4876800"/>
            <a:ext cx="298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Convention: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is measured counter-clockwise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83501" y="1828800"/>
            <a:ext cx="102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Consider x’ to be a vector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51650" y="2489200"/>
            <a:ext cx="698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731000" y="1771650"/>
            <a:ext cx="25400" cy="63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983816" y="2082800"/>
            <a:ext cx="556684" cy="369332"/>
            <a:chOff x="7173383" y="2059517"/>
            <a:chExt cx="556684" cy="369332"/>
          </a:xfrm>
        </p:grpSpPr>
        <p:sp>
          <p:nvSpPr>
            <p:cNvPr id="42" name="Freeform 41"/>
            <p:cNvSpPr/>
            <p:nvPr/>
          </p:nvSpPr>
          <p:spPr>
            <a:xfrm flipH="1">
              <a:off x="7613650" y="2163233"/>
              <a:ext cx="116417" cy="254000"/>
            </a:xfrm>
            <a:custGeom>
              <a:avLst/>
              <a:gdLst>
                <a:gd name="connsiteX0" fmla="*/ 143933 w 143933"/>
                <a:gd name="connsiteY0" fmla="*/ 254000 h 254000"/>
                <a:gd name="connsiteX1" fmla="*/ 135466 w 143933"/>
                <a:gd name="connsiteY1" fmla="*/ 177800 h 254000"/>
                <a:gd name="connsiteX2" fmla="*/ 110066 w 143933"/>
                <a:gd name="connsiteY2" fmla="*/ 127000 h 254000"/>
                <a:gd name="connsiteX3" fmla="*/ 67733 w 143933"/>
                <a:gd name="connsiteY3" fmla="*/ 59267 h 254000"/>
                <a:gd name="connsiteX4" fmla="*/ 0 w 143933"/>
                <a:gd name="connsiteY4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254000">
                  <a:moveTo>
                    <a:pt x="143933" y="254000"/>
                  </a:moveTo>
                  <a:cubicBezTo>
                    <a:pt x="142521" y="226483"/>
                    <a:pt x="141110" y="198967"/>
                    <a:pt x="135466" y="177800"/>
                  </a:cubicBezTo>
                  <a:cubicBezTo>
                    <a:pt x="129822" y="156633"/>
                    <a:pt x="121355" y="146755"/>
                    <a:pt x="110066" y="127000"/>
                  </a:cubicBezTo>
                  <a:cubicBezTo>
                    <a:pt x="98777" y="107244"/>
                    <a:pt x="86077" y="80434"/>
                    <a:pt x="67733" y="59267"/>
                  </a:cubicBezTo>
                  <a:cubicBezTo>
                    <a:pt x="49389" y="38100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73383" y="2059517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q</a:t>
              </a:r>
              <a:endParaRPr lang="en-US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5" grpId="0" animBg="1"/>
      <p:bldP spid="45" grpId="1" animBg="1"/>
      <p:bldP spid="55" grpId="0"/>
      <p:bldP spid="56" grpId="0"/>
      <p:bldP spid="57" grpId="0"/>
      <p:bldP spid="58" grpId="0"/>
      <p:bldP spid="59" grpId="0"/>
      <p:bldP spid="60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313111"/>
              </p:ext>
            </p:extLst>
          </p:nvPr>
        </p:nvGraphicFramePr>
        <p:xfrm>
          <a:off x="3781955" y="1339850"/>
          <a:ext cx="4770437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" name="Equation" r:id="rId5" imgW="2451100" imgH="749300" progId="Equation.3">
                  <p:embed/>
                </p:oleObj>
              </mc:Choice>
              <mc:Fallback>
                <p:oleObj name="Equation" r:id="rId5" imgW="24511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81955" y="1339850"/>
                        <a:ext cx="4770437" cy="14589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791626"/>
              </p:ext>
            </p:extLst>
          </p:nvPr>
        </p:nvGraphicFramePr>
        <p:xfrm>
          <a:off x="3773488" y="2919942"/>
          <a:ext cx="4770437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Equation" r:id="rId7" imgW="2451100" imgH="787400" progId="Equation.3">
                  <p:embed/>
                </p:oleObj>
              </mc:Choice>
              <mc:Fallback>
                <p:oleObj name="Equation" r:id="rId7" imgW="2451100" imgH="78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73488" y="2919942"/>
                        <a:ext cx="4770437" cy="15335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45933" y="220134"/>
            <a:ext cx="3992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Coordinate Rotation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193799" y="1769533"/>
            <a:ext cx="253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 about the x-axis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00667" y="341206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 about the y-axis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02200" y="1388533"/>
            <a:ext cx="2734733" cy="1557867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24866" y="922867"/>
            <a:ext cx="402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ij</a:t>
            </a:r>
            <a:r>
              <a:rPr lang="en-US" dirty="0" smtClean="0"/>
              <a:t> as label for transformation matrix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666" y="456547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make compound rotation (first rotate about x, then rotate about y) by multiplying transformation matrixes together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062225"/>
              </p:ext>
            </p:extLst>
          </p:nvPr>
        </p:nvGraphicFramePr>
        <p:xfrm>
          <a:off x="5032375" y="4791604"/>
          <a:ext cx="311785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Equation" r:id="rId9" imgW="1295400" imgH="228600" progId="Equation.3">
                  <p:embed/>
                </p:oleObj>
              </mc:Choice>
              <mc:Fallback>
                <p:oleObj name="Equation" r:id="rId9" imgW="1295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32375" y="4791604"/>
                        <a:ext cx="3117850" cy="5508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5933" y="220134"/>
            <a:ext cx="3992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Coordinate Rotation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674533" y="1016000"/>
            <a:ext cx="366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substitution: 1==x,  2==y,  3==z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888673"/>
              </p:ext>
            </p:extLst>
          </p:nvPr>
        </p:nvGraphicFramePr>
        <p:xfrm>
          <a:off x="2783945" y="2610379"/>
          <a:ext cx="2714209" cy="209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Equation" r:id="rId5" imgW="1117600" imgH="863600" progId="Equation.3">
                  <p:embed/>
                </p:oleObj>
              </mc:Choice>
              <mc:Fallback>
                <p:oleObj name="Equation" r:id="rId5" imgW="11176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83945" y="2610379"/>
                        <a:ext cx="2714209" cy="20970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0" y="2243667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              y              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1862665"/>
            <a:ext cx="167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coordinates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270003" y="3437467"/>
            <a:ext cx="177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coordinates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421466" y="2836333"/>
            <a:ext cx="358851" cy="1613929"/>
            <a:chOff x="4334933" y="2125132"/>
            <a:chExt cx="358851" cy="1613929"/>
          </a:xfrm>
        </p:grpSpPr>
        <p:sp>
          <p:nvSpPr>
            <p:cNvPr id="11" name="TextBox 10"/>
            <p:cNvSpPr txBox="1"/>
            <p:nvPr/>
          </p:nvSpPr>
          <p:spPr>
            <a:xfrm>
              <a:off x="4334939" y="2125132"/>
              <a:ext cx="342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34933" y="2726265"/>
              <a:ext cx="346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y’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60339" y="3369729"/>
              <a:ext cx="333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z’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014133" y="2844800"/>
            <a:ext cx="2133600" cy="4572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26666" y="3005667"/>
            <a:ext cx="194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’=[</a:t>
            </a:r>
            <a:r>
              <a:rPr lang="en-US" dirty="0" err="1" smtClean="0"/>
              <a:t>a</a:t>
            </a:r>
            <a:r>
              <a:rPr lang="en-US" baseline="-25000" dirty="0" err="1" smtClean="0"/>
              <a:t>xx</a:t>
            </a:r>
            <a:r>
              <a:rPr lang="en-US" dirty="0" err="1" smtClean="0"/>
              <a:t>x</a:t>
            </a:r>
            <a:r>
              <a:rPr lang="en-US" dirty="0" smtClean="0"/>
              <a:t> ,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xy</a:t>
            </a:r>
            <a:r>
              <a:rPr lang="en-US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xz</a:t>
            </a:r>
            <a:r>
              <a:rPr lang="en-US" dirty="0" err="1" smtClean="0"/>
              <a:t>z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99666" y="3335866"/>
            <a:ext cx="201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And similarly for y’ and z’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4631267" y="2853267"/>
            <a:ext cx="516465" cy="1718733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25068" y="4072467"/>
            <a:ext cx="18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=[</a:t>
            </a:r>
            <a:r>
              <a:rPr lang="en-US" dirty="0" err="1" smtClean="0"/>
              <a:t>a</a:t>
            </a:r>
            <a:r>
              <a:rPr lang="en-US" baseline="-25000" dirty="0" err="1" smtClean="0"/>
              <a:t>xz</a:t>
            </a:r>
            <a:r>
              <a:rPr lang="en-US" dirty="0" err="1" smtClean="0"/>
              <a:t>x</a:t>
            </a:r>
            <a:r>
              <a:rPr lang="en-US" dirty="0" smtClean="0"/>
              <a:t>’,</a:t>
            </a:r>
            <a:r>
              <a:rPr lang="en-US" dirty="0" err="1" smtClean="0"/>
              <a:t>a</a:t>
            </a:r>
            <a:r>
              <a:rPr lang="en-US" baseline="-25000" dirty="0" err="1" smtClean="0"/>
              <a:t>yz</a:t>
            </a:r>
            <a:r>
              <a:rPr lang="en-US" dirty="0" err="1" smtClean="0"/>
              <a:t>y</a:t>
            </a:r>
            <a:r>
              <a:rPr lang="en-US" dirty="0" smtClean="0"/>
              <a:t>’,</a:t>
            </a:r>
            <a:r>
              <a:rPr lang="en-US" dirty="0" err="1" smtClean="0"/>
              <a:t>a</a:t>
            </a:r>
            <a:r>
              <a:rPr lang="en-US" baseline="-25000" dirty="0" err="1" smtClean="0"/>
              <a:t>zz</a:t>
            </a:r>
            <a:r>
              <a:rPr lang="en-US" dirty="0" err="1" smtClean="0"/>
              <a:t>z</a:t>
            </a:r>
            <a:r>
              <a:rPr lang="en-US" dirty="0" smtClean="0"/>
              <a:t>’]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72667" y="2726266"/>
            <a:ext cx="2433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Converting to new coordinates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74267" y="3793066"/>
            <a:ext cx="1787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Going from new back: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843867" y="5037666"/>
            <a:ext cx="404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 of squares of any row or column is 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808133" y="4461932"/>
            <a:ext cx="1934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And similarly for y and x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5" grpId="0" animBg="1"/>
      <p:bldP spid="16" grpId="0"/>
      <p:bldP spid="17" grpId="0"/>
      <p:bldP spid="18" grpId="0" animBg="1"/>
      <p:bldP spid="19" grpId="0"/>
      <p:bldP spid="21" grpId="0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5933" y="220134"/>
            <a:ext cx="3992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Coordinate Rotation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632199" y="880534"/>
            <a:ext cx="104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36066" y="1168399"/>
            <a:ext cx="3767667" cy="2599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418668" y="1261532"/>
            <a:ext cx="3081865" cy="2353736"/>
            <a:chOff x="5469467" y="1210731"/>
            <a:chExt cx="3081865" cy="235373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781800" y="1430866"/>
              <a:ext cx="16933" cy="21336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469467" y="2438401"/>
              <a:ext cx="2734733" cy="169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178795" y="2218265"/>
              <a:ext cx="372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36266" y="1210731"/>
              <a:ext cx="313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98066" y="1391171"/>
            <a:ext cx="2014454" cy="2270723"/>
            <a:chOff x="2015066" y="1992304"/>
            <a:chExt cx="2014454" cy="2270723"/>
          </a:xfrm>
        </p:grpSpPr>
        <p:grpSp>
          <p:nvGrpSpPr>
            <p:cNvPr id="12" name="Group 11"/>
            <p:cNvGrpSpPr/>
            <p:nvPr/>
          </p:nvGrpSpPr>
          <p:grpSpPr>
            <a:xfrm>
              <a:off x="2015066" y="1992304"/>
              <a:ext cx="2014454" cy="2270723"/>
              <a:chOff x="5740401" y="1357304"/>
              <a:chExt cx="2014454" cy="227072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080234" y="1357304"/>
                <a:ext cx="1447801" cy="2270723"/>
                <a:chOff x="6096000" y="1358260"/>
                <a:chExt cx="1447801" cy="2270723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6096000" y="1752600"/>
                  <a:ext cx="1447801" cy="13462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rot="19049993">
                  <a:off x="6819103" y="1358260"/>
                  <a:ext cx="13954" cy="227072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7467597" y="148166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x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740401" y="1515533"/>
                <a:ext cx="289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y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 rot="19066996">
              <a:off x="2201335" y="3132668"/>
              <a:ext cx="705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strike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2718798">
              <a:off x="2565401" y="2379135"/>
              <a:ext cx="480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dip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6739467" y="1758950"/>
            <a:ext cx="340783" cy="7302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56399" y="1312333"/>
            <a:ext cx="13283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R=[2x,1y,0z]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993466" y="2116666"/>
            <a:ext cx="465795" cy="389466"/>
            <a:chOff x="7120467" y="2040467"/>
            <a:chExt cx="465795" cy="389466"/>
          </a:xfrm>
        </p:grpSpPr>
        <p:sp>
          <p:nvSpPr>
            <p:cNvPr id="28" name="Freeform 27"/>
            <p:cNvSpPr/>
            <p:nvPr/>
          </p:nvSpPr>
          <p:spPr>
            <a:xfrm>
              <a:off x="7120467" y="2175933"/>
              <a:ext cx="143933" cy="254000"/>
            </a:xfrm>
            <a:custGeom>
              <a:avLst/>
              <a:gdLst>
                <a:gd name="connsiteX0" fmla="*/ 143933 w 143933"/>
                <a:gd name="connsiteY0" fmla="*/ 254000 h 254000"/>
                <a:gd name="connsiteX1" fmla="*/ 135466 w 143933"/>
                <a:gd name="connsiteY1" fmla="*/ 177800 h 254000"/>
                <a:gd name="connsiteX2" fmla="*/ 110066 w 143933"/>
                <a:gd name="connsiteY2" fmla="*/ 127000 h 254000"/>
                <a:gd name="connsiteX3" fmla="*/ 67733 w 143933"/>
                <a:gd name="connsiteY3" fmla="*/ 59267 h 254000"/>
                <a:gd name="connsiteX4" fmla="*/ 0 w 143933"/>
                <a:gd name="connsiteY4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254000">
                  <a:moveTo>
                    <a:pt x="143933" y="254000"/>
                  </a:moveTo>
                  <a:cubicBezTo>
                    <a:pt x="142521" y="226483"/>
                    <a:pt x="141110" y="198967"/>
                    <a:pt x="135466" y="177800"/>
                  </a:cubicBezTo>
                  <a:cubicBezTo>
                    <a:pt x="129822" y="156633"/>
                    <a:pt x="121355" y="146755"/>
                    <a:pt x="110066" y="127000"/>
                  </a:cubicBezTo>
                  <a:cubicBezTo>
                    <a:pt x="98777" y="107244"/>
                    <a:pt x="86077" y="80434"/>
                    <a:pt x="67733" y="59267"/>
                  </a:cubicBezTo>
                  <a:cubicBezTo>
                    <a:pt x="49389" y="38100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81333" y="2040467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q</a:t>
              </a:r>
              <a:endParaRPr lang="en-US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V="1">
            <a:off x="6775450" y="2019300"/>
            <a:ext cx="482600" cy="4445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464300" y="2178050"/>
            <a:ext cx="273050" cy="2921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722049"/>
              </p:ext>
            </p:extLst>
          </p:nvPr>
        </p:nvGraphicFramePr>
        <p:xfrm>
          <a:off x="395288" y="1911350"/>
          <a:ext cx="3727450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2" name="Equation" r:id="rId5" imgW="2273300" imgH="736600" progId="Equation.3">
                  <p:embed/>
                </p:oleObj>
              </mc:Choice>
              <mc:Fallback>
                <p:oleObj name="Equation" r:id="rId5" imgW="22733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288" y="1911350"/>
                        <a:ext cx="3727450" cy="12080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556500" y="2032000"/>
            <a:ext cx="73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US" dirty="0" smtClean="0">
                <a:solidFill>
                  <a:srgbClr val="000000"/>
                </a:solidFill>
              </a:rPr>
              <a:t>=45°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353201"/>
              </p:ext>
            </p:extLst>
          </p:nvPr>
        </p:nvGraphicFramePr>
        <p:xfrm>
          <a:off x="109538" y="4194175"/>
          <a:ext cx="3765550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3" name="Equation" r:id="rId7" imgW="2743200" imgH="787400" progId="Equation.3">
                  <p:embed/>
                </p:oleObj>
              </mc:Choice>
              <mc:Fallback>
                <p:oleObj name="Equation" r:id="rId7" imgW="2743200" imgH="78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538" y="4194175"/>
                        <a:ext cx="3765550" cy="10810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34232"/>
              </p:ext>
            </p:extLst>
          </p:nvPr>
        </p:nvGraphicFramePr>
        <p:xfrm>
          <a:off x="3762375" y="4194175"/>
          <a:ext cx="2963863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4" name="Equation" r:id="rId9" imgW="2159000" imgH="787400" progId="Equation.3">
                  <p:embed/>
                </p:oleObj>
              </mc:Choice>
              <mc:Fallback>
                <p:oleObj name="Equation" r:id="rId9" imgW="2159000" imgH="78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62375" y="4194175"/>
                        <a:ext cx="2963863" cy="10810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743700" y="4343400"/>
            <a:ext cx="248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direction of R in map coordinates?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84200" y="3416300"/>
            <a:ext cx="359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clock-wise rotation is needed here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429500" y="5054600"/>
            <a:ext cx="66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N??E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7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35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648700" cy="3352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Master new vocabulary and geologic terms</a:t>
            </a:r>
          </a:p>
          <a:p>
            <a:r>
              <a:rPr lang="en-US" sz="1600" dirty="0" smtClean="0"/>
              <a:t>Be able to construct qualitatively correct </a:t>
            </a:r>
            <a:r>
              <a:rPr lang="en-US" sz="1600" dirty="0" err="1" smtClean="0"/>
              <a:t>flownets</a:t>
            </a:r>
            <a:r>
              <a:rPr lang="en-US" sz="1600" dirty="0" smtClean="0"/>
              <a:t> for all cross-sectional examples given in Chapter 7</a:t>
            </a:r>
          </a:p>
          <a:p>
            <a:r>
              <a:rPr lang="en-US" sz="1600" dirty="0" smtClean="0"/>
              <a:t>Be able to identify areas of recharge and discharge and to be able to show how hydraulic heads varies with depth.</a:t>
            </a:r>
          </a:p>
          <a:p>
            <a:r>
              <a:rPr lang="en-US" sz="1600" dirty="0" smtClean="0"/>
              <a:t>Understand the concepts of local </a:t>
            </a:r>
            <a:r>
              <a:rPr lang="en-US" sz="1600" dirty="0" err="1" smtClean="0"/>
              <a:t>vs</a:t>
            </a:r>
            <a:r>
              <a:rPr lang="en-US" sz="1600" dirty="0" smtClean="0"/>
              <a:t> regional flow and be able to identify it in </a:t>
            </a:r>
            <a:r>
              <a:rPr lang="en-US" sz="1600" dirty="0" err="1" smtClean="0"/>
              <a:t>flownets</a:t>
            </a:r>
            <a:r>
              <a:rPr lang="en-US" sz="1600" dirty="0" smtClean="0"/>
              <a:t> given in chapter 7</a:t>
            </a:r>
          </a:p>
          <a:p>
            <a:r>
              <a:rPr lang="en-US" sz="1600" dirty="0" smtClean="0"/>
              <a:t>Be able to locate and label “flow system boundaries” and “stagnation points” on </a:t>
            </a:r>
            <a:r>
              <a:rPr lang="en-US" sz="1600" dirty="0" err="1" smtClean="0"/>
              <a:t>flownets</a:t>
            </a:r>
            <a:endParaRPr lang="en-US" sz="1600" dirty="0" smtClean="0"/>
          </a:p>
          <a:p>
            <a:r>
              <a:rPr lang="en-US" sz="1600" dirty="0" smtClean="0"/>
              <a:t>Understand qualitatively how anisotropy of hydraulic conductivity impacts flow direction</a:t>
            </a:r>
          </a:p>
          <a:p>
            <a:r>
              <a:rPr lang="en-US" sz="1600" dirty="0" smtClean="0"/>
              <a:t>Be able to undertake quantitative calculation of flow direction and fluxes in anisotropic situations</a:t>
            </a:r>
          </a:p>
          <a:p>
            <a:r>
              <a:rPr lang="en-US" sz="1600" dirty="0" smtClean="0"/>
              <a:t>Be able to give examples that illustrate the principal of “dynamic equilibrium” in groundwater systems</a:t>
            </a:r>
          </a:p>
          <a:p>
            <a:r>
              <a:rPr lang="en-US" sz="1600" dirty="0" smtClean="0"/>
              <a:t>Understand that some groundwater is “non-cyclical”</a:t>
            </a:r>
          </a:p>
          <a:p>
            <a:r>
              <a:rPr lang="en-US" sz="1600" dirty="0" smtClean="0"/>
              <a:t>Understand principals associated with the interaction of groundwater with surface water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3900" y="2184400"/>
            <a:ext cx="639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End:  Review of Vectors and Matrixes and Coordinate rotation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1600" y="3289300"/>
            <a:ext cx="592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Coming Up:  Tensor Representation of Hydraulic Conductivity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1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57520" y="1767118"/>
            <a:ext cx="3962400" cy="12250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000000"/>
                </a:solidFill>
              </a:rPr>
              <a:t>ESS 454 </a:t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>Hydrogeology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ess_banner_comb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4720" y="4826000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Instructor: Michael Brown</a:t>
            </a:r>
          </a:p>
          <a:p>
            <a:r>
              <a:rPr lang="en-US" dirty="0" err="1" smtClean="0"/>
              <a:t>brown@ess.washington.edu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066883" y="3136899"/>
            <a:ext cx="2903550" cy="169333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dirty="0" smtClean="0">
                <a:solidFill>
                  <a:schemeClr val="tx2">
                    <a:lumMod val="50000"/>
                  </a:schemeClr>
                </a:solidFill>
              </a:rPr>
              <a:t>Module 5</a:t>
            </a:r>
          </a:p>
          <a:p>
            <a:pPr marL="0" indent="0" algn="ctr">
              <a:buNone/>
            </a:pPr>
            <a:r>
              <a:rPr lang="en-US" sz="2300" dirty="0" smtClean="0">
                <a:solidFill>
                  <a:schemeClr val="tx2">
                    <a:lumMod val="50000"/>
                  </a:schemeClr>
                </a:solidFill>
              </a:rPr>
              <a:t>Regional Groundwater Flow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Regional and Local Flow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Vectors, Matrixes, and Coordinate transformation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Anisotropic Hydraulic Conductivity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Groundwater interactions with surface water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9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92300" y="343165"/>
            <a:ext cx="8229600" cy="952500"/>
          </a:xfrm>
        </p:spPr>
        <p:txBody>
          <a:bodyPr>
            <a:normAutofit/>
          </a:bodyPr>
          <a:lstStyle/>
          <a:p>
            <a:r>
              <a:rPr lang="en-US" sz="3600" dirty="0"/>
              <a:t>Learning </a:t>
            </a:r>
            <a:r>
              <a:rPr lang="en-US" sz="3600" dirty="0" smtClean="0"/>
              <a:t>Objectives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19300" y="1498600"/>
            <a:ext cx="6934200" cy="37716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is a Tensor?</a:t>
            </a:r>
          </a:p>
          <a:p>
            <a:r>
              <a:rPr lang="en-US" dirty="0" smtClean="0"/>
              <a:t>How do Tensors transform with Coordinate systems?</a:t>
            </a:r>
          </a:p>
          <a:p>
            <a:r>
              <a:rPr lang="en-US" dirty="0" smtClean="0"/>
              <a:t>Why is hydraulic conductivity a Tensor?</a:t>
            </a:r>
          </a:p>
          <a:p>
            <a:r>
              <a:rPr lang="en-US" dirty="0" smtClean="0"/>
              <a:t>How can Tensor values of K be determined?</a:t>
            </a:r>
          </a:p>
          <a:p>
            <a:r>
              <a:rPr lang="en-US" dirty="0" smtClean="0"/>
              <a:t>How is Flow calculated for Tensor conductivity?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1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8001" y="304801"/>
            <a:ext cx="164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Tensors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453467" y="973667"/>
            <a:ext cx="2188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are they?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98801" y="1439333"/>
            <a:ext cx="254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th</a:t>
            </a:r>
            <a:r>
              <a:rPr lang="en-US" dirty="0" smtClean="0"/>
              <a:t> rank Tensor is a scalar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07268" y="1769533"/>
            <a:ext cx="411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rank Tensor is a vector (3 components)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5732" y="211666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rank Tensor is a 3x3 matrix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6733" y="2616201"/>
            <a:ext cx="668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Mathematical definition:  Tensors are objects that obey “certain”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rules for transformation of coordinates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6737" y="3462868"/>
            <a:ext cx="668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Physical (pragmatic) definition:  Tensors describe the directional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properties of physical systems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3465" y="4233334"/>
            <a:ext cx="644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 will use a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rank tensor (a 3x3 matrix) to describe the directional properties of K, the hydraulic conductivity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52333" y="4936067"/>
            <a:ext cx="4670991" cy="491066"/>
            <a:chOff x="3852333" y="4936067"/>
            <a:chExt cx="4670991" cy="491066"/>
          </a:xfrm>
        </p:grpSpPr>
        <p:sp>
          <p:nvSpPr>
            <p:cNvPr id="13" name="TextBox 12"/>
            <p:cNvSpPr txBox="1"/>
            <p:nvPr/>
          </p:nvSpPr>
          <p:spPr>
            <a:xfrm>
              <a:off x="3852333" y="5003800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Scalar K becomes </a:t>
              </a:r>
              <a:endParaRPr lang="en-US" dirty="0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16971297"/>
                </p:ext>
              </p:extLst>
            </p:nvPr>
          </p:nvGraphicFramePr>
          <p:xfrm>
            <a:off x="5640915" y="4936067"/>
            <a:ext cx="354659" cy="491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8" name="Equation" r:id="rId5" imgW="165100" imgH="228600" progId="Equation.3">
                    <p:embed/>
                  </p:oleObj>
                </mc:Choice>
                <mc:Fallback>
                  <p:oleObj name="Equation" r:id="rId5" imgW="1651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640915" y="4936067"/>
                          <a:ext cx="354659" cy="491066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6053665" y="5003800"/>
              <a:ext cx="2469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 3x3 matrix of numbers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1" y="304801"/>
            <a:ext cx="164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Tensors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056467" y="973666"/>
            <a:ext cx="238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Transformation Rule: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668150"/>
              </p:ext>
            </p:extLst>
          </p:nvPr>
        </p:nvGraphicFramePr>
        <p:xfrm>
          <a:off x="4881033" y="1797049"/>
          <a:ext cx="2244781" cy="853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Equation" r:id="rId5" imgW="635000" imgH="241300" progId="Equation.3">
                  <p:embed/>
                </p:oleObj>
              </mc:Choice>
              <mc:Fallback>
                <p:oleObj name="Equation" r:id="rId5" imgW="635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81033" y="1797049"/>
                        <a:ext cx="2244781" cy="85301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69066" y="2243666"/>
            <a:ext cx="2609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 is the transpose of </a:t>
            </a:r>
            <a:r>
              <a:rPr lang="en-US" sz="2000" i="1" dirty="0" smtClean="0"/>
              <a:t>a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87400" y="1854199"/>
            <a:ext cx="4061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</a:t>
            </a:r>
            <a:r>
              <a:rPr lang="en-US" sz="2000" dirty="0" smtClean="0"/>
              <a:t> is the matrix to change coordinates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253068" y="2810934"/>
            <a:ext cx="424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 matrix elements across the diagonal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00378"/>
              </p:ext>
            </p:extLst>
          </p:nvPr>
        </p:nvGraphicFramePr>
        <p:xfrm>
          <a:off x="1216025" y="3369205"/>
          <a:ext cx="4287308" cy="181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" name="Equation" r:id="rId7" imgW="1803400" imgH="762000" progId="Equation.3">
                  <p:embed/>
                </p:oleObj>
              </mc:Choice>
              <mc:Fallback>
                <p:oleObj name="Equation" r:id="rId7" imgW="18034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16025" y="3369205"/>
                        <a:ext cx="4287308" cy="1812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44733" y="311573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/>
              <a:t>D</a:t>
            </a:r>
            <a:r>
              <a:rPr lang="en-US" dirty="0" smtClean="0"/>
              <a:t>o K times </a:t>
            </a:r>
            <a:r>
              <a:rPr lang="en-US" i="1" dirty="0" smtClean="0"/>
              <a:t>a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6553198" y="3539066"/>
            <a:ext cx="252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Multiply </a:t>
            </a:r>
            <a:r>
              <a:rPr lang="en-US" i="1" dirty="0" smtClean="0"/>
              <a:t>a</a:t>
            </a:r>
            <a:r>
              <a:rPr lang="en-US" dirty="0" smtClean="0"/>
              <a:t> and that</a:t>
            </a:r>
          </a:p>
          <a:p>
            <a:r>
              <a:rPr lang="en-US" dirty="0"/>
              <a:t> </a:t>
            </a:r>
            <a:r>
              <a:rPr lang="en-US" dirty="0" smtClean="0"/>
              <a:t>   product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24600" y="2040467"/>
            <a:ext cx="770467" cy="5334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943505">
            <a:off x="2025699" y="3305735"/>
            <a:ext cx="460944" cy="2076129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8943505">
            <a:off x="4286301" y="3246469"/>
            <a:ext cx="460944" cy="2076129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652447">
            <a:off x="1687309" y="3293652"/>
            <a:ext cx="460944" cy="1443910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652447">
            <a:off x="4007174" y="3319053"/>
            <a:ext cx="460944" cy="1443910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3" grpId="0"/>
      <p:bldP spid="14" grpId="0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440267"/>
            <a:ext cx="370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Why is K a Tensor?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081867" y="1253067"/>
            <a:ext cx="527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 often is different in different directions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13933" y="1947333"/>
            <a:ext cx="466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Vertical relative to horizontal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7399" y="2658535"/>
            <a:ext cx="770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can align under gravity so that the flow path is “easier” in one direction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31334" y="3378200"/>
            <a:ext cx="4394200" cy="1473199"/>
          </a:xfrm>
          <a:prstGeom prst="rect">
            <a:avLst/>
          </a:prstGeom>
          <a:pattFill prst="narHorz">
            <a:fgClr>
              <a:schemeClr val="bg1"/>
            </a:fgClr>
            <a:bgClr>
              <a:srgbClr val="FFFF00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4068" y="3327401"/>
            <a:ext cx="32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flow may be more “tortuous” than horizontal flow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17800" y="439420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Plate-like (clay) particles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41494" y="3937002"/>
            <a:ext cx="1521970" cy="618068"/>
            <a:chOff x="1451365" y="3084848"/>
            <a:chExt cx="890040" cy="21763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727645" y="3084848"/>
              <a:ext cx="279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62005" y="3095819"/>
              <a:ext cx="279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51365" y="3183467"/>
              <a:ext cx="279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809688" y="3183467"/>
              <a:ext cx="279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40602" y="3257759"/>
              <a:ext cx="279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35352" y="3302478"/>
              <a:ext cx="279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>
            <a:off x="1092200" y="4097866"/>
            <a:ext cx="1710267" cy="25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1362195" y="3361267"/>
            <a:ext cx="559738" cy="1371600"/>
          </a:xfrm>
          <a:custGeom>
            <a:avLst/>
            <a:gdLst>
              <a:gd name="connsiteX0" fmla="*/ 9406 w 257560"/>
              <a:gd name="connsiteY0" fmla="*/ 0 h 702734"/>
              <a:gd name="connsiteX1" fmla="*/ 26340 w 257560"/>
              <a:gd name="connsiteY1" fmla="*/ 177800 h 702734"/>
              <a:gd name="connsiteX2" fmla="*/ 144873 w 257560"/>
              <a:gd name="connsiteY2" fmla="*/ 220134 h 702734"/>
              <a:gd name="connsiteX3" fmla="*/ 238006 w 257560"/>
              <a:gd name="connsiteY3" fmla="*/ 262467 h 702734"/>
              <a:gd name="connsiteX4" fmla="*/ 246473 w 257560"/>
              <a:gd name="connsiteY4" fmla="*/ 321734 h 702734"/>
              <a:gd name="connsiteX5" fmla="*/ 111006 w 257560"/>
              <a:gd name="connsiteY5" fmla="*/ 330200 h 702734"/>
              <a:gd name="connsiteX6" fmla="*/ 34806 w 257560"/>
              <a:gd name="connsiteY6" fmla="*/ 347134 h 702734"/>
              <a:gd name="connsiteX7" fmla="*/ 34806 w 257560"/>
              <a:gd name="connsiteY7" fmla="*/ 423334 h 702734"/>
              <a:gd name="connsiteX8" fmla="*/ 127940 w 257560"/>
              <a:gd name="connsiteY8" fmla="*/ 474134 h 702734"/>
              <a:gd name="connsiteX9" fmla="*/ 204140 w 257560"/>
              <a:gd name="connsiteY9" fmla="*/ 558800 h 702734"/>
              <a:gd name="connsiteX10" fmla="*/ 26340 w 257560"/>
              <a:gd name="connsiteY10" fmla="*/ 618067 h 702734"/>
              <a:gd name="connsiteX11" fmla="*/ 940 w 257560"/>
              <a:gd name="connsiteY11" fmla="*/ 702734 h 70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560" h="702734">
                <a:moveTo>
                  <a:pt x="9406" y="0"/>
                </a:moveTo>
                <a:cubicBezTo>
                  <a:pt x="6584" y="70555"/>
                  <a:pt x="3762" y="141111"/>
                  <a:pt x="26340" y="177800"/>
                </a:cubicBezTo>
                <a:cubicBezTo>
                  <a:pt x="48918" y="214489"/>
                  <a:pt x="109595" y="206023"/>
                  <a:pt x="144873" y="220134"/>
                </a:cubicBezTo>
                <a:cubicBezTo>
                  <a:pt x="180151" y="234245"/>
                  <a:pt x="221073" y="245534"/>
                  <a:pt x="238006" y="262467"/>
                </a:cubicBezTo>
                <a:cubicBezTo>
                  <a:pt x="254939" y="279400"/>
                  <a:pt x="267640" y="310445"/>
                  <a:pt x="246473" y="321734"/>
                </a:cubicBezTo>
                <a:cubicBezTo>
                  <a:pt x="225306" y="333023"/>
                  <a:pt x="146284" y="325967"/>
                  <a:pt x="111006" y="330200"/>
                </a:cubicBezTo>
                <a:cubicBezTo>
                  <a:pt x="75728" y="334433"/>
                  <a:pt x="47506" y="331612"/>
                  <a:pt x="34806" y="347134"/>
                </a:cubicBezTo>
                <a:cubicBezTo>
                  <a:pt x="22106" y="362656"/>
                  <a:pt x="19284" y="402167"/>
                  <a:pt x="34806" y="423334"/>
                </a:cubicBezTo>
                <a:cubicBezTo>
                  <a:pt x="50328" y="444501"/>
                  <a:pt x="99718" y="451556"/>
                  <a:pt x="127940" y="474134"/>
                </a:cubicBezTo>
                <a:cubicBezTo>
                  <a:pt x="156162" y="496712"/>
                  <a:pt x="221073" y="534811"/>
                  <a:pt x="204140" y="558800"/>
                </a:cubicBezTo>
                <a:cubicBezTo>
                  <a:pt x="187207" y="582789"/>
                  <a:pt x="60207" y="594078"/>
                  <a:pt x="26340" y="618067"/>
                </a:cubicBezTo>
                <a:cubicBezTo>
                  <a:pt x="-7527" y="642056"/>
                  <a:pt x="940" y="702734"/>
                  <a:pt x="940" y="702734"/>
                </a:cubicBezTo>
              </a:path>
            </a:pathLst>
          </a:cu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06066" y="4199466"/>
            <a:ext cx="1105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K</a:t>
            </a:r>
            <a:r>
              <a:rPr lang="en-US" sz="2800" baseline="-25000" dirty="0" err="1" smtClean="0"/>
              <a:t>v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&lt; </a:t>
            </a:r>
            <a:r>
              <a:rPr lang="en-US" sz="2800" dirty="0" err="1" smtClean="0"/>
              <a:t>K</a:t>
            </a:r>
            <a:r>
              <a:rPr lang="en-US" sz="2800" baseline="-25000" dirty="0" err="1" smtClean="0"/>
              <a:t>h</a:t>
            </a:r>
            <a:endParaRPr lang="en-US" sz="2800" baseline="-25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1" grpId="0"/>
      <p:bldP spid="10" grpId="0"/>
      <p:bldP spid="24" grpId="0" animBg="1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440267"/>
            <a:ext cx="370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Why is K a Tensor?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018933" y="1678002"/>
            <a:ext cx="2727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2. Fracture direction</a:t>
            </a:r>
            <a:endParaRPr lang="en-US" sz="24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2252134" y="2624667"/>
            <a:ext cx="4457699" cy="2599267"/>
            <a:chOff x="3890434" y="2510367"/>
            <a:chExt cx="4457699" cy="2599267"/>
          </a:xfrm>
        </p:grpSpPr>
        <p:cxnSp>
          <p:nvCxnSpPr>
            <p:cNvPr id="21" name="Straight Connector 20"/>
            <p:cNvCxnSpPr/>
            <p:nvPr/>
          </p:nvCxnSpPr>
          <p:spPr>
            <a:xfrm flipH="1" flipV="1">
              <a:off x="8335433" y="2531533"/>
              <a:ext cx="12700" cy="148166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3890434" y="2510367"/>
              <a:ext cx="4449233" cy="2599267"/>
              <a:chOff x="3898901" y="2506133"/>
              <a:chExt cx="4449233" cy="2599267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898901" y="3589867"/>
                <a:ext cx="3649133" cy="1515533"/>
              </a:xfrm>
              <a:prstGeom prst="rect">
                <a:avLst/>
              </a:prstGeom>
              <a:noFill/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V="1">
                <a:off x="3903133" y="2506133"/>
                <a:ext cx="795867" cy="1075267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7543799" y="2514601"/>
                <a:ext cx="795867" cy="1075267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907367" y="4021665"/>
                <a:ext cx="795867" cy="1075267"/>
              </a:xfrm>
              <a:prstGeom prst="line">
                <a:avLst/>
              </a:prstGeom>
              <a:ln>
                <a:solidFill>
                  <a:srgbClr val="FFFFF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552267" y="4025898"/>
                <a:ext cx="795867" cy="1075267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690533" y="2523067"/>
                <a:ext cx="3627967" cy="4234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699000" y="4038601"/>
                <a:ext cx="3627967" cy="4234"/>
              </a:xfrm>
              <a:prstGeom prst="line">
                <a:avLst/>
              </a:prstGeom>
              <a:ln>
                <a:solidFill>
                  <a:srgbClr val="FFFFF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 flipV="1">
                <a:off x="4686300" y="2535767"/>
                <a:ext cx="12700" cy="1481668"/>
              </a:xfrm>
              <a:prstGeom prst="line">
                <a:avLst/>
              </a:prstGeom>
              <a:ln>
                <a:solidFill>
                  <a:srgbClr val="FFFFF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/>
          <p:cNvGrpSpPr/>
          <p:nvPr/>
        </p:nvGrpSpPr>
        <p:grpSpPr>
          <a:xfrm>
            <a:off x="2819400" y="2641600"/>
            <a:ext cx="2726267" cy="2578100"/>
            <a:chOff x="4457700" y="2527300"/>
            <a:chExt cx="2726267" cy="257810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4457700" y="3572933"/>
              <a:ext cx="1684867" cy="15155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470401" y="2527300"/>
              <a:ext cx="1049866" cy="104986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532967" y="2540000"/>
              <a:ext cx="1651000" cy="1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146801" y="4021667"/>
              <a:ext cx="1020232" cy="10837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331633" y="2645833"/>
            <a:ext cx="2726267" cy="2578100"/>
            <a:chOff x="4457700" y="2527300"/>
            <a:chExt cx="2726267" cy="257810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457700" y="3572933"/>
              <a:ext cx="1684867" cy="15155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4470401" y="2527300"/>
              <a:ext cx="1049866" cy="104986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532967" y="2540000"/>
              <a:ext cx="1651000" cy="1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6146801" y="4021667"/>
              <a:ext cx="1020232" cy="10837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754967" y="2650066"/>
            <a:ext cx="2726267" cy="2578100"/>
            <a:chOff x="4457700" y="2527300"/>
            <a:chExt cx="2726267" cy="257810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4457700" y="3572933"/>
              <a:ext cx="1684867" cy="15155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4470401" y="2527300"/>
              <a:ext cx="1049866" cy="104986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532967" y="2540000"/>
              <a:ext cx="1651000" cy="1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146801" y="4021667"/>
              <a:ext cx="1020232" cy="10837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2336800" y="2645833"/>
            <a:ext cx="2726267" cy="2578100"/>
            <a:chOff x="4457700" y="2527300"/>
            <a:chExt cx="2726267" cy="25781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457700" y="3572933"/>
              <a:ext cx="1684867" cy="15155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4470401" y="2527300"/>
              <a:ext cx="1049866" cy="104986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532967" y="2540000"/>
              <a:ext cx="1651000" cy="1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146801" y="4021667"/>
              <a:ext cx="1020232" cy="10837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4940300" y="1663700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 is “easy” in direction of fractures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895196" y="1993900"/>
            <a:ext cx="385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 is “hard” between fracture planes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4025900" y="3784600"/>
            <a:ext cx="850900" cy="419101"/>
            <a:chOff x="4025900" y="3784600"/>
            <a:chExt cx="850900" cy="419101"/>
          </a:xfrm>
        </p:grpSpPr>
        <p:cxnSp>
          <p:nvCxnSpPr>
            <p:cNvPr id="59" name="Straight Arrow Connector 58"/>
            <p:cNvCxnSpPr/>
            <p:nvPr/>
          </p:nvCxnSpPr>
          <p:spPr>
            <a:xfrm flipV="1">
              <a:off x="4394200" y="3784600"/>
              <a:ext cx="482600" cy="4191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4025900" y="3822700"/>
              <a:ext cx="381001" cy="381001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4292600" y="3098800"/>
            <a:ext cx="1778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 within plane of fractures is large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85901" y="4521200"/>
            <a:ext cx="22987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 in direction between fractures is small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3797300" y="4279900"/>
            <a:ext cx="495300" cy="431800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15100" y="4648200"/>
            <a:ext cx="238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many other geologic reasons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285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6" grpId="0"/>
      <p:bldP spid="57" grpId="0"/>
      <p:bldP spid="65" grpId="0" animBg="1"/>
      <p:bldP spid="66" grpId="0" animBg="1"/>
      <p:bldP spid="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1300" y="389467"/>
            <a:ext cx="231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 as Tensor</a:t>
            </a:r>
            <a:endParaRPr lang="en-US" sz="36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309450"/>
              </p:ext>
            </p:extLst>
          </p:nvPr>
        </p:nvGraphicFramePr>
        <p:xfrm>
          <a:off x="2463800" y="1435100"/>
          <a:ext cx="5651126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" name="Equation" r:id="rId5" imgW="3124200" imgH="863600" progId="Equation.3">
                  <p:embed/>
                </p:oleObj>
              </mc:Choice>
              <mc:Fallback>
                <p:oleObj name="Equation" r:id="rId5" imgW="31242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63800" y="1435100"/>
                        <a:ext cx="5651126" cy="1562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11400" y="3175000"/>
            <a:ext cx="522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Look intimidating – But really not so bad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7756" y="3746500"/>
            <a:ext cx="810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 worst, 6 numbers are needed (Tensor is symmetric – 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xy</a:t>
            </a:r>
            <a:r>
              <a:rPr lang="en-US" sz="2400" dirty="0" smtClean="0"/>
              <a:t>=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yx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71500" y="4330700"/>
            <a:ext cx="171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Even Better: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4200" y="4775200"/>
            <a:ext cx="496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coordinate system where K is “diagonal” – with only three independent values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489735"/>
              </p:ext>
            </p:extLst>
          </p:nvPr>
        </p:nvGraphicFramePr>
        <p:xfrm>
          <a:off x="5710239" y="4333882"/>
          <a:ext cx="2138362" cy="129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7" name="Equation" r:id="rId7" imgW="1346200" imgH="812800" progId="Equation.3">
                  <p:embed/>
                </p:oleObj>
              </mc:Choice>
              <mc:Fallback>
                <p:oleObj name="Equation" r:id="rId7" imgW="13462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10239" y="4333882"/>
                        <a:ext cx="2138362" cy="129221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1300" y="389467"/>
            <a:ext cx="231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 as Tensor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425700" y="1092200"/>
            <a:ext cx="530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Math Theorem: In a particular coordinate system, the conductivity tensor is diagonal.  Call this the “Principal Coordinates”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392509"/>
              </p:ext>
            </p:extLst>
          </p:nvPr>
        </p:nvGraphicFramePr>
        <p:xfrm>
          <a:off x="1938339" y="2682882"/>
          <a:ext cx="2138362" cy="129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5" imgW="1346200" imgH="812800" progId="Equation.3">
                  <p:embed/>
                </p:oleObj>
              </mc:Choice>
              <mc:Fallback>
                <p:oleObj name="Equation" r:id="rId5" imgW="13462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38339" y="2682882"/>
                        <a:ext cx="2138362" cy="129221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3600" y="2768600"/>
            <a:ext cx="310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 is conductivity in x-direction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3600" y="3136900"/>
            <a:ext cx="30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/>
              <a:t>2</a:t>
            </a:r>
            <a:r>
              <a:rPr lang="en-US" dirty="0" smtClean="0"/>
              <a:t> is conductivity in y-direction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73600" y="3543300"/>
            <a:ext cx="305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/>
              <a:t>3</a:t>
            </a:r>
            <a:r>
              <a:rPr lang="en-US" dirty="0" smtClean="0"/>
              <a:t> is conductivity in z-direction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37994" y="1993900"/>
            <a:ext cx="4185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this coordinate system, there is a simple interpretation of the three non-zero values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82801" y="4368800"/>
            <a:ext cx="546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Off-diagonal components are generated when coordinates are shifted to non-principal coordinates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552700" y="2794000"/>
            <a:ext cx="254000" cy="24130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22600" y="3200400"/>
            <a:ext cx="254000" cy="24130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17900" y="3530600"/>
            <a:ext cx="292100" cy="27940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  <p:bldP spid="5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3900" y="364067"/>
            <a:ext cx="4127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Rotate K about z-axis</a:t>
            </a:r>
            <a:endParaRPr lang="en-US" sz="36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154732"/>
              </p:ext>
            </p:extLst>
          </p:nvPr>
        </p:nvGraphicFramePr>
        <p:xfrm>
          <a:off x="1523999" y="1841500"/>
          <a:ext cx="6879431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0" name="Equation" r:id="rId5" imgW="4114800" imgH="812800" progId="Equation.3">
                  <p:embed/>
                </p:oleObj>
              </mc:Choice>
              <mc:Fallback>
                <p:oleObj name="Equation" r:id="rId5" imgW="41148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3999" y="1841500"/>
                        <a:ext cx="6879431" cy="1358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489630"/>
              </p:ext>
            </p:extLst>
          </p:nvPr>
        </p:nvGraphicFramePr>
        <p:xfrm>
          <a:off x="4114800" y="1206500"/>
          <a:ext cx="1270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1" name="Equation" r:id="rId7" imgW="635000" imgH="203200" progId="Equation.3">
                  <p:embed/>
                </p:oleObj>
              </mc:Choice>
              <mc:Fallback>
                <p:oleObj name="Equation" r:id="rId7" imgW="635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1206500"/>
                        <a:ext cx="1270000" cy="406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419600" y="1828800"/>
            <a:ext cx="3949700" cy="14224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95500" y="1816100"/>
            <a:ext cx="2133600" cy="1422400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647467"/>
              </p:ext>
            </p:extLst>
          </p:nvPr>
        </p:nvGraphicFramePr>
        <p:xfrm>
          <a:off x="2139949" y="3632200"/>
          <a:ext cx="5736771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2" name="Equation" r:id="rId9" imgW="3238500" imgH="889000" progId="Equation.3">
                  <p:embed/>
                </p:oleObj>
              </mc:Choice>
              <mc:Fallback>
                <p:oleObj name="Equation" r:id="rId9" imgW="32385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39949" y="3632200"/>
                        <a:ext cx="5736771" cy="1574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Learning Goals-This Video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1300" y="1981200"/>
            <a:ext cx="8585200" cy="35179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 able to construct qualitatively correct </a:t>
            </a:r>
            <a:r>
              <a:rPr lang="en-US" dirty="0" err="1"/>
              <a:t>flownets</a:t>
            </a:r>
            <a:r>
              <a:rPr lang="en-US" dirty="0"/>
              <a:t> for all cross-sectional examples given in Chapter 7</a:t>
            </a:r>
          </a:p>
          <a:p>
            <a:r>
              <a:rPr lang="en-US" dirty="0"/>
              <a:t>Be able to identify areas of recharge and discharge and to be able to show how hydraulic heads varies with depth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Understand the concepts of local </a:t>
            </a:r>
            <a:r>
              <a:rPr lang="en-US" dirty="0" err="1"/>
              <a:t>vs</a:t>
            </a:r>
            <a:r>
              <a:rPr lang="en-US" dirty="0"/>
              <a:t> regional flow and be able to identify it in </a:t>
            </a:r>
            <a:r>
              <a:rPr lang="en-US" dirty="0" err="1"/>
              <a:t>flownets</a:t>
            </a:r>
            <a:r>
              <a:rPr lang="en-US" dirty="0"/>
              <a:t> given in chapter </a:t>
            </a:r>
            <a:r>
              <a:rPr lang="en-US" dirty="0" smtClean="0"/>
              <a:t>7</a:t>
            </a:r>
          </a:p>
          <a:p>
            <a:r>
              <a:rPr lang="en-US" dirty="0" smtClean="0"/>
              <a:t>Be able to identify flow system boundaries and stagnation points</a:t>
            </a:r>
          </a:p>
          <a:p>
            <a:r>
              <a:rPr lang="en-US" dirty="0" smtClean="0"/>
              <a:t>Be able to construct </a:t>
            </a:r>
            <a:r>
              <a:rPr lang="en-US" dirty="0" err="1" smtClean="0"/>
              <a:t>flownet</a:t>
            </a:r>
            <a:r>
              <a:rPr lang="en-US" dirty="0" smtClean="0"/>
              <a:t> with layered conductivity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7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3900" y="364067"/>
            <a:ext cx="4127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Rotate K about z-axis</a:t>
            </a:r>
            <a:endParaRPr lang="en-US" sz="3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42342"/>
              </p:ext>
            </p:extLst>
          </p:nvPr>
        </p:nvGraphicFramePr>
        <p:xfrm>
          <a:off x="4151313" y="1371600"/>
          <a:ext cx="1825625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" name="Equation" r:id="rId5" imgW="1092200" imgH="736600" progId="Equation.3">
                  <p:embed/>
                </p:oleObj>
              </mc:Choice>
              <mc:Fallback>
                <p:oleObj name="Equation" r:id="rId5" imgW="10922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51313" y="1371600"/>
                        <a:ext cx="1825625" cy="1231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48400" y="1689100"/>
            <a:ext cx="170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And </a:t>
            </a:r>
            <a:r>
              <a:rPr lang="en-US" sz="2800" dirty="0" smtClean="0">
                <a:latin typeface="Symbol" charset="2"/>
                <a:cs typeface="Symbol" charset="2"/>
              </a:rPr>
              <a:t>q</a:t>
            </a:r>
            <a:r>
              <a:rPr lang="en-US" sz="2800" dirty="0" smtClean="0"/>
              <a:t>=45°</a:t>
            </a:r>
            <a:endParaRPr lang="en-US" sz="28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973385"/>
              </p:ext>
            </p:extLst>
          </p:nvPr>
        </p:nvGraphicFramePr>
        <p:xfrm>
          <a:off x="809625" y="3111500"/>
          <a:ext cx="7559675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" name="Equation" r:id="rId7" imgW="4267200" imgH="889000" progId="Equation.3">
                  <p:embed/>
                </p:oleObj>
              </mc:Choice>
              <mc:Fallback>
                <p:oleObj name="Equation" r:id="rId7" imgW="42672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9625" y="3111500"/>
                        <a:ext cx="7559675" cy="1574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71800" y="17145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4927600"/>
            <a:ext cx="739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 about the z-axis “generated” off-diagonal (but symmetric)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3900" y="364067"/>
            <a:ext cx="277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General Rules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451100" y="1041400"/>
            <a:ext cx="494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determine Tensor K, use the “natural coordinates” of the situation: 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1879600"/>
            <a:ext cx="610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(Coordinates aligned with “hard” and “easy” directions of flow)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8700" y="2235200"/>
            <a:ext cx="654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will be “Principal Coordinates” where K is diagonal and the three non-zero values can be assigned by “inspection”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11400" y="3009900"/>
            <a:ext cx="4737100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Example: flow with planar and parallel fractures: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K in the plane of the fractures (2 directions) will be the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“fracture” conductivity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K perpendicular to the fracture plane will be much smaller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6000" y="42164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Once you know the “principal coordinate” tensor, simply rotate it to the standard (map-based) coordinate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6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3900" y="364067"/>
            <a:ext cx="456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Determining K Example</a:t>
            </a:r>
            <a:endParaRPr lang="en-US" sz="36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3945466" y="1968499"/>
            <a:ext cx="4690534" cy="3429001"/>
            <a:chOff x="3907366" y="1866899"/>
            <a:chExt cx="4690534" cy="3429001"/>
          </a:xfrm>
        </p:grpSpPr>
        <p:sp>
          <p:nvSpPr>
            <p:cNvPr id="10" name="Rectangle 9"/>
            <p:cNvSpPr/>
            <p:nvPr/>
          </p:nvSpPr>
          <p:spPr>
            <a:xfrm>
              <a:off x="3907366" y="1866899"/>
              <a:ext cx="4690534" cy="34290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121400" y="2120900"/>
              <a:ext cx="0" cy="27432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089400" y="3581400"/>
              <a:ext cx="4330700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070600" y="1917700"/>
              <a:ext cx="734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North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23200" y="3213100"/>
              <a:ext cx="575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East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254500" y="2362200"/>
            <a:ext cx="3365500" cy="3060700"/>
            <a:chOff x="4622800" y="1879600"/>
            <a:chExt cx="3365500" cy="306070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5956300" y="27432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765800" y="25654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575300" y="24257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384800" y="22352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130800" y="20701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851400" y="19050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622800" y="1879600"/>
              <a:ext cx="1892300" cy="1981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30200" y="2222500"/>
            <a:ext cx="217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Fractures trend N40E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1600" y="2616200"/>
            <a:ext cx="332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in fracture direction is 10 </a:t>
            </a:r>
            <a:r>
              <a:rPr lang="en-US" dirty="0" err="1" smtClean="0"/>
              <a:t>ft</a:t>
            </a:r>
            <a:r>
              <a:rPr lang="en-US" dirty="0" smtClean="0"/>
              <a:t>/day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14300" y="299720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perpendicular to fractures is 1 </a:t>
            </a:r>
            <a:r>
              <a:rPr lang="en-US" dirty="0" err="1" smtClean="0"/>
              <a:t>ft</a:t>
            </a:r>
            <a:r>
              <a:rPr lang="en-US" dirty="0" smtClean="0"/>
              <a:t>/day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03200" y="3784600"/>
            <a:ext cx="336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tensor representation of K using map coordinates? </a:t>
            </a:r>
          </a:p>
        </p:txBody>
      </p:sp>
      <p:sp>
        <p:nvSpPr>
          <p:cNvPr id="5" name="Freeform 4"/>
          <p:cNvSpPr/>
          <p:nvPr/>
        </p:nvSpPr>
        <p:spPr>
          <a:xfrm>
            <a:off x="6172200" y="2936624"/>
            <a:ext cx="571500" cy="111376"/>
          </a:xfrm>
          <a:custGeom>
            <a:avLst/>
            <a:gdLst>
              <a:gd name="connsiteX0" fmla="*/ 0 w 571500"/>
              <a:gd name="connsiteY0" fmla="*/ 9776 h 111376"/>
              <a:gd name="connsiteX1" fmla="*/ 368300 w 571500"/>
              <a:gd name="connsiteY1" fmla="*/ 9776 h 111376"/>
              <a:gd name="connsiteX2" fmla="*/ 571500 w 571500"/>
              <a:gd name="connsiteY2" fmla="*/ 111376 h 11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0" h="111376">
                <a:moveTo>
                  <a:pt x="0" y="9776"/>
                </a:moveTo>
                <a:cubicBezTo>
                  <a:pt x="136525" y="1309"/>
                  <a:pt x="273050" y="-7157"/>
                  <a:pt x="368300" y="9776"/>
                </a:cubicBezTo>
                <a:cubicBezTo>
                  <a:pt x="463550" y="26709"/>
                  <a:pt x="571500" y="111376"/>
                  <a:pt x="571500" y="111376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72200" y="2501900"/>
            <a:ext cx="68037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N40E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508500" y="4127500"/>
            <a:ext cx="1066800" cy="113030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451600" y="4102100"/>
            <a:ext cx="1066800" cy="77470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5100" y="4610100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 </a:t>
            </a:r>
            <a:r>
              <a:rPr lang="en-US" dirty="0"/>
              <a:t>east is x-axis, north is the y-axis and z is up and </a:t>
            </a:r>
            <a:r>
              <a:rPr lang="en-US" dirty="0" smtClean="0"/>
              <a:t>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1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5556 -0.26 " pathEditMode="relative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0.17639 -0.21778 " pathEditMode="relative" ptsTypes="AA">
                                      <p:cBhvr>
                                        <p:cTn id="5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5" grpId="0" animBg="1"/>
      <p:bldP spid="6" grpId="0" animBg="1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906368"/>
              </p:ext>
            </p:extLst>
          </p:nvPr>
        </p:nvGraphicFramePr>
        <p:xfrm>
          <a:off x="1809750" y="2946400"/>
          <a:ext cx="203835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2" name="Equation" r:id="rId5" imgW="1219200" imgH="736600" progId="Equation.3">
                  <p:embed/>
                </p:oleObj>
              </mc:Choice>
              <mc:Fallback>
                <p:oleObj name="Equation" r:id="rId5" imgW="12192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9750" y="2946400"/>
                        <a:ext cx="2038350" cy="1231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00100" y="4660900"/>
            <a:ext cx="7607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Now we need to rotate K into the map coordinates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89000" y="1892300"/>
            <a:ext cx="2790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Natural coordinates</a:t>
            </a:r>
          </a:p>
          <a:p>
            <a:r>
              <a:rPr lang="en-US" dirty="0" smtClean="0"/>
              <a:t>(aligned with the fractures)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1" y="181610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x and z axes are in the fracture plane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2985742">
            <a:off x="4074056" y="1698264"/>
            <a:ext cx="1574431" cy="1245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2985742">
            <a:off x="4857471" y="1768347"/>
            <a:ext cx="0" cy="996569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2985742">
            <a:off x="4134906" y="2321662"/>
            <a:ext cx="1453649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985742">
            <a:off x="5218535" y="2687111"/>
            <a:ext cx="193189" cy="13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East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 rot="2985742">
            <a:off x="4237881" y="1787264"/>
            <a:ext cx="1129668" cy="1111912"/>
            <a:chOff x="4622800" y="1879600"/>
            <a:chExt cx="3365500" cy="3060700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5956300" y="27432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765800" y="25654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575300" y="24257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384800" y="22352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130800" y="20701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851400" y="1905000"/>
              <a:ext cx="2032000" cy="2197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622800" y="1879600"/>
              <a:ext cx="1892300" cy="1981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584200" y="32258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03700" y="3619500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x</a:t>
            </a:r>
            <a:r>
              <a:rPr lang="en-US" dirty="0" smtClean="0"/>
              <a:t> is large in fracture plane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y</a:t>
            </a:r>
            <a:r>
              <a:rPr lang="en-US" dirty="0" smtClean="0"/>
              <a:t> is small across fractures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4152900" y="1670050"/>
            <a:ext cx="1352550" cy="1219200"/>
            <a:chOff x="4152900" y="1670050"/>
            <a:chExt cx="1352550" cy="1219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794250" y="1670050"/>
              <a:ext cx="12700" cy="1219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152900" y="2273300"/>
              <a:ext cx="1352550" cy="127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008966" y="1739899"/>
            <a:ext cx="1820334" cy="1231901"/>
            <a:chOff x="5672666" y="228599"/>
            <a:chExt cx="1820334" cy="1231901"/>
          </a:xfrm>
        </p:grpSpPr>
        <p:grpSp>
          <p:nvGrpSpPr>
            <p:cNvPr id="48" name="Group 47"/>
            <p:cNvGrpSpPr/>
            <p:nvPr/>
          </p:nvGrpSpPr>
          <p:grpSpPr>
            <a:xfrm>
              <a:off x="5672666" y="228599"/>
              <a:ext cx="1820334" cy="1206501"/>
              <a:chOff x="3907366" y="1866899"/>
              <a:chExt cx="4690534" cy="3429001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3907366" y="1866899"/>
                <a:ext cx="4690534" cy="34290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6121400" y="2120900"/>
                <a:ext cx="0" cy="274320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089400" y="3581400"/>
                <a:ext cx="4330700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6070600" y="1917700"/>
                <a:ext cx="734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North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823200" y="3213100"/>
                <a:ext cx="575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East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740401" y="228600"/>
              <a:ext cx="1663699" cy="1231900"/>
              <a:chOff x="4622800" y="1879600"/>
              <a:chExt cx="3365500" cy="306070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H="1">
                <a:off x="5956300" y="27432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5765800" y="25654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5575300" y="24257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>
                <a:off x="5384800" y="22352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5130800" y="20701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4851400" y="19050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22800" y="1879600"/>
                <a:ext cx="1892300" cy="19812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/>
          <p:cNvSpPr txBox="1"/>
          <p:nvPr/>
        </p:nvSpPr>
        <p:spPr>
          <a:xfrm rot="2985742">
            <a:off x="5188331" y="1954405"/>
            <a:ext cx="246534" cy="13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North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44070" y="217594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59300" y="1502846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374900" y="3022600"/>
            <a:ext cx="419100" cy="3556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/>
          <p:cNvCxnSpPr>
            <a:stCxn id="11" idx="3"/>
          </p:cNvCxnSpPr>
          <p:nvPr/>
        </p:nvCxnSpPr>
        <p:spPr>
          <a:xfrm>
            <a:off x="3679097" y="2215466"/>
            <a:ext cx="816703" cy="703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806700" y="3365500"/>
            <a:ext cx="419100" cy="3556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4889500" y="2794000"/>
            <a:ext cx="0" cy="5334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263900" y="364067"/>
            <a:ext cx="456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Determining K Example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7379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16111 0.0066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8.88889E-6 L -0.00139 -0.28889 " pathEditMode="relative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" grpId="0"/>
      <p:bldP spid="23" grpId="0" animBg="1"/>
      <p:bldP spid="27" grpId="0"/>
      <p:bldP spid="27" grpId="1"/>
      <p:bldP spid="6" grpId="0"/>
      <p:bldP spid="9" grpId="0"/>
      <p:bldP spid="26" grpId="0"/>
      <p:bldP spid="26" grpId="1"/>
      <p:bldP spid="63" grpId="0"/>
      <p:bldP spid="64" grpId="0"/>
      <p:bldP spid="65" grpId="0" animBg="1"/>
      <p:bldP spid="65" grpId="1" animBg="1"/>
      <p:bldP spid="68" grpId="0" animBg="1"/>
      <p:bldP spid="6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rot="2985742">
            <a:off x="5965382" y="1512246"/>
            <a:ext cx="1889072" cy="1468348"/>
            <a:chOff x="3945466" y="1968499"/>
            <a:chExt cx="4690534" cy="3454401"/>
          </a:xfrm>
        </p:grpSpPr>
        <p:grpSp>
          <p:nvGrpSpPr>
            <p:cNvPr id="19" name="Group 18"/>
            <p:cNvGrpSpPr/>
            <p:nvPr/>
          </p:nvGrpSpPr>
          <p:grpSpPr>
            <a:xfrm>
              <a:off x="3945466" y="1968499"/>
              <a:ext cx="4690534" cy="3429001"/>
              <a:chOff x="3907366" y="1866899"/>
              <a:chExt cx="4690534" cy="3429001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907366" y="1866899"/>
                <a:ext cx="4690534" cy="34290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6121400" y="2120900"/>
                <a:ext cx="0" cy="274320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089400" y="3581400"/>
                <a:ext cx="4330700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6070600" y="1917700"/>
                <a:ext cx="734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North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823200" y="3213100"/>
                <a:ext cx="575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East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254500" y="2362200"/>
              <a:ext cx="3365500" cy="3060700"/>
              <a:chOff x="4622800" y="1879600"/>
              <a:chExt cx="3365500" cy="306070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H="1">
                <a:off x="5956300" y="27432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5765800" y="25654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5575300" y="24257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5384800" y="22352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5130800" y="20701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4851400" y="1905000"/>
                <a:ext cx="2032000" cy="21971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4622800" y="1879600"/>
                <a:ext cx="1892300" cy="19812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>
            <a:off x="6121400" y="1333500"/>
            <a:ext cx="1676400" cy="1752600"/>
            <a:chOff x="6464300" y="889000"/>
            <a:chExt cx="1676400" cy="17526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7200900" y="889000"/>
              <a:ext cx="38100" cy="1752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64300" y="1765300"/>
              <a:ext cx="16764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247901" y="1371600"/>
            <a:ext cx="314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need to rotate our tensor from natural coordinates to map coordinates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993900" y="2667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natural coordinate x is in the fracture direction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939800" y="3556000"/>
            <a:ext cx="607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map direction x’ (East) is a 50° clockwise rotation from x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616201" y="4394200"/>
            <a:ext cx="5397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Thus to rotate the natural coordinates to map coordinates we need a </a:t>
            </a:r>
            <a:r>
              <a:rPr lang="en-US" sz="2400" dirty="0" smtClean="0">
                <a:solidFill>
                  <a:srgbClr val="FFFF00"/>
                </a:solidFill>
              </a:rPr>
              <a:t>-50° </a:t>
            </a:r>
            <a:r>
              <a:rPr lang="en-US" sz="2400" dirty="0" smtClean="0"/>
              <a:t>rotation:</a:t>
            </a:r>
            <a:endParaRPr lang="en-US" sz="2400" dirty="0"/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404100" y="2222500"/>
            <a:ext cx="585776" cy="571500"/>
            <a:chOff x="7747000" y="1765300"/>
            <a:chExt cx="585776" cy="571500"/>
          </a:xfrm>
        </p:grpSpPr>
        <p:sp>
          <p:nvSpPr>
            <p:cNvPr id="2" name="Freeform 1"/>
            <p:cNvSpPr/>
            <p:nvPr/>
          </p:nvSpPr>
          <p:spPr>
            <a:xfrm>
              <a:off x="7747000" y="1765300"/>
              <a:ext cx="139220" cy="571500"/>
            </a:xfrm>
            <a:custGeom>
              <a:avLst/>
              <a:gdLst>
                <a:gd name="connsiteX0" fmla="*/ 127000 w 139220"/>
                <a:gd name="connsiteY0" fmla="*/ 0 h 571500"/>
                <a:gd name="connsiteX1" fmla="*/ 127000 w 139220"/>
                <a:gd name="connsiteY1" fmla="*/ 317500 h 571500"/>
                <a:gd name="connsiteX2" fmla="*/ 0 w 139220"/>
                <a:gd name="connsiteY2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220" h="571500">
                  <a:moveTo>
                    <a:pt x="127000" y="0"/>
                  </a:moveTo>
                  <a:cubicBezTo>
                    <a:pt x="137583" y="111125"/>
                    <a:pt x="148167" y="222250"/>
                    <a:pt x="127000" y="317500"/>
                  </a:cubicBezTo>
                  <a:cubicBezTo>
                    <a:pt x="105833" y="412750"/>
                    <a:pt x="0" y="571500"/>
                    <a:pt x="0" y="571500"/>
                  </a:cubicBezTo>
                </a:path>
              </a:pathLst>
            </a:custGeom>
            <a:ln w="38100" cmpd="sng">
              <a:solidFill>
                <a:schemeClr val="bg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835900" y="1866900"/>
              <a:ext cx="4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50°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263900" y="364067"/>
            <a:ext cx="456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Determining K Example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438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547519"/>
              </p:ext>
            </p:extLst>
          </p:nvPr>
        </p:nvGraphicFramePr>
        <p:xfrm>
          <a:off x="3282951" y="1727200"/>
          <a:ext cx="535550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2" name="Equation" r:id="rId4" imgW="3124200" imgH="889000" progId="Equation.3">
                  <p:embed/>
                </p:oleObj>
              </mc:Choice>
              <mc:Fallback>
                <p:oleObj name="Equation" r:id="rId4" imgW="31242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2951" y="1727200"/>
                        <a:ext cx="5355508" cy="1524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35300" y="1206500"/>
            <a:ext cx="501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Remember the result for a rotation about the z-axis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754692"/>
              </p:ext>
            </p:extLst>
          </p:nvPr>
        </p:nvGraphicFramePr>
        <p:xfrm>
          <a:off x="628650" y="3978275"/>
          <a:ext cx="7694613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3" name="Equation" r:id="rId6" imgW="4343400" imgH="812800" progId="Equation.3">
                  <p:embed/>
                </p:oleObj>
              </mc:Choice>
              <mc:Fallback>
                <p:oleObj name="Equation" r:id="rId6" imgW="43434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8650" y="3978275"/>
                        <a:ext cx="7694613" cy="14398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9400" y="3479800"/>
            <a:ext cx="359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Substituting in -50° and K</a:t>
            </a:r>
            <a:r>
              <a:rPr lang="en-US" baseline="-25000" dirty="0" smtClean="0"/>
              <a:t>1</a:t>
            </a:r>
            <a:r>
              <a:rPr lang="en-US" dirty="0" smtClean="0"/>
              <a:t>=10, K</a:t>
            </a:r>
            <a:r>
              <a:rPr lang="en-US" baseline="-25000" dirty="0" smtClean="0"/>
              <a:t>2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2200" y="4064000"/>
            <a:ext cx="2108200" cy="1320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63900" y="364067"/>
            <a:ext cx="456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Determining K Example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6184900" y="4057650"/>
            <a:ext cx="2108200" cy="1320800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05500" y="3543300"/>
            <a:ext cx="285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Tensor K in map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2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7" grpId="1" animBg="1"/>
      <p:bldP spid="9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411" y="241300"/>
            <a:ext cx="7176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Darcy’s Law with Tensor Conductivity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454401" y="1003300"/>
            <a:ext cx="3949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simple example where the vertical conductivity is smaller than the horizontal conductivity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445944"/>
              </p:ext>
            </p:extLst>
          </p:nvPr>
        </p:nvGraphicFramePr>
        <p:xfrm>
          <a:off x="3103562" y="2019299"/>
          <a:ext cx="2547937" cy="1524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7" name="Equation" r:id="rId5" imgW="1358900" imgH="812800" progId="Equation.3">
                  <p:embed/>
                </p:oleObj>
              </mc:Choice>
              <mc:Fallback>
                <p:oleObj name="Equation" r:id="rId5" imgW="13589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3562" y="2019299"/>
                        <a:ext cx="2547937" cy="152413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18200" y="2286000"/>
            <a:ext cx="970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K</a:t>
            </a:r>
            <a:r>
              <a:rPr lang="en-US" sz="2800" baseline="-25000" dirty="0" err="1" smtClean="0"/>
              <a:t>h</a:t>
            </a:r>
            <a:r>
              <a:rPr lang="en-US" sz="2800" dirty="0" smtClean="0"/>
              <a:t>&gt;</a:t>
            </a:r>
            <a:r>
              <a:rPr lang="en-US" sz="2800" dirty="0" err="1" smtClean="0"/>
              <a:t>K</a:t>
            </a:r>
            <a:r>
              <a:rPr lang="en-US" sz="2800" baseline="-25000" dirty="0" err="1" smtClean="0"/>
              <a:t>v</a:t>
            </a:r>
            <a:endParaRPr lang="en-US" sz="2800" baseline="-25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859248"/>
              </p:ext>
            </p:extLst>
          </p:nvPr>
        </p:nvGraphicFramePr>
        <p:xfrm>
          <a:off x="1516063" y="3775075"/>
          <a:ext cx="6286500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" name="Equation" r:id="rId7" imgW="3352800" imgH="850900" progId="Equation.3">
                  <p:embed/>
                </p:oleObj>
              </mc:Choice>
              <mc:Fallback>
                <p:oleObj name="Equation" r:id="rId7" imgW="33528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16063" y="3775075"/>
                        <a:ext cx="6286500" cy="15954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022600" y="3835400"/>
            <a:ext cx="4470400" cy="1511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30950" y="3835400"/>
            <a:ext cx="1422400" cy="14859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16300" y="3949700"/>
            <a:ext cx="1562100" cy="3302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11800" y="3898900"/>
            <a:ext cx="431800" cy="13208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75450" y="4394200"/>
            <a:ext cx="749300" cy="80010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0" grpId="1" animBg="1"/>
      <p:bldP spid="11" grpId="0" animBg="1"/>
      <p:bldP spid="11" grpId="1" animBg="1"/>
      <p:bldP spid="4" grpId="0" animBg="1"/>
      <p:bldP spid="4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6106584" y="3071275"/>
            <a:ext cx="1119716" cy="1157816"/>
            <a:chOff x="6121401" y="1797050"/>
            <a:chExt cx="1346200" cy="1348318"/>
          </a:xfrm>
        </p:grpSpPr>
        <p:grpSp>
          <p:nvGrpSpPr>
            <p:cNvPr id="54" name="Group 53"/>
            <p:cNvGrpSpPr/>
            <p:nvPr/>
          </p:nvGrpSpPr>
          <p:grpSpPr>
            <a:xfrm>
              <a:off x="6121401" y="1938868"/>
              <a:ext cx="1346200" cy="1206500"/>
              <a:chOff x="6146800" y="2959100"/>
              <a:chExt cx="1346200" cy="120650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6146800" y="2959100"/>
                <a:ext cx="1346200" cy="12065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6815667" y="2959100"/>
                <a:ext cx="0" cy="12065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57" idx="1"/>
                <a:endCxn id="57" idx="3"/>
              </p:cNvCxnSpPr>
              <p:nvPr/>
            </p:nvCxnSpPr>
            <p:spPr>
              <a:xfrm>
                <a:off x="6146800" y="3562350"/>
                <a:ext cx="1346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7250393" y="2185821"/>
              <a:ext cx="133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84903" y="1797050"/>
              <a:ext cx="133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z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8600" y="469900"/>
            <a:ext cx="1958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Examples</a:t>
            </a:r>
            <a:endParaRPr lang="en-US" sz="3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683647"/>
              </p:ext>
            </p:extLst>
          </p:nvPr>
        </p:nvGraphicFramePr>
        <p:xfrm>
          <a:off x="5219700" y="309563"/>
          <a:ext cx="1946275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3" name="Equation" r:id="rId5" imgW="1092200" imgH="736600" progId="Equation.3">
                  <p:embed/>
                </p:oleObj>
              </mc:Choice>
              <mc:Fallback>
                <p:oleObj name="Equation" r:id="rId5" imgW="10922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19700" y="309563"/>
                        <a:ext cx="1946275" cy="1311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36765"/>
              </p:ext>
            </p:extLst>
          </p:nvPr>
        </p:nvGraphicFramePr>
        <p:xfrm>
          <a:off x="541338" y="1897060"/>
          <a:ext cx="1033462" cy="1068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4" name="Equation" r:id="rId7" imgW="711200" imgH="736600" progId="Equation.3">
                  <p:embed/>
                </p:oleObj>
              </mc:Choice>
              <mc:Fallback>
                <p:oleObj name="Equation" r:id="rId7" imgW="7112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1338" y="1897060"/>
                        <a:ext cx="1033462" cy="10683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488609"/>
              </p:ext>
            </p:extLst>
          </p:nvPr>
        </p:nvGraphicFramePr>
        <p:xfrm>
          <a:off x="1911351" y="1913993"/>
          <a:ext cx="3854449" cy="1063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5" name="Equation" r:id="rId9" imgW="2667000" imgH="736600" progId="Equation.3">
                  <p:embed/>
                </p:oleObj>
              </mc:Choice>
              <mc:Fallback>
                <p:oleObj name="Equation" r:id="rId9" imgW="26670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11351" y="1913993"/>
                        <a:ext cx="3854449" cy="10633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634007"/>
              </p:ext>
            </p:extLst>
          </p:nvPr>
        </p:nvGraphicFramePr>
        <p:xfrm>
          <a:off x="1911356" y="3171826"/>
          <a:ext cx="3909026" cy="1078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6" name="Equation" r:id="rId11" imgW="2667000" imgH="736600" progId="Equation.3">
                  <p:embed/>
                </p:oleObj>
              </mc:Choice>
              <mc:Fallback>
                <p:oleObj name="Equation" r:id="rId11" imgW="26670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11356" y="3171826"/>
                        <a:ext cx="3909026" cy="107844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979327"/>
              </p:ext>
            </p:extLst>
          </p:nvPr>
        </p:nvGraphicFramePr>
        <p:xfrm>
          <a:off x="1902885" y="4395571"/>
          <a:ext cx="3939115" cy="1086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7" name="Equation" r:id="rId13" imgW="2667000" imgH="736600" progId="Equation.3">
                  <p:embed/>
                </p:oleObj>
              </mc:Choice>
              <mc:Fallback>
                <p:oleObj name="Equation" r:id="rId13" imgW="26670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02885" y="4395571"/>
                        <a:ext cx="3939115" cy="108674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058701"/>
              </p:ext>
            </p:extLst>
          </p:nvPr>
        </p:nvGraphicFramePr>
        <p:xfrm>
          <a:off x="528638" y="4369332"/>
          <a:ext cx="1033462" cy="1068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8" name="Equation" r:id="rId15" imgW="711200" imgH="736600" progId="Equation.3">
                  <p:embed/>
                </p:oleObj>
              </mc:Choice>
              <mc:Fallback>
                <p:oleObj name="Equation" r:id="rId15" imgW="7112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8638" y="4369332"/>
                        <a:ext cx="1033462" cy="10683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909422"/>
              </p:ext>
            </p:extLst>
          </p:nvPr>
        </p:nvGraphicFramePr>
        <p:xfrm>
          <a:off x="532872" y="3141663"/>
          <a:ext cx="1033462" cy="1068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9" name="Equation" r:id="rId17" imgW="711200" imgH="736600" progId="Equation.3">
                  <p:embed/>
                </p:oleObj>
              </mc:Choice>
              <mc:Fallback>
                <p:oleObj name="Equation" r:id="rId17" imgW="7112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2872" y="3141663"/>
                        <a:ext cx="1033462" cy="10683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" name="Group 51"/>
          <p:cNvGrpSpPr/>
          <p:nvPr/>
        </p:nvGrpSpPr>
        <p:grpSpPr>
          <a:xfrm>
            <a:off x="6121401" y="1797050"/>
            <a:ext cx="1117599" cy="1174750"/>
            <a:chOff x="6121401" y="1797050"/>
            <a:chExt cx="1346200" cy="1348318"/>
          </a:xfrm>
        </p:grpSpPr>
        <p:grpSp>
          <p:nvGrpSpPr>
            <p:cNvPr id="26" name="Group 25"/>
            <p:cNvGrpSpPr/>
            <p:nvPr/>
          </p:nvGrpSpPr>
          <p:grpSpPr>
            <a:xfrm>
              <a:off x="6121401" y="1938868"/>
              <a:ext cx="1346200" cy="1206500"/>
              <a:chOff x="6146800" y="2959100"/>
              <a:chExt cx="1346200" cy="12065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146800" y="2959100"/>
                <a:ext cx="1346200" cy="12065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6815667" y="2959100"/>
                <a:ext cx="0" cy="12065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7" idx="1"/>
                <a:endCxn id="27" idx="3"/>
              </p:cNvCxnSpPr>
              <p:nvPr/>
            </p:nvCxnSpPr>
            <p:spPr>
              <a:xfrm>
                <a:off x="6146800" y="3562350"/>
                <a:ext cx="1346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7233035" y="2181033"/>
              <a:ext cx="181264" cy="42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579757" y="1797050"/>
              <a:ext cx="133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z</a:t>
              </a: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6690743" y="2451738"/>
            <a:ext cx="344418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H="1" flipV="1">
            <a:off x="6121401" y="2446206"/>
            <a:ext cx="562314" cy="5531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322832"/>
              </p:ext>
            </p:extLst>
          </p:nvPr>
        </p:nvGraphicFramePr>
        <p:xfrm>
          <a:off x="6711328" y="2141914"/>
          <a:ext cx="271115" cy="22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0" name="Equation" r:id="rId19" imgW="228600" imgH="177800" progId="Equation.3">
                  <p:embed/>
                </p:oleObj>
              </mc:Choice>
              <mc:Fallback>
                <p:oleObj name="Equation" r:id="rId19" imgW="2286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11328" y="2141914"/>
                        <a:ext cx="271115" cy="22130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097714"/>
              </p:ext>
            </p:extLst>
          </p:nvPr>
        </p:nvGraphicFramePr>
        <p:xfrm>
          <a:off x="6362581" y="2134076"/>
          <a:ext cx="151561" cy="25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1" name="Equation" r:id="rId21" imgW="127000" imgH="203200" progId="Equation.3">
                  <p:embed/>
                </p:oleObj>
              </mc:Choice>
              <mc:Fallback>
                <p:oleObj name="Equation" r:id="rId21" imgW="127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62581" y="2134076"/>
                        <a:ext cx="151561" cy="25311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" name="Straight Arrow Connector 44"/>
          <p:cNvCxnSpPr/>
          <p:nvPr/>
        </p:nvCxnSpPr>
        <p:spPr>
          <a:xfrm flipV="1">
            <a:off x="6663267" y="3397249"/>
            <a:ext cx="0" cy="300568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970246"/>
              </p:ext>
            </p:extLst>
          </p:nvPr>
        </p:nvGraphicFramePr>
        <p:xfrm>
          <a:off x="6243563" y="3371849"/>
          <a:ext cx="326571" cy="237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2" name="Equation" r:id="rId23" imgW="228600" imgH="177800" progId="Equation.3">
                  <p:embed/>
                </p:oleObj>
              </mc:Choice>
              <mc:Fallback>
                <p:oleObj name="Equation" r:id="rId23" imgW="2286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243563" y="3371849"/>
                        <a:ext cx="326571" cy="23706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Arrow Connector 46"/>
          <p:cNvCxnSpPr/>
          <p:nvPr/>
        </p:nvCxnSpPr>
        <p:spPr>
          <a:xfrm>
            <a:off x="6659035" y="3723217"/>
            <a:ext cx="4232" cy="3132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581333"/>
              </p:ext>
            </p:extLst>
          </p:nvPr>
        </p:nvGraphicFramePr>
        <p:xfrm>
          <a:off x="6310313" y="3792537"/>
          <a:ext cx="182562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3" name="Equation" r:id="rId24" imgW="127000" imgH="203200" progId="Equation.3">
                  <p:embed/>
                </p:oleObj>
              </mc:Choice>
              <mc:Fallback>
                <p:oleObj name="Equation" r:id="rId24" imgW="127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10313" y="3792537"/>
                        <a:ext cx="182562" cy="2905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131985" y="4260836"/>
            <a:ext cx="1128182" cy="1234017"/>
            <a:chOff x="6121401" y="1797050"/>
            <a:chExt cx="1346200" cy="1348318"/>
          </a:xfrm>
        </p:grpSpPr>
        <p:grpSp>
          <p:nvGrpSpPr>
            <p:cNvPr id="61" name="Group 60"/>
            <p:cNvGrpSpPr/>
            <p:nvPr/>
          </p:nvGrpSpPr>
          <p:grpSpPr>
            <a:xfrm>
              <a:off x="6121401" y="1938868"/>
              <a:ext cx="1346200" cy="1206500"/>
              <a:chOff x="6146800" y="2959100"/>
              <a:chExt cx="1346200" cy="1206500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6146800" y="2959100"/>
                <a:ext cx="1346200" cy="12065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6815667" y="2959100"/>
                <a:ext cx="0" cy="12065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stCxn id="64" idx="1"/>
                <a:endCxn id="64" idx="3"/>
              </p:cNvCxnSpPr>
              <p:nvPr/>
            </p:nvCxnSpPr>
            <p:spPr>
              <a:xfrm>
                <a:off x="6146800" y="3562350"/>
                <a:ext cx="1346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7250546" y="2190750"/>
              <a:ext cx="133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580043" y="1797050"/>
              <a:ext cx="133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z</a:t>
              </a: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 flipV="1">
            <a:off x="6697133" y="4667250"/>
            <a:ext cx="237067" cy="270935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244165" y="4946650"/>
            <a:ext cx="440267" cy="16510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711287"/>
              </p:ext>
            </p:extLst>
          </p:nvPr>
        </p:nvGraphicFramePr>
        <p:xfrm>
          <a:off x="6815063" y="4476749"/>
          <a:ext cx="326571" cy="237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4" name="Equation" r:id="rId25" imgW="228600" imgH="177800" progId="Equation.3">
                  <p:embed/>
                </p:oleObj>
              </mc:Choice>
              <mc:Fallback>
                <p:oleObj name="Equation" r:id="rId25" imgW="2286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815063" y="4476749"/>
                        <a:ext cx="326571" cy="23706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426204"/>
              </p:ext>
            </p:extLst>
          </p:nvPr>
        </p:nvGraphicFramePr>
        <p:xfrm>
          <a:off x="6373813" y="5183187"/>
          <a:ext cx="182562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5" name="Equation" r:id="rId26" imgW="127000" imgH="203200" progId="Equation.3">
                  <p:embed/>
                </p:oleObj>
              </mc:Choice>
              <mc:Fallback>
                <p:oleObj name="Equation" r:id="rId26" imgW="127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73813" y="5183187"/>
                        <a:ext cx="182562" cy="2905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6743700" y="4978400"/>
            <a:ext cx="83373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45° from x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34100" y="4304268"/>
            <a:ext cx="4826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27° from x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442201" y="2044700"/>
            <a:ext cx="1701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Gradient along principal axis causes flow parallel to axis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7391400" y="4051300"/>
            <a:ext cx="165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Gradient in general direction results in flow that is </a:t>
            </a:r>
            <a:r>
              <a:rPr lang="en-US" sz="1400" dirty="0" smtClean="0">
                <a:solidFill>
                  <a:srgbClr val="FFFF00"/>
                </a:solidFill>
              </a:rPr>
              <a:t>NOT</a:t>
            </a:r>
            <a:r>
              <a:rPr lang="en-US" sz="1400" dirty="0" smtClean="0"/>
              <a:t> parallel to gradient</a:t>
            </a:r>
            <a:endParaRPr lang="en-US" sz="1400" dirty="0"/>
          </a:p>
        </p:txBody>
      </p:sp>
      <p:sp>
        <p:nvSpPr>
          <p:cNvPr id="87" name="Rectangle 86"/>
          <p:cNvSpPr/>
          <p:nvPr/>
        </p:nvSpPr>
        <p:spPr>
          <a:xfrm>
            <a:off x="2819400" y="1943100"/>
            <a:ext cx="2895600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334000" y="2336800"/>
            <a:ext cx="266700" cy="5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238500" y="2032000"/>
            <a:ext cx="977900" cy="2540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483100" y="2019300"/>
            <a:ext cx="330200" cy="8509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4927600" y="1943100"/>
            <a:ext cx="825500" cy="1028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3289300" y="2324100"/>
            <a:ext cx="977900" cy="2540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422900" y="2603500"/>
            <a:ext cx="2540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/>
      <p:bldP spid="86" grpId="0"/>
      <p:bldP spid="87" grpId="0" animBg="1"/>
      <p:bldP spid="8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3300" y="1955800"/>
            <a:ext cx="94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06700" y="3086100"/>
            <a:ext cx="562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Coming Up: Groundwater Interactions with Surface Water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7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57520" y="1767118"/>
            <a:ext cx="3962400" cy="12250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000000"/>
                </a:solidFill>
              </a:rPr>
              <a:t>ESS 454 </a:t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>Hydrogeology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ess_banner_comb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4720" y="4826000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Instructor: Michael Brown</a:t>
            </a:r>
          </a:p>
          <a:p>
            <a:r>
              <a:rPr lang="en-US" dirty="0" err="1" smtClean="0"/>
              <a:t>brown@ess.washington.edu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130383" y="3111499"/>
            <a:ext cx="2903550" cy="169333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dirty="0" smtClean="0">
                <a:solidFill>
                  <a:schemeClr val="tx2">
                    <a:lumMod val="50000"/>
                  </a:schemeClr>
                </a:solidFill>
              </a:rPr>
              <a:t>Module 5</a:t>
            </a:r>
          </a:p>
          <a:p>
            <a:pPr marL="0" indent="0" algn="ctr">
              <a:buNone/>
            </a:pPr>
            <a:r>
              <a:rPr lang="en-US" sz="2300" dirty="0" smtClean="0">
                <a:solidFill>
                  <a:schemeClr val="tx2">
                    <a:lumMod val="50000"/>
                  </a:schemeClr>
                </a:solidFill>
              </a:rPr>
              <a:t>Regional Groundwater Flow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Regional and Local Flow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Vectors, Matrixes, and Coordinate transformation</a:t>
            </a: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Anisotropic Hydraulic Conductivity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Groundwater interactions with surface water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5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762000" y="559065"/>
            <a:ext cx="8229600" cy="952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/>
              <a:t>Flownet</a:t>
            </a:r>
            <a:r>
              <a:rPr lang="en-US" sz="3600" dirty="0" smtClean="0"/>
              <a:t> Review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790700"/>
            <a:ext cx="8229600" cy="377163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Applicable for 2-D steady-state flow</a:t>
            </a:r>
          </a:p>
          <a:p>
            <a:r>
              <a:rPr lang="en-US" dirty="0" smtClean="0"/>
              <a:t>Graphical solution to </a:t>
            </a:r>
            <a:r>
              <a:rPr lang="en-US" dirty="0" err="1" smtClean="0"/>
              <a:t>LaPlace’s</a:t>
            </a:r>
            <a:r>
              <a:rPr lang="en-US" dirty="0" smtClean="0"/>
              <a:t> Equation</a:t>
            </a:r>
          </a:p>
          <a:p>
            <a:r>
              <a:rPr lang="en-US" dirty="0"/>
              <a:t>Identify flow boundary types</a:t>
            </a:r>
          </a:p>
          <a:p>
            <a:pPr lvl="1"/>
            <a:r>
              <a:rPr lang="en-US" dirty="0"/>
              <a:t>No flow</a:t>
            </a:r>
          </a:p>
          <a:p>
            <a:pPr lvl="2"/>
            <a:r>
              <a:rPr lang="en-US" dirty="0"/>
              <a:t>Flow </a:t>
            </a:r>
            <a:r>
              <a:rPr lang="en-US" dirty="0" smtClean="0"/>
              <a:t>parallel </a:t>
            </a:r>
            <a:r>
              <a:rPr lang="en-US" dirty="0"/>
              <a:t>to boundary potential lines perpendicular to </a:t>
            </a:r>
            <a:r>
              <a:rPr lang="en-US" dirty="0" smtClean="0"/>
              <a:t>boundary</a:t>
            </a:r>
            <a:endParaRPr lang="en-US" dirty="0"/>
          </a:p>
          <a:p>
            <a:pPr lvl="1"/>
            <a:r>
              <a:rPr lang="en-US" dirty="0"/>
              <a:t>Constant head</a:t>
            </a:r>
          </a:p>
          <a:p>
            <a:pPr lvl="2"/>
            <a:r>
              <a:rPr lang="en-US" dirty="0"/>
              <a:t>Flow perpendicular, local potential parallel</a:t>
            </a:r>
          </a:p>
          <a:p>
            <a:pPr lvl="1"/>
            <a:r>
              <a:rPr lang="en-US" dirty="0"/>
              <a:t>Water table</a:t>
            </a:r>
          </a:p>
          <a:p>
            <a:pPr lvl="2"/>
            <a:r>
              <a:rPr lang="en-US" dirty="0"/>
              <a:t>No recharge – flow parallel, potential perpendicular</a:t>
            </a:r>
          </a:p>
          <a:p>
            <a:pPr lvl="2"/>
            <a:r>
              <a:rPr lang="en-US" dirty="0"/>
              <a:t>Recharge – flow oblique </a:t>
            </a:r>
            <a:r>
              <a:rPr lang="en-US" dirty="0" smtClean="0"/>
              <a:t>downward</a:t>
            </a:r>
          </a:p>
          <a:p>
            <a:r>
              <a:rPr lang="en-US" dirty="0" smtClean="0"/>
              <a:t>Construct flow lines and equipotential lines that </a:t>
            </a:r>
          </a:p>
          <a:p>
            <a:pPr lvl="1"/>
            <a:r>
              <a:rPr lang="en-US" dirty="0" smtClean="0"/>
              <a:t>do not cross </a:t>
            </a:r>
          </a:p>
          <a:p>
            <a:pPr lvl="1"/>
            <a:r>
              <a:rPr lang="en-US" dirty="0" smtClean="0"/>
              <a:t>are mutually perpendicular</a:t>
            </a:r>
          </a:p>
          <a:p>
            <a:pPr lvl="1"/>
            <a:r>
              <a:rPr lang="en-US" dirty="0" smtClean="0"/>
              <a:t>match boundary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3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06665"/>
            <a:ext cx="8229600" cy="9525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Learning 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032000"/>
            <a:ext cx="8229600" cy="33147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 able to give examples that illustrate the principal of “dynamic equilibrium” in groundwater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Understand that some water is “non</a:t>
            </a:r>
            <a:r>
              <a:rPr lang="en-US" dirty="0"/>
              <a:t>-</a:t>
            </a:r>
            <a:r>
              <a:rPr lang="en-US" dirty="0" smtClean="0"/>
              <a:t>cyclical”</a:t>
            </a:r>
            <a:endParaRPr lang="en-US" dirty="0"/>
          </a:p>
          <a:p>
            <a:pPr lvl="1"/>
            <a:r>
              <a:rPr lang="en-US" dirty="0"/>
              <a:t>fossil, connate, magmatic, </a:t>
            </a:r>
            <a:r>
              <a:rPr lang="en-US" dirty="0" smtClean="0"/>
              <a:t>juvenile</a:t>
            </a:r>
            <a:endParaRPr lang="en-US" dirty="0"/>
          </a:p>
          <a:p>
            <a:r>
              <a:rPr lang="en-US" dirty="0"/>
              <a:t>Understand principals associated with the interaction of groundwater with surface water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5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90700"/>
            <a:ext cx="8229600" cy="3771636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Flux</a:t>
            </a:r>
            <a:r>
              <a:rPr lang="en-US" baseline="-25000" dirty="0" err="1" smtClean="0"/>
              <a:t>out</a:t>
            </a:r>
            <a:r>
              <a:rPr lang="en-US" dirty="0" smtClean="0"/>
              <a:t> = </a:t>
            </a:r>
            <a:r>
              <a:rPr lang="en-US" dirty="0" err="1"/>
              <a:t>F</a:t>
            </a:r>
            <a:r>
              <a:rPr lang="en-US" dirty="0" err="1" smtClean="0"/>
              <a:t>lux</a:t>
            </a:r>
            <a:r>
              <a:rPr lang="en-US" baseline="-25000" dirty="0" err="1" smtClean="0"/>
              <a:t>in</a:t>
            </a:r>
            <a:r>
              <a:rPr lang="en-US" dirty="0" smtClean="0"/>
              <a:t> +/- change in storage</a:t>
            </a:r>
          </a:p>
          <a:p>
            <a:r>
              <a:rPr lang="en-US" dirty="0" smtClean="0"/>
              <a:t>“Equilibrium” implies steady-state</a:t>
            </a:r>
          </a:p>
          <a:p>
            <a:pPr lvl="1"/>
            <a:r>
              <a:rPr lang="en-US" dirty="0" smtClean="0"/>
              <a:t>Net flow in is balanced by flow out</a:t>
            </a:r>
          </a:p>
          <a:p>
            <a:r>
              <a:rPr lang="en-US" dirty="0" smtClean="0"/>
              <a:t>A system cannot continue to add to or subtract from storage</a:t>
            </a:r>
          </a:p>
          <a:p>
            <a:pPr lvl="1"/>
            <a:r>
              <a:rPr lang="en-US" dirty="0" smtClean="0"/>
              <a:t>Natural systems reach situation where change in storage is zero or nearly zero</a:t>
            </a:r>
          </a:p>
          <a:p>
            <a:pPr lvl="1"/>
            <a:r>
              <a:rPr lang="en-US" dirty="0" smtClean="0"/>
              <a:t>It is in “equilibrium” at that point</a:t>
            </a:r>
          </a:p>
          <a:p>
            <a:r>
              <a:rPr lang="en-US" dirty="0" smtClean="0"/>
              <a:t>However, changes are inherent to natural systems</a:t>
            </a:r>
          </a:p>
          <a:p>
            <a:pPr lvl="1"/>
            <a:r>
              <a:rPr lang="en-US" dirty="0" smtClean="0"/>
              <a:t>Annual precipitation varies</a:t>
            </a:r>
          </a:p>
          <a:p>
            <a:pPr lvl="1"/>
            <a:r>
              <a:rPr lang="en-US" dirty="0" smtClean="0"/>
              <a:t>Amount of groundwater pumping changes</a:t>
            </a:r>
          </a:p>
          <a:p>
            <a:r>
              <a:rPr lang="en-US" dirty="0" smtClean="0"/>
              <a:t>Thus, the “equilibrium state” must shift to match new conditions</a:t>
            </a:r>
          </a:p>
          <a:p>
            <a:pPr lvl="1"/>
            <a:r>
              <a:rPr lang="en-US" dirty="0" smtClean="0"/>
              <a:t>Call this a “Dynamic Equilibrium”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“Dynamic equilibrium</a:t>
            </a:r>
            <a:r>
              <a:rPr lang="en-US" sz="3600" dirty="0" smtClean="0"/>
              <a:t>”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1200" y="431800"/>
            <a:ext cx="3644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Non-cyclical water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2070364"/>
            <a:ext cx="8940800" cy="354303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Fossil water has been locked in rock that is sufficiently impermeable to eliminate flow for a long time</a:t>
            </a:r>
          </a:p>
          <a:p>
            <a:r>
              <a:rPr lang="en-US" dirty="0" smtClean="0"/>
              <a:t>Connate water was trapped in the rock at the time of its formation and resides in pores that are not interconnected</a:t>
            </a:r>
          </a:p>
          <a:p>
            <a:r>
              <a:rPr lang="en-US" dirty="0" smtClean="0"/>
              <a:t>“Juvenile water” is water that is making it’s first appearance at Earth’s surface</a:t>
            </a:r>
          </a:p>
          <a:p>
            <a:pPr lvl="1"/>
            <a:r>
              <a:rPr lang="en-US" dirty="0" smtClean="0"/>
              <a:t>At least four oceans worth of water are still trapped in Earth’s mantle.</a:t>
            </a:r>
          </a:p>
          <a:p>
            <a:pPr lvl="1"/>
            <a:r>
              <a:rPr lang="en-US" dirty="0" smtClean="0"/>
              <a:t>Some of this water finds its way into volcanic systems and is vented at Earth’s surface</a:t>
            </a:r>
          </a:p>
          <a:p>
            <a:r>
              <a:rPr lang="en-US" dirty="0" smtClean="0"/>
              <a:t>“Magmatic water” is water released from volcanic systems ( both “juvenile” and groundwater that is dissolved in the magma)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96086" y="965200"/>
            <a:ext cx="6549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Not all groundwater is free to cycle through the groundwater-surface water </a:t>
            </a:r>
            <a:r>
              <a:rPr lang="en-US" sz="2800" dirty="0" smtClean="0">
                <a:solidFill>
                  <a:srgbClr val="FFFF00"/>
                </a:solidFill>
              </a:rPr>
              <a:t>system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2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7" name="Picture 6" descr="depressio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-8548"/>
          <a:stretch/>
        </p:blipFill>
        <p:spPr>
          <a:xfrm>
            <a:off x="3264408" y="2197100"/>
            <a:ext cx="6429265" cy="351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6900" y="215900"/>
            <a:ext cx="154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Springs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794000" y="101600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hydraulic head is at local surface level, a path to surface is available, and surface water can flow away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0" y="2349500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Unconfined water table reaches  surface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5156200" y="3721100"/>
            <a:ext cx="825500" cy="812800"/>
          </a:xfrm>
          <a:prstGeom prst="ellipse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33800" y="5105400"/>
            <a:ext cx="2933700" cy="812800"/>
          </a:xfrm>
          <a:prstGeom prst="ellipse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67300" y="3225800"/>
            <a:ext cx="179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Local surface low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21" y="2425700"/>
            <a:ext cx="6011479" cy="328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6900" y="228600"/>
            <a:ext cx="154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Springs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4000" y="101600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hydraulic head is above local surface level, a path to surface is available, and surface water can flow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0200" y="2273300"/>
            <a:ext cx="256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Lower confining layer and aquifer terminate at a steep slope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98900" y="2882900"/>
            <a:ext cx="2209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Spring water emerges at contact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864100" y="3683000"/>
            <a:ext cx="647700" cy="520700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59200" y="5295900"/>
            <a:ext cx="2565400" cy="520700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ul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2400300"/>
            <a:ext cx="6057900" cy="331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6900" y="215900"/>
            <a:ext cx="154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Springs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4000" y="101600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hydraulic head is above local surface level, a path to surface is available, and surface water can flow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1300" y="2298700"/>
            <a:ext cx="2679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Fault offsets aquifer and creates barrier boundary</a:t>
            </a:r>
            <a:endParaRPr lang="en-US" sz="2400" dirty="0"/>
          </a:p>
        </p:txBody>
      </p:sp>
      <p:sp>
        <p:nvSpPr>
          <p:cNvPr id="9" name="Freeform 8"/>
          <p:cNvSpPr/>
          <p:nvPr/>
        </p:nvSpPr>
        <p:spPr>
          <a:xfrm>
            <a:off x="3911600" y="3225800"/>
            <a:ext cx="1511300" cy="723900"/>
          </a:xfrm>
          <a:custGeom>
            <a:avLst/>
            <a:gdLst>
              <a:gd name="connsiteX0" fmla="*/ 0 w 1511300"/>
              <a:gd name="connsiteY0" fmla="*/ 0 h 723900"/>
              <a:gd name="connsiteX1" fmla="*/ 279400 w 1511300"/>
              <a:gd name="connsiteY1" fmla="*/ 88900 h 723900"/>
              <a:gd name="connsiteX2" fmla="*/ 558800 w 1511300"/>
              <a:gd name="connsiteY2" fmla="*/ 203200 h 723900"/>
              <a:gd name="connsiteX3" fmla="*/ 1003300 w 1511300"/>
              <a:gd name="connsiteY3" fmla="*/ 419100 h 723900"/>
              <a:gd name="connsiteX4" fmla="*/ 1511300 w 1511300"/>
              <a:gd name="connsiteY4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300" h="723900">
                <a:moveTo>
                  <a:pt x="0" y="0"/>
                </a:moveTo>
                <a:cubicBezTo>
                  <a:pt x="93133" y="27516"/>
                  <a:pt x="186267" y="55033"/>
                  <a:pt x="279400" y="88900"/>
                </a:cubicBezTo>
                <a:cubicBezTo>
                  <a:pt x="372533" y="122767"/>
                  <a:pt x="438150" y="148167"/>
                  <a:pt x="558800" y="203200"/>
                </a:cubicBezTo>
                <a:cubicBezTo>
                  <a:pt x="679450" y="258233"/>
                  <a:pt x="844550" y="332317"/>
                  <a:pt x="1003300" y="419100"/>
                </a:cubicBezTo>
                <a:cubicBezTo>
                  <a:pt x="1162050" y="505883"/>
                  <a:pt x="1511300" y="723900"/>
                  <a:pt x="1511300" y="72390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054600" y="3937000"/>
            <a:ext cx="254000" cy="38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56200" y="3695700"/>
            <a:ext cx="266700" cy="152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851400" y="3810000"/>
            <a:ext cx="774700" cy="571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71900" y="5054600"/>
            <a:ext cx="2095500" cy="571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3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4" grpId="0" animBg="1"/>
      <p:bldP spid="14" grpId="1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n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9" y="2324100"/>
            <a:ext cx="5709745" cy="312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6900" y="215900"/>
            <a:ext cx="154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Springs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4000" y="101600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hydraulic head is above local surface level, a path to surface is available, and surface water can flow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336800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Karst Terrain includes “solution cavities” (frequently aligned with joints and cracks) 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5295900" y="3860800"/>
            <a:ext cx="762000" cy="673100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52900" y="4876800"/>
            <a:ext cx="2273300" cy="673100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3700" y="4495800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“Sinkholes” occur when cavity ceiling collapses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8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i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99" y="2425700"/>
            <a:ext cx="5965059" cy="326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6900" y="215900"/>
            <a:ext cx="154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Springs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4000" y="101600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hydraulic head is above local surface level, a path to surface is available, and surface water can 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01" y="2476500"/>
            <a:ext cx="2933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Path to surface may be provided by natural cracks (joints).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168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62" y="2476500"/>
            <a:ext cx="5918638" cy="323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6900" y="215900"/>
            <a:ext cx="154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Springs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4000" y="101600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hydraulic head is above local surface level, a path to surface is available, and surface water can 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9400" y="2273300"/>
            <a:ext cx="2730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“Fracture zone” implies more pervasive jointing due to stress-induced breakage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67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tter71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3" y="2426010"/>
            <a:ext cx="8314267" cy="43092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2" name="Picture 1" descr="MKKin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752600"/>
            <a:ext cx="8969497" cy="326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00" y="5219700"/>
            <a:ext cx="362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Fetter 7.1-2 from M.K. </a:t>
            </a:r>
            <a:r>
              <a:rPr lang="en-US" dirty="0" err="1" smtClean="0"/>
              <a:t>Hubbert</a:t>
            </a:r>
            <a:r>
              <a:rPr lang="en-US" dirty="0" smtClean="0"/>
              <a:t> 1940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73500" y="5194300"/>
            <a:ext cx="425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Flownet</a:t>
            </a:r>
            <a:r>
              <a:rPr lang="en-US" dirty="0" smtClean="0"/>
              <a:t> for isotropic homogeneous aquifer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98500" y="2527300"/>
            <a:ext cx="1422400" cy="1511300"/>
          </a:xfrm>
          <a:prstGeom prst="ellipse">
            <a:avLst/>
          </a:prstGeom>
          <a:solidFill>
            <a:srgbClr val="FFFF00">
              <a:alpha val="29000"/>
            </a:srgbClr>
          </a:solidFill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86600" y="2641600"/>
            <a:ext cx="1422400" cy="1511300"/>
          </a:xfrm>
          <a:prstGeom prst="ellipse">
            <a:avLst/>
          </a:prstGeom>
          <a:solidFill>
            <a:srgbClr val="FFFF00">
              <a:alpha val="29000"/>
            </a:srgbClr>
          </a:solidFill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10883" y="1348317"/>
            <a:ext cx="4432300" cy="1511300"/>
          </a:xfrm>
          <a:prstGeom prst="ellipse">
            <a:avLst/>
          </a:prstGeom>
          <a:solidFill>
            <a:srgbClr val="FFFF00">
              <a:alpha val="29000"/>
            </a:srgbClr>
          </a:solidFill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12900" y="2196642"/>
            <a:ext cx="5905500" cy="1067258"/>
          </a:xfrm>
          <a:custGeom>
            <a:avLst/>
            <a:gdLst>
              <a:gd name="connsiteX0" fmla="*/ 0 w 5905500"/>
              <a:gd name="connsiteY0" fmla="*/ 1041858 h 1067258"/>
              <a:gd name="connsiteX1" fmla="*/ 635000 w 5905500"/>
              <a:gd name="connsiteY1" fmla="*/ 635458 h 1067258"/>
              <a:gd name="connsiteX2" fmla="*/ 1422400 w 5905500"/>
              <a:gd name="connsiteY2" fmla="*/ 254458 h 1067258"/>
              <a:gd name="connsiteX3" fmla="*/ 2222500 w 5905500"/>
              <a:gd name="connsiteY3" fmla="*/ 63958 h 1067258"/>
              <a:gd name="connsiteX4" fmla="*/ 3124200 w 5905500"/>
              <a:gd name="connsiteY4" fmla="*/ 458 h 1067258"/>
              <a:gd name="connsiteX5" fmla="*/ 3886200 w 5905500"/>
              <a:gd name="connsiteY5" fmla="*/ 89358 h 1067258"/>
              <a:gd name="connsiteX6" fmla="*/ 4762500 w 5905500"/>
              <a:gd name="connsiteY6" fmla="*/ 317958 h 1067258"/>
              <a:gd name="connsiteX7" fmla="*/ 5562600 w 5905500"/>
              <a:gd name="connsiteY7" fmla="*/ 775158 h 1067258"/>
              <a:gd name="connsiteX8" fmla="*/ 5905500 w 5905500"/>
              <a:gd name="connsiteY8" fmla="*/ 1067258 h 106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5500" h="1067258">
                <a:moveTo>
                  <a:pt x="0" y="1041858"/>
                </a:moveTo>
                <a:cubicBezTo>
                  <a:pt x="198967" y="904274"/>
                  <a:pt x="397934" y="766691"/>
                  <a:pt x="635000" y="635458"/>
                </a:cubicBezTo>
                <a:cubicBezTo>
                  <a:pt x="872066" y="504225"/>
                  <a:pt x="1157817" y="349708"/>
                  <a:pt x="1422400" y="254458"/>
                </a:cubicBezTo>
                <a:cubicBezTo>
                  <a:pt x="1686983" y="159208"/>
                  <a:pt x="1938867" y="106291"/>
                  <a:pt x="2222500" y="63958"/>
                </a:cubicBezTo>
                <a:cubicBezTo>
                  <a:pt x="2506133" y="21625"/>
                  <a:pt x="2846917" y="-3775"/>
                  <a:pt x="3124200" y="458"/>
                </a:cubicBezTo>
                <a:cubicBezTo>
                  <a:pt x="3401483" y="4691"/>
                  <a:pt x="3613150" y="36441"/>
                  <a:pt x="3886200" y="89358"/>
                </a:cubicBezTo>
                <a:cubicBezTo>
                  <a:pt x="4159250" y="142275"/>
                  <a:pt x="4483100" y="203658"/>
                  <a:pt x="4762500" y="317958"/>
                </a:cubicBezTo>
                <a:cubicBezTo>
                  <a:pt x="5041900" y="432258"/>
                  <a:pt x="5372100" y="650275"/>
                  <a:pt x="5562600" y="775158"/>
                </a:cubicBezTo>
                <a:cubicBezTo>
                  <a:pt x="5753100" y="900041"/>
                  <a:pt x="5905500" y="1067258"/>
                  <a:pt x="5905500" y="1067258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586348" y="2222500"/>
            <a:ext cx="23752" cy="274320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73600" y="4495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Flow Divide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1900" y="1790700"/>
            <a:ext cx="1612900" cy="369332"/>
            <a:chOff x="3771900" y="1790700"/>
            <a:chExt cx="1612900" cy="369332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3771900" y="2032000"/>
              <a:ext cx="660400" cy="1270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648200" y="2006600"/>
              <a:ext cx="736600" cy="50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241800" y="1790700"/>
              <a:ext cx="5969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1773763" y="2417234"/>
            <a:ext cx="1308100" cy="1270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3086100" y="2425700"/>
            <a:ext cx="1473200" cy="647700"/>
          </a:xfrm>
          <a:custGeom>
            <a:avLst/>
            <a:gdLst>
              <a:gd name="connsiteX0" fmla="*/ 0 w 1473200"/>
              <a:gd name="connsiteY0" fmla="*/ 0 h 647700"/>
              <a:gd name="connsiteX1" fmla="*/ 228600 w 1473200"/>
              <a:gd name="connsiteY1" fmla="*/ 190500 h 647700"/>
              <a:gd name="connsiteX2" fmla="*/ 508000 w 1473200"/>
              <a:gd name="connsiteY2" fmla="*/ 381000 h 647700"/>
              <a:gd name="connsiteX3" fmla="*/ 863600 w 1473200"/>
              <a:gd name="connsiteY3" fmla="*/ 546100 h 647700"/>
              <a:gd name="connsiteX4" fmla="*/ 1193800 w 1473200"/>
              <a:gd name="connsiteY4" fmla="*/ 622300 h 647700"/>
              <a:gd name="connsiteX5" fmla="*/ 1473200 w 1473200"/>
              <a:gd name="connsiteY5" fmla="*/ 647700 h 647700"/>
              <a:gd name="connsiteX6" fmla="*/ 1473200 w 1473200"/>
              <a:gd name="connsiteY6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200" h="647700">
                <a:moveTo>
                  <a:pt x="0" y="0"/>
                </a:moveTo>
                <a:cubicBezTo>
                  <a:pt x="71966" y="63500"/>
                  <a:pt x="143933" y="127000"/>
                  <a:pt x="228600" y="190500"/>
                </a:cubicBezTo>
                <a:cubicBezTo>
                  <a:pt x="313267" y="254000"/>
                  <a:pt x="402167" y="321733"/>
                  <a:pt x="508000" y="381000"/>
                </a:cubicBezTo>
                <a:cubicBezTo>
                  <a:pt x="613833" y="440267"/>
                  <a:pt x="749300" y="505883"/>
                  <a:pt x="863600" y="546100"/>
                </a:cubicBezTo>
                <a:cubicBezTo>
                  <a:pt x="977900" y="586317"/>
                  <a:pt x="1092200" y="605367"/>
                  <a:pt x="1193800" y="622300"/>
                </a:cubicBezTo>
                <a:cubicBezTo>
                  <a:pt x="1295400" y="639233"/>
                  <a:pt x="1473200" y="647700"/>
                  <a:pt x="1473200" y="647700"/>
                </a:cubicBezTo>
                <a:lnTo>
                  <a:pt x="1473200" y="647700"/>
                </a:ln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196167" y="2332567"/>
            <a:ext cx="334433" cy="579966"/>
          </a:xfrm>
          <a:custGeom>
            <a:avLst/>
            <a:gdLst>
              <a:gd name="connsiteX0" fmla="*/ 334433 w 334433"/>
              <a:gd name="connsiteY0" fmla="*/ 0 h 579966"/>
              <a:gd name="connsiteX1" fmla="*/ 309033 w 334433"/>
              <a:gd name="connsiteY1" fmla="*/ 97366 h 579966"/>
              <a:gd name="connsiteX2" fmla="*/ 262466 w 334433"/>
              <a:gd name="connsiteY2" fmla="*/ 220133 h 579966"/>
              <a:gd name="connsiteX3" fmla="*/ 215900 w 334433"/>
              <a:gd name="connsiteY3" fmla="*/ 300566 h 579966"/>
              <a:gd name="connsiteX4" fmla="*/ 143933 w 334433"/>
              <a:gd name="connsiteY4" fmla="*/ 431800 h 579966"/>
              <a:gd name="connsiteX5" fmla="*/ 0 w 334433"/>
              <a:gd name="connsiteY5" fmla="*/ 579966 h 579966"/>
              <a:gd name="connsiteX6" fmla="*/ 0 w 334433"/>
              <a:gd name="connsiteY6" fmla="*/ 579966 h 57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433" h="579966">
                <a:moveTo>
                  <a:pt x="334433" y="0"/>
                </a:moveTo>
                <a:cubicBezTo>
                  <a:pt x="327730" y="30338"/>
                  <a:pt x="321027" y="60677"/>
                  <a:pt x="309033" y="97366"/>
                </a:cubicBezTo>
                <a:cubicBezTo>
                  <a:pt x="297039" y="134055"/>
                  <a:pt x="277988" y="186266"/>
                  <a:pt x="262466" y="220133"/>
                </a:cubicBezTo>
                <a:cubicBezTo>
                  <a:pt x="246944" y="254000"/>
                  <a:pt x="235655" y="265288"/>
                  <a:pt x="215900" y="300566"/>
                </a:cubicBezTo>
                <a:cubicBezTo>
                  <a:pt x="196145" y="335844"/>
                  <a:pt x="179916" y="385233"/>
                  <a:pt x="143933" y="431800"/>
                </a:cubicBezTo>
                <a:cubicBezTo>
                  <a:pt x="107950" y="478367"/>
                  <a:pt x="0" y="579966"/>
                  <a:pt x="0" y="579966"/>
                </a:cubicBezTo>
                <a:lnTo>
                  <a:pt x="0" y="579966"/>
                </a:lnTo>
              </a:path>
            </a:pathLst>
          </a:custGeom>
          <a:ln w="3810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373966" y="2184400"/>
            <a:ext cx="338667" cy="30056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255432" y="2514600"/>
            <a:ext cx="338667" cy="30056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946399" y="2290234"/>
            <a:ext cx="338667" cy="30056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2980267" y="2446866"/>
            <a:ext cx="1511300" cy="812801"/>
            <a:chOff x="2980267" y="2446866"/>
            <a:chExt cx="1511300" cy="812801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4487334" y="2954867"/>
              <a:ext cx="4233" cy="304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4195233" y="2925234"/>
              <a:ext cx="50802" cy="3132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3865033" y="2861734"/>
              <a:ext cx="80434" cy="2878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3585633" y="2743201"/>
              <a:ext cx="122768" cy="27093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3289300" y="2620434"/>
              <a:ext cx="156635" cy="25823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2980267" y="2446866"/>
              <a:ext cx="215900" cy="18626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Arrow Connector 58"/>
          <p:cNvCxnSpPr/>
          <p:nvPr/>
        </p:nvCxnSpPr>
        <p:spPr>
          <a:xfrm flipV="1">
            <a:off x="2518833" y="2772833"/>
            <a:ext cx="355600" cy="1905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31999" y="2980267"/>
            <a:ext cx="1333501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Lines close-&gt;high flow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772833" y="3886200"/>
            <a:ext cx="1117600" cy="50376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 rot="20119420">
            <a:off x="2654298" y="4157134"/>
            <a:ext cx="1659468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Lines far apart-&gt; low flow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1388533" y="3297767"/>
            <a:ext cx="21167" cy="1642533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418166" y="4246034"/>
            <a:ext cx="132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Flow divide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1422400" y="2921000"/>
            <a:ext cx="935935" cy="1642533"/>
          </a:xfrm>
          <a:custGeom>
            <a:avLst/>
            <a:gdLst>
              <a:gd name="connsiteX0" fmla="*/ 0 w 935935"/>
              <a:gd name="connsiteY0" fmla="*/ 1642533 h 1642533"/>
              <a:gd name="connsiteX1" fmla="*/ 186267 w 935935"/>
              <a:gd name="connsiteY1" fmla="*/ 1625600 h 1642533"/>
              <a:gd name="connsiteX2" fmla="*/ 410633 w 935935"/>
              <a:gd name="connsiteY2" fmla="*/ 1557867 h 1642533"/>
              <a:gd name="connsiteX3" fmla="*/ 622300 w 935935"/>
              <a:gd name="connsiteY3" fmla="*/ 1409700 h 1642533"/>
              <a:gd name="connsiteX4" fmla="*/ 762000 w 935935"/>
              <a:gd name="connsiteY4" fmla="*/ 1223433 h 1642533"/>
              <a:gd name="connsiteX5" fmla="*/ 880533 w 935935"/>
              <a:gd name="connsiteY5" fmla="*/ 956733 h 1642533"/>
              <a:gd name="connsiteX6" fmla="*/ 935567 w 935935"/>
              <a:gd name="connsiteY6" fmla="*/ 694267 h 1642533"/>
              <a:gd name="connsiteX7" fmla="*/ 901700 w 935935"/>
              <a:gd name="connsiteY7" fmla="*/ 482600 h 1642533"/>
              <a:gd name="connsiteX8" fmla="*/ 846667 w 935935"/>
              <a:gd name="connsiteY8" fmla="*/ 300567 h 1642533"/>
              <a:gd name="connsiteX9" fmla="*/ 762000 w 935935"/>
              <a:gd name="connsiteY9" fmla="*/ 114300 h 1642533"/>
              <a:gd name="connsiteX10" fmla="*/ 690033 w 935935"/>
              <a:gd name="connsiteY10" fmla="*/ 0 h 16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5935" h="1642533">
                <a:moveTo>
                  <a:pt x="0" y="1642533"/>
                </a:moveTo>
                <a:cubicBezTo>
                  <a:pt x="58914" y="1641122"/>
                  <a:pt x="117828" y="1639711"/>
                  <a:pt x="186267" y="1625600"/>
                </a:cubicBezTo>
                <a:cubicBezTo>
                  <a:pt x="254706" y="1611489"/>
                  <a:pt x="337961" y="1593850"/>
                  <a:pt x="410633" y="1557867"/>
                </a:cubicBezTo>
                <a:cubicBezTo>
                  <a:pt x="483305" y="1521884"/>
                  <a:pt x="563739" y="1465439"/>
                  <a:pt x="622300" y="1409700"/>
                </a:cubicBezTo>
                <a:cubicBezTo>
                  <a:pt x="680861" y="1353961"/>
                  <a:pt x="718961" y="1298927"/>
                  <a:pt x="762000" y="1223433"/>
                </a:cubicBezTo>
                <a:cubicBezTo>
                  <a:pt x="805039" y="1147939"/>
                  <a:pt x="851605" y="1044927"/>
                  <a:pt x="880533" y="956733"/>
                </a:cubicBezTo>
                <a:cubicBezTo>
                  <a:pt x="909461" y="868539"/>
                  <a:pt x="932039" y="773289"/>
                  <a:pt x="935567" y="694267"/>
                </a:cubicBezTo>
                <a:cubicBezTo>
                  <a:pt x="939095" y="615245"/>
                  <a:pt x="916517" y="548217"/>
                  <a:pt x="901700" y="482600"/>
                </a:cubicBezTo>
                <a:cubicBezTo>
                  <a:pt x="886883" y="416983"/>
                  <a:pt x="869950" y="361950"/>
                  <a:pt x="846667" y="300567"/>
                </a:cubicBezTo>
                <a:cubicBezTo>
                  <a:pt x="823384" y="239184"/>
                  <a:pt x="788106" y="164394"/>
                  <a:pt x="762000" y="114300"/>
                </a:cubicBezTo>
                <a:cubicBezTo>
                  <a:pt x="735894" y="64205"/>
                  <a:pt x="690033" y="0"/>
                  <a:pt x="690033" y="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1485900" y="2933700"/>
            <a:ext cx="973667" cy="1739899"/>
            <a:chOff x="1502834" y="2921000"/>
            <a:chExt cx="973667" cy="1739899"/>
          </a:xfrm>
        </p:grpSpPr>
        <p:cxnSp>
          <p:nvCxnSpPr>
            <p:cNvPr id="71" name="Straight Arrow Connector 70"/>
            <p:cNvCxnSpPr/>
            <p:nvPr/>
          </p:nvCxnSpPr>
          <p:spPr>
            <a:xfrm flipH="1">
              <a:off x="2027767" y="2921000"/>
              <a:ext cx="228600" cy="1143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2137834" y="3191933"/>
              <a:ext cx="228600" cy="1143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2201333" y="3564467"/>
              <a:ext cx="275168" cy="25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2184402" y="3797302"/>
              <a:ext cx="232831" cy="9736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 flipV="1">
              <a:off x="2036234" y="4123267"/>
              <a:ext cx="224366" cy="1227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1816101" y="4334933"/>
              <a:ext cx="131232" cy="20743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H="1" flipV="1">
              <a:off x="1502834" y="4436532"/>
              <a:ext cx="4233" cy="22436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MKKing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739900"/>
            <a:ext cx="8919666" cy="326390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3803650" y="1479550"/>
            <a:ext cx="175529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Recharge Region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28650" y="2082800"/>
            <a:ext cx="18003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Discharge </a:t>
            </a:r>
            <a:r>
              <a:rPr lang="en-US" dirty="0">
                <a:solidFill>
                  <a:srgbClr val="000000"/>
                </a:solidFill>
              </a:rPr>
              <a:t>Region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915150" y="2355850"/>
            <a:ext cx="18003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Discharge </a:t>
            </a:r>
            <a:r>
              <a:rPr lang="en-US" dirty="0">
                <a:solidFill>
                  <a:srgbClr val="000000"/>
                </a:solidFill>
              </a:rPr>
              <a:t>Region</a:t>
            </a:r>
          </a:p>
        </p:txBody>
      </p:sp>
      <p:sp>
        <p:nvSpPr>
          <p:cNvPr id="96" name="Freeform 95"/>
          <p:cNvSpPr/>
          <p:nvPr/>
        </p:nvSpPr>
        <p:spPr>
          <a:xfrm>
            <a:off x="4984750" y="2228850"/>
            <a:ext cx="2628900" cy="1939965"/>
          </a:xfrm>
          <a:custGeom>
            <a:avLst/>
            <a:gdLst>
              <a:gd name="connsiteX0" fmla="*/ 0 w 2628900"/>
              <a:gd name="connsiteY0" fmla="*/ 0 h 1939965"/>
              <a:gd name="connsiteX1" fmla="*/ 25400 w 2628900"/>
              <a:gd name="connsiteY1" fmla="*/ 260350 h 1939965"/>
              <a:gd name="connsiteX2" fmla="*/ 107950 w 2628900"/>
              <a:gd name="connsiteY2" fmla="*/ 755650 h 1939965"/>
              <a:gd name="connsiteX3" fmla="*/ 209550 w 2628900"/>
              <a:gd name="connsiteY3" fmla="*/ 1111250 h 1939965"/>
              <a:gd name="connsiteX4" fmla="*/ 304800 w 2628900"/>
              <a:gd name="connsiteY4" fmla="*/ 1301750 h 1939965"/>
              <a:gd name="connsiteX5" fmla="*/ 431800 w 2628900"/>
              <a:gd name="connsiteY5" fmla="*/ 1504950 h 1939965"/>
              <a:gd name="connsiteX6" fmla="*/ 685800 w 2628900"/>
              <a:gd name="connsiteY6" fmla="*/ 1739900 h 1939965"/>
              <a:gd name="connsiteX7" fmla="*/ 1028700 w 2628900"/>
              <a:gd name="connsiteY7" fmla="*/ 1917700 h 1939965"/>
              <a:gd name="connsiteX8" fmla="*/ 1447800 w 2628900"/>
              <a:gd name="connsiteY8" fmla="*/ 1930400 h 1939965"/>
              <a:gd name="connsiteX9" fmla="*/ 1758950 w 2628900"/>
              <a:gd name="connsiteY9" fmla="*/ 1854200 h 1939965"/>
              <a:gd name="connsiteX10" fmla="*/ 2076450 w 2628900"/>
              <a:gd name="connsiteY10" fmla="*/ 1708150 h 1939965"/>
              <a:gd name="connsiteX11" fmla="*/ 2400300 w 2628900"/>
              <a:gd name="connsiteY11" fmla="*/ 1498600 h 1939965"/>
              <a:gd name="connsiteX12" fmla="*/ 2628900 w 2628900"/>
              <a:gd name="connsiteY12" fmla="*/ 1333500 h 193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8900" h="1939965">
                <a:moveTo>
                  <a:pt x="0" y="0"/>
                </a:moveTo>
                <a:cubicBezTo>
                  <a:pt x="3704" y="67204"/>
                  <a:pt x="7408" y="134408"/>
                  <a:pt x="25400" y="260350"/>
                </a:cubicBezTo>
                <a:cubicBezTo>
                  <a:pt x="43392" y="386292"/>
                  <a:pt x="77258" y="613833"/>
                  <a:pt x="107950" y="755650"/>
                </a:cubicBezTo>
                <a:cubicBezTo>
                  <a:pt x="138642" y="897467"/>
                  <a:pt x="176742" y="1020234"/>
                  <a:pt x="209550" y="1111250"/>
                </a:cubicBezTo>
                <a:cubicBezTo>
                  <a:pt x="242358" y="1202266"/>
                  <a:pt x="267758" y="1236133"/>
                  <a:pt x="304800" y="1301750"/>
                </a:cubicBezTo>
                <a:cubicBezTo>
                  <a:pt x="341842" y="1367367"/>
                  <a:pt x="368300" y="1431925"/>
                  <a:pt x="431800" y="1504950"/>
                </a:cubicBezTo>
                <a:cubicBezTo>
                  <a:pt x="495300" y="1577975"/>
                  <a:pt x="586317" y="1671108"/>
                  <a:pt x="685800" y="1739900"/>
                </a:cubicBezTo>
                <a:cubicBezTo>
                  <a:pt x="785283" y="1808692"/>
                  <a:pt x="901700" y="1885950"/>
                  <a:pt x="1028700" y="1917700"/>
                </a:cubicBezTo>
                <a:cubicBezTo>
                  <a:pt x="1155700" y="1949450"/>
                  <a:pt x="1326092" y="1940983"/>
                  <a:pt x="1447800" y="1930400"/>
                </a:cubicBezTo>
                <a:cubicBezTo>
                  <a:pt x="1569508" y="1919817"/>
                  <a:pt x="1654175" y="1891242"/>
                  <a:pt x="1758950" y="1854200"/>
                </a:cubicBezTo>
                <a:cubicBezTo>
                  <a:pt x="1863725" y="1817158"/>
                  <a:pt x="1969558" y="1767417"/>
                  <a:pt x="2076450" y="1708150"/>
                </a:cubicBezTo>
                <a:cubicBezTo>
                  <a:pt x="2183342" y="1648883"/>
                  <a:pt x="2308225" y="1561042"/>
                  <a:pt x="2400300" y="1498600"/>
                </a:cubicBezTo>
                <a:cubicBezTo>
                  <a:pt x="2492375" y="1436158"/>
                  <a:pt x="2628900" y="1333500"/>
                  <a:pt x="2628900" y="133350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368800" y="1898650"/>
            <a:ext cx="488950" cy="2565400"/>
          </a:xfrm>
          <a:prstGeom prst="rect">
            <a:avLst/>
          </a:prstGeom>
          <a:solidFill>
            <a:srgbClr val="FFFF00">
              <a:alpha val="27000"/>
            </a:srgb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>
            <a:off x="4610100" y="2571750"/>
            <a:ext cx="1924050" cy="5080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797300" y="2241550"/>
            <a:ext cx="755650" cy="1905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651250" y="400050"/>
            <a:ext cx="426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Piezometers – measure heads at bottom of holes</a:t>
            </a:r>
            <a:endParaRPr lang="en-US" sz="1600" dirty="0"/>
          </a:p>
        </p:txBody>
      </p:sp>
      <p:cxnSp>
        <p:nvCxnSpPr>
          <p:cNvPr id="105" name="Straight Arrow Connector 104"/>
          <p:cNvCxnSpPr>
            <a:endCxn id="93" idx="2"/>
          </p:cNvCxnSpPr>
          <p:nvPr/>
        </p:nvCxnSpPr>
        <p:spPr>
          <a:xfrm flipH="1">
            <a:off x="4681298" y="736600"/>
            <a:ext cx="595552" cy="11122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4552950" y="2235200"/>
            <a:ext cx="35966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dirty="0" smtClean="0">
                <a:solidFill>
                  <a:srgbClr val="000000"/>
                </a:solidFill>
              </a:rPr>
              <a:t>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387850" y="1885950"/>
            <a:ext cx="98363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Flow down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232150" y="4743450"/>
            <a:ext cx="21241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Bottom is not shown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66800" y="2692400"/>
            <a:ext cx="685800" cy="1968500"/>
          </a:xfrm>
          <a:prstGeom prst="rect">
            <a:avLst/>
          </a:prstGeom>
          <a:solidFill>
            <a:srgbClr val="FFFF00">
              <a:alpha val="27000"/>
            </a:srgb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63650" y="2870200"/>
            <a:ext cx="35966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dirty="0" smtClean="0">
                <a:solidFill>
                  <a:srgbClr val="000000"/>
                </a:solidFill>
              </a:rPr>
              <a:t>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50950" y="2647950"/>
            <a:ext cx="76174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Flow up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4300" y="1549400"/>
            <a:ext cx="3162300" cy="3479800"/>
          </a:xfrm>
          <a:prstGeom prst="rect">
            <a:avLst/>
          </a:prstGeom>
          <a:solidFill>
            <a:srgbClr val="FFFF00">
              <a:alpha val="42000"/>
            </a:srgb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/>
      <p:bldP spid="15" grpId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61" grpId="0" animBg="1"/>
      <p:bldP spid="61" grpId="1" animBg="1"/>
      <p:bldP spid="65" grpId="0" animBg="1"/>
      <p:bldP spid="65" grpId="1" animBg="1"/>
      <p:bldP spid="68" grpId="0"/>
      <p:bldP spid="68" grpId="1"/>
      <p:bldP spid="69" grpId="0" animBg="1"/>
      <p:bldP spid="69" grpId="1" animBg="1"/>
      <p:bldP spid="93" grpId="0" animBg="1"/>
      <p:bldP spid="94" grpId="0" animBg="1"/>
      <p:bldP spid="95" grpId="0" animBg="1"/>
      <p:bldP spid="96" grpId="0" animBg="1"/>
      <p:bldP spid="96" grpId="1" animBg="1"/>
      <p:bldP spid="97" grpId="0" animBg="1"/>
      <p:bldP spid="97" grpId="1" animBg="1"/>
      <p:bldP spid="103" grpId="0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58" grpId="0" animBg="1"/>
      <p:bldP spid="58" grpId="1" animBg="1"/>
      <p:bldP spid="60" grpId="0" animBg="1"/>
      <p:bldP spid="60" grpId="1" animBg="1"/>
      <p:bldP spid="62" grpId="0" animBg="1"/>
      <p:bldP spid="62" grpId="1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2" name="Picture 1" descr="lake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94" y="1308100"/>
            <a:ext cx="5136705" cy="440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0700" y="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Streams, lakes and wetland </a:t>
            </a:r>
            <a:r>
              <a:rPr lang="en-US" sz="3600" dirty="0" smtClean="0"/>
              <a:t>interactions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39700" y="1943100"/>
            <a:ext cx="373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Contours give levels of hydraulic head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9701" y="2438400"/>
            <a:ext cx="368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Wetlands or lakes are found where hydraulic head and surface are at same elevation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1" y="3416300"/>
            <a:ext cx="346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water can feed into groundwater or be replenished by ground water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3200" y="4470400"/>
            <a:ext cx="328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Pay attention to direction of flow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565900" y="1473200"/>
            <a:ext cx="50800" cy="8255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1625600"/>
            <a:ext cx="295961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Gradient induced flow to lake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8500" y="4686300"/>
            <a:ext cx="321761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Gradient induced flow from lake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946900" y="3848100"/>
            <a:ext cx="101600" cy="7620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0556 0.21556 " pathEditMode="relative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01806 0.18445 " pathEditMode="relative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6" name="Picture 5" descr="lak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1320800"/>
            <a:ext cx="5270500" cy="4387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0700" y="127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Streams, lakes and wetland </a:t>
            </a:r>
            <a:r>
              <a:rPr lang="en-US" sz="3600" dirty="0" smtClean="0"/>
              <a:t>interactions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79401" y="1981200"/>
            <a:ext cx="284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can gain water from groundwater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15900" y="3810000"/>
            <a:ext cx="342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Stream has flow from lake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467600" y="1778000"/>
            <a:ext cx="749300" cy="6985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13300" y="1943100"/>
            <a:ext cx="685800" cy="5842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553200" y="3746500"/>
            <a:ext cx="38100" cy="7239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302500" y="4025900"/>
            <a:ext cx="622300" cy="7874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99100" y="4229100"/>
            <a:ext cx="685800" cy="5842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14401" y="2781300"/>
            <a:ext cx="303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</a:t>
            </a:r>
            <a:r>
              <a:rPr lang="en-US" sz="2400" dirty="0" smtClean="0"/>
              <a:t>loses </a:t>
            </a:r>
            <a:r>
              <a:rPr lang="en-US" sz="2400" dirty="0"/>
              <a:t>water through a stream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76301" y="4330700"/>
            <a:ext cx="2781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is gaining flow from groundwater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2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10278 0.14 " pathEditMode="relative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09167 0.157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7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0139 0.1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04305 0.06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3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77778E-6 L -0.06528 0.10889 " pathEditMode="relative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4" name="Picture 3" descr="Lake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1520183"/>
            <a:ext cx="4889500" cy="4194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0700" y="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Streams, lakes and wetland </a:t>
            </a:r>
            <a:r>
              <a:rPr lang="en-US" sz="3600" dirty="0" smtClean="0"/>
              <a:t>interactions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44500" y="1892300"/>
            <a:ext cx="3136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gaining from groundwater and from stream flow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19100" y="4025900"/>
            <a:ext cx="336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losing only from groundwater flow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01701" y="3098800"/>
            <a:ext cx="280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Streams gaining from groundwater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867400" y="1981200"/>
            <a:ext cx="165100" cy="4445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72100" y="2184400"/>
            <a:ext cx="419100" cy="3556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97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4" name="Picture 3" descr="Lake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683617"/>
            <a:ext cx="4699000" cy="4031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0700" y="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Streams, lakes and wetland </a:t>
            </a:r>
            <a:r>
              <a:rPr lang="en-US" sz="3600" dirty="0" smtClean="0"/>
              <a:t>interactions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20701" y="2260600"/>
            <a:ext cx="347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gaining from streams and groundwater flow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" y="3302000"/>
            <a:ext cx="337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losing from streams and groundwater flow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4704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streams gaining from groundwater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544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4" name="Picture 3" descr="lake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618244"/>
            <a:ext cx="4775200" cy="4096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0700" y="127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Streams, lakes and wetland </a:t>
            </a:r>
            <a:r>
              <a:rPr lang="en-US" sz="3600" dirty="0" smtClean="0"/>
              <a:t>interactions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65100" y="2006600"/>
            <a:ext cx="450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gaining from streams a </a:t>
            </a:r>
            <a:r>
              <a:rPr lang="en-US" sz="2400" dirty="0" err="1" smtClean="0"/>
              <a:t>nd</a:t>
            </a:r>
            <a:r>
              <a:rPr lang="en-US" sz="2400" dirty="0" smtClean="0"/>
              <a:t> groundwater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5901" y="2946400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losing from stream and groundwater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8801" y="4140200"/>
            <a:ext cx="336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Lower stream losing to groundwater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223000" y="4800600"/>
            <a:ext cx="139700" cy="4445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946900" y="4826000"/>
            <a:ext cx="165100" cy="5207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2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4" name="Picture 3" descr="Lake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236897"/>
            <a:ext cx="5219700" cy="4478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0700" y="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Streams, lakes and wetland </a:t>
            </a:r>
            <a:r>
              <a:rPr lang="en-US" sz="3600" dirty="0" smtClean="0"/>
              <a:t>interactions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1" y="1879600"/>
            <a:ext cx="314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gaining from groundwater and from streams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6900" y="3314700"/>
            <a:ext cx="2603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No surface or groundwater leaving lake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Module 5 Summary</a:t>
            </a:r>
            <a:endParaRPr lang="en-US" sz="36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0500" y="1600200"/>
            <a:ext cx="8953500" cy="38989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Master new vocabulary and geologic terms</a:t>
            </a:r>
          </a:p>
          <a:p>
            <a:r>
              <a:rPr lang="en-US" sz="1600" dirty="0" smtClean="0"/>
              <a:t>Be able to construct qualitatively correct </a:t>
            </a:r>
            <a:r>
              <a:rPr lang="en-US" sz="1600" dirty="0" err="1" smtClean="0"/>
              <a:t>flownets</a:t>
            </a:r>
            <a:r>
              <a:rPr lang="en-US" sz="1600" dirty="0" smtClean="0"/>
              <a:t> for all cross-sectional examples given in Chapter 7</a:t>
            </a:r>
          </a:p>
          <a:p>
            <a:r>
              <a:rPr lang="en-US" sz="1600" dirty="0" smtClean="0"/>
              <a:t>Be able to identify areas of recharge and discharge and to be able to show how hydraulic heads varies with depth.</a:t>
            </a:r>
          </a:p>
          <a:p>
            <a:r>
              <a:rPr lang="en-US" sz="1600" dirty="0" smtClean="0"/>
              <a:t>Understand the concepts of local </a:t>
            </a:r>
            <a:r>
              <a:rPr lang="en-US" sz="1600" dirty="0" err="1" smtClean="0"/>
              <a:t>vs</a:t>
            </a:r>
            <a:r>
              <a:rPr lang="en-US" sz="1600" dirty="0" smtClean="0"/>
              <a:t> regional flow and be able to identify it in </a:t>
            </a:r>
            <a:r>
              <a:rPr lang="en-US" sz="1600" dirty="0" err="1" smtClean="0"/>
              <a:t>flownets</a:t>
            </a:r>
            <a:r>
              <a:rPr lang="en-US" sz="1600" dirty="0" smtClean="0"/>
              <a:t> given in chapter 7</a:t>
            </a:r>
          </a:p>
          <a:p>
            <a:r>
              <a:rPr lang="en-US" sz="1600" dirty="0" smtClean="0"/>
              <a:t>Be able to locate and label “flow system boundaries” and “stagnation points” on </a:t>
            </a:r>
            <a:r>
              <a:rPr lang="en-US" sz="1600" dirty="0" err="1" smtClean="0"/>
              <a:t>flownets</a:t>
            </a:r>
            <a:endParaRPr lang="en-US" sz="1600" dirty="0" smtClean="0"/>
          </a:p>
          <a:p>
            <a:r>
              <a:rPr lang="en-US" sz="1600" dirty="0" smtClean="0"/>
              <a:t>Understand qualitatively how anisotropy of hydraulic conductivity impacts flow direction</a:t>
            </a:r>
          </a:p>
          <a:p>
            <a:r>
              <a:rPr lang="en-US" sz="1600" dirty="0" smtClean="0"/>
              <a:t>Be able to undertake quantitative calculation of flow direction and fluxes in anisotropic situations</a:t>
            </a:r>
          </a:p>
          <a:p>
            <a:r>
              <a:rPr lang="en-US" sz="1600" dirty="0" smtClean="0"/>
              <a:t>Be able to give examples that illustrate the principal of “dynamic equilibrium” in groundwater systems</a:t>
            </a:r>
          </a:p>
          <a:p>
            <a:r>
              <a:rPr lang="en-US" sz="1600" dirty="0" smtClean="0"/>
              <a:t>Understand that some groundwater is “non-cyclical”</a:t>
            </a:r>
          </a:p>
          <a:p>
            <a:r>
              <a:rPr lang="en-US" sz="1600" dirty="0" smtClean="0"/>
              <a:t>Understand principals associated with the interaction of groundwater with surface water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4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8800" y="2501900"/>
            <a:ext cx="485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End:   Module 5 - Regional Groundwater Flow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3467100"/>
            <a:ext cx="497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Coming Up:  Geologic Occurrences of Groundwater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4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pic>
        <p:nvPicPr>
          <p:cNvPr id="5" name="Picture 4" descr="Toth196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698500"/>
            <a:ext cx="698500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244068"/>
            <a:ext cx="260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Fetter 7.3 from </a:t>
            </a:r>
            <a:r>
              <a:rPr lang="en-US" dirty="0" err="1" smtClean="0"/>
              <a:t>Toth</a:t>
            </a:r>
            <a:r>
              <a:rPr lang="en-US" dirty="0" smtClean="0"/>
              <a:t> 1960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5256768"/>
            <a:ext cx="614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Flownet</a:t>
            </a:r>
            <a:r>
              <a:rPr lang="en-US" dirty="0" smtClean="0"/>
              <a:t> for regional groundwater flow with sloping water table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509000" y="1892300"/>
            <a:ext cx="381000" cy="2933700"/>
          </a:xfrm>
          <a:prstGeom prst="rect">
            <a:avLst/>
          </a:prstGeom>
          <a:solidFill>
            <a:srgbClr val="FFFF00">
              <a:alpha val="40000"/>
            </a:srgb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17700" y="1955800"/>
            <a:ext cx="381000" cy="2933700"/>
          </a:xfrm>
          <a:prstGeom prst="rect">
            <a:avLst/>
          </a:prstGeom>
          <a:solidFill>
            <a:srgbClr val="FFFF00">
              <a:alpha val="40000"/>
            </a:srgb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13000" y="4622800"/>
            <a:ext cx="6007100" cy="381000"/>
          </a:xfrm>
          <a:prstGeom prst="rect">
            <a:avLst/>
          </a:prstGeom>
          <a:solidFill>
            <a:srgbClr val="FFFF00">
              <a:alpha val="40000"/>
            </a:srgb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93900" y="1816100"/>
            <a:ext cx="6845300" cy="241300"/>
          </a:xfrm>
          <a:prstGeom prst="rect">
            <a:avLst/>
          </a:prstGeom>
          <a:solidFill>
            <a:srgbClr val="3366FF">
              <a:alpha val="40000"/>
            </a:srgb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7500" y="1714500"/>
            <a:ext cx="3530600" cy="32385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2000"/>
                </a:schemeClr>
              </a:gs>
              <a:gs pos="80000">
                <a:schemeClr val="accent1">
                  <a:shade val="93000"/>
                  <a:satMod val="130000"/>
                  <a:alpha val="42000"/>
                </a:schemeClr>
              </a:gs>
              <a:gs pos="100000">
                <a:schemeClr val="accent1">
                  <a:shade val="94000"/>
                  <a:satMod val="135000"/>
                  <a:alpha val="42000"/>
                </a:schemeClr>
              </a:gs>
            </a:gsLst>
            <a:lin ang="16200000" scaled="0"/>
            <a:tileRect/>
          </a:gra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92400" y="139700"/>
            <a:ext cx="566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Sloping water table (High on right side)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858000" y="1905000"/>
            <a:ext cx="419100" cy="2667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044700" y="1828800"/>
            <a:ext cx="6680200" cy="2622848"/>
          </a:xfrm>
          <a:custGeom>
            <a:avLst/>
            <a:gdLst>
              <a:gd name="connsiteX0" fmla="*/ 6680200 w 6680200"/>
              <a:gd name="connsiteY0" fmla="*/ 0 h 2622848"/>
              <a:gd name="connsiteX1" fmla="*/ 6654800 w 6680200"/>
              <a:gd name="connsiteY1" fmla="*/ 241300 h 2622848"/>
              <a:gd name="connsiteX2" fmla="*/ 6553200 w 6680200"/>
              <a:gd name="connsiteY2" fmla="*/ 546100 h 2622848"/>
              <a:gd name="connsiteX3" fmla="*/ 6451600 w 6680200"/>
              <a:gd name="connsiteY3" fmla="*/ 850900 h 2622848"/>
              <a:gd name="connsiteX4" fmla="*/ 6362700 w 6680200"/>
              <a:gd name="connsiteY4" fmla="*/ 1092200 h 2622848"/>
              <a:gd name="connsiteX5" fmla="*/ 6108700 w 6680200"/>
              <a:gd name="connsiteY5" fmla="*/ 1524000 h 2622848"/>
              <a:gd name="connsiteX6" fmla="*/ 5778500 w 6680200"/>
              <a:gd name="connsiteY6" fmla="*/ 1917700 h 2622848"/>
              <a:gd name="connsiteX7" fmla="*/ 5232400 w 6680200"/>
              <a:gd name="connsiteY7" fmla="*/ 2247900 h 2622848"/>
              <a:gd name="connsiteX8" fmla="*/ 4521200 w 6680200"/>
              <a:gd name="connsiteY8" fmla="*/ 2489200 h 2622848"/>
              <a:gd name="connsiteX9" fmla="*/ 3911600 w 6680200"/>
              <a:gd name="connsiteY9" fmla="*/ 2590800 h 2622848"/>
              <a:gd name="connsiteX10" fmla="*/ 3352800 w 6680200"/>
              <a:gd name="connsiteY10" fmla="*/ 2603500 h 2622848"/>
              <a:gd name="connsiteX11" fmla="*/ 2743200 w 6680200"/>
              <a:gd name="connsiteY11" fmla="*/ 2616200 h 2622848"/>
              <a:gd name="connsiteX12" fmla="*/ 1981200 w 6680200"/>
              <a:gd name="connsiteY12" fmla="*/ 2489200 h 2622848"/>
              <a:gd name="connsiteX13" fmla="*/ 1308100 w 6680200"/>
              <a:gd name="connsiteY13" fmla="*/ 2247900 h 2622848"/>
              <a:gd name="connsiteX14" fmla="*/ 685800 w 6680200"/>
              <a:gd name="connsiteY14" fmla="*/ 1892300 h 2622848"/>
              <a:gd name="connsiteX15" fmla="*/ 342900 w 6680200"/>
              <a:gd name="connsiteY15" fmla="*/ 1422400 h 2622848"/>
              <a:gd name="connsiteX16" fmla="*/ 63500 w 6680200"/>
              <a:gd name="connsiteY16" fmla="*/ 774700 h 2622848"/>
              <a:gd name="connsiteX17" fmla="*/ 0 w 6680200"/>
              <a:gd name="connsiteY17" fmla="*/ 127000 h 262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80200" h="2622848">
                <a:moveTo>
                  <a:pt x="6680200" y="0"/>
                </a:moveTo>
                <a:cubicBezTo>
                  <a:pt x="6678083" y="75141"/>
                  <a:pt x="6675967" y="150283"/>
                  <a:pt x="6654800" y="241300"/>
                </a:cubicBezTo>
                <a:cubicBezTo>
                  <a:pt x="6633633" y="332317"/>
                  <a:pt x="6553200" y="546100"/>
                  <a:pt x="6553200" y="546100"/>
                </a:cubicBezTo>
                <a:cubicBezTo>
                  <a:pt x="6519333" y="647700"/>
                  <a:pt x="6483350" y="759883"/>
                  <a:pt x="6451600" y="850900"/>
                </a:cubicBezTo>
                <a:cubicBezTo>
                  <a:pt x="6419850" y="941917"/>
                  <a:pt x="6419850" y="980017"/>
                  <a:pt x="6362700" y="1092200"/>
                </a:cubicBezTo>
                <a:cubicBezTo>
                  <a:pt x="6305550" y="1204383"/>
                  <a:pt x="6206067" y="1386417"/>
                  <a:pt x="6108700" y="1524000"/>
                </a:cubicBezTo>
                <a:cubicBezTo>
                  <a:pt x="6011333" y="1661583"/>
                  <a:pt x="5924550" y="1797050"/>
                  <a:pt x="5778500" y="1917700"/>
                </a:cubicBezTo>
                <a:cubicBezTo>
                  <a:pt x="5632450" y="2038350"/>
                  <a:pt x="5441950" y="2152650"/>
                  <a:pt x="5232400" y="2247900"/>
                </a:cubicBezTo>
                <a:cubicBezTo>
                  <a:pt x="5022850" y="2343150"/>
                  <a:pt x="4741333" y="2432050"/>
                  <a:pt x="4521200" y="2489200"/>
                </a:cubicBezTo>
                <a:cubicBezTo>
                  <a:pt x="4301067" y="2546350"/>
                  <a:pt x="4106333" y="2571750"/>
                  <a:pt x="3911600" y="2590800"/>
                </a:cubicBezTo>
                <a:cubicBezTo>
                  <a:pt x="3716867" y="2609850"/>
                  <a:pt x="3352800" y="2603500"/>
                  <a:pt x="3352800" y="2603500"/>
                </a:cubicBezTo>
                <a:cubicBezTo>
                  <a:pt x="3158067" y="2607733"/>
                  <a:pt x="2971800" y="2635250"/>
                  <a:pt x="2743200" y="2616200"/>
                </a:cubicBezTo>
                <a:cubicBezTo>
                  <a:pt x="2514600" y="2597150"/>
                  <a:pt x="2220383" y="2550583"/>
                  <a:pt x="1981200" y="2489200"/>
                </a:cubicBezTo>
                <a:cubicBezTo>
                  <a:pt x="1742017" y="2427817"/>
                  <a:pt x="1524000" y="2347383"/>
                  <a:pt x="1308100" y="2247900"/>
                </a:cubicBezTo>
                <a:cubicBezTo>
                  <a:pt x="1092200" y="2148417"/>
                  <a:pt x="846667" y="2029883"/>
                  <a:pt x="685800" y="1892300"/>
                </a:cubicBezTo>
                <a:cubicBezTo>
                  <a:pt x="524933" y="1754717"/>
                  <a:pt x="446617" y="1608667"/>
                  <a:pt x="342900" y="1422400"/>
                </a:cubicBezTo>
                <a:cubicBezTo>
                  <a:pt x="239183" y="1236133"/>
                  <a:pt x="120650" y="990600"/>
                  <a:pt x="63500" y="774700"/>
                </a:cubicBezTo>
                <a:cubicBezTo>
                  <a:pt x="6350" y="558800"/>
                  <a:pt x="0" y="127000"/>
                  <a:pt x="0" y="12700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699000" y="1905000"/>
            <a:ext cx="1168400" cy="68710"/>
          </a:xfrm>
          <a:custGeom>
            <a:avLst/>
            <a:gdLst>
              <a:gd name="connsiteX0" fmla="*/ 1168400 w 1168400"/>
              <a:gd name="connsiteY0" fmla="*/ 0 h 68710"/>
              <a:gd name="connsiteX1" fmla="*/ 838200 w 1168400"/>
              <a:gd name="connsiteY1" fmla="*/ 63500 h 68710"/>
              <a:gd name="connsiteX2" fmla="*/ 495300 w 1168400"/>
              <a:gd name="connsiteY2" fmla="*/ 63500 h 68710"/>
              <a:gd name="connsiteX3" fmla="*/ 266700 w 1168400"/>
              <a:gd name="connsiteY3" fmla="*/ 50800 h 68710"/>
              <a:gd name="connsiteX4" fmla="*/ 0 w 1168400"/>
              <a:gd name="connsiteY4" fmla="*/ 50800 h 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68710">
                <a:moveTo>
                  <a:pt x="1168400" y="0"/>
                </a:moveTo>
                <a:cubicBezTo>
                  <a:pt x="1059391" y="26458"/>
                  <a:pt x="950383" y="52917"/>
                  <a:pt x="838200" y="63500"/>
                </a:cubicBezTo>
                <a:cubicBezTo>
                  <a:pt x="726017" y="74083"/>
                  <a:pt x="590550" y="65617"/>
                  <a:pt x="495300" y="63500"/>
                </a:cubicBezTo>
                <a:cubicBezTo>
                  <a:pt x="400050" y="61383"/>
                  <a:pt x="349250" y="52917"/>
                  <a:pt x="266700" y="50800"/>
                </a:cubicBezTo>
                <a:cubicBezTo>
                  <a:pt x="184150" y="48683"/>
                  <a:pt x="0" y="50800"/>
                  <a:pt x="0" y="5080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34000" y="673100"/>
            <a:ext cx="3568700" cy="4445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1000"/>
                </a:schemeClr>
              </a:gs>
              <a:gs pos="80000">
                <a:schemeClr val="accent1">
                  <a:shade val="93000"/>
                  <a:satMod val="130000"/>
                  <a:alpha val="41000"/>
                </a:schemeClr>
              </a:gs>
              <a:gs pos="100000">
                <a:schemeClr val="accent1">
                  <a:shade val="94000"/>
                  <a:satMod val="135000"/>
                  <a:alpha val="4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41500" y="723900"/>
            <a:ext cx="3568700" cy="4445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1000"/>
                </a:schemeClr>
              </a:gs>
              <a:gs pos="80000">
                <a:schemeClr val="accent1">
                  <a:shade val="93000"/>
                  <a:satMod val="130000"/>
                  <a:alpha val="41000"/>
                </a:schemeClr>
              </a:gs>
              <a:gs pos="100000">
                <a:schemeClr val="accent1">
                  <a:shade val="94000"/>
                  <a:satMod val="135000"/>
                  <a:alpha val="4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th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2600"/>
            <a:ext cx="9101371" cy="245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00" y="4876800"/>
            <a:ext cx="122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Fetter 7.4A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4876800"/>
            <a:ext cx="16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Toth</a:t>
            </a:r>
            <a:r>
              <a:rPr lang="en-US" dirty="0" smtClean="0"/>
              <a:t> 1963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37001" y="4762500"/>
            <a:ext cx="46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Flownet</a:t>
            </a:r>
            <a:r>
              <a:rPr lang="en-US" dirty="0" smtClean="0"/>
              <a:t> for basin with 20:1 aspect ratio and sloping water table with undulations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305800" y="3873500"/>
            <a:ext cx="673100" cy="509032"/>
            <a:chOff x="8305800" y="3873500"/>
            <a:chExt cx="673100" cy="509032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8305800" y="3873500"/>
              <a:ext cx="546100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318500" y="4013200"/>
              <a:ext cx="660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91300" y="3848100"/>
            <a:ext cx="673100" cy="509032"/>
            <a:chOff x="8458200" y="4025900"/>
            <a:chExt cx="673100" cy="509032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8458200" y="4025900"/>
              <a:ext cx="546100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470900" y="4165600"/>
              <a:ext cx="660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86300" y="3810000"/>
            <a:ext cx="673100" cy="509032"/>
            <a:chOff x="8458200" y="4025900"/>
            <a:chExt cx="673100" cy="50903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8458200" y="4025900"/>
              <a:ext cx="546100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470900" y="4165600"/>
              <a:ext cx="660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51100" y="3810000"/>
            <a:ext cx="673100" cy="509032"/>
            <a:chOff x="8458200" y="4025900"/>
            <a:chExt cx="673100" cy="509032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8458200" y="4025900"/>
              <a:ext cx="546100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470900" y="4165600"/>
              <a:ext cx="660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13400" y="3835400"/>
            <a:ext cx="673100" cy="509032"/>
            <a:chOff x="8458200" y="4025900"/>
            <a:chExt cx="673100" cy="509032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8458200" y="4025900"/>
              <a:ext cx="546100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470900" y="4165600"/>
              <a:ext cx="660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42200" y="3860800"/>
            <a:ext cx="673100" cy="509032"/>
            <a:chOff x="8458200" y="4025900"/>
            <a:chExt cx="673100" cy="509032"/>
          </a:xfrm>
        </p:grpSpPr>
        <p:cxnSp>
          <p:nvCxnSpPr>
            <p:cNvPr id="27" name="Straight Arrow Connector 26"/>
            <p:cNvCxnSpPr/>
            <p:nvPr/>
          </p:nvCxnSpPr>
          <p:spPr>
            <a:xfrm flipH="1">
              <a:off x="8458200" y="4025900"/>
              <a:ext cx="546100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70900" y="4165600"/>
              <a:ext cx="660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81400" y="3810000"/>
            <a:ext cx="673100" cy="521732"/>
            <a:chOff x="8458200" y="4051300"/>
            <a:chExt cx="673100" cy="521732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8458200" y="4051300"/>
              <a:ext cx="546100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470900" y="4203700"/>
              <a:ext cx="660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73200" y="3797300"/>
            <a:ext cx="673100" cy="509032"/>
            <a:chOff x="8458200" y="4025900"/>
            <a:chExt cx="673100" cy="509032"/>
          </a:xfrm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8458200" y="4025900"/>
              <a:ext cx="546100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470900" y="4165600"/>
              <a:ext cx="660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79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700" y="48768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Fetter 7.4B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4876800"/>
            <a:ext cx="16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Toth</a:t>
            </a:r>
            <a:r>
              <a:rPr lang="en-US" dirty="0" smtClean="0"/>
              <a:t> 1963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37001" y="4762500"/>
            <a:ext cx="46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Flownet</a:t>
            </a:r>
            <a:r>
              <a:rPr lang="en-US" dirty="0" smtClean="0"/>
              <a:t> for basin with 2:1 aspect ratio and sloping water table with undulations</a:t>
            </a:r>
            <a:endParaRPr lang="en-US" dirty="0"/>
          </a:p>
        </p:txBody>
      </p:sp>
      <p:pic>
        <p:nvPicPr>
          <p:cNvPr id="6" name="Picture 5" descr="Toth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95" y="469900"/>
            <a:ext cx="7206305" cy="41423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940300" y="825500"/>
            <a:ext cx="1079500" cy="520700"/>
          </a:xfrm>
          <a:custGeom>
            <a:avLst/>
            <a:gdLst>
              <a:gd name="connsiteX0" fmla="*/ 1130300 w 1130300"/>
              <a:gd name="connsiteY0" fmla="*/ 0 h 583720"/>
              <a:gd name="connsiteX1" fmla="*/ 1066800 w 1130300"/>
              <a:gd name="connsiteY1" fmla="*/ 203200 h 583720"/>
              <a:gd name="connsiteX2" fmla="*/ 990600 w 1130300"/>
              <a:gd name="connsiteY2" fmla="*/ 330200 h 583720"/>
              <a:gd name="connsiteX3" fmla="*/ 889000 w 1130300"/>
              <a:gd name="connsiteY3" fmla="*/ 444500 h 583720"/>
              <a:gd name="connsiteX4" fmla="*/ 698500 w 1130300"/>
              <a:gd name="connsiteY4" fmla="*/ 571500 h 583720"/>
              <a:gd name="connsiteX5" fmla="*/ 546100 w 1130300"/>
              <a:gd name="connsiteY5" fmla="*/ 571500 h 583720"/>
              <a:gd name="connsiteX6" fmla="*/ 330200 w 1130300"/>
              <a:gd name="connsiteY6" fmla="*/ 508000 h 583720"/>
              <a:gd name="connsiteX7" fmla="*/ 127000 w 1130300"/>
              <a:gd name="connsiteY7" fmla="*/ 368300 h 583720"/>
              <a:gd name="connsiteX8" fmla="*/ 0 w 1130300"/>
              <a:gd name="connsiteY8" fmla="*/ 88900 h 58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300" h="583720">
                <a:moveTo>
                  <a:pt x="1130300" y="0"/>
                </a:moveTo>
                <a:cubicBezTo>
                  <a:pt x="1110191" y="74083"/>
                  <a:pt x="1090083" y="148167"/>
                  <a:pt x="1066800" y="203200"/>
                </a:cubicBezTo>
                <a:cubicBezTo>
                  <a:pt x="1043517" y="258233"/>
                  <a:pt x="1020233" y="289984"/>
                  <a:pt x="990600" y="330200"/>
                </a:cubicBezTo>
                <a:cubicBezTo>
                  <a:pt x="960967" y="370416"/>
                  <a:pt x="937683" y="404283"/>
                  <a:pt x="889000" y="444500"/>
                </a:cubicBezTo>
                <a:cubicBezTo>
                  <a:pt x="840317" y="484717"/>
                  <a:pt x="755650" y="550333"/>
                  <a:pt x="698500" y="571500"/>
                </a:cubicBezTo>
                <a:cubicBezTo>
                  <a:pt x="641350" y="592667"/>
                  <a:pt x="607483" y="582083"/>
                  <a:pt x="546100" y="571500"/>
                </a:cubicBezTo>
                <a:cubicBezTo>
                  <a:pt x="484717" y="560917"/>
                  <a:pt x="400050" y="541867"/>
                  <a:pt x="330200" y="508000"/>
                </a:cubicBezTo>
                <a:cubicBezTo>
                  <a:pt x="260350" y="474133"/>
                  <a:pt x="182033" y="438150"/>
                  <a:pt x="127000" y="368300"/>
                </a:cubicBezTo>
                <a:cubicBezTo>
                  <a:pt x="71967" y="298450"/>
                  <a:pt x="0" y="88900"/>
                  <a:pt x="0" y="8890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073400" y="711201"/>
            <a:ext cx="4940300" cy="1765300"/>
          </a:xfrm>
          <a:custGeom>
            <a:avLst/>
            <a:gdLst>
              <a:gd name="connsiteX0" fmla="*/ 5105400 w 5105400"/>
              <a:gd name="connsiteY0" fmla="*/ 0 h 1884477"/>
              <a:gd name="connsiteX1" fmla="*/ 4978400 w 5105400"/>
              <a:gd name="connsiteY1" fmla="*/ 609600 h 1884477"/>
              <a:gd name="connsiteX2" fmla="*/ 4483100 w 5105400"/>
              <a:gd name="connsiteY2" fmla="*/ 1168400 h 1884477"/>
              <a:gd name="connsiteX3" fmla="*/ 3733800 w 5105400"/>
              <a:gd name="connsiteY3" fmla="*/ 1651000 h 1884477"/>
              <a:gd name="connsiteX4" fmla="*/ 3111500 w 5105400"/>
              <a:gd name="connsiteY4" fmla="*/ 1828800 h 1884477"/>
              <a:gd name="connsiteX5" fmla="*/ 2514600 w 5105400"/>
              <a:gd name="connsiteY5" fmla="*/ 1879600 h 1884477"/>
              <a:gd name="connsiteX6" fmla="*/ 1549400 w 5105400"/>
              <a:gd name="connsiteY6" fmla="*/ 1727200 h 1884477"/>
              <a:gd name="connsiteX7" fmla="*/ 762000 w 5105400"/>
              <a:gd name="connsiteY7" fmla="*/ 1422400 h 1884477"/>
              <a:gd name="connsiteX8" fmla="*/ 330200 w 5105400"/>
              <a:gd name="connsiteY8" fmla="*/ 1130300 h 1884477"/>
              <a:gd name="connsiteX9" fmla="*/ 101600 w 5105400"/>
              <a:gd name="connsiteY9" fmla="*/ 749300 h 1884477"/>
              <a:gd name="connsiteX10" fmla="*/ 0 w 5105400"/>
              <a:gd name="connsiteY10" fmla="*/ 114300 h 188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05400" h="1884477">
                <a:moveTo>
                  <a:pt x="5105400" y="0"/>
                </a:moveTo>
                <a:cubicBezTo>
                  <a:pt x="5093758" y="207433"/>
                  <a:pt x="5082117" y="414867"/>
                  <a:pt x="4978400" y="609600"/>
                </a:cubicBezTo>
                <a:cubicBezTo>
                  <a:pt x="4874683" y="804333"/>
                  <a:pt x="4690533" y="994833"/>
                  <a:pt x="4483100" y="1168400"/>
                </a:cubicBezTo>
                <a:cubicBezTo>
                  <a:pt x="4275667" y="1341967"/>
                  <a:pt x="3962400" y="1540933"/>
                  <a:pt x="3733800" y="1651000"/>
                </a:cubicBezTo>
                <a:cubicBezTo>
                  <a:pt x="3505200" y="1761067"/>
                  <a:pt x="3314700" y="1790700"/>
                  <a:pt x="3111500" y="1828800"/>
                </a:cubicBezTo>
                <a:cubicBezTo>
                  <a:pt x="2908300" y="1866900"/>
                  <a:pt x="2774950" y="1896533"/>
                  <a:pt x="2514600" y="1879600"/>
                </a:cubicBezTo>
                <a:cubicBezTo>
                  <a:pt x="2254250" y="1862667"/>
                  <a:pt x="1841500" y="1803400"/>
                  <a:pt x="1549400" y="1727200"/>
                </a:cubicBezTo>
                <a:cubicBezTo>
                  <a:pt x="1257300" y="1651000"/>
                  <a:pt x="965200" y="1521883"/>
                  <a:pt x="762000" y="1422400"/>
                </a:cubicBezTo>
                <a:cubicBezTo>
                  <a:pt x="558800" y="1322917"/>
                  <a:pt x="440267" y="1242483"/>
                  <a:pt x="330200" y="1130300"/>
                </a:cubicBezTo>
                <a:cubicBezTo>
                  <a:pt x="220133" y="1018117"/>
                  <a:pt x="156633" y="918633"/>
                  <a:pt x="101600" y="749300"/>
                </a:cubicBezTo>
                <a:cubicBezTo>
                  <a:pt x="46567" y="579967"/>
                  <a:pt x="0" y="114300"/>
                  <a:pt x="0" y="11430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95500" y="863600"/>
            <a:ext cx="6934200" cy="3420770"/>
          </a:xfrm>
          <a:custGeom>
            <a:avLst/>
            <a:gdLst>
              <a:gd name="connsiteX0" fmla="*/ 7368835 w 7368835"/>
              <a:gd name="connsiteY0" fmla="*/ 0 h 3623970"/>
              <a:gd name="connsiteX1" fmla="*/ 7330735 w 7368835"/>
              <a:gd name="connsiteY1" fmla="*/ 1498600 h 3623970"/>
              <a:gd name="connsiteX2" fmla="*/ 7152935 w 7368835"/>
              <a:gd name="connsiteY2" fmla="*/ 2641600 h 3623970"/>
              <a:gd name="connsiteX3" fmla="*/ 6035335 w 7368835"/>
              <a:gd name="connsiteY3" fmla="*/ 3390900 h 3623970"/>
              <a:gd name="connsiteX4" fmla="*/ 3685835 w 7368835"/>
              <a:gd name="connsiteY4" fmla="*/ 3517900 h 3623970"/>
              <a:gd name="connsiteX5" fmla="*/ 701335 w 7368835"/>
              <a:gd name="connsiteY5" fmla="*/ 3429000 h 3623970"/>
              <a:gd name="connsiteX6" fmla="*/ 91735 w 7368835"/>
              <a:gd name="connsiteY6" fmla="*/ 1270000 h 3623970"/>
              <a:gd name="connsiteX7" fmla="*/ 2835 w 7368835"/>
              <a:gd name="connsiteY7" fmla="*/ 12700 h 362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8835" h="3623970">
                <a:moveTo>
                  <a:pt x="7368835" y="0"/>
                </a:moveTo>
                <a:cubicBezTo>
                  <a:pt x="7367776" y="529166"/>
                  <a:pt x="7366718" y="1058333"/>
                  <a:pt x="7330735" y="1498600"/>
                </a:cubicBezTo>
                <a:cubicBezTo>
                  <a:pt x="7294752" y="1938867"/>
                  <a:pt x="7368835" y="2326217"/>
                  <a:pt x="7152935" y="2641600"/>
                </a:cubicBezTo>
                <a:cubicBezTo>
                  <a:pt x="6937035" y="2956983"/>
                  <a:pt x="6613185" y="3244850"/>
                  <a:pt x="6035335" y="3390900"/>
                </a:cubicBezTo>
                <a:cubicBezTo>
                  <a:pt x="5457485" y="3536950"/>
                  <a:pt x="4574835" y="3511550"/>
                  <a:pt x="3685835" y="3517900"/>
                </a:cubicBezTo>
                <a:cubicBezTo>
                  <a:pt x="2796835" y="3524250"/>
                  <a:pt x="1300352" y="3803650"/>
                  <a:pt x="701335" y="3429000"/>
                </a:cubicBezTo>
                <a:cubicBezTo>
                  <a:pt x="102318" y="3054350"/>
                  <a:pt x="208152" y="1839383"/>
                  <a:pt x="91735" y="1270000"/>
                </a:cubicBezTo>
                <a:cubicBezTo>
                  <a:pt x="-24682" y="700617"/>
                  <a:pt x="2835" y="12700"/>
                  <a:pt x="2835" y="12700"/>
                </a:cubicBezTo>
              </a:path>
            </a:pathLst>
          </a:custGeom>
          <a:ln w="5715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61017</TotalTime>
  <Words>2873</Words>
  <Application>Microsoft Macintosh PowerPoint</Application>
  <PresentationFormat>On-screen Show (16:10)</PresentationFormat>
  <Paragraphs>506</Paragraphs>
  <Slides>67</Slides>
  <Notes>60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Office Theme</vt:lpstr>
      <vt:lpstr>Equation</vt:lpstr>
      <vt:lpstr>Microsoft Equation</vt:lpstr>
      <vt:lpstr>PowerPoint Presentation</vt:lpstr>
      <vt:lpstr>Module 5 Concepts</vt:lpstr>
      <vt:lpstr>Learning Goals</vt:lpstr>
      <vt:lpstr>Learning Goals-This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  <vt:lpstr>“Dynamic equilibrium”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Module 5 Summary</vt:lpstr>
      <vt:lpstr>PowerPoint Presentation</vt:lpstr>
    </vt:vector>
  </TitlesOfParts>
  <Company>Golder Associates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Doe, Tom</dc:creator>
  <cp:lastModifiedBy>J Michael Brown</cp:lastModifiedBy>
  <cp:revision>260</cp:revision>
  <cp:lastPrinted>2010-04-14T19:55:32Z</cp:lastPrinted>
  <dcterms:created xsi:type="dcterms:W3CDTF">2010-06-03T19:29:41Z</dcterms:created>
  <dcterms:modified xsi:type="dcterms:W3CDTF">2012-04-17T23:30:40Z</dcterms:modified>
</cp:coreProperties>
</file>