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96" y="-3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8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3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5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4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3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9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5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B0F42-C536-A649-9B3B-01B238B646F2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DE2D5-4A11-BA4A-975F-F2060E4C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0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57520" y="1767118"/>
            <a:ext cx="3962400" cy="1225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>
                <a:solidFill>
                  <a:srgbClr val="000000"/>
                </a:solidFill>
              </a:rPr>
              <a:t>ESS 454 </a:t>
            </a:r>
            <a:br>
              <a:rPr lang="en-US" sz="3600" smtClean="0">
                <a:solidFill>
                  <a:srgbClr val="000000"/>
                </a:solidFill>
              </a:rPr>
            </a:br>
            <a:r>
              <a:rPr lang="en-US" sz="3600" smtClean="0">
                <a:solidFill>
                  <a:srgbClr val="000000"/>
                </a:solidFill>
              </a:rPr>
              <a:t>Hydrogeology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4" name="Picture 3" descr="ess_banner_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9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4720" y="4826000"/>
            <a:ext cx="3037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Instructor: Michael Brown</a:t>
            </a:r>
          </a:p>
          <a:p>
            <a:r>
              <a:rPr lang="en-US" dirty="0" err="1" smtClean="0"/>
              <a:t>brown@ess.washington.edu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43083" y="3187700"/>
            <a:ext cx="2746917" cy="14605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Module 4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Flow to Wells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Preliminaries, Radial Flow and Well Function</a:t>
            </a:r>
          </a:p>
          <a:p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Non-dimensional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Variables, 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</a:rPr>
              <a:t>Theis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“Type” curve, and Cooper-Jacob Analysis</a:t>
            </a:r>
          </a:p>
          <a:p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Aquifer boundaries, Recharge, </a:t>
            </a:r>
            <a:r>
              <a:rPr lang="en-US" sz="1800" dirty="0" err="1">
                <a:solidFill>
                  <a:schemeClr val="tx2">
                    <a:lumMod val="50000"/>
                  </a:schemeClr>
                </a:solidFill>
              </a:rPr>
              <a:t>Thiem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 equation</a:t>
            </a:r>
          </a:p>
          <a:p>
            <a:r>
              <a:rPr lang="en-US" sz="1800" dirty="0">
                <a:solidFill>
                  <a:srgbClr val="948A54"/>
                </a:solidFill>
              </a:rPr>
              <a:t>Other “Type” </a:t>
            </a:r>
            <a:r>
              <a:rPr lang="en-US" sz="1800" dirty="0" smtClean="0">
                <a:solidFill>
                  <a:srgbClr val="948A54"/>
                </a:solidFill>
              </a:rPr>
              <a:t>curves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Well Testing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Last Comments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2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60350" y="1748367"/>
            <a:ext cx="8731250" cy="3771636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300" dirty="0" smtClean="0"/>
              <a:t>Master new vocabulary</a:t>
            </a:r>
          </a:p>
          <a:p>
            <a:r>
              <a:rPr lang="en-US" sz="4300" dirty="0" smtClean="0"/>
              <a:t>Understand concepts of “non-equilibrium flow”, ”steady-state flow” and “transient flow” and the geologic conditions that control flow</a:t>
            </a:r>
          </a:p>
          <a:p>
            <a:r>
              <a:rPr lang="en-US" sz="4300" dirty="0" smtClean="0"/>
              <a:t>Recognize the diffusion equation and Darcy’s Law in axial coordinates</a:t>
            </a:r>
          </a:p>
          <a:p>
            <a:r>
              <a:rPr lang="en-US" sz="4300" dirty="0" smtClean="0"/>
              <a:t>Understand (qualitatively and quantitatively) how water is produced from an aquifer to the well for both confined and unconfined aquifers</a:t>
            </a:r>
          </a:p>
          <a:p>
            <a:r>
              <a:rPr lang="en-US" sz="4300" dirty="0" smtClean="0"/>
              <a:t>Understand how the </a:t>
            </a:r>
            <a:r>
              <a:rPr lang="en-US" sz="4300" dirty="0" err="1" smtClean="0"/>
              <a:t>Theis</a:t>
            </a:r>
            <a:r>
              <a:rPr lang="en-US" sz="4300" dirty="0" smtClean="0"/>
              <a:t> equation was derived and be able to use the well function to calculate drawdown as a function of time and distance</a:t>
            </a:r>
          </a:p>
          <a:p>
            <a:r>
              <a:rPr lang="en-US" sz="4300" dirty="0" smtClean="0"/>
              <a:t>Be able to use non-dimensional variables to characterize the behavior of flow from wells</a:t>
            </a:r>
          </a:p>
          <a:p>
            <a:r>
              <a:rPr lang="en-US" sz="4300" dirty="0" smtClean="0"/>
              <a:t>Be able to identify when the </a:t>
            </a:r>
            <a:r>
              <a:rPr lang="en-US" sz="4300" dirty="0" err="1" smtClean="0"/>
              <a:t>Thiem</a:t>
            </a:r>
            <a:r>
              <a:rPr lang="en-US" sz="4300" dirty="0" smtClean="0"/>
              <a:t> equation is appropriate and use it in quantitative calculations</a:t>
            </a:r>
          </a:p>
          <a:p>
            <a:r>
              <a:rPr lang="en-US" sz="4300" dirty="0" smtClean="0"/>
              <a:t>Be able to use </a:t>
            </a:r>
            <a:r>
              <a:rPr lang="en-US" sz="4300" dirty="0" err="1" smtClean="0"/>
              <a:t>Theis</a:t>
            </a:r>
            <a:r>
              <a:rPr lang="en-US" sz="4300" dirty="0" smtClean="0"/>
              <a:t> and Jacob-Cooper methods to determine aquifer </a:t>
            </a:r>
            <a:r>
              <a:rPr lang="en-US" sz="4300" dirty="0" err="1" smtClean="0"/>
              <a:t>transmissivity</a:t>
            </a:r>
            <a:r>
              <a:rPr lang="en-US" sz="4300" dirty="0" smtClean="0"/>
              <a:t> and </a:t>
            </a:r>
            <a:r>
              <a:rPr lang="en-US" sz="4300" dirty="0" err="1" smtClean="0"/>
              <a:t>storativity</a:t>
            </a:r>
            <a:endParaRPr lang="en-US" sz="4300" dirty="0" smtClean="0"/>
          </a:p>
          <a:p>
            <a:r>
              <a:rPr lang="en-US" sz="4300" dirty="0" smtClean="0"/>
              <a:t>Be able to describe how draw-down curves are impacted by aquifer properties or recharge/barrier boundaries and quantitatively estimate the size of an aquifer</a:t>
            </a:r>
          </a:p>
          <a:p>
            <a:r>
              <a:rPr lang="en-US" sz="4300" dirty="0" smtClean="0"/>
              <a:t>Understand how aquifer properties are determined in slug tests and be able to undertake quantitative analysis of </a:t>
            </a:r>
            <a:r>
              <a:rPr lang="en-US" sz="4300" dirty="0" err="1" smtClean="0"/>
              <a:t>Hvorslev</a:t>
            </a:r>
            <a:r>
              <a:rPr lang="en-US" sz="4300" dirty="0" smtClean="0"/>
              <a:t> and Cooper-</a:t>
            </a:r>
            <a:r>
              <a:rPr lang="en-US" sz="4300" dirty="0" err="1" smtClean="0"/>
              <a:t>Bredehoeft</a:t>
            </a:r>
            <a:r>
              <a:rPr lang="en-US" sz="4300" dirty="0" smtClean="0"/>
              <a:t>-</a:t>
            </a:r>
            <a:r>
              <a:rPr lang="en-US" sz="4300" dirty="0" err="1" smtClean="0"/>
              <a:t>Papadopulos</a:t>
            </a:r>
            <a:r>
              <a:rPr lang="en-US" sz="4300" dirty="0" smtClean="0"/>
              <a:t> tests.</a:t>
            </a:r>
          </a:p>
          <a:p>
            <a:r>
              <a:rPr lang="en-US" sz="4300" dirty="0" smtClean="0"/>
              <a:t>Be able to describe what controls flow from wells starting at early time and extending to long time intervals</a:t>
            </a:r>
          </a:p>
          <a:p>
            <a:r>
              <a:rPr lang="en-US" sz="4300" dirty="0" smtClean="0"/>
              <a:t>Be able to describe quantitatively how drawdown behaves if nearby wells have overlapping cones of depression</a:t>
            </a:r>
          </a:p>
          <a:p>
            <a:r>
              <a:rPr lang="en-US" sz="4300" dirty="0" smtClean="0"/>
              <a:t>Understand the limits to what has been developed in this module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22500" y="266965"/>
            <a:ext cx="49657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6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76500" y="198120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End:  Flow to Wells 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02000" y="3098800"/>
            <a:ext cx="400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Coming Up:  Regional Groundwater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7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333" y="178065"/>
            <a:ext cx="4851400" cy="9525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Learning Objectives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056" y="19756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2156"/>
            <a:ext cx="1747520" cy="15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0200" y="1854200"/>
            <a:ext cx="8724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Understand contribution of borehole storage and skin effects to flow to wells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Be able to identify factors controlling well flow from initiation of pumping to late time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Understand (qualitatively and quantitatively) what is meant by well interference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Understand the effect of boundaries (recharge and barrier) on flow to wells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Understand what is meant by ambient flow in a borehole and what information can be gained from flow logging or a packer test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Recognize the large range of geometries in natural systems and the limits to application of the models discussed in this module</a:t>
            </a:r>
          </a:p>
        </p:txBody>
      </p:sp>
    </p:spTree>
    <p:extLst>
      <p:ext uri="{BB962C8B-B14F-4D97-AF65-F5344CB8AC3E}">
        <p14:creationId xmlns:p14="http://schemas.microsoft.com/office/powerpoint/2010/main" val="283362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333" y="178065"/>
            <a:ext cx="48514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Borehole Storage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9756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2156"/>
            <a:ext cx="1747520" cy="150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4400" y="1269999"/>
            <a:ext cx="6227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pumping begins, the first water comes from the borehole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2892" y="1710267"/>
            <a:ext cx="807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 aquifer has low T and S,  a large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h may be needed to induce flow into the well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199" y="2116666"/>
            <a:ext cx="7037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water is coming from Borehole Storage, </a:t>
            </a:r>
            <a:r>
              <a:rPr lang="en-US" dirty="0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h will be proportional to time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1600" y="2523068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A </a:t>
            </a:r>
            <a:r>
              <a:rPr lang="en-US" dirty="0" smtClean="0"/>
              <a:t>King </a:t>
            </a:r>
            <a:r>
              <a:rPr lang="en-US" dirty="0"/>
              <a:t>County domestic water well</a:t>
            </a:r>
          </a:p>
          <a:p>
            <a:r>
              <a:rPr lang="en-US" dirty="0" smtClean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32601" y="2544233"/>
            <a:ext cx="1809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gallon =.134 ft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pic>
        <p:nvPicPr>
          <p:cNvPr id="17" name="Picture 16" descr="NorsenWel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2" y="2929217"/>
            <a:ext cx="2122335" cy="27857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6469" y="3327399"/>
            <a:ext cx="1864613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420’ deep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0.5’ diameter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Head is 125’ below surface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5’ screened in </a:t>
            </a:r>
            <a:r>
              <a:rPr lang="en-US" sz="1200" dirty="0" err="1" smtClean="0">
                <a:solidFill>
                  <a:srgbClr val="000000"/>
                </a:solidFill>
              </a:rPr>
              <a:t>silty</a:t>
            </a:r>
            <a:r>
              <a:rPr lang="en-US" sz="1200" dirty="0" smtClean="0">
                <a:solidFill>
                  <a:srgbClr val="000000"/>
                </a:solidFill>
              </a:rPr>
              <a:t> sand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666" y="4394200"/>
            <a:ext cx="1546442" cy="646331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Pump test: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Q=2 gallons/minute</a:t>
            </a:r>
          </a:p>
          <a:p>
            <a:r>
              <a:rPr lang="en-US" sz="1200" dirty="0">
                <a:solidFill>
                  <a:srgbClr val="000000"/>
                </a:solidFill>
                <a:latin typeface="Symbol" charset="2"/>
                <a:cs typeface="Symbol" charset="2"/>
              </a:rPr>
              <a:t>D</a:t>
            </a:r>
            <a:r>
              <a:rPr lang="en-US" sz="1200" dirty="0">
                <a:solidFill>
                  <a:srgbClr val="000000"/>
                </a:solidFill>
              </a:rPr>
              <a:t>h=200’ after 2 hours 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66533" y="3547535"/>
            <a:ext cx="339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gallons/minute = </a:t>
            </a:r>
            <a:r>
              <a:rPr lang="en-US" dirty="0"/>
              <a:t>32 ft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smtClean="0"/>
              <a:t>in 2 hour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91934" y="3115734"/>
            <a:ext cx="420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200’ of 0.5’ well bore = </a:t>
            </a:r>
            <a:r>
              <a:rPr lang="en-US" dirty="0" smtClean="0">
                <a:latin typeface="Symbol" charset="2"/>
                <a:cs typeface="Symbol" charset="2"/>
              </a:rPr>
              <a:t>p</a:t>
            </a:r>
            <a:r>
              <a:rPr lang="en-US" dirty="0" smtClean="0"/>
              <a:t>*0.25</a:t>
            </a:r>
            <a:r>
              <a:rPr lang="en-US" baseline="30000" dirty="0" smtClean="0"/>
              <a:t>2</a:t>
            </a:r>
            <a:r>
              <a:rPr lang="en-US" dirty="0" smtClean="0"/>
              <a:t>*200=39 ft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22" name="Rectangle 21"/>
          <p:cNvSpPr/>
          <p:nvPr/>
        </p:nvSpPr>
        <p:spPr>
          <a:xfrm>
            <a:off x="6730997" y="3098798"/>
            <a:ext cx="575733" cy="448733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033434" y="3551766"/>
            <a:ext cx="499534" cy="380999"/>
          </a:xfrm>
          <a:prstGeom prst="rect">
            <a:avLst/>
          </a:prstGeom>
          <a:solidFill>
            <a:srgbClr val="FFFF00">
              <a:alpha val="46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90334" y="3928532"/>
            <a:ext cx="474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uring pump test all water came from well bore.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759200" y="4301066"/>
            <a:ext cx="271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not a very good well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191933" y="4715934"/>
            <a:ext cx="4817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to know how long it takes for water to recover when pump is turned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3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5" grpId="0"/>
      <p:bldP spid="10" grpId="0" animBg="1"/>
      <p:bldP spid="19" grpId="0" animBg="1"/>
      <p:bldP spid="20" grpId="0"/>
      <p:bldP spid="21" grpId="0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333" y="482865"/>
            <a:ext cx="4851400" cy="78713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Skin Effects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056" y="19756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2156"/>
            <a:ext cx="1747520" cy="150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015067"/>
            <a:ext cx="891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2800" dirty="0" smtClean="0"/>
              <a:t>Drilling tends to smear clay into aquifer near the borehole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Leads to low conductivity layer around the screen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Tends to retard flow of water into well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800" dirty="0" smtClean="0"/>
              <a:t>Slug test (or any single well test) may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measure properties of skin and not properties of aquifer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800" dirty="0" smtClean="0"/>
              <a:t>Critical step is “Well development”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water is surged into and out of well to clear the skin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76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865"/>
            <a:ext cx="8229600" cy="952500"/>
          </a:xfrm>
        </p:spPr>
        <p:txBody>
          <a:bodyPr>
            <a:normAutofit/>
          </a:bodyPr>
          <a:lstStyle/>
          <a:p>
            <a:r>
              <a:rPr lang="en-US" sz="3600" dirty="0"/>
              <a:t>Controls on flow in wells: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34" y="1519766"/>
            <a:ext cx="7814734" cy="37716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orehole storage</a:t>
            </a:r>
          </a:p>
          <a:p>
            <a:pPr lvl="1"/>
            <a:r>
              <a:rPr lang="en-US" dirty="0" smtClean="0"/>
              <a:t>Skin effect</a:t>
            </a:r>
          </a:p>
          <a:p>
            <a:pPr lvl="1"/>
            <a:r>
              <a:rPr lang="en-US" dirty="0" smtClean="0"/>
              <a:t>Aquifer </a:t>
            </a:r>
            <a:r>
              <a:rPr lang="en-US" dirty="0" err="1" smtClean="0"/>
              <a:t>Storativity</a:t>
            </a:r>
            <a:endParaRPr lang="en-US" dirty="0" smtClean="0"/>
          </a:p>
          <a:p>
            <a:pPr lvl="1"/>
            <a:r>
              <a:rPr lang="en-US" dirty="0" smtClean="0"/>
              <a:t>Aquifer </a:t>
            </a:r>
            <a:r>
              <a:rPr lang="en-US" dirty="0" err="1" smtClean="0"/>
              <a:t>Transmissivity</a:t>
            </a:r>
            <a:endParaRPr lang="en-US" dirty="0" smtClean="0"/>
          </a:p>
          <a:p>
            <a:pPr lvl="1"/>
            <a:r>
              <a:rPr lang="en-US" dirty="0" smtClean="0"/>
              <a:t>Recharge/barrier boundaries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01900" y="1143000"/>
            <a:ext cx="5574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order of impact from early to late </a:t>
            </a:r>
            <a:r>
              <a:rPr lang="en-US" sz="2400" dirty="0" smtClean="0"/>
              <a:t>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4655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4766" y="148432"/>
            <a:ext cx="5291667" cy="952500"/>
          </a:xfrm>
        </p:spPr>
        <p:txBody>
          <a:bodyPr>
            <a:normAutofit/>
          </a:bodyPr>
          <a:lstStyle/>
          <a:p>
            <a:r>
              <a:rPr lang="en-US" sz="3600" dirty="0"/>
              <a:t>Well interference </a:t>
            </a:r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pSp>
        <p:nvGrpSpPr>
          <p:cNvPr id="42" name="Group 41"/>
          <p:cNvGrpSpPr/>
          <p:nvPr/>
        </p:nvGrpSpPr>
        <p:grpSpPr>
          <a:xfrm>
            <a:off x="431800" y="2171700"/>
            <a:ext cx="8589433" cy="2192867"/>
            <a:chOff x="431800" y="2171700"/>
            <a:chExt cx="8589433" cy="2192867"/>
          </a:xfrm>
        </p:grpSpPr>
        <p:grpSp>
          <p:nvGrpSpPr>
            <p:cNvPr id="9" name="Group 8"/>
            <p:cNvGrpSpPr/>
            <p:nvPr/>
          </p:nvGrpSpPr>
          <p:grpSpPr>
            <a:xfrm>
              <a:off x="863601" y="3327400"/>
              <a:ext cx="8157632" cy="1037167"/>
              <a:chOff x="1117600" y="2882900"/>
              <a:chExt cx="7594600" cy="12446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155700" y="3086100"/>
                <a:ext cx="6654800" cy="863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17600" y="2882900"/>
                <a:ext cx="6692900" cy="165100"/>
              </a:xfrm>
              <a:prstGeom prst="rect">
                <a:avLst/>
              </a:prstGeom>
              <a:solidFill>
                <a:srgbClr val="C0504D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143000" y="3962400"/>
                <a:ext cx="6692900" cy="165100"/>
              </a:xfrm>
              <a:prstGeom prst="rect">
                <a:avLst/>
              </a:prstGeom>
              <a:solidFill>
                <a:srgbClr val="C0504D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858000" y="3327400"/>
                <a:ext cx="1854200" cy="443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Confined Aquifer</a:t>
                </a:r>
                <a:endParaRPr lang="en-US" dirty="0"/>
              </a:p>
            </p:txBody>
          </p:sp>
        </p:grpSp>
        <p:cxnSp>
          <p:nvCxnSpPr>
            <p:cNvPr id="38" name="Straight Connector 37"/>
            <p:cNvCxnSpPr/>
            <p:nvPr/>
          </p:nvCxnSpPr>
          <p:spPr>
            <a:xfrm flipV="1">
              <a:off x="457200" y="2171700"/>
              <a:ext cx="8178800" cy="12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31800" y="2425700"/>
              <a:ext cx="8267700" cy="12700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537631" y="2239434"/>
            <a:ext cx="6210300" cy="2000249"/>
            <a:chOff x="537631" y="2239434"/>
            <a:chExt cx="6210300" cy="2000249"/>
          </a:xfrm>
        </p:grpSpPr>
        <p:grpSp>
          <p:nvGrpSpPr>
            <p:cNvPr id="20" name="Group 19"/>
            <p:cNvGrpSpPr/>
            <p:nvPr/>
          </p:nvGrpSpPr>
          <p:grpSpPr>
            <a:xfrm>
              <a:off x="537631" y="2423583"/>
              <a:ext cx="6210300" cy="719667"/>
              <a:chOff x="546100" y="1841500"/>
              <a:chExt cx="6210300" cy="863600"/>
            </a:xfrm>
          </p:grpSpPr>
          <p:sp>
            <p:nvSpPr>
              <p:cNvPr id="21" name="Freeform 20"/>
              <p:cNvSpPr/>
              <p:nvPr/>
            </p:nvSpPr>
            <p:spPr>
              <a:xfrm>
                <a:off x="546100" y="1854200"/>
                <a:ext cx="2540000" cy="850900"/>
              </a:xfrm>
              <a:custGeom>
                <a:avLst/>
                <a:gdLst>
                  <a:gd name="connsiteX0" fmla="*/ 0 w 1943100"/>
                  <a:gd name="connsiteY0" fmla="*/ 0 h 850900"/>
                  <a:gd name="connsiteX1" fmla="*/ 647700 w 1943100"/>
                  <a:gd name="connsiteY1" fmla="*/ 38100 h 850900"/>
                  <a:gd name="connsiteX2" fmla="*/ 1143000 w 1943100"/>
                  <a:gd name="connsiteY2" fmla="*/ 190500 h 850900"/>
                  <a:gd name="connsiteX3" fmla="*/ 1498600 w 1943100"/>
                  <a:gd name="connsiteY3" fmla="*/ 406400 h 850900"/>
                  <a:gd name="connsiteX4" fmla="*/ 1778000 w 1943100"/>
                  <a:gd name="connsiteY4" fmla="*/ 609600 h 850900"/>
                  <a:gd name="connsiteX5" fmla="*/ 1943100 w 1943100"/>
                  <a:gd name="connsiteY5" fmla="*/ 850900 h 850900"/>
                  <a:gd name="connsiteX6" fmla="*/ 1930400 w 1943100"/>
                  <a:gd name="connsiteY6" fmla="*/ 850900 h 85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43100" h="850900">
                    <a:moveTo>
                      <a:pt x="0" y="0"/>
                    </a:moveTo>
                    <a:lnTo>
                      <a:pt x="647700" y="38100"/>
                    </a:lnTo>
                    <a:lnTo>
                      <a:pt x="1143000" y="190500"/>
                    </a:lnTo>
                    <a:lnTo>
                      <a:pt x="1498600" y="406400"/>
                    </a:lnTo>
                    <a:lnTo>
                      <a:pt x="1778000" y="609600"/>
                    </a:lnTo>
                    <a:lnTo>
                      <a:pt x="1943100" y="850900"/>
                    </a:lnTo>
                    <a:lnTo>
                      <a:pt x="1930400" y="850900"/>
                    </a:lnTo>
                  </a:path>
                </a:pathLst>
              </a:cu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 flipH="1">
                <a:off x="3263900" y="1841500"/>
                <a:ext cx="2501900" cy="850900"/>
              </a:xfrm>
              <a:custGeom>
                <a:avLst/>
                <a:gdLst>
                  <a:gd name="connsiteX0" fmla="*/ 0 w 1943100"/>
                  <a:gd name="connsiteY0" fmla="*/ 0 h 850900"/>
                  <a:gd name="connsiteX1" fmla="*/ 647700 w 1943100"/>
                  <a:gd name="connsiteY1" fmla="*/ 38100 h 850900"/>
                  <a:gd name="connsiteX2" fmla="*/ 1143000 w 1943100"/>
                  <a:gd name="connsiteY2" fmla="*/ 190500 h 850900"/>
                  <a:gd name="connsiteX3" fmla="*/ 1498600 w 1943100"/>
                  <a:gd name="connsiteY3" fmla="*/ 406400 h 850900"/>
                  <a:gd name="connsiteX4" fmla="*/ 1778000 w 1943100"/>
                  <a:gd name="connsiteY4" fmla="*/ 609600 h 850900"/>
                  <a:gd name="connsiteX5" fmla="*/ 1943100 w 1943100"/>
                  <a:gd name="connsiteY5" fmla="*/ 850900 h 850900"/>
                  <a:gd name="connsiteX6" fmla="*/ 1930400 w 1943100"/>
                  <a:gd name="connsiteY6" fmla="*/ 850900 h 85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43100" h="850900">
                    <a:moveTo>
                      <a:pt x="0" y="0"/>
                    </a:moveTo>
                    <a:lnTo>
                      <a:pt x="647700" y="38100"/>
                    </a:lnTo>
                    <a:lnTo>
                      <a:pt x="1143000" y="190500"/>
                    </a:lnTo>
                    <a:lnTo>
                      <a:pt x="1498600" y="406400"/>
                    </a:lnTo>
                    <a:lnTo>
                      <a:pt x="1778000" y="609600"/>
                    </a:lnTo>
                    <a:lnTo>
                      <a:pt x="1943100" y="850900"/>
                    </a:lnTo>
                    <a:lnTo>
                      <a:pt x="1930400" y="850900"/>
                    </a:lnTo>
                  </a:path>
                </a:pathLst>
              </a:cu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762500" y="1968500"/>
                <a:ext cx="1993900" cy="443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3060700" y="2239434"/>
              <a:ext cx="177800" cy="200024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328331" y="2197100"/>
            <a:ext cx="6210300" cy="2000249"/>
            <a:chOff x="1312331" y="1947334"/>
            <a:chExt cx="6210300" cy="2000249"/>
          </a:xfrm>
        </p:grpSpPr>
        <p:sp>
          <p:nvSpPr>
            <p:cNvPr id="32" name="Rectangle 31"/>
            <p:cNvSpPr/>
            <p:nvPr/>
          </p:nvSpPr>
          <p:spPr>
            <a:xfrm>
              <a:off x="3848100" y="1947334"/>
              <a:ext cx="177800" cy="2000249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312331" y="2194983"/>
              <a:ext cx="6210300" cy="719667"/>
              <a:chOff x="546100" y="1841500"/>
              <a:chExt cx="6210300" cy="863600"/>
            </a:xfrm>
          </p:grpSpPr>
          <p:sp>
            <p:nvSpPr>
              <p:cNvPr id="34" name="Freeform 33"/>
              <p:cNvSpPr/>
              <p:nvPr/>
            </p:nvSpPr>
            <p:spPr>
              <a:xfrm>
                <a:off x="546100" y="1854200"/>
                <a:ext cx="2540000" cy="850900"/>
              </a:xfrm>
              <a:custGeom>
                <a:avLst/>
                <a:gdLst>
                  <a:gd name="connsiteX0" fmla="*/ 0 w 1943100"/>
                  <a:gd name="connsiteY0" fmla="*/ 0 h 850900"/>
                  <a:gd name="connsiteX1" fmla="*/ 647700 w 1943100"/>
                  <a:gd name="connsiteY1" fmla="*/ 38100 h 850900"/>
                  <a:gd name="connsiteX2" fmla="*/ 1143000 w 1943100"/>
                  <a:gd name="connsiteY2" fmla="*/ 190500 h 850900"/>
                  <a:gd name="connsiteX3" fmla="*/ 1498600 w 1943100"/>
                  <a:gd name="connsiteY3" fmla="*/ 406400 h 850900"/>
                  <a:gd name="connsiteX4" fmla="*/ 1778000 w 1943100"/>
                  <a:gd name="connsiteY4" fmla="*/ 609600 h 850900"/>
                  <a:gd name="connsiteX5" fmla="*/ 1943100 w 1943100"/>
                  <a:gd name="connsiteY5" fmla="*/ 850900 h 850900"/>
                  <a:gd name="connsiteX6" fmla="*/ 1930400 w 1943100"/>
                  <a:gd name="connsiteY6" fmla="*/ 850900 h 85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43100" h="850900">
                    <a:moveTo>
                      <a:pt x="0" y="0"/>
                    </a:moveTo>
                    <a:lnTo>
                      <a:pt x="647700" y="38100"/>
                    </a:lnTo>
                    <a:lnTo>
                      <a:pt x="1143000" y="190500"/>
                    </a:lnTo>
                    <a:lnTo>
                      <a:pt x="1498600" y="406400"/>
                    </a:lnTo>
                    <a:lnTo>
                      <a:pt x="1778000" y="609600"/>
                    </a:lnTo>
                    <a:lnTo>
                      <a:pt x="1943100" y="850900"/>
                    </a:lnTo>
                    <a:lnTo>
                      <a:pt x="1930400" y="850900"/>
                    </a:lnTo>
                  </a:path>
                </a:pathLst>
              </a:cu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 flipH="1">
                <a:off x="3263900" y="1841500"/>
                <a:ext cx="2501900" cy="850900"/>
              </a:xfrm>
              <a:custGeom>
                <a:avLst/>
                <a:gdLst>
                  <a:gd name="connsiteX0" fmla="*/ 0 w 1943100"/>
                  <a:gd name="connsiteY0" fmla="*/ 0 h 850900"/>
                  <a:gd name="connsiteX1" fmla="*/ 647700 w 1943100"/>
                  <a:gd name="connsiteY1" fmla="*/ 38100 h 850900"/>
                  <a:gd name="connsiteX2" fmla="*/ 1143000 w 1943100"/>
                  <a:gd name="connsiteY2" fmla="*/ 190500 h 850900"/>
                  <a:gd name="connsiteX3" fmla="*/ 1498600 w 1943100"/>
                  <a:gd name="connsiteY3" fmla="*/ 406400 h 850900"/>
                  <a:gd name="connsiteX4" fmla="*/ 1778000 w 1943100"/>
                  <a:gd name="connsiteY4" fmla="*/ 609600 h 850900"/>
                  <a:gd name="connsiteX5" fmla="*/ 1943100 w 1943100"/>
                  <a:gd name="connsiteY5" fmla="*/ 850900 h 850900"/>
                  <a:gd name="connsiteX6" fmla="*/ 1930400 w 1943100"/>
                  <a:gd name="connsiteY6" fmla="*/ 850900 h 850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43100" h="850900">
                    <a:moveTo>
                      <a:pt x="0" y="0"/>
                    </a:moveTo>
                    <a:lnTo>
                      <a:pt x="647700" y="38100"/>
                    </a:lnTo>
                    <a:lnTo>
                      <a:pt x="1143000" y="190500"/>
                    </a:lnTo>
                    <a:lnTo>
                      <a:pt x="1498600" y="406400"/>
                    </a:lnTo>
                    <a:lnTo>
                      <a:pt x="1778000" y="609600"/>
                    </a:lnTo>
                    <a:lnTo>
                      <a:pt x="1943100" y="850900"/>
                    </a:lnTo>
                    <a:lnTo>
                      <a:pt x="1930400" y="850900"/>
                    </a:lnTo>
                  </a:path>
                </a:pathLst>
              </a:cu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762500" y="1968500"/>
                <a:ext cx="1993900" cy="443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266700" y="4597400"/>
            <a:ext cx="5425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Hydraulic head is measure of energy</a:t>
            </a:r>
          </a:p>
          <a:p>
            <a:r>
              <a:rPr lang="en-US" dirty="0" smtClean="0"/>
              <a:t>Energy is a scalar and is additive</a:t>
            </a:r>
          </a:p>
          <a:p>
            <a:r>
              <a:rPr lang="en-US" dirty="0" smtClean="0"/>
              <a:t>Just add drawdown for each well to get total drawdown</a:t>
            </a:r>
            <a:endParaRPr lang="en-US" dirty="0"/>
          </a:p>
        </p:txBody>
      </p:sp>
      <p:sp>
        <p:nvSpPr>
          <p:cNvPr id="45" name="Freeform 44"/>
          <p:cNvSpPr/>
          <p:nvPr/>
        </p:nvSpPr>
        <p:spPr>
          <a:xfrm>
            <a:off x="3263900" y="2916721"/>
            <a:ext cx="1574800" cy="245579"/>
          </a:xfrm>
          <a:custGeom>
            <a:avLst/>
            <a:gdLst>
              <a:gd name="connsiteX0" fmla="*/ 0 w 1574800"/>
              <a:gd name="connsiteY0" fmla="*/ 232879 h 245579"/>
              <a:gd name="connsiteX1" fmla="*/ 215900 w 1574800"/>
              <a:gd name="connsiteY1" fmla="*/ 131279 h 245579"/>
              <a:gd name="connsiteX2" fmla="*/ 482600 w 1574800"/>
              <a:gd name="connsiteY2" fmla="*/ 55079 h 245579"/>
              <a:gd name="connsiteX3" fmla="*/ 698500 w 1574800"/>
              <a:gd name="connsiteY3" fmla="*/ 4279 h 245579"/>
              <a:gd name="connsiteX4" fmla="*/ 825500 w 1574800"/>
              <a:gd name="connsiteY4" fmla="*/ 4279 h 245579"/>
              <a:gd name="connsiteX5" fmla="*/ 939800 w 1574800"/>
              <a:gd name="connsiteY5" fmla="*/ 16979 h 245579"/>
              <a:gd name="connsiteX6" fmla="*/ 1066800 w 1574800"/>
              <a:gd name="connsiteY6" fmla="*/ 55079 h 245579"/>
              <a:gd name="connsiteX7" fmla="*/ 1308100 w 1574800"/>
              <a:gd name="connsiteY7" fmla="*/ 143979 h 245579"/>
              <a:gd name="connsiteX8" fmla="*/ 1574800 w 1574800"/>
              <a:gd name="connsiteY8" fmla="*/ 245579 h 245579"/>
              <a:gd name="connsiteX9" fmla="*/ 1574800 w 1574800"/>
              <a:gd name="connsiteY9" fmla="*/ 245579 h 245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4800" h="245579">
                <a:moveTo>
                  <a:pt x="0" y="232879"/>
                </a:moveTo>
                <a:cubicBezTo>
                  <a:pt x="67733" y="196895"/>
                  <a:pt x="135467" y="160912"/>
                  <a:pt x="215900" y="131279"/>
                </a:cubicBezTo>
                <a:cubicBezTo>
                  <a:pt x="296333" y="101646"/>
                  <a:pt x="402167" y="76246"/>
                  <a:pt x="482600" y="55079"/>
                </a:cubicBezTo>
                <a:cubicBezTo>
                  <a:pt x="563033" y="33912"/>
                  <a:pt x="641350" y="12746"/>
                  <a:pt x="698500" y="4279"/>
                </a:cubicBezTo>
                <a:cubicBezTo>
                  <a:pt x="755650" y="-4188"/>
                  <a:pt x="785283" y="2162"/>
                  <a:pt x="825500" y="4279"/>
                </a:cubicBezTo>
                <a:cubicBezTo>
                  <a:pt x="865717" y="6396"/>
                  <a:pt x="899584" y="8512"/>
                  <a:pt x="939800" y="16979"/>
                </a:cubicBezTo>
                <a:cubicBezTo>
                  <a:pt x="980016" y="25446"/>
                  <a:pt x="1005417" y="33912"/>
                  <a:pt x="1066800" y="55079"/>
                </a:cubicBezTo>
                <a:cubicBezTo>
                  <a:pt x="1128183" y="76246"/>
                  <a:pt x="1308100" y="143979"/>
                  <a:pt x="1308100" y="143979"/>
                </a:cubicBezTo>
                <a:lnTo>
                  <a:pt x="1574800" y="245579"/>
                </a:lnTo>
                <a:lnTo>
                  <a:pt x="1574800" y="245579"/>
                </a:lnTo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025900" y="3086100"/>
            <a:ext cx="17526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67400" y="4432300"/>
            <a:ext cx="2646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Greater drawdown</a:t>
            </a:r>
          </a:p>
          <a:p>
            <a:r>
              <a:rPr lang="en-US" dirty="0" smtClean="0"/>
              <a:t>Smaller hydraulic gradient</a:t>
            </a:r>
          </a:p>
          <a:p>
            <a:r>
              <a:rPr lang="en-US" dirty="0" smtClean="0"/>
              <a:t>Reduced flow to wells</a:t>
            </a:r>
          </a:p>
          <a:p>
            <a:r>
              <a:rPr lang="en-US" dirty="0" smtClean="0"/>
              <a:t>Flow divide between wells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4051300" y="2197100"/>
            <a:ext cx="4648200" cy="2159000"/>
            <a:chOff x="4051300" y="2197100"/>
            <a:chExt cx="4648200" cy="2159000"/>
          </a:xfrm>
        </p:grpSpPr>
        <p:sp>
          <p:nvSpPr>
            <p:cNvPr id="50" name="Rectangle 49"/>
            <p:cNvSpPr/>
            <p:nvPr/>
          </p:nvSpPr>
          <p:spPr>
            <a:xfrm>
              <a:off x="4051300" y="2197100"/>
              <a:ext cx="4648200" cy="2159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51000"/>
                    <a:satMod val="130000"/>
                    <a:alpha val="89000"/>
                  </a:schemeClr>
                </a:gs>
                <a:gs pos="80000">
                  <a:schemeClr val="accent1">
                    <a:shade val="93000"/>
                    <a:satMod val="130000"/>
                    <a:alpha val="89000"/>
                  </a:schemeClr>
                </a:gs>
                <a:gs pos="100000">
                  <a:schemeClr val="accent1">
                    <a:shade val="94000"/>
                    <a:satMod val="135000"/>
                    <a:alpha val="89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254500" y="2540000"/>
              <a:ext cx="43561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And Barrier Boundary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Drawdown with barrier boundary of aquifer can be calculated as the interference due to an “image” well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5262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  <p:bldP spid="45" grpId="0" animBg="1"/>
      <p:bldP spid="4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90765"/>
            <a:ext cx="7429500" cy="952500"/>
          </a:xfrm>
        </p:spPr>
        <p:txBody>
          <a:bodyPr/>
          <a:lstStyle/>
          <a:p>
            <a:r>
              <a:rPr lang="en-US" sz="3600" dirty="0"/>
              <a:t>Boundary and Dimension Effects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316414" y="1475053"/>
            <a:ext cx="1412874" cy="1078177"/>
            <a:chOff x="4316414" y="1475053"/>
            <a:chExt cx="1412874" cy="1078177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4316414" y="1475053"/>
              <a:ext cx="745967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1-D</a:t>
              </a:r>
            </a:p>
          </p:txBody>
        </p: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629150" y="1486959"/>
              <a:ext cx="1100138" cy="1066271"/>
              <a:chOff x="2916" y="1124"/>
              <a:chExt cx="693" cy="806"/>
            </a:xfrm>
          </p:grpSpPr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2916" y="1807"/>
                <a:ext cx="146" cy="123"/>
              </a:xfrm>
              <a:prstGeom prst="ellipse">
                <a:avLst/>
              </a:prstGeom>
              <a:solidFill>
                <a:schemeClr val="accent1"/>
              </a:solidFill>
              <a:ln w="12700">
                <a:round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1218930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 flipV="1">
                <a:off x="2955" y="1124"/>
                <a:ext cx="654" cy="591"/>
              </a:xfrm>
              <a:prstGeom prst="line">
                <a:avLst/>
              </a:prstGeom>
              <a:noFill/>
              <a:ln w="28575">
                <a:solidFill>
                  <a:srgbClr val="FD200F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6484939" y="1192742"/>
            <a:ext cx="2295525" cy="1058334"/>
            <a:chOff x="6484939" y="1434042"/>
            <a:chExt cx="2295525" cy="105833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6734176" y="1434042"/>
              <a:ext cx="745967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2-D</a:t>
              </a:r>
            </a:p>
          </p:txBody>
        </p: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6484939" y="1983053"/>
              <a:ext cx="2295525" cy="509323"/>
              <a:chOff x="1846" y="1799"/>
              <a:chExt cx="1446" cy="385"/>
            </a:xfrm>
          </p:grpSpPr>
          <p:sp>
            <p:nvSpPr>
              <p:cNvPr id="13" name="Oval 10"/>
              <p:cNvSpPr>
                <a:spLocks noChangeArrowheads="1"/>
              </p:cNvSpPr>
              <p:nvPr/>
            </p:nvSpPr>
            <p:spPr bwMode="auto">
              <a:xfrm>
                <a:off x="1846" y="1799"/>
                <a:ext cx="1446" cy="385"/>
              </a:xfrm>
              <a:prstGeom prst="ellipse">
                <a:avLst/>
              </a:prstGeom>
              <a:solidFill>
                <a:schemeClr val="accent1"/>
              </a:solidFill>
              <a:ln w="12700">
                <a:round/>
                <a:headEnd/>
                <a:tailEnd/>
              </a:ln>
              <a:effectLst/>
              <a:scene3d>
                <a:camera prst="legacyObliqueBottom"/>
                <a:lightRig rig="legacyFlat3" dir="t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1897" y="1874"/>
                <a:ext cx="1215" cy="221"/>
              </a:xfrm>
              <a:prstGeom prst="line">
                <a:avLst/>
              </a:prstGeom>
              <a:noFill/>
              <a:ln w="28575">
                <a:solidFill>
                  <a:srgbClr val="FD200F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 flipH="1" flipV="1">
                <a:off x="2146" y="1840"/>
                <a:ext cx="931" cy="304"/>
              </a:xfrm>
              <a:prstGeom prst="line">
                <a:avLst/>
              </a:prstGeom>
              <a:noFill/>
              <a:ln w="28575">
                <a:solidFill>
                  <a:srgbClr val="FD200F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652964" y="2823104"/>
            <a:ext cx="2195512" cy="1112573"/>
            <a:chOff x="4652964" y="2823104"/>
            <a:chExt cx="2195512" cy="1112573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652964" y="3160183"/>
              <a:ext cx="745967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3-D</a:t>
              </a:r>
            </a:p>
          </p:txBody>
        </p:sp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5416551" y="2823104"/>
              <a:ext cx="1431925" cy="1112573"/>
              <a:chOff x="3312" y="2710"/>
              <a:chExt cx="902" cy="841"/>
            </a:xfrm>
          </p:grpSpPr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3431" y="2961"/>
                <a:ext cx="515" cy="454"/>
              </a:xfrm>
              <a:prstGeom prst="rect">
                <a:avLst/>
              </a:prstGeom>
              <a:solidFill>
                <a:schemeClr val="accent1"/>
              </a:solidFill>
              <a:ln w="12700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 flipV="1">
                <a:off x="3312" y="3166"/>
                <a:ext cx="902" cy="14"/>
              </a:xfrm>
              <a:prstGeom prst="line">
                <a:avLst/>
              </a:prstGeom>
              <a:noFill/>
              <a:ln w="28575">
                <a:solidFill>
                  <a:srgbClr val="FD200F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rot="5400000" flipH="1" flipV="1">
                <a:off x="3315" y="3123"/>
                <a:ext cx="841" cy="16"/>
              </a:xfrm>
              <a:prstGeom prst="line">
                <a:avLst/>
              </a:prstGeom>
              <a:noFill/>
              <a:ln w="28575">
                <a:solidFill>
                  <a:srgbClr val="FD200F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 flipV="1">
                <a:off x="3623" y="2989"/>
                <a:ext cx="217" cy="355"/>
              </a:xfrm>
              <a:prstGeom prst="line">
                <a:avLst/>
              </a:prstGeom>
              <a:noFill/>
              <a:ln w="28575">
                <a:solidFill>
                  <a:srgbClr val="FD200F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4586289" y="4475428"/>
            <a:ext cx="3482594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Network/Flow geometry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339725" y="1656292"/>
            <a:ext cx="3125919" cy="2836301"/>
            <a:chOff x="339725" y="1656292"/>
            <a:chExt cx="3125919" cy="2836301"/>
          </a:xfrm>
        </p:grpSpPr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530225" y="4030928"/>
              <a:ext cx="2935419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Reservoir geometry</a:t>
              </a:r>
            </a:p>
          </p:txBody>
        </p:sp>
        <p:grpSp>
          <p:nvGrpSpPr>
            <p:cNvPr id="23" name="Group 20"/>
            <p:cNvGrpSpPr>
              <a:grpSpLocks/>
            </p:cNvGrpSpPr>
            <p:nvPr/>
          </p:nvGrpSpPr>
          <p:grpSpPr bwMode="auto">
            <a:xfrm>
              <a:off x="339725" y="1656292"/>
              <a:ext cx="3082925" cy="1956594"/>
              <a:chOff x="214" y="1252"/>
              <a:chExt cx="1942" cy="1479"/>
            </a:xfrm>
          </p:grpSpPr>
          <p:sp>
            <p:nvSpPr>
              <p:cNvPr id="24" name="Line 21"/>
              <p:cNvSpPr>
                <a:spLocks noChangeShapeType="1"/>
              </p:cNvSpPr>
              <p:nvPr/>
            </p:nvSpPr>
            <p:spPr bwMode="auto">
              <a:xfrm>
                <a:off x="293" y="2096"/>
                <a:ext cx="1020" cy="4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319" y="2254"/>
                <a:ext cx="1146" cy="20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882" y="2043"/>
                <a:ext cx="1272" cy="5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>
                <a:off x="314" y="2091"/>
                <a:ext cx="1424" cy="9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 flipV="1">
                <a:off x="503" y="1927"/>
                <a:ext cx="510" cy="5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 flipV="1">
                <a:off x="1045" y="1990"/>
                <a:ext cx="426" cy="50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7"/>
              <p:cNvSpPr>
                <a:spLocks noChangeShapeType="1"/>
              </p:cNvSpPr>
              <p:nvPr/>
            </p:nvSpPr>
            <p:spPr bwMode="auto">
              <a:xfrm flipV="1">
                <a:off x="1155" y="1980"/>
                <a:ext cx="652" cy="68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 flipV="1">
                <a:off x="1644" y="1848"/>
                <a:ext cx="289" cy="84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>
                <a:off x="677" y="2054"/>
                <a:ext cx="983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795" y="1967"/>
                <a:ext cx="983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808" y="2186"/>
                <a:ext cx="983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547" y="2257"/>
                <a:ext cx="984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224" y="2349"/>
                <a:ext cx="984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758" y="1793"/>
                <a:ext cx="1272" cy="5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398" y="1953"/>
                <a:ext cx="1272" cy="5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316" y="2019"/>
                <a:ext cx="1272" cy="5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214" y="1780"/>
                <a:ext cx="1942" cy="951"/>
              </a:xfrm>
              <a:custGeom>
                <a:avLst/>
                <a:gdLst/>
                <a:ahLst/>
                <a:cxnLst>
                  <a:cxn ang="0">
                    <a:pos x="139" y="300"/>
                  </a:cxn>
                  <a:cxn ang="0">
                    <a:pos x="269" y="254"/>
                  </a:cxn>
                  <a:cxn ang="0">
                    <a:pos x="431" y="123"/>
                  </a:cxn>
                  <a:cxn ang="0">
                    <a:pos x="639" y="61"/>
                  </a:cxn>
                  <a:cxn ang="0">
                    <a:pos x="1046" y="23"/>
                  </a:cxn>
                  <a:cxn ang="0">
                    <a:pos x="1100" y="46"/>
                  </a:cxn>
                  <a:cxn ang="0">
                    <a:pos x="1223" y="107"/>
                  </a:cxn>
                  <a:cxn ang="0">
                    <a:pos x="1469" y="207"/>
                  </a:cxn>
                  <a:cxn ang="0">
                    <a:pos x="1608" y="261"/>
                  </a:cxn>
                  <a:cxn ang="0">
                    <a:pos x="1754" y="307"/>
                  </a:cxn>
                  <a:cxn ang="0">
                    <a:pos x="2316" y="307"/>
                  </a:cxn>
                  <a:cxn ang="0">
                    <a:pos x="2454" y="146"/>
                  </a:cxn>
                  <a:cxn ang="0">
                    <a:pos x="2608" y="169"/>
                  </a:cxn>
                  <a:cxn ang="0">
                    <a:pos x="2685" y="392"/>
                  </a:cxn>
                  <a:cxn ang="0">
                    <a:pos x="2677" y="877"/>
                  </a:cxn>
                  <a:cxn ang="0">
                    <a:pos x="2800" y="1146"/>
                  </a:cxn>
                  <a:cxn ang="0">
                    <a:pos x="2823" y="1215"/>
                  </a:cxn>
                  <a:cxn ang="0">
                    <a:pos x="2808" y="1307"/>
                  </a:cxn>
                  <a:cxn ang="0">
                    <a:pos x="2231" y="1377"/>
                  </a:cxn>
                  <a:cxn ang="0">
                    <a:pos x="2100" y="1161"/>
                  </a:cxn>
                  <a:cxn ang="0">
                    <a:pos x="2023" y="1161"/>
                  </a:cxn>
                  <a:cxn ang="0">
                    <a:pos x="1892" y="1269"/>
                  </a:cxn>
                  <a:cxn ang="0">
                    <a:pos x="1677" y="1215"/>
                  </a:cxn>
                  <a:cxn ang="0">
                    <a:pos x="1585" y="1169"/>
                  </a:cxn>
                  <a:cxn ang="0">
                    <a:pos x="1446" y="1269"/>
                  </a:cxn>
                  <a:cxn ang="0">
                    <a:pos x="1331" y="1153"/>
                  </a:cxn>
                  <a:cxn ang="0">
                    <a:pos x="1200" y="1061"/>
                  </a:cxn>
                  <a:cxn ang="0">
                    <a:pos x="269" y="1000"/>
                  </a:cxn>
                  <a:cxn ang="0">
                    <a:pos x="146" y="884"/>
                  </a:cxn>
                  <a:cxn ang="0">
                    <a:pos x="0" y="846"/>
                  </a:cxn>
                  <a:cxn ang="0">
                    <a:pos x="108" y="723"/>
                  </a:cxn>
                  <a:cxn ang="0">
                    <a:pos x="377" y="707"/>
                  </a:cxn>
                  <a:cxn ang="0">
                    <a:pos x="369" y="661"/>
                  </a:cxn>
                  <a:cxn ang="0">
                    <a:pos x="131" y="492"/>
                  </a:cxn>
                  <a:cxn ang="0">
                    <a:pos x="131" y="361"/>
                  </a:cxn>
                </a:cxnLst>
                <a:rect l="0" t="0" r="r" b="b"/>
                <a:pathLst>
                  <a:path w="2842" h="1387">
                    <a:moveTo>
                      <a:pt x="131" y="361"/>
                    </a:moveTo>
                    <a:cubicBezTo>
                      <a:pt x="134" y="341"/>
                      <a:pt x="131" y="319"/>
                      <a:pt x="139" y="300"/>
                    </a:cubicBezTo>
                    <a:cubicBezTo>
                      <a:pt x="142" y="293"/>
                      <a:pt x="154" y="294"/>
                      <a:pt x="162" y="292"/>
                    </a:cubicBezTo>
                    <a:cubicBezTo>
                      <a:pt x="198" y="281"/>
                      <a:pt x="237" y="275"/>
                      <a:pt x="269" y="254"/>
                    </a:cubicBezTo>
                    <a:cubicBezTo>
                      <a:pt x="314" y="225"/>
                      <a:pt x="353" y="188"/>
                      <a:pt x="393" y="154"/>
                    </a:cubicBezTo>
                    <a:cubicBezTo>
                      <a:pt x="407" y="142"/>
                      <a:pt x="411" y="128"/>
                      <a:pt x="431" y="123"/>
                    </a:cubicBezTo>
                    <a:cubicBezTo>
                      <a:pt x="433" y="123"/>
                      <a:pt x="519" y="112"/>
                      <a:pt x="546" y="100"/>
                    </a:cubicBezTo>
                    <a:cubicBezTo>
                      <a:pt x="596" y="79"/>
                      <a:pt x="578" y="72"/>
                      <a:pt x="639" y="61"/>
                    </a:cubicBezTo>
                    <a:cubicBezTo>
                      <a:pt x="706" y="27"/>
                      <a:pt x="755" y="9"/>
                      <a:pt x="831" y="0"/>
                    </a:cubicBezTo>
                    <a:cubicBezTo>
                      <a:pt x="916" y="5"/>
                      <a:pt x="968" y="11"/>
                      <a:pt x="1046" y="23"/>
                    </a:cubicBezTo>
                    <a:cubicBezTo>
                      <a:pt x="1054" y="26"/>
                      <a:pt x="1062" y="28"/>
                      <a:pt x="1069" y="31"/>
                    </a:cubicBezTo>
                    <a:cubicBezTo>
                      <a:pt x="1080" y="35"/>
                      <a:pt x="1089" y="42"/>
                      <a:pt x="1100" y="46"/>
                    </a:cubicBezTo>
                    <a:cubicBezTo>
                      <a:pt x="1123" y="55"/>
                      <a:pt x="1169" y="69"/>
                      <a:pt x="1169" y="69"/>
                    </a:cubicBezTo>
                    <a:cubicBezTo>
                      <a:pt x="1189" y="87"/>
                      <a:pt x="1197" y="99"/>
                      <a:pt x="1223" y="107"/>
                    </a:cubicBezTo>
                    <a:cubicBezTo>
                      <a:pt x="1269" y="139"/>
                      <a:pt x="1271" y="144"/>
                      <a:pt x="1331" y="154"/>
                    </a:cubicBezTo>
                    <a:cubicBezTo>
                      <a:pt x="1437" y="207"/>
                      <a:pt x="1389" y="195"/>
                      <a:pt x="1469" y="207"/>
                    </a:cubicBezTo>
                    <a:cubicBezTo>
                      <a:pt x="1506" y="244"/>
                      <a:pt x="1460" y="204"/>
                      <a:pt x="1546" y="231"/>
                    </a:cubicBezTo>
                    <a:cubicBezTo>
                      <a:pt x="1568" y="238"/>
                      <a:pt x="1587" y="251"/>
                      <a:pt x="1608" y="261"/>
                    </a:cubicBezTo>
                    <a:cubicBezTo>
                      <a:pt x="1618" y="266"/>
                      <a:pt x="1629" y="266"/>
                      <a:pt x="1639" y="269"/>
                    </a:cubicBezTo>
                    <a:cubicBezTo>
                      <a:pt x="1679" y="300"/>
                      <a:pt x="1702" y="300"/>
                      <a:pt x="1754" y="307"/>
                    </a:cubicBezTo>
                    <a:cubicBezTo>
                      <a:pt x="1814" y="371"/>
                      <a:pt x="1929" y="334"/>
                      <a:pt x="2000" y="331"/>
                    </a:cubicBezTo>
                    <a:cubicBezTo>
                      <a:pt x="2104" y="323"/>
                      <a:pt x="2216" y="333"/>
                      <a:pt x="2316" y="307"/>
                    </a:cubicBezTo>
                    <a:cubicBezTo>
                      <a:pt x="2362" y="277"/>
                      <a:pt x="2383" y="233"/>
                      <a:pt x="2416" y="192"/>
                    </a:cubicBezTo>
                    <a:cubicBezTo>
                      <a:pt x="2434" y="170"/>
                      <a:pt x="2428" y="163"/>
                      <a:pt x="2454" y="146"/>
                    </a:cubicBezTo>
                    <a:cubicBezTo>
                      <a:pt x="2475" y="132"/>
                      <a:pt x="2508" y="131"/>
                      <a:pt x="2531" y="123"/>
                    </a:cubicBezTo>
                    <a:cubicBezTo>
                      <a:pt x="2556" y="139"/>
                      <a:pt x="2586" y="149"/>
                      <a:pt x="2608" y="169"/>
                    </a:cubicBezTo>
                    <a:cubicBezTo>
                      <a:pt x="2622" y="181"/>
                      <a:pt x="2639" y="215"/>
                      <a:pt x="2639" y="215"/>
                    </a:cubicBezTo>
                    <a:cubicBezTo>
                      <a:pt x="2657" y="274"/>
                      <a:pt x="2657" y="337"/>
                      <a:pt x="2685" y="392"/>
                    </a:cubicBezTo>
                    <a:cubicBezTo>
                      <a:pt x="2701" y="460"/>
                      <a:pt x="2710" y="513"/>
                      <a:pt x="2716" y="584"/>
                    </a:cubicBezTo>
                    <a:cubicBezTo>
                      <a:pt x="2711" y="699"/>
                      <a:pt x="2704" y="773"/>
                      <a:pt x="2677" y="877"/>
                    </a:cubicBezTo>
                    <a:cubicBezTo>
                      <a:pt x="2686" y="955"/>
                      <a:pt x="2678" y="1004"/>
                      <a:pt x="2723" y="1061"/>
                    </a:cubicBezTo>
                    <a:cubicBezTo>
                      <a:pt x="2747" y="1091"/>
                      <a:pt x="2772" y="1118"/>
                      <a:pt x="2800" y="1146"/>
                    </a:cubicBezTo>
                    <a:cubicBezTo>
                      <a:pt x="2805" y="1151"/>
                      <a:pt x="2816" y="1161"/>
                      <a:pt x="2816" y="1161"/>
                    </a:cubicBezTo>
                    <a:cubicBezTo>
                      <a:pt x="2818" y="1179"/>
                      <a:pt x="2817" y="1198"/>
                      <a:pt x="2823" y="1215"/>
                    </a:cubicBezTo>
                    <a:cubicBezTo>
                      <a:pt x="2825" y="1222"/>
                      <a:pt x="2838" y="1223"/>
                      <a:pt x="2839" y="1230"/>
                    </a:cubicBezTo>
                    <a:cubicBezTo>
                      <a:pt x="2842" y="1254"/>
                      <a:pt x="2837" y="1296"/>
                      <a:pt x="2808" y="1307"/>
                    </a:cubicBezTo>
                    <a:cubicBezTo>
                      <a:pt x="2791" y="1314"/>
                      <a:pt x="2772" y="1312"/>
                      <a:pt x="2754" y="1315"/>
                    </a:cubicBezTo>
                    <a:cubicBezTo>
                      <a:pt x="2548" y="1387"/>
                      <a:pt x="2494" y="1371"/>
                      <a:pt x="2231" y="1377"/>
                    </a:cubicBezTo>
                    <a:cubicBezTo>
                      <a:pt x="2165" y="1372"/>
                      <a:pt x="2121" y="1380"/>
                      <a:pt x="2069" y="1346"/>
                    </a:cubicBezTo>
                    <a:cubicBezTo>
                      <a:pt x="2059" y="1289"/>
                      <a:pt x="2081" y="1217"/>
                      <a:pt x="2100" y="1161"/>
                    </a:cubicBezTo>
                    <a:cubicBezTo>
                      <a:pt x="2097" y="1153"/>
                      <a:pt x="2099" y="1142"/>
                      <a:pt x="2092" y="1138"/>
                    </a:cubicBezTo>
                    <a:cubicBezTo>
                      <a:pt x="2091" y="1138"/>
                      <a:pt x="2028" y="1159"/>
                      <a:pt x="2023" y="1161"/>
                    </a:cubicBezTo>
                    <a:cubicBezTo>
                      <a:pt x="2002" y="1184"/>
                      <a:pt x="2004" y="1229"/>
                      <a:pt x="1977" y="1246"/>
                    </a:cubicBezTo>
                    <a:cubicBezTo>
                      <a:pt x="1958" y="1259"/>
                      <a:pt x="1915" y="1261"/>
                      <a:pt x="1892" y="1269"/>
                    </a:cubicBezTo>
                    <a:cubicBezTo>
                      <a:pt x="1840" y="1260"/>
                      <a:pt x="1792" y="1245"/>
                      <a:pt x="1739" y="1238"/>
                    </a:cubicBezTo>
                    <a:cubicBezTo>
                      <a:pt x="1699" y="1201"/>
                      <a:pt x="1756" y="1249"/>
                      <a:pt x="1677" y="1215"/>
                    </a:cubicBezTo>
                    <a:cubicBezTo>
                      <a:pt x="1660" y="1208"/>
                      <a:pt x="1649" y="1189"/>
                      <a:pt x="1631" y="1184"/>
                    </a:cubicBezTo>
                    <a:cubicBezTo>
                      <a:pt x="1600" y="1175"/>
                      <a:pt x="1616" y="1180"/>
                      <a:pt x="1585" y="1169"/>
                    </a:cubicBezTo>
                    <a:cubicBezTo>
                      <a:pt x="1555" y="1183"/>
                      <a:pt x="1530" y="1201"/>
                      <a:pt x="1500" y="1215"/>
                    </a:cubicBezTo>
                    <a:cubicBezTo>
                      <a:pt x="1485" y="1237"/>
                      <a:pt x="1467" y="1253"/>
                      <a:pt x="1446" y="1269"/>
                    </a:cubicBezTo>
                    <a:cubicBezTo>
                      <a:pt x="1431" y="1280"/>
                      <a:pt x="1400" y="1300"/>
                      <a:pt x="1400" y="1300"/>
                    </a:cubicBezTo>
                    <a:cubicBezTo>
                      <a:pt x="1331" y="1276"/>
                      <a:pt x="1358" y="1207"/>
                      <a:pt x="1331" y="1153"/>
                    </a:cubicBezTo>
                    <a:cubicBezTo>
                      <a:pt x="1317" y="1126"/>
                      <a:pt x="1274" y="1090"/>
                      <a:pt x="1246" y="1077"/>
                    </a:cubicBezTo>
                    <a:cubicBezTo>
                      <a:pt x="1231" y="1070"/>
                      <a:pt x="1200" y="1061"/>
                      <a:pt x="1200" y="1061"/>
                    </a:cubicBezTo>
                    <a:cubicBezTo>
                      <a:pt x="957" y="1073"/>
                      <a:pt x="776" y="1071"/>
                      <a:pt x="516" y="1061"/>
                    </a:cubicBezTo>
                    <a:cubicBezTo>
                      <a:pt x="431" y="1051"/>
                      <a:pt x="351" y="1026"/>
                      <a:pt x="269" y="1000"/>
                    </a:cubicBezTo>
                    <a:cubicBezTo>
                      <a:pt x="254" y="990"/>
                      <a:pt x="233" y="984"/>
                      <a:pt x="223" y="969"/>
                    </a:cubicBezTo>
                    <a:cubicBezTo>
                      <a:pt x="210" y="950"/>
                      <a:pt x="173" y="893"/>
                      <a:pt x="146" y="884"/>
                    </a:cubicBezTo>
                    <a:cubicBezTo>
                      <a:pt x="129" y="878"/>
                      <a:pt x="111" y="879"/>
                      <a:pt x="93" y="877"/>
                    </a:cubicBezTo>
                    <a:cubicBezTo>
                      <a:pt x="62" y="866"/>
                      <a:pt x="31" y="857"/>
                      <a:pt x="0" y="846"/>
                    </a:cubicBezTo>
                    <a:cubicBezTo>
                      <a:pt x="9" y="809"/>
                      <a:pt x="16" y="758"/>
                      <a:pt x="54" y="738"/>
                    </a:cubicBezTo>
                    <a:cubicBezTo>
                      <a:pt x="71" y="729"/>
                      <a:pt x="90" y="728"/>
                      <a:pt x="108" y="723"/>
                    </a:cubicBezTo>
                    <a:cubicBezTo>
                      <a:pt x="136" y="694"/>
                      <a:pt x="153" y="686"/>
                      <a:pt x="193" y="677"/>
                    </a:cubicBezTo>
                    <a:cubicBezTo>
                      <a:pt x="313" y="683"/>
                      <a:pt x="297" y="683"/>
                      <a:pt x="377" y="707"/>
                    </a:cubicBezTo>
                    <a:cubicBezTo>
                      <a:pt x="407" y="728"/>
                      <a:pt x="510" y="742"/>
                      <a:pt x="469" y="692"/>
                    </a:cubicBezTo>
                    <a:cubicBezTo>
                      <a:pt x="446" y="664"/>
                      <a:pt x="400" y="673"/>
                      <a:pt x="369" y="661"/>
                    </a:cubicBezTo>
                    <a:cubicBezTo>
                      <a:pt x="306" y="637"/>
                      <a:pt x="264" y="568"/>
                      <a:pt x="200" y="546"/>
                    </a:cubicBezTo>
                    <a:cubicBezTo>
                      <a:pt x="178" y="523"/>
                      <a:pt x="152" y="517"/>
                      <a:pt x="131" y="492"/>
                    </a:cubicBezTo>
                    <a:cubicBezTo>
                      <a:pt x="114" y="471"/>
                      <a:pt x="108" y="446"/>
                      <a:pt x="93" y="423"/>
                    </a:cubicBezTo>
                    <a:cubicBezTo>
                      <a:pt x="103" y="392"/>
                      <a:pt x="103" y="380"/>
                      <a:pt x="131" y="361"/>
                    </a:cubicBezTo>
                    <a:close/>
                  </a:path>
                </a:pathLst>
              </a:custGeom>
              <a:noFill/>
              <a:ln w="76200" cap="flat" cmpd="sng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00CCF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41" name="Line 38"/>
              <p:cNvSpPr>
                <a:spLocks noChangeShapeType="1"/>
              </p:cNvSpPr>
              <p:nvPr/>
            </p:nvSpPr>
            <p:spPr bwMode="auto">
              <a:xfrm>
                <a:off x="1197" y="1252"/>
                <a:ext cx="11" cy="100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92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</p:grpSp>
      <p:sp>
        <p:nvSpPr>
          <p:cNvPr id="42" name="Rectangle 41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1144" y="5181600"/>
            <a:ext cx="885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Discussion of ways to deal with these “real-world” situations is beyond the scope of this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33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865"/>
            <a:ext cx="82296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Last Comments on well testing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36234"/>
            <a:ext cx="8534400" cy="31453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en-US" dirty="0"/>
              <a:t>data don’t fit the analysis</a:t>
            </a:r>
          </a:p>
          <a:p>
            <a:pPr lvl="2"/>
            <a:r>
              <a:rPr lang="en-US" dirty="0"/>
              <a:t>Wrong </a:t>
            </a:r>
            <a:r>
              <a:rPr lang="en-US" dirty="0" smtClean="0"/>
              <a:t>assumptions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nteresting geology</a:t>
            </a:r>
          </a:p>
          <a:p>
            <a:r>
              <a:rPr lang="en-US" dirty="0" smtClean="0"/>
              <a:t>Don’t </a:t>
            </a:r>
            <a:r>
              <a:rPr lang="en-US" dirty="0" smtClean="0">
                <a:solidFill>
                  <a:srgbClr val="FFFF00"/>
                </a:solidFill>
              </a:rPr>
              <a:t>“force a square peg through a round hole”</a:t>
            </a:r>
          </a:p>
          <a:p>
            <a:pPr lvl="1"/>
            <a:r>
              <a:rPr lang="en-US" dirty="0" smtClean="0"/>
              <a:t>Don’t try to make data fit a curve that is inappropriate for the situation</a:t>
            </a:r>
          </a:p>
          <a:p>
            <a:r>
              <a:rPr lang="en-US" dirty="0" smtClean="0"/>
              <a:t>Much more to cover in a follow up course!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0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219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Well Logging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2269" y="1828800"/>
            <a:ext cx="78091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Ambient Flow logging </a:t>
            </a:r>
            <a:endParaRPr lang="en-US" sz="2400" dirty="0" smtClean="0"/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measurement </a:t>
            </a:r>
            <a:r>
              <a:rPr lang="en-US" sz="2000" dirty="0"/>
              <a:t>of </a:t>
            </a:r>
            <a:r>
              <a:rPr lang="en-US" sz="2000" dirty="0" smtClean="0"/>
              <a:t>flow in borehole at different depths </a:t>
            </a:r>
            <a:r>
              <a:rPr lang="en-US" sz="2000" dirty="0"/>
              <a:t>in absence of pumping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In an open (uncased) well, water will flow between regions with different hydraulic head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“Packer test”  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utilizes a device that closes off a small portion of an uncased well 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 smtClean="0"/>
              <a:t>measures the local hydraulic head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Much more to discuss in follow-on courses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6836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Microsoft Macintosh PowerPoint</Application>
  <PresentationFormat>On-screen Show (16:10)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Borehole Storage</vt:lpstr>
      <vt:lpstr>PowerPoint Presentation</vt:lpstr>
      <vt:lpstr>Controls on flow in wells: </vt:lpstr>
      <vt:lpstr>Well interference </vt:lpstr>
      <vt:lpstr>Boundary and Dimension Effects</vt:lpstr>
      <vt:lpstr>Last Comments on well testing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Michael Brown</dc:creator>
  <cp:lastModifiedBy>J Michael Brown</cp:lastModifiedBy>
  <cp:revision>1</cp:revision>
  <dcterms:created xsi:type="dcterms:W3CDTF">2012-04-03T21:30:58Z</dcterms:created>
  <dcterms:modified xsi:type="dcterms:W3CDTF">2012-04-03T21:31:31Z</dcterms:modified>
</cp:coreProperties>
</file>