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322" r:id="rId5"/>
    <p:sldId id="260" r:id="rId6"/>
    <p:sldId id="261" r:id="rId7"/>
    <p:sldId id="262" r:id="rId8"/>
    <p:sldId id="263" r:id="rId9"/>
    <p:sldId id="32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2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25" r:id="rId33"/>
    <p:sldId id="288" r:id="rId34"/>
    <p:sldId id="289" r:id="rId35"/>
    <p:sldId id="290" r:id="rId36"/>
    <p:sldId id="326" r:id="rId37"/>
    <p:sldId id="292" r:id="rId38"/>
    <p:sldId id="293" r:id="rId39"/>
    <p:sldId id="295" r:id="rId40"/>
    <p:sldId id="296" r:id="rId41"/>
    <p:sldId id="32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28" r:id="rId53"/>
    <p:sldId id="309" r:id="rId54"/>
    <p:sldId id="310" r:id="rId55"/>
    <p:sldId id="329" r:id="rId56"/>
    <p:sldId id="312" r:id="rId57"/>
    <p:sldId id="313" r:id="rId58"/>
    <p:sldId id="330" r:id="rId59"/>
    <p:sldId id="315" r:id="rId60"/>
    <p:sldId id="316" r:id="rId61"/>
    <p:sldId id="317" r:id="rId62"/>
    <p:sldId id="318" r:id="rId63"/>
    <p:sldId id="331" r:id="rId64"/>
    <p:sldId id="320" r:id="rId65"/>
    <p:sldId id="321" r:id="rId66"/>
  </p:sldIdLst>
  <p:sldSz cx="9144000" cy="6858000" type="screen4x3"/>
  <p:notesSz cx="6858000" cy="9144000"/>
  <p:embeddedFontLst>
    <p:embeddedFont>
      <p:font typeface="Gill Sans MT" pitchFamily="34" charset="0"/>
      <p:regular r:id="rId68"/>
      <p:bold r:id="rId69"/>
      <p:italic r:id="rId70"/>
      <p:boldItalic r:id="rId71"/>
    </p:embeddedFont>
    <p:embeddedFont>
      <p:font typeface="Webdings" pitchFamily="18" charset="2"/>
      <p:regular r:id="rId72"/>
    </p:embeddedFont>
    <p:embeddedFont>
      <p:font typeface="Calibri" pitchFamily="34" charset="0"/>
      <p:regular r:id="rId73"/>
      <p:bold r:id="rId74"/>
      <p:italic r:id="rId75"/>
      <p:boldItalic r:id="rId76"/>
    </p:embeddedFont>
    <p:embeddedFont>
      <p:font typeface="ESRI Default Marker" pitchFamily="2" charset="0"/>
      <p:regular r:id="rId77"/>
    </p:embeddedFont>
    <p:embeddedFont>
      <p:font typeface="ESRI Cartography" pitchFamily="2" charset="0"/>
      <p:regular r:id="rId78"/>
    </p:embeddedFont>
    <p:embeddedFont>
      <p:font typeface="ESRI North" pitchFamily="2" charset="0"/>
      <p:regular r:id="rId79"/>
    </p:embeddedFont>
    <p:embeddedFont>
      <p:font typeface="ESRI ArcPad" pitchFamily="2" charset="2"/>
      <p:regular r:id="rId80"/>
    </p:embeddedFont>
    <p:embeddedFont>
      <p:font typeface="ESRI Arrowhead" pitchFamily="49" charset="0"/>
      <p:regular r:id="rId81"/>
    </p:embeddedFont>
    <p:embeddedFont>
      <p:font typeface="ESRI Business" pitchFamily="2" charset="0"/>
      <p:regular r:id="rId82"/>
    </p:embeddedFont>
    <p:embeddedFont>
      <p:font typeface="ESRI Conservation" pitchFamily="2" charset="0"/>
      <p:regular r:id="rId83"/>
    </p:embeddedFont>
    <p:embeddedFont>
      <p:font typeface="ESRI Crime Analysis" pitchFamily="2" charset="0"/>
      <p:regular r:id="rId84"/>
    </p:embeddedFont>
    <p:embeddedFont>
      <p:font typeface="ESRI Geometric Symbols" pitchFamily="2" charset="0"/>
      <p:regular r:id="rId85"/>
    </p:embeddedFont>
    <p:embeddedFont>
      <p:font typeface="ESRI Public1" pitchFamily="2" charset="0"/>
      <p:regular r:id="rId86"/>
    </p:embeddedFont>
    <p:embeddedFont>
      <p:font typeface="ESRI SDS 1.95 1" pitchFamily="2" charset="0"/>
      <p:regular r:id="rId87"/>
    </p:embeddedFont>
    <p:embeddedFont>
      <p:font typeface="ESRI SDS 2.00 2" pitchFamily="2" charset="0"/>
      <p:regular r:id="rId8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64"/>
      </p:cViewPr>
      <p:guideLst>
        <p:guide orient="horz" pos="2160"/>
        <p:guide orient="horz" pos="624"/>
        <p:guide orient="horz" pos="4032"/>
        <p:guide orient="horz" pos="432"/>
        <p:guide orient="horz" pos="1104"/>
        <p:guide orient="horz" pos="1392"/>
        <p:guide pos="2880"/>
        <p:guide pos="5472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84" Type="http://schemas.openxmlformats.org/officeDocument/2006/relationships/font" Target="fonts/font17.fntdata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87" Type="http://schemas.openxmlformats.org/officeDocument/2006/relationships/font" Target="fonts/font2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5.fntdata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font" Target="fonts/font16.fntdata"/><Relationship Id="rId88" Type="http://schemas.openxmlformats.org/officeDocument/2006/relationships/font" Target="fonts/font21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91944-9B97-4AA5-A22E-ED51EE56B7A3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66D69-FEF0-483B-8A30-74B259564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6D69-FEF0-483B-8A30-74B259564F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300FF-3910-44CB-A42A-1422CF1FA6B5}" type="slidenum">
              <a:rPr lang="en-US"/>
              <a:pPr/>
              <a:t>10</a:t>
            </a:fld>
            <a:endParaRPr lang="en-US"/>
          </a:p>
        </p:txBody>
      </p:sp>
      <p:sp>
        <p:nvSpPr>
          <p:cNvPr id="235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FDB55-6DC2-472F-B049-5B03B6848C5D}" type="slidenum">
              <a:rPr lang="en-US"/>
              <a:pPr/>
              <a:t>11</a:t>
            </a:fld>
            <a:endParaRPr lang="en-US"/>
          </a:p>
        </p:txBody>
      </p:sp>
      <p:sp>
        <p:nvSpPr>
          <p:cNvPr id="236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792E2-DFD9-4685-9848-FDCCBC782D40}" type="slidenum">
              <a:rPr lang="en-US"/>
              <a:pPr/>
              <a:t>12</a:t>
            </a:fld>
            <a:endParaRPr lang="en-US"/>
          </a:p>
        </p:txBody>
      </p:sp>
      <p:sp>
        <p:nvSpPr>
          <p:cNvPr id="237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08EB8-2367-4356-B132-DC9AEFB64001}" type="slidenum">
              <a:rPr lang="en-US"/>
              <a:pPr/>
              <a:t>13</a:t>
            </a:fld>
            <a:endParaRPr lang="en-US"/>
          </a:p>
        </p:txBody>
      </p:sp>
      <p:sp>
        <p:nvSpPr>
          <p:cNvPr id="238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C640E-28E2-4A9E-8022-F4B3135F79EB}" type="slidenum">
              <a:rPr lang="en-US"/>
              <a:pPr/>
              <a:t>14</a:t>
            </a:fld>
            <a:endParaRPr lang="en-US"/>
          </a:p>
        </p:txBody>
      </p:sp>
      <p:sp>
        <p:nvSpPr>
          <p:cNvPr id="239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12E34-38DF-4F3E-B0E1-30A82C1BD5B5}" type="slidenum">
              <a:rPr lang="en-US"/>
              <a:pPr/>
              <a:t>15</a:t>
            </a:fld>
            <a:endParaRPr lang="en-US"/>
          </a:p>
        </p:txBody>
      </p:sp>
      <p:sp>
        <p:nvSpPr>
          <p:cNvPr id="240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E825B-AC55-41E9-89F8-97C03398D455}" type="slidenum">
              <a:rPr lang="en-US"/>
              <a:pPr/>
              <a:t>16</a:t>
            </a:fld>
            <a:endParaRPr lang="en-US"/>
          </a:p>
        </p:txBody>
      </p:sp>
      <p:sp>
        <p:nvSpPr>
          <p:cNvPr id="241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7226-EB31-4F6F-9C13-24CF292D6085}" type="slidenum">
              <a:rPr lang="en-US"/>
              <a:pPr/>
              <a:t>17</a:t>
            </a:fld>
            <a:endParaRPr lang="en-US"/>
          </a:p>
        </p:txBody>
      </p:sp>
      <p:sp>
        <p:nvSpPr>
          <p:cNvPr id="242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5EA66-0213-46E6-A697-DC34B9E010B6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275CD-F2D7-46B7-B87A-44AE7160121C}" type="slidenum">
              <a:rPr lang="en-US"/>
              <a:pPr/>
              <a:t>19</a:t>
            </a:fld>
            <a:endParaRPr lang="en-US"/>
          </a:p>
        </p:txBody>
      </p:sp>
      <p:sp>
        <p:nvSpPr>
          <p:cNvPr id="244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E5CCE-C1C7-403B-8FE3-30AD3B9D181E}" type="slidenum">
              <a:rPr lang="en-US"/>
              <a:pPr/>
              <a:t>2</a:t>
            </a:fld>
            <a:endParaRPr lang="en-US"/>
          </a:p>
        </p:txBody>
      </p:sp>
      <p:sp>
        <p:nvSpPr>
          <p:cNvPr id="227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877BA-336F-40A2-A8F6-DC570BB57AFF}" type="slidenum">
              <a:rPr lang="en-US"/>
              <a:pPr/>
              <a:t>20</a:t>
            </a:fld>
            <a:endParaRPr lang="en-US"/>
          </a:p>
        </p:txBody>
      </p:sp>
      <p:sp>
        <p:nvSpPr>
          <p:cNvPr id="245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5E0A6-09B7-4E86-A145-F18C173CDCE4}" type="slidenum">
              <a:rPr lang="en-US"/>
              <a:pPr/>
              <a:t>21</a:t>
            </a:fld>
            <a:endParaRPr lang="en-US"/>
          </a:p>
        </p:txBody>
      </p:sp>
      <p:sp>
        <p:nvSpPr>
          <p:cNvPr id="246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9FC14-50FF-4E77-89FF-9920AC3712F8}" type="slidenum">
              <a:rPr lang="en-US"/>
              <a:pPr/>
              <a:t>22</a:t>
            </a:fld>
            <a:endParaRPr lang="en-US"/>
          </a:p>
        </p:txBody>
      </p:sp>
      <p:sp>
        <p:nvSpPr>
          <p:cNvPr id="247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DD6CD-3B0C-4E96-AEDD-CDF8E5C56A05}" type="slidenum">
              <a:rPr lang="en-US"/>
              <a:pPr/>
              <a:t>23</a:t>
            </a:fld>
            <a:endParaRPr lang="en-US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AD49-32AD-4E5F-8A55-B118AA2CEB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88194-CC27-412E-95B1-23E09E68E03B}" type="slidenum">
              <a:rPr lang="en-US"/>
              <a:pPr/>
              <a:t>25</a:t>
            </a:fld>
            <a:endParaRPr lang="en-US"/>
          </a:p>
        </p:txBody>
      </p:sp>
      <p:sp>
        <p:nvSpPr>
          <p:cNvPr id="249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0136D-C2A0-42AD-8457-F4C36C9C0248}" type="slidenum">
              <a:rPr lang="en-US"/>
              <a:pPr/>
              <a:t>26</a:t>
            </a:fld>
            <a:endParaRPr lang="en-US"/>
          </a:p>
        </p:txBody>
      </p:sp>
      <p:sp>
        <p:nvSpPr>
          <p:cNvPr id="250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FEA69-66A5-4B34-84E1-4B5481A56140}" type="slidenum">
              <a:rPr lang="en-US"/>
              <a:pPr/>
              <a:t>27</a:t>
            </a:fld>
            <a:endParaRPr lang="en-US"/>
          </a:p>
        </p:txBody>
      </p:sp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10852-5133-4415-A548-AC0A2888047A}" type="slidenum">
              <a:rPr lang="en-US"/>
              <a:pPr/>
              <a:t>28</a:t>
            </a:fld>
            <a:endParaRPr lang="en-US"/>
          </a:p>
        </p:txBody>
      </p:sp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CAD59-B564-4126-BCF5-F937B69F38EC}" type="slidenum">
              <a:rPr lang="en-US"/>
              <a:pPr/>
              <a:t>29</a:t>
            </a:fld>
            <a:endParaRPr lang="en-US"/>
          </a:p>
        </p:txBody>
      </p:sp>
      <p:sp>
        <p:nvSpPr>
          <p:cNvPr id="253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01386-9A89-482C-BDBE-352BC3A2175B}" type="slidenum">
              <a:rPr lang="en-US"/>
              <a:pPr/>
              <a:t>3</a:t>
            </a:fld>
            <a:endParaRPr lang="en-US"/>
          </a:p>
        </p:txBody>
      </p:sp>
      <p:sp>
        <p:nvSpPr>
          <p:cNvPr id="228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57E6B-AC7A-4475-B1BE-79AA15E64D18}" type="slidenum">
              <a:rPr lang="en-US"/>
              <a:pPr/>
              <a:t>30</a:t>
            </a:fld>
            <a:endParaRPr lang="en-US"/>
          </a:p>
        </p:txBody>
      </p:sp>
      <p:sp>
        <p:nvSpPr>
          <p:cNvPr id="254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6FAFD-CC25-4A3E-8E6F-07F94EDD60E4}" type="slidenum">
              <a:rPr lang="en-US"/>
              <a:pPr/>
              <a:t>31</a:t>
            </a:fld>
            <a:endParaRPr lang="en-US"/>
          </a:p>
        </p:txBody>
      </p:sp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DD6CD-3B0C-4E96-AEDD-CDF8E5C56A05}" type="slidenum">
              <a:rPr lang="en-US"/>
              <a:pPr/>
              <a:t>32</a:t>
            </a:fld>
            <a:endParaRPr lang="en-US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FB4B3-7137-4533-9ABE-9AEF21C5CDA6}" type="slidenum">
              <a:rPr lang="en-US"/>
              <a:pPr/>
              <a:t>33</a:t>
            </a:fld>
            <a:endParaRPr lang="en-US"/>
          </a:p>
        </p:txBody>
      </p:sp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82108-E24D-4242-8DE8-6B4FA9D84E03}" type="slidenum">
              <a:rPr lang="en-US"/>
              <a:pPr/>
              <a:t>34</a:t>
            </a:fld>
            <a:endParaRPr lang="en-US"/>
          </a:p>
        </p:txBody>
      </p:sp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45E22-D748-44DF-BC14-FAF68F9D78CF}" type="slidenum">
              <a:rPr lang="en-US"/>
              <a:pPr/>
              <a:t>35</a:t>
            </a:fld>
            <a:endParaRPr lang="en-US"/>
          </a:p>
        </p:txBody>
      </p:sp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DD6CD-3B0C-4E96-AEDD-CDF8E5C56A05}" type="slidenum">
              <a:rPr lang="en-US"/>
              <a:pPr/>
              <a:t>36</a:t>
            </a:fld>
            <a:endParaRPr lang="en-US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60DCF-8872-4DBE-946B-BC58F5F9DCF6}" type="slidenum">
              <a:rPr lang="en-US"/>
              <a:pPr/>
              <a:t>37</a:t>
            </a:fld>
            <a:endParaRPr lang="en-US"/>
          </a:p>
        </p:txBody>
      </p:sp>
      <p:sp>
        <p:nvSpPr>
          <p:cNvPr id="263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BBD73-5597-438E-9924-C63A45C09712}" type="slidenum">
              <a:rPr lang="en-US"/>
              <a:pPr/>
              <a:t>38</a:t>
            </a:fld>
            <a:endParaRPr lang="en-US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E57F2-7114-4B2F-BEF2-3CF9ED15A1F1}" type="slidenum">
              <a:rPr lang="en-US"/>
              <a:pPr/>
              <a:t>39</a:t>
            </a:fld>
            <a:endParaRPr lang="en-US"/>
          </a:p>
        </p:txBody>
      </p:sp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DD6CD-3B0C-4E96-AEDD-CDF8E5C56A05}" type="slidenum">
              <a:rPr lang="en-US"/>
              <a:pPr/>
              <a:t>4</a:t>
            </a:fld>
            <a:endParaRPr lang="en-US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004A1-AF9F-4247-A564-4CDCD8300C7C}" type="slidenum">
              <a:rPr lang="en-US"/>
              <a:pPr/>
              <a:t>40</a:t>
            </a:fld>
            <a:endParaRPr lang="en-US"/>
          </a:p>
        </p:txBody>
      </p:sp>
      <p:sp>
        <p:nvSpPr>
          <p:cNvPr id="267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DD6CD-3B0C-4E96-AEDD-CDF8E5C56A05}" type="slidenum">
              <a:rPr lang="en-US"/>
              <a:pPr/>
              <a:t>41</a:t>
            </a:fld>
            <a:endParaRPr lang="en-US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99739-B01D-42B3-B905-568F830D1A89}" type="slidenum">
              <a:rPr lang="en-US"/>
              <a:pPr/>
              <a:t>42</a:t>
            </a:fld>
            <a:endParaRPr lang="en-US"/>
          </a:p>
        </p:txBody>
      </p:sp>
      <p:sp>
        <p:nvSpPr>
          <p:cNvPr id="269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99EA1-F228-4D51-B771-23286CE52A02}" type="slidenum">
              <a:rPr lang="en-US"/>
              <a:pPr/>
              <a:t>43</a:t>
            </a:fld>
            <a:endParaRPr lang="en-US"/>
          </a:p>
        </p:txBody>
      </p:sp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7900-D9D1-4765-859F-2EB58B12012D}" type="slidenum">
              <a:rPr lang="en-US"/>
              <a:pPr/>
              <a:t>44</a:t>
            </a:fld>
            <a:endParaRPr lang="en-US"/>
          </a:p>
        </p:txBody>
      </p:sp>
      <p:sp>
        <p:nvSpPr>
          <p:cNvPr id="271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CB138-4A6B-4609-AEE0-029716EA1018}" type="slidenum">
              <a:rPr lang="en-US"/>
              <a:pPr/>
              <a:t>45</a:t>
            </a:fld>
            <a:endParaRPr lang="en-US"/>
          </a:p>
        </p:txBody>
      </p:sp>
      <p:sp>
        <p:nvSpPr>
          <p:cNvPr id="272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6E46A-7883-4DE7-907F-0DF0C7E91C1A}" type="slidenum">
              <a:rPr lang="en-US"/>
              <a:pPr/>
              <a:t>46</a:t>
            </a:fld>
            <a:endParaRPr lang="en-US"/>
          </a:p>
        </p:txBody>
      </p:sp>
      <p:sp>
        <p:nvSpPr>
          <p:cNvPr id="273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81B7E-C96F-437A-A74E-EB77DE6BD515}" type="slidenum">
              <a:rPr lang="en-US"/>
              <a:pPr/>
              <a:t>47</a:t>
            </a:fld>
            <a:endParaRPr lang="en-US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8DF5B-7980-4813-8A7B-24D1A1749AEE}" type="slidenum">
              <a:rPr lang="en-US"/>
              <a:pPr/>
              <a:t>48</a:t>
            </a:fld>
            <a:endParaRPr lang="en-US"/>
          </a:p>
        </p:txBody>
      </p:sp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BAF12-93A6-4920-A715-FF804B689102}" type="slidenum">
              <a:rPr lang="en-US"/>
              <a:pPr/>
              <a:t>49</a:t>
            </a:fld>
            <a:endParaRPr lang="en-US"/>
          </a:p>
        </p:txBody>
      </p:sp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365ED-593F-47D1-9943-D023E9E076D4}" type="slidenum">
              <a:rPr lang="en-US"/>
              <a:pPr/>
              <a:t>5</a:t>
            </a:fld>
            <a:endParaRPr lang="en-US"/>
          </a:p>
        </p:txBody>
      </p:sp>
      <p:sp>
        <p:nvSpPr>
          <p:cNvPr id="230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C65EB-169E-425C-AAE2-4F07744BD15D}" type="slidenum">
              <a:rPr lang="en-US"/>
              <a:pPr/>
              <a:t>50</a:t>
            </a:fld>
            <a:endParaRPr lang="en-US"/>
          </a:p>
        </p:txBody>
      </p:sp>
      <p:sp>
        <p:nvSpPr>
          <p:cNvPr id="277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CBDA-48D5-4D83-936A-338DF45B7F34}" type="slidenum">
              <a:rPr lang="en-US"/>
              <a:pPr/>
              <a:t>51</a:t>
            </a:fld>
            <a:endParaRPr lang="en-US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81B7E-C96F-437A-A74E-EB77DE6BD515}" type="slidenum">
              <a:rPr lang="en-US"/>
              <a:pPr/>
              <a:t>52</a:t>
            </a:fld>
            <a:endParaRPr lang="en-US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D123F-6349-4CC9-88D1-520E96A08943}" type="slidenum">
              <a:rPr lang="en-US"/>
              <a:pPr/>
              <a:t>53</a:t>
            </a:fld>
            <a:endParaRPr lang="en-US"/>
          </a:p>
        </p:txBody>
      </p:sp>
      <p:sp>
        <p:nvSpPr>
          <p:cNvPr id="280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BFB9D-740F-4480-97EF-4140EAA2407D}" type="slidenum">
              <a:rPr lang="en-US"/>
              <a:pPr/>
              <a:t>54</a:t>
            </a:fld>
            <a:endParaRPr lang="en-US"/>
          </a:p>
        </p:txBody>
      </p:sp>
      <p:sp>
        <p:nvSpPr>
          <p:cNvPr id="281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81B7E-C96F-437A-A74E-EB77DE6BD515}" type="slidenum">
              <a:rPr lang="en-US"/>
              <a:pPr/>
              <a:t>55</a:t>
            </a:fld>
            <a:endParaRPr lang="en-US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01003-9655-4709-99E3-C3E56D08B414}" type="slidenum">
              <a:rPr lang="en-US"/>
              <a:pPr/>
              <a:t>56</a:t>
            </a:fld>
            <a:endParaRPr lang="en-US"/>
          </a:p>
        </p:txBody>
      </p:sp>
      <p:sp>
        <p:nvSpPr>
          <p:cNvPr id="283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93733-CC2E-450D-A8C7-AD883F50DE32}" type="slidenum">
              <a:rPr lang="en-US"/>
              <a:pPr/>
              <a:t>57</a:t>
            </a:fld>
            <a:endParaRPr lang="en-US"/>
          </a:p>
        </p:txBody>
      </p:sp>
      <p:sp>
        <p:nvSpPr>
          <p:cNvPr id="284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81B7E-C96F-437A-A74E-EB77DE6BD515}" type="slidenum">
              <a:rPr lang="en-US"/>
              <a:pPr/>
              <a:t>58</a:t>
            </a:fld>
            <a:endParaRPr lang="en-US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565E2-FCFC-4A6B-8266-F56C7230A5E5}" type="slidenum">
              <a:rPr lang="en-US"/>
              <a:pPr/>
              <a:t>59</a:t>
            </a:fld>
            <a:endParaRPr lang="en-US"/>
          </a:p>
        </p:txBody>
      </p:sp>
      <p:sp>
        <p:nvSpPr>
          <p:cNvPr id="286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A9880-0D65-4F3D-BB53-A6E5A733FDC5}" type="slidenum">
              <a:rPr lang="en-US"/>
              <a:pPr/>
              <a:t>6</a:t>
            </a:fld>
            <a:endParaRPr lang="en-US"/>
          </a:p>
        </p:txBody>
      </p:sp>
      <p:sp>
        <p:nvSpPr>
          <p:cNvPr id="231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2D06B-30B0-4F2F-8C8E-2EDFA2D6B1E6}" type="slidenum">
              <a:rPr lang="en-US"/>
              <a:pPr/>
              <a:t>60</a:t>
            </a:fld>
            <a:endParaRPr lang="en-US"/>
          </a:p>
        </p:txBody>
      </p:sp>
      <p:sp>
        <p:nvSpPr>
          <p:cNvPr id="287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0F8F5-7192-4A98-B5B9-119B8DD9C37B}" type="slidenum">
              <a:rPr lang="en-US"/>
              <a:pPr/>
              <a:t>61</a:t>
            </a:fld>
            <a:endParaRPr lang="en-US"/>
          </a:p>
        </p:txBody>
      </p:sp>
      <p:sp>
        <p:nvSpPr>
          <p:cNvPr id="288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EDC05-889F-492C-93B7-AA658DE6C212}" type="slidenum">
              <a:rPr lang="en-US"/>
              <a:pPr/>
              <a:t>62</a:t>
            </a:fld>
            <a:endParaRPr lang="en-US"/>
          </a:p>
        </p:txBody>
      </p:sp>
      <p:sp>
        <p:nvSpPr>
          <p:cNvPr id="289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81B7E-C96F-437A-A74E-EB77DE6BD515}" type="slidenum">
              <a:rPr lang="en-US"/>
              <a:pPr/>
              <a:t>63</a:t>
            </a:fld>
            <a:endParaRPr lang="en-US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E0ED0-786E-441D-A80E-9544DF55DCE9}" type="slidenum">
              <a:rPr lang="en-US"/>
              <a:pPr/>
              <a:t>64</a:t>
            </a:fld>
            <a:endParaRPr lang="en-US"/>
          </a:p>
        </p:txBody>
      </p:sp>
      <p:sp>
        <p:nvSpPr>
          <p:cNvPr id="291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257CC-8FCF-456B-A0CC-AD41A4748F2D}" type="slidenum">
              <a:rPr lang="en-US"/>
              <a:pPr/>
              <a:t>65</a:t>
            </a:fld>
            <a:endParaRPr lang="en-US"/>
          </a:p>
        </p:txBody>
      </p:sp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EFF99-56D7-42BE-81E3-31D986B0BB24}" type="slidenum">
              <a:rPr lang="en-US"/>
              <a:pPr/>
              <a:t>7</a:t>
            </a:fld>
            <a:endParaRPr lang="en-US"/>
          </a:p>
        </p:txBody>
      </p:sp>
      <p:sp>
        <p:nvSpPr>
          <p:cNvPr id="232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35927-EDCC-45F5-84AC-3AF609CC02F1}" type="slidenum">
              <a:rPr lang="en-US"/>
              <a:pPr/>
              <a:t>8</a:t>
            </a:fld>
            <a:endParaRPr lang="en-US"/>
          </a:p>
        </p:txBody>
      </p:sp>
      <p:sp>
        <p:nvSpPr>
          <p:cNvPr id="233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DD6CD-3B0C-4E96-AEDD-CDF8E5C56A05}" type="slidenum">
              <a:rPr lang="en-US"/>
              <a:pPr/>
              <a:t>9</a:t>
            </a:fld>
            <a:endParaRPr lang="en-US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7200" y="7391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KEEP THIS TEXT BOX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this slide includes some ESRI fonts.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when  you save this presentation, use </a:t>
            </a:r>
            <a:r>
              <a:rPr lang="en-US" sz="3200" b="1" dirty="0">
                <a:solidFill>
                  <a:schemeClr val="bg1"/>
                </a:solidFill>
              </a:rPr>
              <a:t>File &gt; Save As &gt; Tools </a:t>
            </a:r>
            <a:r>
              <a:rPr lang="en-US" sz="3200" dirty="0">
                <a:solidFill>
                  <a:schemeClr val="bg1"/>
                </a:solidFill>
              </a:rPr>
              <a:t>(upper right) </a:t>
            </a:r>
            <a:r>
              <a:rPr lang="en-US" sz="3200" b="1" dirty="0">
                <a:solidFill>
                  <a:schemeClr val="bg1"/>
                </a:solidFill>
              </a:rPr>
              <a:t>&gt; Save Options &gt; Embed TrueType Fonts </a:t>
            </a:r>
            <a:r>
              <a:rPr lang="en-US" sz="3200" dirty="0">
                <a:solidFill>
                  <a:schemeClr val="bg1"/>
                </a:solidFill>
              </a:rPr>
              <a:t>(all characters)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this will allow vector maps created with common ESRI symbols to show on computers that do not have ESRI software loaded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latin typeface="ESRI Default Marker" pitchFamily="2" charset="0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SRI Cartography" pitchFamily="2" charset="0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SRI North" pitchFamily="2" charset="0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SRI ArcPad" pitchFamily="2" charset="2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SRI Arrowhead" pitchFamily="49" charset="0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SRI Business" pitchFamily="2" charset="0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SRI Conservation" pitchFamily="2" charset="0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SRI Crime Analysis" pitchFamily="2" charset="0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SRI Geometric Symbols" pitchFamily="2" charset="0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SRI Public1" pitchFamily="2" charset="0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SRI SDS 1.95 1" pitchFamily="2" charset="0"/>
              </a:rPr>
              <a:t>a</a:t>
            </a:r>
            <a:r>
              <a:rPr lang="en-US" sz="3200" dirty="0">
                <a:solidFill>
                  <a:schemeClr val="bg1"/>
                </a:solidFill>
                <a:latin typeface="ESRI SDS 1.95 1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ESRI SDS 2.00 2" pitchFamily="2" charset="0"/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7467600" cy="2133600"/>
          </a:xfrm>
        </p:spPr>
        <p:txBody>
          <a:bodyPr>
            <a:normAutofit/>
          </a:bodyPr>
          <a:lstStyle>
            <a:lvl1pPr algn="ctr">
              <a:buNone/>
              <a:defRPr sz="4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65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65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914400" y="685800"/>
            <a:ext cx="7315200" cy="1588"/>
          </a:xfrm>
          <a:prstGeom prst="line">
            <a:avLst/>
          </a:prstGeom>
          <a:solidFill>
            <a:schemeClr val="accent1"/>
          </a:solidFill>
          <a:ln w="285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65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65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65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20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Gill Sans MT" pitchFamily="34" charset="0"/>
              </a:rPr>
              <a:t>ESRM </a:t>
            </a:r>
            <a:r>
              <a:rPr lang="en-US" sz="1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ill Sans MT" pitchFamily="34" charset="0"/>
              </a:rPr>
              <a:t>250</a:t>
            </a:r>
            <a:r>
              <a:rPr lang="en-US" sz="1200" baseline="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ill Sans MT" pitchFamily="34" charset="0"/>
              </a:rPr>
              <a:t> &amp; CFR </a:t>
            </a:r>
            <a:r>
              <a:rPr lang="en-US" sz="1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ill Sans MT" pitchFamily="34" charset="0"/>
              </a:rPr>
              <a:t>520: 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Gill Sans MT" pitchFamily="34" charset="0"/>
              </a:rPr>
              <a:t>Introduction to GIS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6629400"/>
            <a:ext cx="12573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© Phil Hurvitz, 1999-2009</a:t>
            </a:r>
            <a:endParaRPr lang="en-US" sz="5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U:\basemaps\logos\uw_logo_grey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" y="6626542"/>
            <a:ext cx="1031558" cy="193358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65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FF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SzPct val="50000"/>
        <a:buFont typeface="Webdings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85750" algn="l" defTabSz="914400" rtl="0" eaLnBrk="1" latinLnBrk="0" hangingPunct="1">
        <a:spcBef>
          <a:spcPct val="20000"/>
        </a:spcBef>
        <a:buSzPct val="50000"/>
        <a:buFont typeface="Webdings" pitchFamily="18" charset="2"/>
        <a:buChar char="þ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285750" algn="l" defTabSz="914400" rtl="0" eaLnBrk="1" latinLnBrk="0" hangingPunct="1">
        <a:spcBef>
          <a:spcPct val="20000"/>
        </a:spcBef>
        <a:buSzPct val="50000"/>
        <a:buFont typeface="Webdings" pitchFamily="18" charset="2"/>
        <a:buChar char="þ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85750" algn="l" defTabSz="914400" rtl="0" eaLnBrk="1" latinLnBrk="0" hangingPunct="1">
        <a:spcBef>
          <a:spcPct val="20000"/>
        </a:spcBef>
        <a:buSzPct val="50000"/>
        <a:buFont typeface="Webdings" pitchFamily="18" charset="2"/>
        <a:buChar char="þ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ESRM 250/CFR 520</a:t>
            </a:r>
            <a:br>
              <a:rPr lang="en-US" dirty="0" smtClean="0"/>
            </a:br>
            <a:r>
              <a:rPr lang="en-US" dirty="0" smtClean="0"/>
              <a:t>Autumn 2009</a:t>
            </a:r>
          </a:p>
          <a:p>
            <a:r>
              <a:rPr lang="en-US" dirty="0" smtClean="0"/>
              <a:t>Phil Hurvitz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Finding GIS data</a:t>
            </a:r>
          </a:p>
          <a:p>
            <a:r>
              <a:rPr lang="en-US" dirty="0" smtClean="0"/>
              <a:t>Importing GIS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 of 65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Better/more efficient methods are needed for obtaining GIS data</a:t>
            </a:r>
          </a:p>
          <a:p>
            <a:r>
              <a:rPr lang="en-US" smtClean="0"/>
              <a:t>Federal Geospatial Data Committee (FGDC)</a:t>
            </a:r>
          </a:p>
          <a:p>
            <a:pPr lvl="1"/>
            <a:r>
              <a:rPr lang="en-US" smtClean="0"/>
              <a:t>Federal agency with mission to increase access/use of geospatial data</a:t>
            </a:r>
          </a:p>
          <a:p>
            <a:r>
              <a:rPr lang="en-US" smtClean="0"/>
              <a:t>National Spatial Data Infrastructure ( NSDI)</a:t>
            </a:r>
          </a:p>
          <a:p>
            <a:r>
              <a:rPr lang="en-US" smtClean="0"/>
              <a:t>Coordinated effort among many participants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 of 65</a:t>
            </a:r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NSDI Geospatial Data Clearinghouse</a:t>
            </a:r>
          </a:p>
          <a:p>
            <a:r>
              <a:rPr lang="en-US" dirty="0" smtClean="0"/>
              <a:t>Built on a distributed database</a:t>
            </a:r>
          </a:p>
          <a:p>
            <a:pPr lvl="1"/>
            <a:r>
              <a:rPr lang="en-US" dirty="0" smtClean="0"/>
              <a:t>Database is Z39.50 compliant (international library data standard)</a:t>
            </a:r>
          </a:p>
          <a:p>
            <a:pPr lvl="1"/>
            <a:r>
              <a:rPr lang="en-US" dirty="0" smtClean="0"/>
              <a:t>Queries are run against specific fields rather than as simple keywords</a:t>
            </a:r>
          </a:p>
          <a:p>
            <a:pPr lvl="1"/>
            <a:r>
              <a:rPr lang="en-US" dirty="0" smtClean="0"/>
              <a:t>Fields are specifically for geospatial data description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 of 65</a:t>
            </a:r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 GDC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Specific GDC server network built on top of the Network</a:t>
            </a:r>
          </a:p>
          <a:p>
            <a:pPr lvl="1"/>
            <a:r>
              <a:rPr lang="en-US" smtClean="0"/>
              <a:t>Use of common search engine</a:t>
            </a:r>
          </a:p>
          <a:p>
            <a:r>
              <a:rPr lang="en-US" smtClean="0"/>
              <a:t>Metadata </a:t>
            </a:r>
            <a:br>
              <a:rPr lang="en-US" smtClean="0"/>
            </a:br>
            <a:r>
              <a:rPr lang="en-US" smtClean="0"/>
              <a:t>(“data about data” = data description files) </a:t>
            </a:r>
            <a:br>
              <a:rPr lang="en-US" smtClean="0"/>
            </a:br>
            <a:r>
              <a:rPr lang="en-US" smtClean="0"/>
              <a:t>are the keystone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 of 65</a:t>
            </a:r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 GDC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Content-standardized metadata is the foundation of a robust searching tool</a:t>
            </a:r>
          </a:p>
          <a:p>
            <a:r>
              <a:rPr lang="en-US" smtClean="0"/>
              <a:t>Records for individual data sets contain data for specific fields, e.g.,  </a:t>
            </a:r>
          </a:p>
          <a:p>
            <a:pPr lvl="1"/>
            <a:r>
              <a:rPr lang="en-US" smtClean="0"/>
              <a:t>Title</a:t>
            </a:r>
          </a:p>
          <a:p>
            <a:pPr lvl="1"/>
            <a:r>
              <a:rPr lang="en-US" smtClean="0"/>
              <a:t>Abstract</a:t>
            </a:r>
          </a:p>
          <a:p>
            <a:pPr lvl="1"/>
            <a:r>
              <a:rPr lang="en-US" smtClean="0"/>
              <a:t>Spatial extent, projection, coordinate system</a:t>
            </a:r>
          </a:p>
          <a:p>
            <a:pPr lvl="1"/>
            <a:r>
              <a:rPr lang="en-US" smtClean="0"/>
              <a:t>Data type</a:t>
            </a:r>
          </a:p>
          <a:p>
            <a:pPr lvl="1"/>
            <a:r>
              <a:rPr lang="en-US" smtClean="0"/>
              <a:t>Currency of time scale</a:t>
            </a:r>
          </a:p>
          <a:p>
            <a:pPr lvl="1"/>
            <a:r>
              <a:rPr lang="en-US" smtClean="0"/>
              <a:t>Source scale</a:t>
            </a:r>
          </a:p>
          <a:p>
            <a:pPr lvl="1"/>
            <a:r>
              <a:rPr lang="en-US" smtClean="0"/>
              <a:t>Developer/Contact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 of 65</a:t>
            </a:r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 GDC: Metadata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Metadata records are indexed into </a:t>
            </a:r>
            <a:br>
              <a:rPr lang="en-US" dirty="0" smtClean="0"/>
            </a:br>
            <a:r>
              <a:rPr lang="en-US" dirty="0" smtClean="0"/>
              <a:t>international library  standard (“Z39.50 protocol”) databases</a:t>
            </a:r>
          </a:p>
          <a:p>
            <a:pPr lvl="1"/>
            <a:r>
              <a:rPr lang="en-US" dirty="0" smtClean="0"/>
              <a:t>Specific sites containing indexes (nodes) are  registered with search server sites</a:t>
            </a:r>
          </a:p>
          <a:p>
            <a:pPr lvl="1"/>
            <a:r>
              <a:rPr lang="en-US" dirty="0" smtClean="0"/>
              <a:t>Searching functions are embedded in web interfaces</a:t>
            </a:r>
          </a:p>
          <a:p>
            <a:pPr lvl="1"/>
            <a:r>
              <a:rPr lang="en-US" dirty="0" smtClean="0"/>
              <a:t>Searches can be limited to individual nodes or to many nodes</a:t>
            </a:r>
          </a:p>
          <a:p>
            <a:pPr lvl="1"/>
            <a:r>
              <a:rPr lang="en-US" dirty="0" smtClean="0"/>
              <a:t>Databases are searchable across TCP/IP networks (web, simple terminal)</a:t>
            </a:r>
          </a:p>
          <a:p>
            <a:pPr lvl="1"/>
            <a:r>
              <a:rPr lang="en-US" dirty="0" smtClean="0"/>
              <a:t>Results are displayed in web pages</a:t>
            </a:r>
          </a:p>
          <a:p>
            <a:pPr lvl="1"/>
            <a:r>
              <a:rPr lang="en-US" dirty="0" smtClean="0"/>
              <a:t>This is impossible with a simple </a:t>
            </a:r>
            <a:r>
              <a:rPr lang="en-US" dirty="0" smtClean="0"/>
              <a:t>G</a:t>
            </a:r>
            <a:r>
              <a:rPr lang="en-US" dirty="0" smtClean="0"/>
              <a:t>oogle search!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 of 65</a:t>
            </a:r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 GDC: Indexed databases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Search by place name or geographic location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 of 65</a:t>
            </a:r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 GDC: Searching</a:t>
            </a:r>
            <a:endParaRPr lang="en-US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1331913" y="1752600"/>
          <a:ext cx="6440487" cy="4524375"/>
        </p:xfrm>
        <a:graphic>
          <a:graphicData uri="http://schemas.openxmlformats.org/presentationml/2006/ole">
            <p:oleObj spid="_x0000_s2050" name="Photo Editor Photo" r:id="rId4" imgW="6439799" imgH="4525007" progId="MSPhotoEd.3">
              <p:embed/>
            </p:oleObj>
          </a:graphicData>
        </a:graphic>
      </p:graphicFrame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524000" y="3762375"/>
            <a:ext cx="54864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524000" y="4524375"/>
            <a:ext cx="5486400" cy="15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1" grpId="1" animBg="1"/>
      <p:bldP spid="880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Search by time period or various other fields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 of 65</a:t>
            </a:r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 GDC: Searching</a:t>
            </a:r>
            <a:endParaRPr lang="en-US"/>
          </a:p>
        </p:txBody>
      </p:sp>
      <p:pic>
        <p:nvPicPr>
          <p:cNvPr id="89097" name="Picture 9" descr="chouse_time_key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752600"/>
            <a:ext cx="6438900" cy="4524375"/>
          </a:xfrm>
          <a:prstGeom prst="rect">
            <a:avLst/>
          </a:prstGeom>
          <a:noFill/>
        </p:spPr>
      </p:pic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419350" y="5334000"/>
            <a:ext cx="4625975" cy="3444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2416175" y="5715000"/>
            <a:ext cx="4625975" cy="3444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nimBg="1"/>
      <p:bldP spid="890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/>
              <a:t>Select node to search</a:t>
            </a:r>
          </a:p>
          <a:p>
            <a:endParaRPr kumimoji="0" lang="en-US"/>
          </a:p>
          <a:p>
            <a:pPr>
              <a:buFontTx/>
              <a:buNone/>
            </a:pP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 of 65</a:t>
            </a:r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Searching for data: NSDI GDC: Searching</a:t>
            </a:r>
          </a:p>
        </p:txBody>
      </p:sp>
      <p:pic>
        <p:nvPicPr>
          <p:cNvPr id="90119" name="Picture 7" descr="chouse_se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752600"/>
            <a:ext cx="6438900" cy="4524375"/>
          </a:xfrm>
          <a:prstGeom prst="rect">
            <a:avLst/>
          </a:prstGeom>
          <a:noFill/>
        </p:spPr>
      </p:pic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428750" y="5486400"/>
            <a:ext cx="5181600" cy="228600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Number of hits is displayed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 of 65</a:t>
            </a:r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 GDC: Results</a:t>
            </a:r>
            <a:endParaRPr lang="en-US"/>
          </a:p>
        </p:txBody>
      </p:sp>
      <p:pic>
        <p:nvPicPr>
          <p:cNvPr id="91141" name="Picture 5" descr="chouse_m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752600"/>
            <a:ext cx="6438900" cy="4524375"/>
          </a:xfrm>
          <a:prstGeom prst="rect">
            <a:avLst/>
          </a:prstGeom>
          <a:noFill/>
        </p:spPr>
      </p:pic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086774" y="4991622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352550" y="5743575"/>
            <a:ext cx="19812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animBg="1"/>
      <p:bldP spid="911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Individual record titles can be viewed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 of 65</a:t>
            </a:r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 GDC: Results</a:t>
            </a:r>
            <a:endParaRPr lang="en-US"/>
          </a:p>
        </p:txBody>
      </p:sp>
      <p:pic>
        <p:nvPicPr>
          <p:cNvPr id="92172" name="Picture 12" descr="chouse_reco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752600"/>
            <a:ext cx="6438900" cy="4524375"/>
          </a:xfrm>
          <a:prstGeom prst="rect">
            <a:avLst/>
          </a:prstGeom>
          <a:noFill/>
        </p:spPr>
      </p:pic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1415702" y="4245671"/>
            <a:ext cx="1304925" cy="246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Finding and importing data sets</a:t>
            </a:r>
          </a:p>
          <a:p>
            <a:pPr lvl="1"/>
            <a:r>
              <a:rPr lang="en-US" smtClean="0"/>
              <a:t>Searching for data</a:t>
            </a:r>
          </a:p>
          <a:p>
            <a:pPr lvl="1"/>
            <a:r>
              <a:rPr lang="en-US" smtClean="0"/>
              <a:t>Importing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 of 65</a:t>
            </a:r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Individual records can be read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 of 65</a:t>
            </a:r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 GDC: Results</a:t>
            </a:r>
            <a:endParaRPr lang="en-US"/>
          </a:p>
        </p:txBody>
      </p:sp>
      <p:pic>
        <p:nvPicPr>
          <p:cNvPr id="93190" name="Picture 6" descr="chouse_fullre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752600"/>
            <a:ext cx="6438900" cy="4524375"/>
          </a:xfrm>
          <a:prstGeom prst="rect">
            <a:avLst/>
          </a:prstGeom>
          <a:noFill/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581150" y="5486400"/>
            <a:ext cx="18288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Distribution information should be included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 of 65</a:t>
            </a:r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 GDC: Results</a:t>
            </a:r>
            <a:endParaRPr lang="en-US"/>
          </a:p>
        </p:txBody>
      </p:sp>
      <p:pic>
        <p:nvPicPr>
          <p:cNvPr id="94213" name="Picture 5" descr="chouse_fullre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752600"/>
            <a:ext cx="6438900" cy="4524375"/>
          </a:xfrm>
          <a:prstGeom prst="rect">
            <a:avLst/>
          </a:prstGeom>
          <a:noFill/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479675" y="5691188"/>
            <a:ext cx="3810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Drawbacks:</a:t>
            </a:r>
          </a:p>
          <a:p>
            <a:pPr lvl="1"/>
            <a:r>
              <a:rPr lang="en-US" dirty="0" smtClean="0"/>
              <a:t>Content is not always up to date</a:t>
            </a:r>
          </a:p>
          <a:p>
            <a:pPr lvl="1"/>
            <a:r>
              <a:rPr lang="en-US" dirty="0" smtClean="0"/>
              <a:t>Metadata records have no requirement to provide actual data sets!</a:t>
            </a:r>
          </a:p>
          <a:p>
            <a:pPr lvl="1"/>
            <a:r>
              <a:rPr lang="en-US" dirty="0" smtClean="0"/>
              <a:t>Links may be bad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 of 65</a:t>
            </a:r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NSDI GDC: Results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Searching for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search engines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NSDI Geospatial Data Clearinghouse</a:t>
            </a:r>
          </a:p>
          <a:p>
            <a:pPr lvl="1"/>
            <a:r>
              <a:rPr lang="en-US" dirty="0" smtClean="0"/>
              <a:t>USGS </a:t>
            </a:r>
            <a:r>
              <a:rPr lang="en-US" dirty="0" err="1" smtClean="0"/>
              <a:t>GeoData</a:t>
            </a:r>
            <a:r>
              <a:rPr lang="en-US" dirty="0" smtClean="0"/>
              <a:t> site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Geography Network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University of Washington Map Library </a:t>
            </a:r>
            <a:b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Geospatial Data Archive (WAGDA)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GIS Data Depot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 of 65</a:t>
            </a:r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By quadrangles of different size and scale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 of 65</a:t>
            </a:r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USGS Data Organization</a:t>
            </a:r>
            <a:endParaRPr lang="en-US"/>
          </a:p>
        </p:txBody>
      </p:sp>
      <p:pic>
        <p:nvPicPr>
          <p:cNvPr id="293892" name="Picture 4" descr="USGS_G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612" y="1748901"/>
            <a:ext cx="5874775" cy="4651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tremendous amount of data area available for “free” (who paid??)</a:t>
            </a:r>
          </a:p>
          <a:p>
            <a:pPr lvl="1"/>
            <a:r>
              <a:rPr lang="en-US" dirty="0" smtClean="0"/>
              <a:t>Data sets representing USGS topographic quadrangles</a:t>
            </a:r>
          </a:p>
          <a:p>
            <a:pPr lvl="1"/>
            <a:r>
              <a:rPr lang="en-US" dirty="0" smtClean="0"/>
              <a:t>Data from paper maps converted to digital format</a:t>
            </a:r>
          </a:p>
          <a:p>
            <a:pPr lvl="1"/>
            <a:r>
              <a:rPr lang="en-US" dirty="0" smtClean="0"/>
              <a:t>DEM (raster elevation) data</a:t>
            </a:r>
          </a:p>
          <a:p>
            <a:pPr lvl="1"/>
            <a:r>
              <a:rPr lang="en-US" dirty="0" smtClean="0"/>
              <a:t>Vector data for a variety of themes</a:t>
            </a:r>
          </a:p>
          <a:p>
            <a:pPr lvl="1"/>
            <a:r>
              <a:rPr lang="en-US" dirty="0" smtClean="0"/>
              <a:t>Variety of source scales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 of 65</a:t>
            </a:r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USGS GeoData site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7.5’ (1:24,000) topographic quadrangle vector data series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 of 65</a:t>
            </a:r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USGS GeoData site</a:t>
            </a:r>
            <a:endParaRPr lang="en-US"/>
          </a:p>
        </p:txBody>
      </p:sp>
      <p:pic>
        <p:nvPicPr>
          <p:cNvPr id="96260" name="Picture 4" descr="usgs_geodat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333625"/>
            <a:ext cx="5905500" cy="4067175"/>
          </a:xfrm>
          <a:prstGeom prst="rect">
            <a:avLst/>
          </a:prstGeom>
          <a:noFill/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010150" y="3703638"/>
            <a:ext cx="1257300" cy="2047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2468563" y="5668963"/>
            <a:ext cx="979487" cy="2746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Interactive searching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 of 65</a:t>
            </a:r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USGS GeoData site: Downloading</a:t>
            </a:r>
            <a:endParaRPr lang="en-US"/>
          </a:p>
        </p:txBody>
      </p:sp>
      <p:pic>
        <p:nvPicPr>
          <p:cNvPr id="97293" name="Picture 13" descr="get_dem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752600"/>
            <a:ext cx="6019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Interactive searching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 of 65</a:t>
            </a:r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USGS GeoData site: Downloading</a:t>
            </a:r>
            <a:endParaRPr lang="en-US"/>
          </a:p>
        </p:txBody>
      </p:sp>
      <p:pic>
        <p:nvPicPr>
          <p:cNvPr id="100356" name="Picture 4" descr="get_de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431" y="1752600"/>
            <a:ext cx="6053138" cy="442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Interactive searching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 of 65</a:t>
            </a:r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USGS GeoData site: Downloading</a:t>
            </a:r>
            <a:endParaRPr lang="en-US"/>
          </a:p>
        </p:txBody>
      </p:sp>
      <p:pic>
        <p:nvPicPr>
          <p:cNvPr id="99332" name="Picture 4" descr="get_de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2" y="1752600"/>
            <a:ext cx="6010275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Searching for data</a:t>
            </a:r>
          </a:p>
          <a:p>
            <a:pPr lvl="1"/>
            <a:r>
              <a:rPr lang="en-US" smtClean="0"/>
              <a:t>Web search engines</a:t>
            </a:r>
          </a:p>
          <a:p>
            <a:pPr lvl="1"/>
            <a:r>
              <a:rPr lang="en-US" smtClean="0"/>
              <a:t>NSDI Geospatial Data Clearinghouse</a:t>
            </a:r>
          </a:p>
          <a:p>
            <a:pPr lvl="1"/>
            <a:r>
              <a:rPr lang="en-US" smtClean="0"/>
              <a:t>USGS GeoData site</a:t>
            </a:r>
          </a:p>
          <a:p>
            <a:pPr lvl="1"/>
            <a:r>
              <a:rPr lang="en-US" smtClean="0"/>
              <a:t>The Geography Network</a:t>
            </a:r>
          </a:p>
          <a:p>
            <a:pPr lvl="1"/>
            <a:r>
              <a:rPr lang="en-US" smtClean="0"/>
              <a:t>University of Washington Map Library </a:t>
            </a:r>
            <a:br>
              <a:rPr lang="en-US" smtClean="0"/>
            </a:br>
            <a:r>
              <a:rPr lang="en-US" smtClean="0"/>
              <a:t>Geospatial Data Archive (WAGDA)</a:t>
            </a:r>
          </a:p>
          <a:p>
            <a:pPr lvl="1"/>
            <a:r>
              <a:rPr lang="en-US" smtClean="0"/>
              <a:t>GIS Data Depot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 of 65</a:t>
            </a:r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Individual files for a quad can be downloaded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 of 65</a:t>
            </a:r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USGS GeoData site: Downloading</a:t>
            </a:r>
            <a:endParaRPr lang="en-US"/>
          </a:p>
        </p:txBody>
      </p:sp>
      <p:pic>
        <p:nvPicPr>
          <p:cNvPr id="98309" name="Picture 5" descr="get_dem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752600"/>
            <a:ext cx="6019800" cy="4419600"/>
          </a:xfrm>
          <a:prstGeom prst="rect">
            <a:avLst/>
          </a:prstGeom>
          <a:noFill/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801813" y="4506913"/>
            <a:ext cx="9906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Available files are listed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 of 65</a:t>
            </a:r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Individual files for a quad</a:t>
            </a:r>
            <a:endParaRPr lang="en-US"/>
          </a:p>
        </p:txBody>
      </p:sp>
      <p:pic>
        <p:nvPicPr>
          <p:cNvPr id="183300" name="Picture 4" descr="usgs_geodat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5329238" cy="3184525"/>
          </a:xfrm>
          <a:prstGeom prst="rect">
            <a:avLst/>
          </a:prstGeom>
          <a:noFill/>
        </p:spPr>
      </p:pic>
      <p:pic>
        <p:nvPicPr>
          <p:cNvPr id="183302" name="Picture 6" descr="usgs_geodat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0" y="3184525"/>
            <a:ext cx="5384800" cy="321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Searching for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search engines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NSDI Geospatial Data Clearinghouse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GeoData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site</a:t>
            </a:r>
          </a:p>
          <a:p>
            <a:pPr lvl="1"/>
            <a:r>
              <a:rPr lang="en-US" dirty="0" smtClean="0"/>
              <a:t>The Geography Network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University of Washington Map Library </a:t>
            </a:r>
            <a:b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Geospatial Data Archive (WAGDA)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GIS Data Depot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 of 65</a:t>
            </a:r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Geography Network</a:t>
            </a:r>
          </a:p>
          <a:p>
            <a:pPr lvl="1"/>
            <a:r>
              <a:rPr lang="en-US" dirty="0" smtClean="0"/>
              <a:t>Server network built on ESRI technology</a:t>
            </a:r>
          </a:p>
          <a:p>
            <a:pPr lvl="1"/>
            <a:r>
              <a:rPr lang="en-US" dirty="0" smtClean="0"/>
              <a:t>Searchable</a:t>
            </a:r>
          </a:p>
          <a:p>
            <a:pPr lvl="1"/>
            <a:r>
              <a:rPr lang="en-US" dirty="0" smtClean="0"/>
              <a:t>Some data available for download</a:t>
            </a:r>
          </a:p>
          <a:p>
            <a:pPr lvl="2"/>
            <a:r>
              <a:rPr lang="en-US" dirty="0" smtClean="0"/>
              <a:t>Some free</a:t>
            </a:r>
          </a:p>
          <a:p>
            <a:pPr lvl="2"/>
            <a:r>
              <a:rPr lang="en-US" dirty="0" smtClean="0"/>
              <a:t>Some at a cost</a:t>
            </a:r>
          </a:p>
          <a:p>
            <a:pPr lvl="1"/>
            <a:r>
              <a:rPr lang="en-US" dirty="0" smtClean="0"/>
              <a:t>Much “live” data (can add to </a:t>
            </a:r>
            <a:r>
              <a:rPr lang="en-US" dirty="0" err="1" smtClean="0"/>
              <a:t>ArcGIS</a:t>
            </a:r>
            <a:r>
              <a:rPr lang="en-US" dirty="0" smtClean="0"/>
              <a:t> but not download)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 of 65</a:t>
            </a:r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Geography Network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Searching is easy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 of 65</a:t>
            </a:r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Geography Network</a:t>
            </a:r>
            <a:endParaRPr lang="en-US"/>
          </a:p>
        </p:txBody>
      </p:sp>
      <p:pic>
        <p:nvPicPr>
          <p:cNvPr id="218116" name="Picture 4" descr="capture_11212004_230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4632325" cy="4524375"/>
          </a:xfrm>
          <a:prstGeom prst="rect">
            <a:avLst/>
          </a:prstGeom>
          <a:noFill/>
        </p:spPr>
      </p:pic>
      <p:pic>
        <p:nvPicPr>
          <p:cNvPr id="218117" name="Picture 5" descr="capture_11212004_230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667000"/>
            <a:ext cx="4357688" cy="3706813"/>
          </a:xfrm>
          <a:prstGeom prst="rect">
            <a:avLst/>
          </a:prstGeom>
          <a:noFill/>
        </p:spPr>
      </p:pic>
      <p:pic>
        <p:nvPicPr>
          <p:cNvPr id="218118" name="Picture 6" descr="capture_11222004_0028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5463" y="2286000"/>
            <a:ext cx="4351337" cy="288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Using “live” data from the Geography Network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 of 65</a:t>
            </a:r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Geography Network</a:t>
            </a:r>
            <a:endParaRPr lang="en-US"/>
          </a:p>
        </p:txBody>
      </p:sp>
      <p:pic>
        <p:nvPicPr>
          <p:cNvPr id="219143" name="Picture 7" descr="capture_11222004_0156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5715000" cy="4294187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4242148" y="3657600"/>
            <a:ext cx="3152775" cy="1256778"/>
            <a:chOff x="4238625" y="3657600"/>
            <a:chExt cx="3152775" cy="1256778"/>
          </a:xfrm>
        </p:grpSpPr>
        <p:sp>
          <p:nvSpPr>
            <p:cNvPr id="219146" name="Oval 10"/>
            <p:cNvSpPr>
              <a:spLocks noChangeArrowheads="1"/>
            </p:cNvSpPr>
            <p:nvPr/>
          </p:nvSpPr>
          <p:spPr bwMode="auto">
            <a:xfrm>
              <a:off x="4238625" y="4457178"/>
              <a:ext cx="914400" cy="4572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 flipV="1">
              <a:off x="5105400" y="3657600"/>
              <a:ext cx="2286000" cy="91440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9144" name="Picture 8" descr="capture_11222004_0203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971800"/>
            <a:ext cx="5715000" cy="3794125"/>
          </a:xfrm>
          <a:prstGeom prst="rect">
            <a:avLst/>
          </a:prstGeom>
          <a:noFill/>
        </p:spPr>
      </p:pic>
      <p:pic>
        <p:nvPicPr>
          <p:cNvPr id="219145" name="Picture 9" descr="capture_11222004_0205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300288"/>
            <a:ext cx="5715000" cy="379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Searching for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search engines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NSDI Geospatial Data Clearinghouse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GeoData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site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Geography Network</a:t>
            </a:r>
          </a:p>
          <a:p>
            <a:pPr lvl="1"/>
            <a:r>
              <a:rPr lang="en-US" dirty="0" smtClean="0"/>
              <a:t>University of Washington Map Library </a:t>
            </a:r>
            <a:br>
              <a:rPr lang="en-US" dirty="0" smtClean="0"/>
            </a:br>
            <a:r>
              <a:rPr lang="en-US" dirty="0" smtClean="0"/>
              <a:t>Geospatial Data Archive (WAGDA)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GIS Data Depot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 of 65</a:t>
            </a:r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University of Washington Map Library Geospatial Data Archive </a:t>
            </a:r>
            <a:endParaRPr lang="en-US" dirty="0" smtClean="0"/>
          </a:p>
          <a:p>
            <a:r>
              <a:rPr lang="en-US" dirty="0" smtClean="0"/>
              <a:t>http://wagda.lib.washington.edu</a:t>
            </a:r>
          </a:p>
          <a:p>
            <a:pPr lvl="1"/>
            <a:r>
              <a:rPr lang="en-US" dirty="0" smtClean="0"/>
              <a:t>Staffed by “GIS Librarians”</a:t>
            </a:r>
          </a:p>
          <a:p>
            <a:pPr lvl="1"/>
            <a:r>
              <a:rPr lang="en-US" dirty="0" smtClean="0"/>
              <a:t>Should be your first stop when searching for GIS data</a:t>
            </a:r>
          </a:p>
          <a:p>
            <a:pPr lvl="1"/>
            <a:r>
              <a:rPr lang="en-US" dirty="0" smtClean="0"/>
              <a:t>UW is a </a:t>
            </a:r>
            <a:r>
              <a:rPr lang="en-US" dirty="0" smtClean="0"/>
              <a:t>d</a:t>
            </a:r>
            <a:r>
              <a:rPr lang="en-US" dirty="0" smtClean="0"/>
              <a:t>epository library: </a:t>
            </a:r>
            <a:r>
              <a:rPr lang="en-US" u="sng" dirty="0" smtClean="0"/>
              <a:t>lots</a:t>
            </a:r>
            <a:r>
              <a:rPr lang="en-US" dirty="0" smtClean="0"/>
              <a:t> of items available</a:t>
            </a:r>
          </a:p>
          <a:p>
            <a:pPr lvl="1"/>
            <a:r>
              <a:rPr lang="en-US" dirty="0" smtClean="0"/>
              <a:t>Located in </a:t>
            </a:r>
            <a:r>
              <a:rPr lang="en-US" dirty="0" err="1" smtClean="0"/>
              <a:t>Suzzallo</a:t>
            </a:r>
            <a:r>
              <a:rPr lang="en-US" dirty="0" smtClean="0"/>
              <a:t> Library basement</a:t>
            </a:r>
          </a:p>
          <a:p>
            <a:pPr lvl="1"/>
            <a:r>
              <a:rPr lang="en-US" dirty="0" smtClean="0"/>
              <a:t>Data repository for Washington and PNW data</a:t>
            </a:r>
          </a:p>
          <a:p>
            <a:pPr lvl="1"/>
            <a:r>
              <a:rPr lang="en-US" dirty="0" smtClean="0"/>
              <a:t>Both on-line and off-line (e.g., CD/DVD) data sets</a:t>
            </a:r>
          </a:p>
          <a:p>
            <a:pPr lvl="1"/>
            <a:r>
              <a:rPr lang="en-US" dirty="0" smtClean="0"/>
              <a:t>City of Seattle GIS database</a:t>
            </a:r>
          </a:p>
          <a:p>
            <a:pPr lvl="1"/>
            <a:r>
              <a:rPr lang="en-US" dirty="0" smtClean="0"/>
              <a:t>King County GIS database</a:t>
            </a:r>
          </a:p>
          <a:p>
            <a:pPr lvl="1"/>
            <a:r>
              <a:rPr lang="en-US" dirty="0" smtClean="0"/>
              <a:t>10 m USGS DEMs</a:t>
            </a:r>
          </a:p>
          <a:p>
            <a:pPr lvl="1"/>
            <a:r>
              <a:rPr lang="en-US" dirty="0" smtClean="0"/>
              <a:t>Large collection of paper maps &amp; aerial photos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 of 65</a:t>
            </a: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data: WAGDA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5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Main WAGDA site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 of 65</a:t>
            </a:r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WAGDA Web page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356" y="1752600"/>
            <a:ext cx="4705288" cy="45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City of Seattle data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 of 65</a:t>
            </a:r>
            <a:endParaRPr lang="en-US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Files on WAGDA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369" y="1752600"/>
            <a:ext cx="48232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Searching for data</a:t>
            </a:r>
          </a:p>
          <a:p>
            <a:pPr lvl="1"/>
            <a:r>
              <a:rPr lang="en-US" dirty="0" smtClean="0"/>
              <a:t>Web search engines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NSDI Geospatial Data Clearinghouse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GeoData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site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Geography Network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University of Washington Map Library </a:t>
            </a:r>
            <a:b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Geospatial Data Archive (WAGDA)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GIS Data Depot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 of 65</a:t>
            </a:r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Seattle digital </a:t>
            </a:r>
            <a:r>
              <a:rPr lang="en-US" dirty="0" err="1" smtClean="0"/>
              <a:t>orthophoto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 of 65</a:t>
            </a: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Files on WAGDA</a:t>
            </a:r>
            <a:endParaRPr lang="en-US"/>
          </a:p>
        </p:txBody>
      </p:sp>
      <p:pic>
        <p:nvPicPr>
          <p:cNvPr id="200708" name="Picture 4" descr="wagd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4265612" cy="4419600"/>
          </a:xfrm>
          <a:prstGeom prst="rect">
            <a:avLst/>
          </a:prstGeom>
          <a:noFill/>
        </p:spPr>
      </p:pic>
      <p:pic>
        <p:nvPicPr>
          <p:cNvPr id="200709" name="Picture 5" descr="wagd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133600"/>
            <a:ext cx="3790950" cy="2743200"/>
          </a:xfrm>
          <a:prstGeom prst="rect">
            <a:avLst/>
          </a:prstGeom>
          <a:noFill/>
        </p:spPr>
      </p:pic>
      <p:pic>
        <p:nvPicPr>
          <p:cNvPr id="200710" name="Picture 6" descr="wagda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3850" y="3724275"/>
            <a:ext cx="455295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Searching for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search engines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NSDI Geospatial Data Clearinghouse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GeoData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site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Geography Network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University of Washington Map Library </a:t>
            </a:r>
            <a:b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Geospatial Data Archive (WAGDA)</a:t>
            </a:r>
          </a:p>
          <a:p>
            <a:pPr lvl="1"/>
            <a:r>
              <a:rPr lang="en-US" dirty="0" smtClean="0"/>
              <a:t>GIS Data Depot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 of 65</a:t>
            </a:r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GIS Data Depot: </a:t>
            </a:r>
          </a:p>
          <a:p>
            <a:pPr lvl="1"/>
            <a:r>
              <a:rPr lang="en-US" smtClean="0"/>
              <a:t>www.gisdatadepot.com</a:t>
            </a:r>
          </a:p>
          <a:p>
            <a:pPr lvl="1"/>
            <a:r>
              <a:rPr lang="en-US" smtClean="0"/>
              <a:t>Lots of free data</a:t>
            </a:r>
          </a:p>
          <a:p>
            <a:pPr lvl="1"/>
            <a:r>
              <a:rPr lang="en-US" smtClean="0"/>
              <a:t>US data</a:t>
            </a:r>
          </a:p>
          <a:p>
            <a:pPr lvl="1"/>
            <a:r>
              <a:rPr lang="en-US" smtClean="0"/>
              <a:t>Worldwide data</a:t>
            </a:r>
          </a:p>
          <a:p>
            <a:pPr lvl="1"/>
            <a:r>
              <a:rPr lang="en-US" smtClean="0"/>
              <a:t>Official source for USGS DEM data sets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 of 65</a:t>
            </a:r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GIS Data Depot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bldLvl="5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free data for the US and the world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 of 65</a:t>
            </a:r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GIS Data Depot</a:t>
            </a:r>
            <a:endParaRPr lang="en-US"/>
          </a:p>
        </p:txBody>
      </p:sp>
      <p:pic>
        <p:nvPicPr>
          <p:cNvPr id="202756" name="Picture 4" descr="gisdatadepot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8" y="1828800"/>
            <a:ext cx="5400675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 of 65</a:t>
            </a:r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GIS Data Depot</a:t>
            </a:r>
            <a:endParaRPr lang="en-US"/>
          </a:p>
        </p:txBody>
      </p:sp>
      <p:pic>
        <p:nvPicPr>
          <p:cNvPr id="203783" name="Picture 7" descr="gisdatadepo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5465763" cy="4530725"/>
          </a:xfrm>
          <a:prstGeom prst="rect">
            <a:avLst/>
          </a:prstGeom>
          <a:noFill/>
        </p:spPr>
      </p:pic>
      <p:pic>
        <p:nvPicPr>
          <p:cNvPr id="203781" name="Picture 5" descr="gisdatadepo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1038" y="1870075"/>
            <a:ext cx="5465762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GIS Data Depot</a:t>
            </a:r>
          </a:p>
        </p:txBody>
      </p:sp>
      <p:pic>
        <p:nvPicPr>
          <p:cNvPr id="204806" name="Picture 6" descr="gisdatadepo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5465763" cy="4530725"/>
          </a:xfrm>
          <a:prstGeom prst="rect">
            <a:avLst/>
          </a:prstGeom>
          <a:noFill/>
        </p:spPr>
      </p:pic>
      <p:pic>
        <p:nvPicPr>
          <p:cNvPr id="204811" name="Picture 11" descr="gisdatadepot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325" y="1447800"/>
            <a:ext cx="5465763" cy="4530725"/>
          </a:xfrm>
          <a:prstGeom prst="rect">
            <a:avLst/>
          </a:prstGeom>
          <a:noFill/>
        </p:spPr>
      </p:pic>
      <p:pic>
        <p:nvPicPr>
          <p:cNvPr id="204813" name="Picture 13" descr="gisdatadepot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1038" y="1870075"/>
            <a:ext cx="5465762" cy="4530725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 of 65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Importing data</a:t>
            </a:r>
          </a:p>
          <a:p>
            <a:pPr lvl="1"/>
            <a:r>
              <a:rPr lang="en-US" dirty="0" smtClean="0"/>
              <a:t>ArcInfo interchange file</a:t>
            </a:r>
          </a:p>
          <a:p>
            <a:pPr lvl="1"/>
            <a:r>
              <a:rPr lang="en-US" dirty="0" smtClean="0"/>
              <a:t>ArcInfo generate file</a:t>
            </a:r>
          </a:p>
          <a:p>
            <a:pPr lvl="1"/>
            <a:r>
              <a:rPr lang="en-US" dirty="0" smtClean="0"/>
              <a:t>Spatial Data Transfer Standard (SDTS) files</a:t>
            </a:r>
          </a:p>
          <a:p>
            <a:pPr lvl="2"/>
            <a:r>
              <a:rPr lang="en-US" dirty="0" smtClean="0"/>
              <a:t>USGS DEM (raster) data</a:t>
            </a:r>
          </a:p>
          <a:p>
            <a:pPr lvl="2"/>
            <a:r>
              <a:rPr lang="en-US" dirty="0" smtClean="0"/>
              <a:t>USGS DLG (vector) data </a:t>
            </a:r>
          </a:p>
          <a:p>
            <a:pPr lvl="1"/>
            <a:r>
              <a:rPr lang="en-US" dirty="0" smtClean="0"/>
              <a:t>DRG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 of 65</a:t>
            </a:r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bldLvl="5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Importing data</a:t>
            </a:r>
          </a:p>
          <a:p>
            <a:pPr lvl="1"/>
            <a:r>
              <a:rPr lang="en-US" dirty="0" smtClean="0"/>
              <a:t>ArcInfo interchange file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ArcInfo generate file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Spatial Data Transfer Standard (SDTS) files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DEM (raster) data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DLG (vector)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DRG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 of 65</a:t>
            </a:r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ArcInfo has been a leading software </a:t>
            </a:r>
          </a:p>
          <a:p>
            <a:r>
              <a:rPr lang="en-US" dirty="0" smtClean="0"/>
              <a:t>ArcInfo has a very common file format for movement of data</a:t>
            </a:r>
          </a:p>
          <a:p>
            <a:r>
              <a:rPr lang="en-US" dirty="0" smtClean="0"/>
              <a:t>Known as “interchange,” “export,” or “E00” file</a:t>
            </a:r>
          </a:p>
          <a:p>
            <a:r>
              <a:rPr lang="en-US" dirty="0" smtClean="0"/>
              <a:t>Solves ArcInfo file system problem for data sharing</a:t>
            </a:r>
          </a:p>
          <a:p>
            <a:r>
              <a:rPr lang="en-US" dirty="0" smtClean="0"/>
              <a:t>Easy to transfer from machine to machine or </a:t>
            </a:r>
            <a:br>
              <a:rPr lang="en-US" dirty="0" smtClean="0"/>
            </a:br>
            <a:r>
              <a:rPr lang="en-US" dirty="0" smtClean="0"/>
              <a:t>across file system; easy to distribute via the Network</a:t>
            </a:r>
          </a:p>
          <a:p>
            <a:r>
              <a:rPr lang="en-US" dirty="0" smtClean="0"/>
              <a:t>Can be imported to </a:t>
            </a:r>
            <a:r>
              <a:rPr lang="en-US" dirty="0" err="1" smtClean="0"/>
              <a:t>ArcGIS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 of 65</a:t>
            </a:r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data: ArcInfo interchange 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5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Distributed file layout of ArcInfo coverage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 of 65</a:t>
            </a:r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Importing data: ArcInfo file structure</a:t>
            </a:r>
            <a:endParaRPr lang="en-US" dirty="0"/>
          </a:p>
        </p:txBody>
      </p:sp>
      <p:pic>
        <p:nvPicPr>
          <p:cNvPr id="106500" name="Picture 4" descr="work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70100"/>
            <a:ext cx="5715000" cy="3432175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96900" y="2843213"/>
            <a:ext cx="3438525" cy="2560637"/>
            <a:chOff x="376" y="1639"/>
            <a:chExt cx="2166" cy="1613"/>
          </a:xfrm>
        </p:grpSpPr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1786" y="1639"/>
              <a:ext cx="756" cy="16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6503" name="Text Box 7"/>
            <p:cNvSpPr txBox="1">
              <a:spLocks noChangeArrowheads="1"/>
            </p:cNvSpPr>
            <p:nvPr/>
          </p:nvSpPr>
          <p:spPr bwMode="auto">
            <a:xfrm>
              <a:off x="376" y="1680"/>
              <a:ext cx="1018" cy="5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800"/>
                <a:t>some of </a:t>
              </a:r>
              <a:br>
                <a:rPr lang="en-US" sz="2800"/>
              </a:br>
              <a:r>
                <a:rPr lang="en-US" sz="2800"/>
                <a:t>these files</a:t>
              </a:r>
            </a:p>
          </p:txBody>
        </p:sp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>
              <a:off x="1488" y="1968"/>
              <a:ext cx="672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105400" y="2846388"/>
            <a:ext cx="3219450" cy="3859212"/>
            <a:chOff x="3216" y="1641"/>
            <a:chExt cx="2028" cy="2431"/>
          </a:xfrm>
        </p:grpSpPr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4306" y="1641"/>
              <a:ext cx="938" cy="16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07" name="Text Box 11"/>
            <p:cNvSpPr txBox="1">
              <a:spLocks noChangeArrowheads="1"/>
            </p:cNvSpPr>
            <p:nvPr/>
          </p:nvSpPr>
          <p:spPr bwMode="auto">
            <a:xfrm>
              <a:off x="3216" y="3476"/>
              <a:ext cx="1820" cy="5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231775" indent="-231775" algn="l"/>
              <a:r>
                <a:rPr lang="en-US" sz="2800"/>
                <a:t>are associated with</a:t>
              </a:r>
            </a:p>
            <a:p>
              <a:pPr marL="231775" indent="-231775" algn="l"/>
              <a:r>
                <a:rPr lang="en-US" sz="2800"/>
                <a:t>this data set</a:t>
              </a:r>
            </a:p>
          </p:txBody>
        </p:sp>
        <p:sp>
          <p:nvSpPr>
            <p:cNvPr id="106508" name="Line 12"/>
            <p:cNvSpPr>
              <a:spLocks noChangeShapeType="1"/>
            </p:cNvSpPr>
            <p:nvPr/>
          </p:nvSpPr>
          <p:spPr bwMode="auto">
            <a:xfrm flipV="1">
              <a:off x="3984" y="1824"/>
              <a:ext cx="432" cy="17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Primary method for searching for general data on the net</a:t>
            </a:r>
          </a:p>
          <a:p>
            <a:pPr lvl="1"/>
            <a:r>
              <a:rPr lang="en-US" smtClean="0"/>
              <a:t>(+) Keyword searching</a:t>
            </a:r>
          </a:p>
          <a:p>
            <a:pPr lvl="1"/>
            <a:r>
              <a:rPr lang="en-US" smtClean="0"/>
              <a:t>(+) Logical parsing of searches</a:t>
            </a:r>
          </a:p>
          <a:p>
            <a:pPr lvl="1"/>
            <a:r>
              <a:rPr lang="en-US" smtClean="0"/>
              <a:t>(+) Search is far and wide</a:t>
            </a:r>
          </a:p>
          <a:p>
            <a:pPr lvl="1"/>
            <a:r>
              <a:rPr lang="en-US" smtClean="0"/>
              <a:t>(+) Possible to use meta-searchers</a:t>
            </a:r>
          </a:p>
          <a:p>
            <a:pPr lvl="1"/>
            <a:r>
              <a:rPr lang="en-US" smtClean="0"/>
              <a:t>(+) Graphical results</a:t>
            </a:r>
          </a:p>
          <a:p>
            <a:pPr lvl="1"/>
            <a:r>
              <a:rPr lang="en-US" smtClean="0"/>
              <a:t>(–) Low precision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 of 65</a:t>
            </a:r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Web search engines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5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Problematic file structure for file management</a:t>
            </a:r>
          </a:p>
          <a:p>
            <a:r>
              <a:rPr lang="en-US" dirty="0" smtClean="0"/>
              <a:t>Directories for ArcInfo data sets cannot be altered, copied, or moved arbitrarily</a:t>
            </a:r>
          </a:p>
          <a:p>
            <a:r>
              <a:rPr lang="en-US" dirty="0" smtClean="0"/>
              <a:t>The interchange file “packages” the coverage directory and info files into a single file</a:t>
            </a:r>
          </a:p>
          <a:p>
            <a:r>
              <a:rPr lang="en-US" dirty="0" smtClean="0"/>
              <a:t>The interchange file can be copied or moved and then imported</a:t>
            </a:r>
          </a:p>
          <a:p>
            <a:r>
              <a:rPr lang="en-US" dirty="0" smtClean="0"/>
              <a:t>Importing recreates original file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 of 65</a:t>
            </a:r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data: ArcInfo file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5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Import with ArcToolbox</a:t>
            </a:r>
          </a:p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 of 65</a:t>
            </a:r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Importing data: ArcInfo file structure: ArcToolbox</a:t>
            </a:r>
            <a:endParaRPr lang="en-US" dirty="0"/>
          </a:p>
        </p:txBody>
      </p:sp>
      <p:pic>
        <p:nvPicPr>
          <p:cNvPr id="108550" name="Picture 6" descr="capture_11212004_2127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6353175" cy="3876675"/>
          </a:xfrm>
          <a:prstGeom prst="rect">
            <a:avLst/>
          </a:prstGeom>
          <a:noFill/>
        </p:spPr>
      </p:pic>
      <p:pic>
        <p:nvPicPr>
          <p:cNvPr id="108551" name="Picture 7" descr="capture_11212004_2147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275" y="2094246"/>
            <a:ext cx="6486525" cy="430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Importing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ArcInfo interchange file</a:t>
            </a:r>
          </a:p>
          <a:p>
            <a:pPr lvl="1"/>
            <a:r>
              <a:rPr lang="en-US" dirty="0" smtClean="0"/>
              <a:t>ArcInfo generate file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Spatial Data Transfer Standard (SDTS) files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DEM (raster) data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DLG (vector)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DRG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52 of 65</a:t>
            </a:r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Coordinates from an ArcInfo coverage in a specially formatted text file created by ArcInfo Workstation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53 of 65</a:t>
            </a:r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ArcInfo generate file</a:t>
            </a:r>
            <a:endParaRPr lang="en-US" dirty="0"/>
          </a:p>
        </p:txBody>
      </p:sp>
      <p:pic>
        <p:nvPicPr>
          <p:cNvPr id="221191" name="Picture 7" descr="capture_11232004_02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48246"/>
            <a:ext cx="5486400" cy="3776353"/>
          </a:xfrm>
          <a:prstGeom prst="rect">
            <a:avLst/>
          </a:prstGeom>
          <a:noFill/>
        </p:spPr>
      </p:pic>
      <p:pic>
        <p:nvPicPr>
          <p:cNvPr id="221188" name="Picture 4" descr="capture_11212004_2319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775" y="2324100"/>
            <a:ext cx="2867025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Imported with ArcCatalog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54 of 65</a:t>
            </a:r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ArcInfo generate file</a:t>
            </a:r>
            <a:endParaRPr lang="en-US" dirty="0"/>
          </a:p>
        </p:txBody>
      </p:sp>
      <p:pic>
        <p:nvPicPr>
          <p:cNvPr id="222214" name="Picture 6" descr="capture_11212004_232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5995988" cy="3659187"/>
          </a:xfrm>
          <a:prstGeom prst="rect">
            <a:avLst/>
          </a:prstGeom>
          <a:noFill/>
        </p:spPr>
      </p:pic>
      <p:pic>
        <p:nvPicPr>
          <p:cNvPr id="222215" name="Picture 7" descr="capture_11212004_232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071" y="2209800"/>
            <a:ext cx="6311729" cy="4191000"/>
          </a:xfrm>
          <a:prstGeom prst="rect">
            <a:avLst/>
          </a:prstGeom>
          <a:noFill/>
        </p:spPr>
      </p:pic>
      <p:pic>
        <p:nvPicPr>
          <p:cNvPr id="222216" name="Picture 8" descr="capture_11222004_0016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5071" y="2209800"/>
            <a:ext cx="631172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Importing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ArcInfo interchange file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ArcInfo generate file</a:t>
            </a:r>
          </a:p>
          <a:p>
            <a:pPr lvl="1"/>
            <a:r>
              <a:rPr lang="en-US" dirty="0" smtClean="0"/>
              <a:t>Spatial Data Transfer Standard (SDTS) files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DEM (raster) data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DLG (vector)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DRG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55 of 65</a:t>
            </a:r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 Data Transfer Standard</a:t>
            </a:r>
          </a:p>
          <a:p>
            <a:pPr lvl="1"/>
            <a:r>
              <a:rPr lang="en-US" dirty="0" smtClean="0"/>
              <a:t>Publicly available data sets</a:t>
            </a:r>
          </a:p>
          <a:p>
            <a:pPr lvl="1"/>
            <a:r>
              <a:rPr lang="en-US" dirty="0" smtClean="0"/>
              <a:t>Distributed by USGS in SDTS file format</a:t>
            </a:r>
          </a:p>
          <a:p>
            <a:pPr lvl="2"/>
            <a:r>
              <a:rPr lang="en-US" dirty="0" smtClean="0"/>
              <a:t>USGS digital elevation model (DEM) data</a:t>
            </a:r>
          </a:p>
          <a:p>
            <a:pPr lvl="2"/>
            <a:r>
              <a:rPr lang="en-US" dirty="0" smtClean="0"/>
              <a:t>USGS digital line graph (DLG) vector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56 of 65</a:t>
            </a:r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Importing data: SDTS files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5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DEM: Imported with ArcToolbox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57 of 65</a:t>
            </a:r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Importing data: SDTS files: USGS DEM data</a:t>
            </a:r>
            <a:endParaRPr lang="en-US"/>
          </a:p>
        </p:txBody>
      </p:sp>
      <p:pic>
        <p:nvPicPr>
          <p:cNvPr id="112660" name="Picture 20" descr="capture_11222004_210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5676900" cy="3876675"/>
          </a:xfrm>
          <a:prstGeom prst="rect">
            <a:avLst/>
          </a:prstGeom>
          <a:noFill/>
        </p:spPr>
      </p:pic>
      <p:pic>
        <p:nvPicPr>
          <p:cNvPr id="112659" name="Picture 19" descr="capture_11222004_2054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1090" y="2286000"/>
            <a:ext cx="614571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Importing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ArcInfo interchange file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ArcInfo generate file</a:t>
            </a:r>
          </a:p>
          <a:p>
            <a:pPr lvl="1"/>
            <a:r>
              <a:rPr lang="en-US" dirty="0" smtClean="0"/>
              <a:t>Spatial Data Transfer Standard (SDTS) files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DEM (raster) data</a:t>
            </a:r>
          </a:p>
          <a:p>
            <a:pPr lvl="2"/>
            <a:r>
              <a:rPr lang="en-US" dirty="0" smtClean="0"/>
              <a:t>USGS DLG (vector)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DRG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58 of 65</a:t>
            </a:r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Digital Line Graph (DLG)</a:t>
            </a:r>
          </a:p>
          <a:p>
            <a:r>
              <a:rPr lang="en-US" smtClean="0"/>
              <a:t>Vector format data</a:t>
            </a:r>
          </a:p>
          <a:p>
            <a:r>
              <a:rPr lang="en-US" smtClean="0"/>
              <a:t>Publicly available data sets</a:t>
            </a:r>
          </a:p>
          <a:p>
            <a:r>
              <a:rPr lang="en-US" smtClean="0"/>
              <a:t>Distributed in SDTS file format</a:t>
            </a:r>
          </a:p>
          <a:p>
            <a:r>
              <a:rPr lang="en-US" smtClean="0"/>
              <a:t>ArcInfo Workstation needed for full conversion of SDTS to GIS data sets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59 of 65</a:t>
            </a:r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Importing data: SDTS files: USGS DLG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for “GIS &amp; data”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 of 65</a:t>
            </a:r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Web search engines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90800" y="1828800"/>
            <a:ext cx="6096000" cy="4572000"/>
            <a:chOff x="1488" y="912"/>
            <a:chExt cx="3907" cy="3102"/>
          </a:xfrm>
        </p:grpSpPr>
        <p:graphicFrame>
          <p:nvGraphicFramePr>
            <p:cNvPr id="79877" name="Object 5"/>
            <p:cNvGraphicFramePr>
              <a:graphicFrameLocks noChangeAspect="1"/>
            </p:cNvGraphicFramePr>
            <p:nvPr/>
          </p:nvGraphicFramePr>
          <p:xfrm>
            <a:off x="1488" y="960"/>
            <a:ext cx="3907" cy="3054"/>
          </p:xfrm>
          <a:graphic>
            <a:graphicData uri="http://schemas.openxmlformats.org/presentationml/2006/ole">
              <p:oleObj spid="_x0000_s1026" name="Photo Editor Photo" r:id="rId4" imgW="6200000" imgH="4847619" progId="MSPhotoEd.3">
                <p:embed/>
              </p:oleObj>
            </a:graphicData>
          </a:graphic>
        </p:graphicFrame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2448" y="912"/>
              <a:ext cx="576" cy="2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57200" y="3429000"/>
            <a:ext cx="1754188" cy="9461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results are </a:t>
            </a:r>
          </a:p>
          <a:p>
            <a:pPr algn="l"/>
            <a:r>
              <a:rPr lang="en-US" sz="2800" dirty="0"/>
              <a:t>fairly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ArcToolbox import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60 of 65</a:t>
            </a:r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Importing data: SDTS files: Importing STDS DLG to DXF</a:t>
            </a:r>
            <a:endParaRPr lang="en-US"/>
          </a:p>
        </p:txBody>
      </p:sp>
      <p:pic>
        <p:nvPicPr>
          <p:cNvPr id="195592" name="Picture 8" descr="capture_11222004_2116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5029200" cy="3433763"/>
          </a:xfrm>
          <a:prstGeom prst="rect">
            <a:avLst/>
          </a:prstGeom>
          <a:noFill/>
        </p:spPr>
      </p:pic>
      <p:pic>
        <p:nvPicPr>
          <p:cNvPr id="195596" name="Picture 12" descr="capture_11222004_212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75" y="2416175"/>
            <a:ext cx="5953125" cy="3984625"/>
          </a:xfrm>
          <a:prstGeom prst="rect">
            <a:avLst/>
          </a:prstGeom>
          <a:noFill/>
        </p:spPr>
      </p:pic>
      <p:pic>
        <p:nvPicPr>
          <p:cNvPr id="195594" name="Picture 10" descr="capture_11222004_2123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743200"/>
            <a:ext cx="6477000" cy="349250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308725" y="1412875"/>
            <a:ext cx="2257425" cy="1482725"/>
            <a:chOff x="3974" y="890"/>
            <a:chExt cx="1422" cy="934"/>
          </a:xfrm>
        </p:grpSpPr>
        <p:sp>
          <p:nvSpPr>
            <p:cNvPr id="195597" name="Text Box 13"/>
            <p:cNvSpPr txBox="1">
              <a:spLocks noChangeArrowheads="1"/>
            </p:cNvSpPr>
            <p:nvPr/>
          </p:nvSpPr>
          <p:spPr bwMode="auto">
            <a:xfrm>
              <a:off x="3974" y="890"/>
              <a:ext cx="1422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limited attributes</a:t>
              </a:r>
            </a:p>
          </p:txBody>
        </p:sp>
        <p:sp>
          <p:nvSpPr>
            <p:cNvPr id="195598" name="Line 14"/>
            <p:cNvSpPr>
              <a:spLocks noChangeShapeType="1"/>
            </p:cNvSpPr>
            <p:nvPr/>
          </p:nvSpPr>
          <p:spPr bwMode="auto">
            <a:xfrm flipH="1">
              <a:off x="4272" y="1152"/>
              <a:ext cx="384" cy="6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ArcInfo Workstation for full conversion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61 of 65</a:t>
            </a:r>
            <a:endParaRPr lang="en-US"/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Importing data: SDTS files: DLG to ArcInfo coverage</a:t>
            </a:r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7200" y="1752600"/>
            <a:ext cx="5867400" cy="2803525"/>
            <a:chOff x="288" y="1594"/>
            <a:chExt cx="3248" cy="1430"/>
          </a:xfrm>
        </p:grpSpPr>
        <p:pic>
          <p:nvPicPr>
            <p:cNvPr id="116740" name="Picture 4" descr="sdts2cov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594"/>
              <a:ext cx="3248" cy="1430"/>
            </a:xfrm>
            <a:prstGeom prst="rect">
              <a:avLst/>
            </a:prstGeom>
            <a:noFill/>
          </p:spPr>
        </p:pic>
        <p:sp>
          <p:nvSpPr>
            <p:cNvPr id="116743" name="Rectangle 7"/>
            <p:cNvSpPr>
              <a:spLocks noChangeArrowheads="1"/>
            </p:cNvSpPr>
            <p:nvPr/>
          </p:nvSpPr>
          <p:spPr bwMode="auto">
            <a:xfrm>
              <a:off x="476" y="1714"/>
              <a:ext cx="491" cy="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90800" y="3733800"/>
            <a:ext cx="6096000" cy="2667000"/>
            <a:chOff x="2207" y="2594"/>
            <a:chExt cx="3265" cy="1438"/>
          </a:xfrm>
        </p:grpSpPr>
        <p:pic>
          <p:nvPicPr>
            <p:cNvPr id="116741" name="Picture 5" descr="sdts2cov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7" y="2594"/>
              <a:ext cx="3265" cy="1438"/>
            </a:xfrm>
            <a:prstGeom prst="rect">
              <a:avLst/>
            </a:prstGeom>
            <a:noFill/>
          </p:spPr>
        </p:pic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330" y="3170"/>
              <a:ext cx="1545" cy="6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Fully converted data set has full attribute coding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62 of 65</a:t>
            </a:r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Importing data: SDTS files: DLG to ArcInfo coverage</a:t>
            </a:r>
            <a:endParaRPr lang="en-US" dirty="0"/>
          </a:p>
        </p:txBody>
      </p:sp>
      <p:pic>
        <p:nvPicPr>
          <p:cNvPr id="197638" name="Picture 6" descr="capture_11222004_214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332788" cy="3089275"/>
          </a:xfrm>
          <a:prstGeom prst="rect">
            <a:avLst/>
          </a:prstGeom>
          <a:noFill/>
        </p:spPr>
      </p:pic>
      <p:pic>
        <p:nvPicPr>
          <p:cNvPr id="197639" name="Picture 7" descr="capture_11222004_215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3675" y="2416175"/>
            <a:ext cx="5953125" cy="398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Importing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ArcInfo interchange file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ArcInfo generate file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Spatial Data Transfer Standard (SDTS) files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DEM (raster) data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DLG (vector) data</a:t>
            </a:r>
          </a:p>
          <a:p>
            <a:pPr lvl="1"/>
            <a:r>
              <a:rPr lang="en-US" dirty="0" smtClean="0"/>
              <a:t>DRG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63 of 65</a:t>
            </a:r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Digital Raster Graphic (DRG)</a:t>
            </a:r>
          </a:p>
          <a:p>
            <a:pPr lvl="1"/>
            <a:r>
              <a:rPr lang="en-US" smtClean="0"/>
              <a:t>USGS topographic quadrangles</a:t>
            </a:r>
          </a:p>
          <a:p>
            <a:pPr lvl="1"/>
            <a:r>
              <a:rPr lang="en-US" smtClean="0"/>
              <a:t>Scanned</a:t>
            </a:r>
          </a:p>
          <a:p>
            <a:pPr lvl="1"/>
            <a:r>
              <a:rPr lang="en-US" smtClean="0"/>
              <a:t>Georeferenced</a:t>
            </a:r>
          </a:p>
          <a:p>
            <a:pPr lvl="1"/>
            <a:r>
              <a:rPr lang="en-US" smtClean="0"/>
              <a:t>TIFF 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64 of 65</a:t>
            </a:r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DRG: Digital Raster Graphic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as data set in </a:t>
            </a:r>
            <a:r>
              <a:rPr lang="en-US" dirty="0" err="1" smtClean="0"/>
              <a:t>ArcGIS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65 of 65</a:t>
            </a:r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DRG: Digital Raster Graphic</a:t>
            </a:r>
            <a:endParaRPr lang="en-US" dirty="0"/>
          </a:p>
        </p:txBody>
      </p:sp>
      <p:pic>
        <p:nvPicPr>
          <p:cNvPr id="224260" name="Picture 4" descr="capture_11222004_2154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1013"/>
            <a:ext cx="5694363" cy="3811587"/>
          </a:xfrm>
          <a:prstGeom prst="rect">
            <a:avLst/>
          </a:prstGeom>
          <a:noFill/>
        </p:spPr>
      </p:pic>
      <p:pic>
        <p:nvPicPr>
          <p:cNvPr id="224261" name="Picture 5" descr="capture_11222004_2226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905000"/>
            <a:ext cx="5702300" cy="4148137"/>
          </a:xfrm>
          <a:prstGeom prst="rect">
            <a:avLst/>
          </a:prstGeom>
          <a:noFill/>
        </p:spPr>
      </p:pic>
      <p:pic>
        <p:nvPicPr>
          <p:cNvPr id="224262" name="Picture 6" descr="capture_11222004_2230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500" y="2252663"/>
            <a:ext cx="5702300" cy="414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for “GIS &amp; data &amp; Washington”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 of 65</a:t>
            </a:r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Web search engines</a:t>
            </a:r>
            <a:endParaRPr lang="en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57200" y="3429000"/>
            <a:ext cx="1724025" cy="9461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results are </a:t>
            </a:r>
          </a:p>
          <a:p>
            <a:pPr algn="l"/>
            <a:r>
              <a:rPr lang="en-US" sz="2800" dirty="0"/>
              <a:t>NOT good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90800" y="1828800"/>
            <a:ext cx="6096000" cy="4572000"/>
            <a:chOff x="1488" y="912"/>
            <a:chExt cx="3906" cy="3102"/>
          </a:xfrm>
        </p:grpSpPr>
        <p:pic>
          <p:nvPicPr>
            <p:cNvPr id="80905" name="Picture 9" descr="web_search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8" y="960"/>
              <a:ext cx="3906" cy="3054"/>
            </a:xfrm>
            <a:prstGeom prst="rect">
              <a:avLst/>
            </a:prstGeom>
            <a:noFill/>
          </p:spPr>
        </p:pic>
        <p:sp>
          <p:nvSpPr>
            <p:cNvPr id="80906" name="Rectangle 10"/>
            <p:cNvSpPr>
              <a:spLocks noChangeArrowheads="1"/>
            </p:cNvSpPr>
            <p:nvPr/>
          </p:nvSpPr>
          <p:spPr bwMode="auto">
            <a:xfrm>
              <a:off x="2448" y="912"/>
              <a:ext cx="1008" cy="2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Why are web search engines not the best tool for searching GIS data?</a:t>
            </a:r>
          </a:p>
          <a:p>
            <a:pPr lvl="1"/>
            <a:r>
              <a:rPr lang="en-US" smtClean="0"/>
              <a:t>Search engine indexes are created by “spiders”</a:t>
            </a:r>
          </a:p>
          <a:p>
            <a:pPr lvl="1"/>
            <a:r>
              <a:rPr lang="en-US" smtClean="0"/>
              <a:t>Spiders only find and index keywords, not meaning</a:t>
            </a:r>
          </a:p>
          <a:p>
            <a:pPr lvl="1"/>
            <a:r>
              <a:rPr lang="en-US" smtClean="0"/>
              <a:t>Searching for keywords is not efficient</a:t>
            </a:r>
          </a:p>
          <a:p>
            <a:pPr lvl="1"/>
            <a:r>
              <a:rPr lang="en-US" smtClean="0"/>
              <a:t>Too many erroneous matches</a:t>
            </a:r>
          </a:p>
          <a:p>
            <a:pPr lvl="1"/>
            <a:r>
              <a:rPr lang="en-US" smtClean="0"/>
              <a:t>Not a true database query</a:t>
            </a:r>
          </a:p>
          <a:p>
            <a:pPr lvl="1"/>
            <a:r>
              <a:rPr lang="en-US" smtClean="0"/>
              <a:t>No spatial coordinates in normal search engines</a:t>
            </a:r>
          </a:p>
          <a:p>
            <a:pPr lvl="1"/>
            <a:r>
              <a:rPr lang="en-US" smtClean="0"/>
              <a:t>Too many dead ends and broken links</a:t>
            </a:r>
          </a:p>
          <a:p>
            <a:pPr lvl="1"/>
            <a:r>
              <a:rPr lang="en-US" smtClean="0"/>
              <a:t>No standard format for searching various engines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 of 65</a:t>
            </a:r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data: Web search engines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Searching for 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search engines</a:t>
            </a:r>
          </a:p>
          <a:p>
            <a:pPr lvl="1"/>
            <a:r>
              <a:rPr lang="en-US" dirty="0" smtClean="0"/>
              <a:t>NSDI Geospatial Data Clearinghouse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USGS 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GeoData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site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Geography Network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University of Washington Map Library </a:t>
            </a:r>
            <a:b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Geospatial Data Archive (WAGDA)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GIS Data Depot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 of 65</a:t>
            </a:r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m250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esrm250a</Template>
  <TotalTime>58</TotalTime>
  <Words>1754</Words>
  <Application>Microsoft Office PowerPoint</Application>
  <PresentationFormat>On-screen Show (4:3)</PresentationFormat>
  <Paragraphs>437</Paragraphs>
  <Slides>65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3" baseType="lpstr">
      <vt:lpstr>Arial</vt:lpstr>
      <vt:lpstr>Gill Sans MT</vt:lpstr>
      <vt:lpstr>Webdings</vt:lpstr>
      <vt:lpstr>Calibri</vt:lpstr>
      <vt:lpstr>ESRI Default Marker</vt:lpstr>
      <vt:lpstr>ESRI Cartography</vt:lpstr>
      <vt:lpstr>ESRI North</vt:lpstr>
      <vt:lpstr>ESRI ArcPad</vt:lpstr>
      <vt:lpstr>ESRI Arrowhead</vt:lpstr>
      <vt:lpstr>ESRI Business</vt:lpstr>
      <vt:lpstr>ESRI Conservation</vt:lpstr>
      <vt:lpstr>ESRI Crime Analysis</vt:lpstr>
      <vt:lpstr>ESRI Geometric Symbols</vt:lpstr>
      <vt:lpstr>ESRI Public1</vt:lpstr>
      <vt:lpstr>ESRI SDS 1.95 1</vt:lpstr>
      <vt:lpstr>ESRI SDS 2.00 2</vt:lpstr>
      <vt:lpstr>esrm250a</vt:lpstr>
      <vt:lpstr>Microsoft Photo Editor 3.0 Photo</vt:lpstr>
      <vt:lpstr>Slide 1</vt:lpstr>
      <vt:lpstr>Overview</vt:lpstr>
      <vt:lpstr>Overview</vt:lpstr>
      <vt:lpstr>Overview</vt:lpstr>
      <vt:lpstr>Searching for data: Web search engines</vt:lpstr>
      <vt:lpstr>Searching for data: Web search engines</vt:lpstr>
      <vt:lpstr>Searching for data: Web search engines</vt:lpstr>
      <vt:lpstr>Searching for data: Web search engines</vt:lpstr>
      <vt:lpstr>Overview</vt:lpstr>
      <vt:lpstr>Searching for data: NSDI</vt:lpstr>
      <vt:lpstr>Searching for data: NSDI GDC</vt:lpstr>
      <vt:lpstr>Searching for data: NSDI GDC</vt:lpstr>
      <vt:lpstr>Searching for data: NSDI GDC: Metadata</vt:lpstr>
      <vt:lpstr>Searching for data: NSDI GDC: Indexed databases</vt:lpstr>
      <vt:lpstr>Searching for data: NSDI GDC: Searching</vt:lpstr>
      <vt:lpstr>Searching for data: NSDI GDC: Searching</vt:lpstr>
      <vt:lpstr>Searching for data: NSDI GDC: Searching</vt:lpstr>
      <vt:lpstr>Searching for data: NSDI GDC: Results</vt:lpstr>
      <vt:lpstr>Searching for data: NSDI GDC: Results</vt:lpstr>
      <vt:lpstr>Searching for data: NSDI GDC: Results</vt:lpstr>
      <vt:lpstr>Searching for data: NSDI GDC: Results</vt:lpstr>
      <vt:lpstr>Searching for data: NSDI GDC: Results</vt:lpstr>
      <vt:lpstr>Overview</vt:lpstr>
      <vt:lpstr>USGS Data Organization</vt:lpstr>
      <vt:lpstr>Searching for data: USGS GeoData site</vt:lpstr>
      <vt:lpstr>Searching for data: USGS GeoData site</vt:lpstr>
      <vt:lpstr>Searching for data: USGS GeoData site: Downloading</vt:lpstr>
      <vt:lpstr>Searching for data: USGS GeoData site: Downloading</vt:lpstr>
      <vt:lpstr>Searching for data: USGS GeoData site: Downloading</vt:lpstr>
      <vt:lpstr>Searching for data: USGS GeoData site: Downloading</vt:lpstr>
      <vt:lpstr>Individual files for a quad</vt:lpstr>
      <vt:lpstr>Overview</vt:lpstr>
      <vt:lpstr>The Geography Network</vt:lpstr>
      <vt:lpstr>The Geography Network</vt:lpstr>
      <vt:lpstr>The Geography Network</vt:lpstr>
      <vt:lpstr>Overview</vt:lpstr>
      <vt:lpstr>Searching for data: WAGDA </vt:lpstr>
      <vt:lpstr>Searching for data: WAGDA Web page</vt:lpstr>
      <vt:lpstr>Files on WAGDA</vt:lpstr>
      <vt:lpstr>Files on WAGDA</vt:lpstr>
      <vt:lpstr>Overview</vt:lpstr>
      <vt:lpstr>GIS Data Depot</vt:lpstr>
      <vt:lpstr>GIS Data Depot</vt:lpstr>
      <vt:lpstr>GIS Data Depot</vt:lpstr>
      <vt:lpstr>GIS Data Depot</vt:lpstr>
      <vt:lpstr>Overview</vt:lpstr>
      <vt:lpstr>Overview</vt:lpstr>
      <vt:lpstr>Importing data: ArcInfo interchange file</vt:lpstr>
      <vt:lpstr>Importing data: ArcInfo file structure</vt:lpstr>
      <vt:lpstr>Importing data: ArcInfo file structure</vt:lpstr>
      <vt:lpstr>Importing data: ArcInfo file structure: ArcToolbox</vt:lpstr>
      <vt:lpstr>Overview</vt:lpstr>
      <vt:lpstr>ArcInfo generate file</vt:lpstr>
      <vt:lpstr>ArcInfo generate file</vt:lpstr>
      <vt:lpstr>Overview</vt:lpstr>
      <vt:lpstr>Importing data: SDTS files</vt:lpstr>
      <vt:lpstr>Importing data: SDTS files: USGS DEM data</vt:lpstr>
      <vt:lpstr>Overview</vt:lpstr>
      <vt:lpstr>Importing data: SDTS files: USGS DLG data</vt:lpstr>
      <vt:lpstr>Importing data: SDTS files: Importing STDS DLG to DXF</vt:lpstr>
      <vt:lpstr>Importing data: SDTS files: DLG to ArcInfo coverage</vt:lpstr>
      <vt:lpstr>Importing data: SDTS files: DLG to ArcInfo coverage</vt:lpstr>
      <vt:lpstr>Overview</vt:lpstr>
      <vt:lpstr>DRG: Digital Raster Graphic</vt:lpstr>
      <vt:lpstr>DRG: Digital Raster Graphic</vt:lpstr>
    </vt:vector>
  </TitlesOfParts>
  <Company>CAUP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Hurvitz</dc:creator>
  <cp:lastModifiedBy>Phil Hurvitz</cp:lastModifiedBy>
  <cp:revision>1</cp:revision>
  <dcterms:created xsi:type="dcterms:W3CDTF">2009-10-05T16:42:35Z</dcterms:created>
  <dcterms:modified xsi:type="dcterms:W3CDTF">2009-10-05T17:41:05Z</dcterms:modified>
</cp:coreProperties>
</file>