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731BFC-E80E-412C-9B10-F39A903A741D}" type="datetimeFigureOut">
              <a:rPr lang="en-US" smtClean="0"/>
              <a:t>4/15/2009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196836-F49E-43BB-8F54-590ACDF81E0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F9A87E-E0EF-4B64-B7F0-4BEF6428B22A}" type="datetimeFigureOut">
              <a:rPr lang="en-US" smtClean="0"/>
              <a:pPr/>
              <a:t>4/15/2009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961C45-F4CC-43FC-9872-EA54C60D65C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/>
          <a:lstStyle/>
          <a:p>
            <a:r>
              <a:rPr lang="en-US" dirty="0" smtClean="0"/>
              <a:t>Multi-criteria Design of X-bar control chart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1752600"/>
          </a:xfrm>
        </p:spPr>
        <p:txBody>
          <a:bodyPr/>
          <a:lstStyle/>
          <a:p>
            <a:r>
              <a:rPr lang="en-US" dirty="0" err="1" smtClean="0"/>
              <a:t>Zhaojun</a:t>
            </a:r>
            <a:r>
              <a:rPr lang="en-US" dirty="0" smtClean="0"/>
              <a:t> (Steven) Li</a:t>
            </a:r>
          </a:p>
          <a:p>
            <a:r>
              <a:rPr lang="en-US" dirty="0" smtClean="0"/>
              <a:t> </a:t>
            </a:r>
          </a:p>
          <a:p>
            <a:r>
              <a:rPr lang="en-US" dirty="0" smtClean="0"/>
              <a:t>IND E 516 Homework 1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 of two formulations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Avoid the difficulties to estimate some costs associated with </a:t>
            </a:r>
            <a:r>
              <a:rPr lang="en-US" dirty="0" smtClean="0"/>
              <a:t>false alarms and operation in out-of-control status</a:t>
            </a:r>
          </a:p>
          <a:p>
            <a:endParaRPr lang="en-US" sz="1200" dirty="0" smtClean="0"/>
          </a:p>
          <a:p>
            <a:r>
              <a:rPr lang="en-US" dirty="0" smtClean="0"/>
              <a:t>Facilitate</a:t>
            </a:r>
            <a:r>
              <a:rPr lang="en-US" dirty="0" smtClean="0"/>
              <a:t> decision process (without specifying target values for some desired attributes</a:t>
            </a:r>
          </a:p>
          <a:p>
            <a:endParaRPr lang="en-US" sz="1200" dirty="0" smtClean="0"/>
          </a:p>
          <a:p>
            <a:r>
              <a:rPr lang="en-US" dirty="0" smtClean="0"/>
              <a:t>Provide </a:t>
            </a:r>
            <a:r>
              <a:rPr lang="en-US" dirty="0" smtClean="0"/>
              <a:t>more reasonable </a:t>
            </a:r>
            <a:r>
              <a:rPr lang="en-US" dirty="0" smtClean="0"/>
              <a:t>and </a:t>
            </a:r>
            <a:r>
              <a:rPr lang="en-US" dirty="0" smtClean="0"/>
              <a:t>wider </a:t>
            </a:r>
            <a:r>
              <a:rPr lang="en-US" dirty="0" smtClean="0"/>
              <a:t>solution choices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Discussion and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 and compare different methods in addressing the MCDM formulation of X-bar control chart</a:t>
            </a:r>
          </a:p>
          <a:p>
            <a:endParaRPr lang="en-US" sz="1200" dirty="0" smtClean="0"/>
          </a:p>
          <a:p>
            <a:r>
              <a:rPr lang="en-US" dirty="0" smtClean="0"/>
              <a:t>Develop and apply an algorithm to solve the </a:t>
            </a:r>
            <a:r>
              <a:rPr lang="en-US" dirty="0" smtClean="0"/>
              <a:t>multi-criteria </a:t>
            </a:r>
            <a:r>
              <a:rPr lang="en-US" dirty="0" smtClean="0"/>
              <a:t>X-bar control chart</a:t>
            </a:r>
          </a:p>
          <a:p>
            <a:pPr>
              <a:buNone/>
            </a:pPr>
            <a:endParaRPr lang="en-US" sz="1200" dirty="0" smtClean="0"/>
          </a:p>
          <a:p>
            <a:r>
              <a:rPr lang="en-US" dirty="0" smtClean="0"/>
              <a:t> Prune the possible large Pareto optimal solution set to few workable solutions/designs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r>
              <a:rPr lang="en-US" dirty="0" smtClean="0"/>
              <a:t>Comments and </a:t>
            </a: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2057400"/>
            <a:ext cx="8229600" cy="4525963"/>
          </a:xfrm>
        </p:spPr>
        <p:txBody>
          <a:bodyPr/>
          <a:lstStyle/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r>
              <a:rPr lang="en-US" sz="4400" dirty="0" smtClean="0"/>
              <a:t>                 Thank you</a:t>
            </a:r>
            <a:endParaRPr lang="en-US" sz="4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 of an X-bar </a:t>
            </a:r>
            <a:r>
              <a:rPr lang="en-US" dirty="0" smtClean="0"/>
              <a:t>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257800" cy="685799"/>
          </a:xfrm>
        </p:spPr>
        <p:txBody>
          <a:bodyPr>
            <a:normAutofit/>
          </a:bodyPr>
          <a:lstStyle/>
          <a:p>
            <a:r>
              <a:rPr lang="en-US" dirty="0" smtClean="0"/>
              <a:t>A typical X-bar control chart:</a:t>
            </a:r>
          </a:p>
          <a:p>
            <a:endParaRPr lang="en-US" dirty="0" smtClean="0"/>
          </a:p>
          <a:p>
            <a:endParaRPr lang="en-US" sz="1800" dirty="0" smtClean="0"/>
          </a:p>
          <a:p>
            <a:pPr>
              <a:buNone/>
            </a:pPr>
            <a:endParaRPr lang="en-US" dirty="0" smtClean="0"/>
          </a:p>
        </p:txBody>
      </p:sp>
      <p:sp>
        <p:nvSpPr>
          <p:cNvPr id="5" name="Rectangle 4"/>
          <p:cNvSpPr/>
          <p:nvPr/>
        </p:nvSpPr>
        <p:spPr>
          <a:xfrm>
            <a:off x="838200" y="4038600"/>
            <a:ext cx="7620000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 smtClean="0"/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Central  line</a:t>
            </a:r>
          </a:p>
          <a:p>
            <a:pPr lvl="1">
              <a:buFont typeface="Wingdings" pitchFamily="2" charset="2"/>
              <a:buChar char="Ø"/>
            </a:pPr>
            <a:r>
              <a:rPr lang="en-US" sz="2400" dirty="0" smtClean="0"/>
              <a:t>Upper /lower control limits (e.g., 3 sigma)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 How to evaluate the performance of a </a:t>
            </a:r>
            <a:endParaRPr lang="en-US" sz="3200" dirty="0" smtClean="0"/>
          </a:p>
          <a:p>
            <a:r>
              <a:rPr lang="en-US" sz="3200" dirty="0" smtClean="0"/>
              <a:t> </a:t>
            </a:r>
            <a:r>
              <a:rPr lang="en-US" sz="3200" dirty="0" smtClean="0"/>
              <a:t>  </a:t>
            </a:r>
            <a:r>
              <a:rPr lang="en-US" sz="3200" dirty="0" smtClean="0"/>
              <a:t>X-bar control </a:t>
            </a:r>
            <a:r>
              <a:rPr lang="en-US" sz="3200" dirty="0" smtClean="0"/>
              <a:t>chart? </a:t>
            </a:r>
            <a:endParaRPr lang="en-US" sz="3200" dirty="0"/>
          </a:p>
        </p:txBody>
      </p:sp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/>
          <a:srcRect r="2020" b="13742"/>
          <a:stretch>
            <a:fillRect/>
          </a:stretch>
        </p:blipFill>
        <p:spPr bwMode="auto">
          <a:xfrm>
            <a:off x="1676400" y="2209800"/>
            <a:ext cx="5638800" cy="19764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X-bar control chart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Performance metrics</a:t>
            </a:r>
          </a:p>
          <a:p>
            <a:pPr lvl="1"/>
            <a:r>
              <a:rPr lang="en-US" dirty="0" smtClean="0"/>
              <a:t>Economic (cost)</a:t>
            </a:r>
          </a:p>
          <a:p>
            <a:pPr lvl="1"/>
            <a:r>
              <a:rPr lang="en-US" dirty="0" smtClean="0"/>
              <a:t>Fast to detect a mean shift (effectiveness)</a:t>
            </a:r>
          </a:p>
          <a:p>
            <a:pPr lvl="1"/>
            <a:r>
              <a:rPr lang="en-US" dirty="0" smtClean="0"/>
              <a:t>Fewer false alarms (efficiency)</a:t>
            </a:r>
          </a:p>
          <a:p>
            <a:r>
              <a:rPr lang="en-US" dirty="0" smtClean="0"/>
              <a:t>All the above performance metrics could be integrated to one performance index in terms of cost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Main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86200"/>
          </a:xfrm>
        </p:spPr>
        <p:txBody>
          <a:bodyPr>
            <a:normAutofit/>
          </a:bodyPr>
          <a:lstStyle/>
          <a:p>
            <a:r>
              <a:rPr lang="en-US" dirty="0" smtClean="0"/>
              <a:t>The measurements </a:t>
            </a:r>
            <a:r>
              <a:rPr lang="en-US" dirty="0" smtClean="0"/>
              <a:t>of </a:t>
            </a:r>
            <a:r>
              <a:rPr lang="en-US" dirty="0" smtClean="0"/>
              <a:t>process characteristic </a:t>
            </a:r>
            <a:r>
              <a:rPr lang="en-US" dirty="0" smtClean="0"/>
              <a:t>follows </a:t>
            </a:r>
            <a:r>
              <a:rPr lang="en-US" dirty="0" smtClean="0"/>
              <a:t>normal distribution</a:t>
            </a:r>
          </a:p>
          <a:p>
            <a:r>
              <a:rPr lang="en-US" dirty="0" smtClean="0"/>
              <a:t>Assignable cause occurs with a Poisson process</a:t>
            </a:r>
          </a:p>
          <a:p>
            <a:r>
              <a:rPr lang="en-US" dirty="0" smtClean="0"/>
              <a:t>Mean shift from u</a:t>
            </a:r>
            <a:r>
              <a:rPr lang="en-US" sz="1600" dirty="0" smtClean="0"/>
              <a:t>0 </a:t>
            </a:r>
            <a:r>
              <a:rPr lang="en-US" dirty="0" smtClean="0"/>
              <a:t>to u</a:t>
            </a:r>
            <a:r>
              <a:rPr lang="en-US" sz="1600" dirty="0" smtClean="0"/>
              <a:t>0</a:t>
            </a:r>
            <a:r>
              <a:rPr lang="en-US" dirty="0" smtClean="0"/>
              <a:t> + </a:t>
            </a:r>
            <a:r>
              <a:rPr lang="el-GR" dirty="0" smtClean="0"/>
              <a:t>δ</a:t>
            </a:r>
            <a:r>
              <a:rPr lang="en-US" dirty="0" smtClean="0"/>
              <a:t>*</a:t>
            </a:r>
            <a:r>
              <a:rPr lang="el-GR" dirty="0" smtClean="0"/>
              <a:t>σ</a:t>
            </a:r>
            <a:r>
              <a:rPr lang="en-US" dirty="0" smtClean="0"/>
              <a:t> </a:t>
            </a:r>
            <a:r>
              <a:rPr lang="en-US" sz="1600" dirty="0" smtClean="0"/>
              <a:t>  </a:t>
            </a:r>
          </a:p>
          <a:p>
            <a:r>
              <a:rPr lang="en-US" dirty="0" smtClean="0"/>
              <a:t>The process is not stopped  even after an out-of-control point is detected</a:t>
            </a: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 l="8333" t="41667" r="16667" b="16667"/>
          <a:stretch>
            <a:fillRect/>
          </a:stretch>
        </p:blipFill>
        <p:spPr bwMode="auto">
          <a:xfrm>
            <a:off x="3505201" y="5499101"/>
            <a:ext cx="29718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Rectangle 4"/>
          <p:cNvSpPr/>
          <p:nvPr/>
        </p:nvSpPr>
        <p:spPr>
          <a:xfrm>
            <a:off x="838200" y="5638800"/>
            <a:ext cx="27971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Decision variables</a:t>
            </a:r>
            <a:endParaRPr lang="en-US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One cycle of a </a:t>
            </a:r>
            <a:r>
              <a:rPr lang="en-US" dirty="0" smtClean="0"/>
              <a:t>control process </a:t>
            </a:r>
            <a:endParaRPr lang="en-US" dirty="0"/>
          </a:p>
        </p:txBody>
      </p:sp>
      <p:pic>
        <p:nvPicPr>
          <p:cNvPr id="4" name="Content Placeholder 3" descr="ccplot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1340748"/>
            <a:ext cx="7772400" cy="504486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performance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Probability of false alarm (Type I </a:t>
            </a:r>
            <a:r>
              <a:rPr lang="en-US" sz="2800" dirty="0" smtClean="0"/>
              <a:t>error - </a:t>
            </a:r>
            <a:r>
              <a:rPr lang="el-GR" sz="2800" dirty="0" smtClean="0"/>
              <a:t>α</a:t>
            </a:r>
            <a:r>
              <a:rPr lang="en-US" sz="2800" dirty="0" smtClean="0"/>
              <a:t>)</a:t>
            </a:r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The detection power p after out-of-control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 b="16667"/>
          <a:stretch>
            <a:fillRect/>
          </a:stretch>
        </p:blipFill>
        <p:spPr bwMode="auto">
          <a:xfrm>
            <a:off x="2057400" y="2133600"/>
            <a:ext cx="448056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52600" y="4191000"/>
            <a:ext cx="5486400" cy="121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performance metrics-cont’d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conditional expectation time of occurrence of the assignable cause within two consecutive samples</a:t>
            </a:r>
          </a:p>
          <a:p>
            <a:endParaRPr lang="en-US" sz="2800" dirty="0" smtClean="0"/>
          </a:p>
          <a:p>
            <a:endParaRPr lang="en-US" sz="2800" dirty="0" smtClean="0"/>
          </a:p>
          <a:p>
            <a:endParaRPr lang="en-US" sz="2800" dirty="0" smtClean="0"/>
          </a:p>
          <a:p>
            <a:r>
              <a:rPr lang="en-US" sz="2800" dirty="0" smtClean="0"/>
              <a:t>The expected number of false alarms</a:t>
            </a:r>
          </a:p>
          <a:p>
            <a:r>
              <a:rPr lang="en-US" sz="2800" dirty="0" smtClean="0"/>
              <a:t>The average cycle length</a:t>
            </a:r>
          </a:p>
          <a:p>
            <a:endParaRPr lang="en-US" sz="2800" dirty="0" smtClean="0"/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/>
          <a:srcRect l="4167" t="11111" r="5556" b="16667"/>
          <a:stretch>
            <a:fillRect/>
          </a:stretch>
        </p:blipFill>
        <p:spPr bwMode="auto">
          <a:xfrm>
            <a:off x="1219200" y="2590800"/>
            <a:ext cx="6858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/>
          <a:srcRect l="8333"/>
          <a:stretch>
            <a:fillRect/>
          </a:stretch>
        </p:blipFill>
        <p:spPr bwMode="auto">
          <a:xfrm>
            <a:off x="6324600" y="4038600"/>
            <a:ext cx="1117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5029200"/>
            <a:ext cx="6172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formulation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00200"/>
          </a:xfrm>
        </p:spPr>
        <p:txBody>
          <a:bodyPr/>
          <a:lstStyle/>
          <a:p>
            <a:r>
              <a:rPr lang="en-US" dirty="0" smtClean="0"/>
              <a:t>P(1) single objective </a:t>
            </a:r>
            <a:r>
              <a:rPr lang="en-US" dirty="0" smtClean="0"/>
              <a:t>formulation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 t="22222" r="3125" b="22222"/>
          <a:stretch>
            <a:fillRect/>
          </a:stretch>
        </p:blipFill>
        <p:spPr bwMode="auto">
          <a:xfrm>
            <a:off x="762000" y="2286000"/>
            <a:ext cx="779526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Content Placeholder 2"/>
          <p:cNvSpPr txBox="1">
            <a:spLocks/>
          </p:cNvSpPr>
          <p:nvPr/>
        </p:nvSpPr>
        <p:spPr>
          <a:xfrm>
            <a:off x="990600" y="4876800"/>
            <a:ext cx="75438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_1: fixed cost of sampling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</a:t>
            </a:r>
            <a:r>
              <a:rPr lang="en-US" sz="3200" dirty="0" smtClean="0"/>
              <a:t>_2: variable cost of sampling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_3: cost of searching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</a:t>
            </a:r>
            <a:r>
              <a:rPr lang="en-US" sz="3200" dirty="0" smtClean="0"/>
              <a:t>_4: cost of investigating a false alarm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3200" dirty="0" smtClean="0"/>
              <a:t>a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_5: unit time penalty when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operating in out-of-control status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57400" y="3124200"/>
            <a:ext cx="4572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 </a:t>
            </a:r>
            <a:r>
              <a:rPr lang="en-US" dirty="0" smtClean="0"/>
              <a:t>formulation-cont’d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P(2) Multi-criteria decision making</a:t>
            </a:r>
          </a:p>
          <a:p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447800" y="5334000"/>
            <a:ext cx="4572000" cy="70173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a_1: fixed cost of sampling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dirty="0" smtClean="0"/>
              <a:t>a_2: variable cost of sampling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2286000"/>
            <a:ext cx="428625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81200" y="4267200"/>
            <a:ext cx="2286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Rectangle 7"/>
          <p:cNvSpPr/>
          <p:nvPr/>
        </p:nvSpPr>
        <p:spPr>
          <a:xfrm>
            <a:off x="1372674" y="4622305"/>
            <a:ext cx="83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n-US" dirty="0" smtClean="0"/>
              <a:t>where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C7EDCC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341</Words>
  <Application>Microsoft Office PowerPoint</Application>
  <PresentationFormat>On-screen Show (4:3)</PresentationFormat>
  <Paragraphs>67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Multi-criteria Design of X-bar control chart</vt:lpstr>
      <vt:lpstr>Basics of an X-bar chart</vt:lpstr>
      <vt:lpstr>Design of X-bar control chart</vt:lpstr>
      <vt:lpstr>Main assumptions</vt:lpstr>
      <vt:lpstr>One cycle of a control process </vt:lpstr>
      <vt:lpstr>Some performance metrics</vt:lpstr>
      <vt:lpstr>Some performance metrics-cont’d</vt:lpstr>
      <vt:lpstr>Problem formulation</vt:lpstr>
      <vt:lpstr>Problem formulation-cont’d</vt:lpstr>
      <vt:lpstr>Comparison of two formulations</vt:lpstr>
      <vt:lpstr>Discussion and future work</vt:lpstr>
      <vt:lpstr>Comments and Questions?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Multi-criteria Design of X-bar control chart</dc:title>
  <dc:creator>Zhaojun Li</dc:creator>
  <cp:lastModifiedBy>Zhaojun Li</cp:lastModifiedBy>
  <cp:revision>42</cp:revision>
  <dcterms:created xsi:type="dcterms:W3CDTF">2009-04-13T06:19:09Z</dcterms:created>
  <dcterms:modified xsi:type="dcterms:W3CDTF">2009-04-15T18:47:43Z</dcterms:modified>
</cp:coreProperties>
</file>