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7010400" cy="92964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487" autoAdjust="0"/>
    <p:restoredTop sz="82138" autoAdjust="0"/>
  </p:normalViewPr>
  <p:slideViewPr>
    <p:cSldViewPr>
      <p:cViewPr>
        <p:scale>
          <a:sx n="66" d="100"/>
          <a:sy n="66" d="100"/>
        </p:scale>
        <p:origin x="-1098" y="-6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-2328" y="-114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D3651-E00F-4330-94BE-6D5B19F8F0F7}" type="datetimeFigureOut">
              <a:rPr lang="en-US" smtClean="0"/>
              <a:pPr/>
              <a:t>4/17/2009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F40B0-EBA4-484A-818B-7F64A9B825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936BF19-0C96-49C7-8594-982EE48967AF}" type="datetimeFigureOut">
              <a:rPr lang="zh-CN" altLang="en-US" smtClean="0"/>
              <a:pPr/>
              <a:t>2009-4-17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7BC2AB-1574-4BC3-B178-5ECB2F69BF7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BC2AB-1574-4BC3-B178-5ECB2F69BF74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BC2AB-1574-4BC3-B178-5ECB2F69BF74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QC scheduling is crucial for the productivity of container terminal </a:t>
            </a:r>
          </a:p>
          <a:p>
            <a:r>
              <a:rPr lang="en-US" altLang="zh-CN" dirty="0" smtClean="0"/>
              <a:t>Figure: a drawing of QCs</a:t>
            </a:r>
            <a:r>
              <a:rPr lang="en-US" altLang="zh-CN" baseline="0" dirty="0" smtClean="0"/>
              <a:t> working on vessel.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BC2AB-1574-4BC3-B178-5ECB2F69BF74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The stowage plan is divided into two parts, the load plan and the discharge plan.</a:t>
            </a:r>
          </a:p>
          <a:p>
            <a:r>
              <a:rPr lang="en-US" dirty="0" smtClean="0"/>
              <a:t> Each ship-bay is partitioned into two parts by hatch, with lower partition as the hold and the upper part as the deck. </a:t>
            </a:r>
          </a:p>
          <a:p>
            <a:r>
              <a:rPr lang="en-US" dirty="0" smtClean="0"/>
              <a:t>Each shaded pattern corresponds to a cluster. A cluster is a collection of adjacent slots into which outbound containers of the same group are planned to be loaded, or into which inbound containers are stacked.</a:t>
            </a:r>
          </a:p>
          <a:p>
            <a:pPr defTabSz="931774">
              <a:defRPr/>
            </a:pPr>
            <a:r>
              <a:rPr lang="en-US" altLang="zh-CN" dirty="0" smtClean="0"/>
              <a:t>Here we define </a:t>
            </a:r>
            <a:r>
              <a:rPr lang="en-US" dirty="0" smtClean="0"/>
              <a:t>a task as a discharging or loading operation for a cluster. 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BC2AB-1574-4BC3-B178-5ECB2F69BF74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Precedence: </a:t>
            </a:r>
            <a:r>
              <a:rPr lang="en-US" dirty="0" smtClean="0"/>
              <a:t> Discharging tasks on the deck must be performed before loading tasks in the hold of the same ship-bay; also the loading tasks in the hold must precede the loading tasks on the deck of the same ship-bay.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BC2AB-1574-4BC3-B178-5ECB2F69BF74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BC2AB-1574-4BC3-B178-5ECB2F69BF74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1774">
              <a:defRPr/>
            </a:pPr>
            <a:r>
              <a:rPr lang="en-US" dirty="0" smtClean="0"/>
              <a:t>Tasks are ordered in an increasing order of their relative locations in the direction of increasing ship-bay </a:t>
            </a:r>
            <a:r>
              <a:rPr lang="en-US" smtClean="0"/>
              <a:t>numbers.</a:t>
            </a:r>
            <a:endParaRPr lang="zh-CN" alt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BC2AB-1574-4BC3-B178-5ECB2F69BF74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BC2AB-1574-4BC3-B178-5ECB2F69BF74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BC2AB-1574-4BC3-B178-5ECB2F69BF74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BC2AB-1574-4BC3-B178-5ECB2F69BF74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2009-4-17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2009-4-17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2009-4-17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2009-4-17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2009-4-17</a:t>
            </a:fld>
            <a:endParaRPr lang="zh-CN" altLang="en-US"/>
          </a:p>
        </p:txBody>
      </p:sp>
      <p:sp>
        <p:nvSpPr>
          <p:cNvPr id="13" name="灯片编号占位符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4" name="页脚占位符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8" name="日期占位符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30820CF-B880-4189-942D-D702A7CBA730}" type="datetimeFigureOut">
              <a:rPr lang="zh-CN" altLang="en-US" smtClean="0"/>
              <a:pPr/>
              <a:t>2009-4-17</a:t>
            </a:fld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2" name="页脚占位符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30820CF-B880-4189-942D-D702A7CBA730}" type="datetimeFigureOut">
              <a:rPr lang="zh-CN" altLang="en-US" smtClean="0"/>
              <a:pPr/>
              <a:t>2009-4-17</a:t>
            </a:fld>
            <a:endParaRPr lang="zh-CN" altLang="en-US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4" name="页脚占位符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CN" altLang="en-US"/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5" name="文本占位符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2009-4-17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2009-4-17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2009-4-17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30820CF-B880-4189-942D-D702A7CBA730}" type="datetimeFigureOut">
              <a:rPr lang="zh-CN" altLang="en-US" smtClean="0"/>
              <a:pPr/>
              <a:t>2009-4-17</a:t>
            </a:fld>
            <a:endParaRPr lang="zh-CN" altLang="en-US"/>
          </a:p>
        </p:txBody>
      </p:sp>
      <p:sp>
        <p:nvSpPr>
          <p:cNvPr id="13" name="灯片编号占位符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4" name="页脚占位符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2009-4-17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Relationship Id="rId14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4.bin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3.bin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1.bin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0.bin"/><Relationship Id="rId9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Quay Crane Scheduling Problem in Port Container Terminal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 smtClean="0"/>
              <a:t>Wenjuan</a:t>
            </a:r>
            <a:r>
              <a:rPr lang="en-US" altLang="zh-CN" dirty="0" smtClean="0"/>
              <a:t> Zhao, </a:t>
            </a:r>
            <a:r>
              <a:rPr lang="en-US" altLang="zh-CN" dirty="0" err="1" smtClean="0"/>
              <a:t>Xiaolei</a:t>
            </a:r>
            <a:r>
              <a:rPr lang="en-US" altLang="zh-CN" dirty="0" smtClean="0"/>
              <a:t> Ma</a:t>
            </a:r>
            <a:endParaRPr lang="zh-CN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85786" y="928670"/>
            <a:ext cx="7572428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CN" sz="4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Reference</a:t>
            </a:r>
            <a:r>
              <a:rPr lang="en-US" altLang="zh-CN" sz="4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(1) Kim</a:t>
            </a:r>
            <a:r>
              <a:rPr lang="en-US" sz="2400" dirty="0" smtClean="0"/>
              <a:t>, K.H., Park, Y.M., 2004. A crane scheduling method for port container terminals. European   Journal of Operation Research 156, 752</a:t>
            </a:r>
            <a:r>
              <a:rPr lang="en-US" altLang="zh-CN" sz="2400" dirty="0" smtClean="0"/>
              <a:t>–</a:t>
            </a:r>
            <a:r>
              <a:rPr lang="en-US" sz="2400" dirty="0" smtClean="0"/>
              <a:t>768</a:t>
            </a:r>
            <a:r>
              <a:rPr lang="en-US" sz="2400" dirty="0" smtClean="0"/>
              <a:t>.</a:t>
            </a:r>
          </a:p>
          <a:p>
            <a:pPr>
              <a:spcAft>
                <a:spcPts val="600"/>
              </a:spcAft>
            </a:pPr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en-US" sz="2400" dirty="0" smtClean="0"/>
              <a:t>(2) Lee</a:t>
            </a:r>
            <a:r>
              <a:rPr lang="en-US" sz="2400" dirty="0" smtClean="0"/>
              <a:t>, D.H., Wang H.Q., Miao L.X., 2008. Quay crane scheduling with non-interference constraints in port container terminals. Transportation Research Part E 44, 124</a:t>
            </a:r>
            <a:r>
              <a:rPr lang="en-US" altLang="zh-CN" sz="2400" dirty="0" smtClean="0"/>
              <a:t>–</a:t>
            </a:r>
            <a:r>
              <a:rPr lang="en-US" sz="2400" dirty="0" smtClean="0"/>
              <a:t>135. 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3071810"/>
            <a:ext cx="6168656" cy="3319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What is QC	 Scheduling Problem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Determine the sequence of discharging and loading operations in a ship by each Quay Crane and the time schedule for the operation. 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Major Input: Ship Stowage Plan</a:t>
            </a:r>
            <a:endParaRPr lang="zh-CN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857364"/>
            <a:ext cx="7747055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椭圆 4"/>
          <p:cNvSpPr/>
          <p:nvPr/>
        </p:nvSpPr>
        <p:spPr>
          <a:xfrm>
            <a:off x="6215074" y="2000240"/>
            <a:ext cx="1857388" cy="2357454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500826" y="1500174"/>
            <a:ext cx="15716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50"/>
                </a:solidFill>
              </a:rPr>
              <a:t>Ship bay</a:t>
            </a:r>
            <a:endParaRPr lang="zh-CN" altLang="en-US" sz="2800" b="1" dirty="0">
              <a:solidFill>
                <a:srgbClr val="00B050"/>
              </a:solidFill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6215074" y="3000372"/>
            <a:ext cx="1857388" cy="1588"/>
          </a:xfrm>
          <a:prstGeom prst="line">
            <a:avLst/>
          </a:prstGeom>
          <a:ln w="38100">
            <a:solidFill>
              <a:srgbClr val="0000FF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椭圆形标注 9"/>
          <p:cNvSpPr/>
          <p:nvPr/>
        </p:nvSpPr>
        <p:spPr>
          <a:xfrm>
            <a:off x="7715272" y="1928802"/>
            <a:ext cx="1000100" cy="500066"/>
          </a:xfrm>
          <a:prstGeom prst="wedgeEllipseCallout">
            <a:avLst>
              <a:gd name="adj1" fmla="val -42042"/>
              <a:gd name="adj2" fmla="val 5279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 dirty="0" smtClean="0"/>
              <a:t>Deck</a:t>
            </a:r>
            <a:endParaRPr lang="zh-CN" altLang="en-US" sz="2000" dirty="0"/>
          </a:p>
        </p:txBody>
      </p:sp>
      <p:sp>
        <p:nvSpPr>
          <p:cNvPr id="11" name="椭圆形标注 10"/>
          <p:cNvSpPr/>
          <p:nvPr/>
        </p:nvSpPr>
        <p:spPr>
          <a:xfrm>
            <a:off x="7715272" y="3643314"/>
            <a:ext cx="1000100" cy="500066"/>
          </a:xfrm>
          <a:prstGeom prst="wedgeEllipseCallout">
            <a:avLst>
              <a:gd name="adj1" fmla="val -48481"/>
              <a:gd name="adj2" fmla="val -4718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000" dirty="0" smtClean="0"/>
              <a:t>Hold</a:t>
            </a:r>
            <a:endParaRPr lang="zh-CN" alt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8143900" y="2786058"/>
            <a:ext cx="928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Hatch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characteristics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Similar to </a:t>
            </a:r>
            <a:r>
              <a:rPr lang="en-US" altLang="zh-CN" i="1" dirty="0" smtClean="0"/>
              <a:t>m-parallel machine problem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/>
              <a:t>Different from it with unique characteristics</a:t>
            </a:r>
          </a:p>
          <a:p>
            <a:pPr lvl="1">
              <a:lnSpc>
                <a:spcPct val="150000"/>
              </a:lnSpc>
            </a:pPr>
            <a:r>
              <a:rPr lang="en-US" b="1" dirty="0" smtClean="0"/>
              <a:t>Precedence relationships among tasks</a:t>
            </a:r>
            <a:endParaRPr lang="en-US" altLang="zh-CN" b="1" dirty="0" smtClean="0"/>
          </a:p>
          <a:p>
            <a:pPr lvl="2">
              <a:lnSpc>
                <a:spcPct val="150000"/>
              </a:lnSpc>
            </a:pPr>
            <a:r>
              <a:rPr lang="en-US" altLang="zh-CN" dirty="0" smtClean="0"/>
              <a:t>Tasks on deck and in hold from the same bay</a:t>
            </a:r>
          </a:p>
          <a:p>
            <a:pPr lvl="1">
              <a:lnSpc>
                <a:spcPct val="150000"/>
              </a:lnSpc>
            </a:pPr>
            <a:r>
              <a:rPr lang="en-US" altLang="zh-CN" b="1" dirty="0" smtClean="0"/>
              <a:t>Certain tasks cannot be performed simultaneously</a:t>
            </a:r>
          </a:p>
          <a:p>
            <a:pPr lvl="2">
              <a:lnSpc>
                <a:spcPct val="150000"/>
              </a:lnSpc>
            </a:pPr>
            <a:r>
              <a:rPr lang="en-US" altLang="zh-CN" dirty="0" smtClean="0"/>
              <a:t>Cranes could not cross with each other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inputs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Ship stowage plan (with all constraints)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/>
              <a:t>Time required to carry each task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/>
              <a:t>Crane travel time between different tasks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/>
              <a:t>Crane ready time</a:t>
            </a:r>
          </a:p>
          <a:p>
            <a:pPr>
              <a:lnSpc>
                <a:spcPct val="150000"/>
              </a:lnSpc>
            </a:pPr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Notations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500034" y="1600200"/>
            <a:ext cx="8429684" cy="4829196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solidFill>
                  <a:srgbClr val="0000FF"/>
                </a:solidFill>
              </a:rPr>
              <a:t>Indices</a:t>
            </a:r>
          </a:p>
          <a:p>
            <a:pPr lvl="2">
              <a:buNone/>
            </a:pPr>
            <a:r>
              <a:rPr lang="en-US" dirty="0" smtClean="0"/>
              <a:t>           Tasks to be performed</a:t>
            </a:r>
          </a:p>
          <a:p>
            <a:pPr lvl="2">
              <a:buNone/>
            </a:pPr>
            <a:r>
              <a:rPr lang="en-US" dirty="0" smtClean="0"/>
              <a:t>           QCs where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Problem Data</a:t>
            </a:r>
          </a:p>
          <a:p>
            <a:pPr lvl="2">
              <a:buNone/>
            </a:pPr>
            <a:r>
              <a:rPr lang="en-US" dirty="0" smtClean="0"/>
              <a:t>           The time required to perform task </a:t>
            </a:r>
            <a:r>
              <a:rPr lang="en-US" i="1" dirty="0" err="1" smtClean="0"/>
              <a:t>i</a:t>
            </a:r>
            <a:endParaRPr lang="en-US" i="1" dirty="0" smtClean="0"/>
          </a:p>
          <a:p>
            <a:pPr lvl="2">
              <a:buNone/>
            </a:pPr>
            <a:r>
              <a:rPr lang="en-US" dirty="0" smtClean="0"/>
              <a:t>           The earliest available time of QC </a:t>
            </a:r>
          </a:p>
          <a:p>
            <a:pPr lvl="2">
              <a:buNone/>
            </a:pPr>
            <a:r>
              <a:rPr lang="en-US" dirty="0" smtClean="0"/>
              <a:t>           The location of task (expressed by the ship bay number)</a:t>
            </a:r>
          </a:p>
          <a:p>
            <a:pPr lvl="2">
              <a:buNone/>
            </a:pPr>
            <a:r>
              <a:rPr lang="en-US" altLang="zh-CN" dirty="0" smtClean="0"/>
              <a:t>           </a:t>
            </a:r>
            <a:r>
              <a:rPr lang="en-US" dirty="0" smtClean="0"/>
              <a:t>The starting position of QC </a:t>
            </a:r>
          </a:p>
          <a:p>
            <a:pPr lvl="2">
              <a:buNone/>
            </a:pPr>
            <a:r>
              <a:rPr lang="en-US" altLang="zh-CN" dirty="0" smtClean="0"/>
              <a:t>           </a:t>
            </a:r>
            <a:r>
              <a:rPr lang="en-US" dirty="0" smtClean="0"/>
              <a:t>The final position of QC </a:t>
            </a:r>
            <a:r>
              <a:rPr lang="en-US" i="1" dirty="0" smtClean="0"/>
              <a:t>k</a:t>
            </a:r>
            <a:r>
              <a:rPr lang="en-US" dirty="0" smtClean="0"/>
              <a:t> </a:t>
            </a:r>
          </a:p>
          <a:p>
            <a:pPr lvl="2">
              <a:buNone/>
            </a:pPr>
            <a:r>
              <a:rPr lang="en-US" altLang="zh-CN" dirty="0" smtClean="0"/>
              <a:t>           </a:t>
            </a:r>
            <a:r>
              <a:rPr lang="en-US" dirty="0" smtClean="0"/>
              <a:t>The travel time of a QC from location (   ) of task </a:t>
            </a:r>
            <a:r>
              <a:rPr lang="en-US" i="1" dirty="0" err="1" smtClean="0"/>
              <a:t>i</a:t>
            </a:r>
            <a:r>
              <a:rPr lang="en-US" dirty="0" smtClean="0"/>
              <a:t> to    </a:t>
            </a:r>
          </a:p>
          <a:p>
            <a:pPr lvl="2">
              <a:buNone/>
            </a:pPr>
            <a:r>
              <a:rPr lang="en-US" dirty="0" smtClean="0"/>
              <a:t>           location (   ) of task </a:t>
            </a:r>
            <a:r>
              <a:rPr lang="en-US" i="1" dirty="0" smtClean="0"/>
              <a:t>j</a:t>
            </a:r>
            <a:endParaRPr lang="zh-CN" altLang="en-US" dirty="0" smtClean="0"/>
          </a:p>
          <a:p>
            <a:pPr lvl="2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endParaRPr lang="en-US" dirty="0" smtClean="0"/>
          </a:p>
          <a:p>
            <a:pPr lvl="2">
              <a:buNone/>
            </a:pPr>
            <a:endParaRPr lang="zh-CN" altLang="en-US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643042" y="2202648"/>
          <a:ext cx="400052" cy="333376"/>
        </p:xfrm>
        <a:graphic>
          <a:graphicData uri="http://schemas.openxmlformats.org/presentationml/2006/ole">
            <p:oleObj spid="_x0000_s3075" name="Equation" r:id="rId4" imgW="228600" imgH="190440" progId="Equation.DSMT4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602220" y="2571745"/>
          <a:ext cx="255136" cy="357190"/>
        </p:xfrm>
        <a:graphic>
          <a:graphicData uri="http://schemas.openxmlformats.org/presentationml/2006/ole">
            <p:oleObj spid="_x0000_s3076" name="Equation" r:id="rId5" imgW="126720" imgH="177480" progId="Equation.DSMT4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643306" y="2571744"/>
          <a:ext cx="1214446" cy="353293"/>
        </p:xfrm>
        <a:graphic>
          <a:graphicData uri="http://schemas.openxmlformats.org/presentationml/2006/ole">
            <p:oleObj spid="_x0000_s3077" name="Equation" r:id="rId6" imgW="698400" imgH="203040" progId="Equation.DSMT4">
              <p:embed/>
            </p:oleObj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643042" y="3461971"/>
          <a:ext cx="285752" cy="395657"/>
        </p:xfrm>
        <a:graphic>
          <a:graphicData uri="http://schemas.openxmlformats.org/presentationml/2006/ole">
            <p:oleObj spid="_x0000_s3078" name="Equation" r:id="rId7" imgW="164880" imgH="228600" progId="Equation.DSMT4">
              <p:embed/>
            </p:oleObj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1611313" y="3857625"/>
          <a:ext cx="355600" cy="428625"/>
        </p:xfrm>
        <a:graphic>
          <a:graphicData uri="http://schemas.openxmlformats.org/presentationml/2006/ole">
            <p:oleObj spid="_x0000_s3081" name="Equation" r:id="rId8" imgW="139680" imgH="228600" progId="Equation.DSMT4">
              <p:embed/>
            </p:oleObj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1643042" y="4286256"/>
          <a:ext cx="271464" cy="428628"/>
        </p:xfrm>
        <a:graphic>
          <a:graphicData uri="http://schemas.openxmlformats.org/presentationml/2006/ole">
            <p:oleObj spid="_x0000_s3082" name="Equation" r:id="rId9" imgW="114120" imgH="228600" progId="Equation.DSMT4">
              <p:embed/>
            </p:oleObj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1643042" y="4714884"/>
          <a:ext cx="285752" cy="428629"/>
        </p:xfrm>
        <a:graphic>
          <a:graphicData uri="http://schemas.openxmlformats.org/presentationml/2006/ole">
            <p:oleObj spid="_x0000_s3083" name="Equation" r:id="rId10" imgW="139680" imgH="241200" progId="Equation.DSMT4">
              <p:embed/>
            </p:oleObj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1643042" y="5143512"/>
          <a:ext cx="290514" cy="459981"/>
        </p:xfrm>
        <a:graphic>
          <a:graphicData uri="http://schemas.openxmlformats.org/presentationml/2006/ole">
            <p:oleObj spid="_x0000_s3084" name="Equation" r:id="rId11" imgW="152280" imgH="241200" progId="Equation.DSMT4">
              <p:embed/>
            </p:oleObj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1643042" y="5572140"/>
          <a:ext cx="285752" cy="428628"/>
        </p:xfrm>
        <a:graphic>
          <a:graphicData uri="http://schemas.openxmlformats.org/presentationml/2006/ole">
            <p:oleObj spid="_x0000_s3085" name="Equation" r:id="rId12" imgW="139680" imgH="241200" progId="Equation.DSMT4">
              <p:embed/>
            </p:oleObj>
          </a:graphicData>
        </a:graphic>
      </p:graphicFrame>
      <p:graphicFrame>
        <p:nvGraphicFramePr>
          <p:cNvPr id="22" name="对象 21"/>
          <p:cNvGraphicFramePr>
            <a:graphicFrameLocks noChangeAspect="1"/>
          </p:cNvGraphicFramePr>
          <p:nvPr/>
        </p:nvGraphicFramePr>
        <p:xfrm>
          <a:off x="6715140" y="5584851"/>
          <a:ext cx="296864" cy="487355"/>
        </p:xfrm>
        <a:graphic>
          <a:graphicData uri="http://schemas.openxmlformats.org/presentationml/2006/ole">
            <p:oleObj spid="_x0000_s3092" name="Equation" r:id="rId13" imgW="114120" imgH="228600" progId="Equation.DSMT4">
              <p:embed/>
            </p:oleObj>
          </a:graphicData>
        </a:graphic>
      </p:graphicFrame>
      <p:graphicFrame>
        <p:nvGraphicFramePr>
          <p:cNvPr id="24" name="对象 23"/>
          <p:cNvGraphicFramePr>
            <a:graphicFrameLocks noChangeAspect="1"/>
          </p:cNvGraphicFramePr>
          <p:nvPr/>
        </p:nvGraphicFramePr>
        <p:xfrm>
          <a:off x="3214678" y="6000768"/>
          <a:ext cx="285752" cy="500066"/>
        </p:xfrm>
        <a:graphic>
          <a:graphicData uri="http://schemas.openxmlformats.org/presentationml/2006/ole">
            <p:oleObj spid="_x0000_s3094" name="Equation" r:id="rId14" imgW="126720" imgH="2412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Notations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Sets of indices</a:t>
            </a:r>
          </a:p>
          <a:p>
            <a:pPr lvl="2">
              <a:buNone/>
            </a:pPr>
            <a:r>
              <a:rPr lang="en-US" altLang="zh-CN" dirty="0" smtClean="0"/>
              <a:t>       </a:t>
            </a:r>
            <a:r>
              <a:rPr lang="en-US" dirty="0" smtClean="0"/>
              <a:t>The set of all tasks</a:t>
            </a:r>
          </a:p>
          <a:p>
            <a:pPr lvl="2">
              <a:buNone/>
            </a:pPr>
            <a:r>
              <a:rPr lang="en-US" altLang="zh-CN" dirty="0" smtClean="0"/>
              <a:t>       </a:t>
            </a:r>
            <a:r>
              <a:rPr lang="en-US" dirty="0" smtClean="0"/>
              <a:t>The set of pairs of tasks not be performed simultaneously</a:t>
            </a:r>
          </a:p>
          <a:p>
            <a:pPr lvl="2">
              <a:buNone/>
            </a:pPr>
            <a:r>
              <a:rPr lang="en-US" dirty="0" smtClean="0"/>
              <a:t>       The set of ordered pairs of with precedence relationship</a:t>
            </a:r>
            <a:endParaRPr lang="zh-CN" alt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Decision variables</a:t>
            </a:r>
          </a:p>
          <a:p>
            <a:pPr lvl="2">
              <a:buNone/>
            </a:pPr>
            <a:r>
              <a:rPr lang="en-US" altLang="zh-CN" dirty="0" smtClean="0"/>
              <a:t>       </a:t>
            </a:r>
            <a:r>
              <a:rPr lang="en-US" dirty="0" smtClean="0"/>
              <a:t>1 if crane </a:t>
            </a:r>
            <a:r>
              <a:rPr lang="en-US" i="1" dirty="0" smtClean="0"/>
              <a:t>k</a:t>
            </a:r>
            <a:r>
              <a:rPr lang="en-US" dirty="0" smtClean="0"/>
              <a:t> performs task </a:t>
            </a:r>
            <a:r>
              <a:rPr lang="en-US" i="1" dirty="0" smtClean="0"/>
              <a:t>j</a:t>
            </a:r>
            <a:r>
              <a:rPr lang="en-US" dirty="0" smtClean="0"/>
              <a:t> right after task </a:t>
            </a:r>
            <a:r>
              <a:rPr lang="en-US" i="1" dirty="0" err="1" smtClean="0"/>
              <a:t>i</a:t>
            </a:r>
            <a:r>
              <a:rPr lang="en-US" dirty="0" smtClean="0"/>
              <a:t>; 0 otherwise</a:t>
            </a:r>
          </a:p>
          <a:p>
            <a:pPr lvl="2">
              <a:buNone/>
            </a:pPr>
            <a:r>
              <a:rPr lang="en-US" altLang="zh-CN" dirty="0" smtClean="0"/>
              <a:t>       </a:t>
            </a:r>
            <a:r>
              <a:rPr lang="en-US" dirty="0" smtClean="0"/>
              <a:t>The completion time of QC </a:t>
            </a:r>
            <a:r>
              <a:rPr lang="en-US" i="1" dirty="0" smtClean="0"/>
              <a:t>k</a:t>
            </a:r>
          </a:p>
          <a:p>
            <a:pPr lvl="2">
              <a:buNone/>
            </a:pPr>
            <a:r>
              <a:rPr lang="en-US" altLang="zh-CN" dirty="0" smtClean="0"/>
              <a:t>       </a:t>
            </a:r>
            <a:r>
              <a:rPr lang="en-US" dirty="0" smtClean="0"/>
              <a:t>The completion time of task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endParaRPr lang="en-US" i="1" dirty="0" smtClean="0"/>
          </a:p>
          <a:p>
            <a:pPr lvl="2">
              <a:buNone/>
            </a:pPr>
            <a:r>
              <a:rPr lang="en-US" altLang="zh-CN" i="1" dirty="0" smtClean="0"/>
              <a:t>       </a:t>
            </a:r>
            <a:r>
              <a:rPr lang="en-US" altLang="zh-CN" dirty="0" smtClean="0"/>
              <a:t>1</a:t>
            </a:r>
            <a:r>
              <a:rPr lang="en-US" altLang="zh-CN" i="1" dirty="0" smtClean="0"/>
              <a:t> </a:t>
            </a:r>
            <a:r>
              <a:rPr lang="en-US" dirty="0" smtClean="0"/>
              <a:t>if task </a:t>
            </a:r>
            <a:r>
              <a:rPr lang="en-US" i="1" dirty="0" smtClean="0"/>
              <a:t>j</a:t>
            </a:r>
            <a:r>
              <a:rPr lang="en-US" dirty="0" smtClean="0"/>
              <a:t> starts later than the completion time of task </a:t>
            </a:r>
            <a:r>
              <a:rPr lang="en-US" i="1" dirty="0" err="1" smtClean="0"/>
              <a:t>i</a:t>
            </a:r>
            <a:r>
              <a:rPr lang="en-US" dirty="0" smtClean="0"/>
              <a:t>; 0</a:t>
            </a:r>
          </a:p>
          <a:p>
            <a:pPr lvl="2">
              <a:buNone/>
            </a:pPr>
            <a:r>
              <a:rPr lang="en-US" dirty="0" smtClean="0"/>
              <a:t>       Time at which all tasks are completed</a:t>
            </a:r>
          </a:p>
          <a:p>
            <a:pPr lvl="2">
              <a:buNone/>
            </a:pPr>
            <a:endParaRPr lang="zh-CN" altLang="en-US" i="1" dirty="0" smtClean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357290" y="2143116"/>
          <a:ext cx="357190" cy="357190"/>
        </p:xfrm>
        <a:graphic>
          <a:graphicData uri="http://schemas.openxmlformats.org/presentationml/2006/ole">
            <p:oleObj spid="_x0000_s4098" name="Equation" r:id="rId4" imgW="164880" imgH="164880" progId="Equation.DSMT4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357290" y="2571744"/>
          <a:ext cx="304321" cy="357190"/>
        </p:xfrm>
        <a:graphic>
          <a:graphicData uri="http://schemas.openxmlformats.org/presentationml/2006/ole">
            <p:oleObj spid="_x0000_s4099" name="Equation" r:id="rId5" imgW="177480" imgH="164880" progId="Equation.DSMT4">
              <p:embed/>
            </p:oleObj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357290" y="3000372"/>
          <a:ext cx="357190" cy="357190"/>
        </p:xfrm>
        <a:graphic>
          <a:graphicData uri="http://schemas.openxmlformats.org/presentationml/2006/ole">
            <p:oleObj spid="_x0000_s4100" name="Equation" r:id="rId6" imgW="164880" imgH="152280" progId="Equation.DSMT4">
              <p:embed/>
            </p:oleObj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357290" y="3929066"/>
          <a:ext cx="371477" cy="412752"/>
        </p:xfrm>
        <a:graphic>
          <a:graphicData uri="http://schemas.openxmlformats.org/presentationml/2006/ole">
            <p:oleObj spid="_x0000_s4101" name="Equation" r:id="rId7" imgW="228600" imgH="253800" progId="Equation.DSMT4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357290" y="4357694"/>
          <a:ext cx="285752" cy="395657"/>
        </p:xfrm>
        <a:graphic>
          <a:graphicData uri="http://schemas.openxmlformats.org/presentationml/2006/ole">
            <p:oleObj spid="_x0000_s4102" name="Equation" r:id="rId8" imgW="164880" imgH="228600" progId="Equation.DSMT4">
              <p:embed/>
            </p:oleObj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357290" y="4743460"/>
          <a:ext cx="333377" cy="400052"/>
        </p:xfrm>
        <a:graphic>
          <a:graphicData uri="http://schemas.openxmlformats.org/presentationml/2006/ole">
            <p:oleObj spid="_x0000_s4103" name="Equation" r:id="rId9" imgW="190440" imgH="228600" progId="Equation.DSMT4">
              <p:embed/>
            </p:oleObj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357290" y="5119699"/>
          <a:ext cx="357190" cy="452441"/>
        </p:xfrm>
        <a:graphic>
          <a:graphicData uri="http://schemas.openxmlformats.org/presentationml/2006/ole">
            <p:oleObj spid="_x0000_s4104" name="Equation" r:id="rId10" imgW="190440" imgH="241200" progId="Equation.DSMT4">
              <p:embed/>
            </p:oleObj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357290" y="5572140"/>
          <a:ext cx="285752" cy="357190"/>
        </p:xfrm>
        <a:graphic>
          <a:graphicData uri="http://schemas.openxmlformats.org/presentationml/2006/ole">
            <p:oleObj spid="_x0000_s4105" name="Equation" r:id="rId11" imgW="177480" imgH="1774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Formulation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dirty="0" smtClean="0"/>
              <a:t>Minimize</a:t>
            </a:r>
          </a:p>
          <a:p>
            <a:pPr>
              <a:buNone/>
            </a:pPr>
            <a:r>
              <a:rPr lang="en-US" altLang="zh-CN" dirty="0" smtClean="0"/>
              <a:t>Subject to:</a:t>
            </a:r>
          </a:p>
          <a:p>
            <a:pPr>
              <a:buNone/>
            </a:pPr>
            <a:endParaRPr lang="zh-CN" altLang="en-US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143108" y="1500174"/>
          <a:ext cx="1714512" cy="776500"/>
        </p:xfrm>
        <a:graphic>
          <a:graphicData uri="http://schemas.openxmlformats.org/presentationml/2006/ole">
            <p:oleObj spid="_x0000_s5122" name="Equation" r:id="rId4" imgW="914400" imgH="431640" progId="Equation.DSMT4">
              <p:embed/>
            </p:oleObj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71472" y="2731129"/>
          <a:ext cx="2357454" cy="411983"/>
        </p:xfrm>
        <a:graphic>
          <a:graphicData uri="http://schemas.openxmlformats.org/presentationml/2006/ole">
            <p:oleObj spid="_x0000_s5123" name="Equation" r:id="rId5" imgW="1307880" imgH="228600" progId="Equation.DSMT4">
              <p:embed/>
            </p:oleObj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71472" y="3231195"/>
          <a:ext cx="2500330" cy="649209"/>
        </p:xfrm>
        <a:graphic>
          <a:graphicData uri="http://schemas.openxmlformats.org/presentationml/2006/ole">
            <p:oleObj spid="_x0000_s5124" name="Equation" r:id="rId6" imgW="1447560" imgH="355320" progId="Equation.DSMT4">
              <p:embed/>
            </p:oleObj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71472" y="3802699"/>
          <a:ext cx="2500330" cy="649209"/>
        </p:xfrm>
        <a:graphic>
          <a:graphicData uri="http://schemas.openxmlformats.org/presentationml/2006/ole">
            <p:oleObj spid="_x0000_s5125" name="Equation" r:id="rId7" imgW="1447560" imgH="355320" progId="Equation.DSMT4">
              <p:embed/>
            </p:oleObj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71472" y="5053659"/>
          <a:ext cx="4136705" cy="606428"/>
        </p:xfrm>
        <a:graphic>
          <a:graphicData uri="http://schemas.openxmlformats.org/presentationml/2006/ole">
            <p:oleObj spid="_x0000_s5127" name="Equation" r:id="rId8" imgW="2425680" imgH="355320" progId="Equation.DSMT4">
              <p:embed/>
            </p:oleObj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571472" y="5588649"/>
          <a:ext cx="5929354" cy="459640"/>
        </p:xfrm>
        <a:graphic>
          <a:graphicData uri="http://schemas.openxmlformats.org/presentationml/2006/ole">
            <p:oleObj spid="_x0000_s5128" name="Equation" r:id="rId9" imgW="3276360" imgH="253800" progId="Equation.DSMT4">
              <p:embed/>
            </p:oleObj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71472" y="6121292"/>
          <a:ext cx="2714644" cy="433332"/>
        </p:xfrm>
        <a:graphic>
          <a:graphicData uri="http://schemas.openxmlformats.org/presentationml/2006/ole">
            <p:oleObj spid="_x0000_s5129" name="Equation" r:id="rId10" imgW="1587240" imgH="241200" progId="Equation.DSMT4">
              <p:embed/>
            </p:oleObj>
          </a:graphicData>
        </a:graphic>
      </p:graphicFrame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71472" y="4445640"/>
          <a:ext cx="2214578" cy="561442"/>
        </p:xfrm>
        <a:graphic>
          <a:graphicData uri="http://schemas.openxmlformats.org/presentationml/2006/ole">
            <p:oleObj spid="_x0000_s5130" name="Equation" r:id="rId11" imgW="1346200" imgH="342900" progId="Equation.DSMT4">
              <p:embed/>
            </p:oleObj>
          </a:graphicData>
        </a:graphic>
      </p:graphicFrame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342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714876" y="2679324"/>
            <a:ext cx="328614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B050"/>
                </a:solidFill>
              </a:rPr>
              <a:t>(1) Define </a:t>
            </a:r>
            <a:r>
              <a:rPr lang="en-US" sz="2300" dirty="0" err="1" smtClean="0">
                <a:solidFill>
                  <a:srgbClr val="00B050"/>
                </a:solidFill>
              </a:rPr>
              <a:t>makespan</a:t>
            </a:r>
            <a:endParaRPr lang="en-US" sz="2300" dirty="0" smtClean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14876" y="3197038"/>
            <a:ext cx="264320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B050"/>
                </a:solidFill>
              </a:rPr>
              <a:t>(2) Start from task 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14876" y="3750894"/>
            <a:ext cx="264320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B050"/>
                </a:solidFill>
              </a:rPr>
              <a:t>(3) End at task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14876" y="4411484"/>
            <a:ext cx="407196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B050"/>
                </a:solidFill>
              </a:rPr>
              <a:t>(4) Each task assigned to one QC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14876" y="4982988"/>
            <a:ext cx="264320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B050"/>
                </a:solidFill>
              </a:rPr>
              <a:t>(5) Flow balance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86314" y="6125996"/>
            <a:ext cx="328614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B050"/>
                </a:solidFill>
              </a:rPr>
              <a:t>(7) Precedence constraint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72264" y="5554492"/>
            <a:ext cx="235745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B050"/>
                </a:solidFill>
              </a:rPr>
              <a:t>(6) Time constraint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Formulation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571472" y="1643050"/>
            <a:ext cx="7358114" cy="4357718"/>
          </a:xfrm>
        </p:spPr>
        <p:txBody>
          <a:bodyPr/>
          <a:lstStyle/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zh-CN" altLang="en-US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428597" y="1643050"/>
          <a:ext cx="3714775" cy="446269"/>
        </p:xfrm>
        <a:graphic>
          <a:graphicData uri="http://schemas.openxmlformats.org/presentationml/2006/ole">
            <p:oleObj spid="_x0000_s6146" name="Equation" r:id="rId4" imgW="2222280" imgH="253800" progId="Equation.DSMT4">
              <p:embed/>
            </p:oleObj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428596" y="2345923"/>
          <a:ext cx="2643206" cy="422025"/>
        </p:xfrm>
        <a:graphic>
          <a:graphicData uri="http://schemas.openxmlformats.org/presentationml/2006/ole">
            <p:oleObj spid="_x0000_s6147" name="Equation" r:id="rId5" imgW="1511280" imgH="241200" progId="Equation.DSMT4">
              <p:embed/>
            </p:oleObj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428597" y="2917427"/>
          <a:ext cx="6357981" cy="723165"/>
        </p:xfrm>
        <a:graphic>
          <a:graphicData uri="http://schemas.openxmlformats.org/presentationml/2006/ole">
            <p:oleObj spid="_x0000_s6148" name="Equation" r:id="rId6" imgW="3924000" imgH="431640" progId="Equation.DSMT4">
              <p:embed/>
            </p:oleObj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28597" y="3846121"/>
          <a:ext cx="5000660" cy="434840"/>
        </p:xfrm>
        <a:graphic>
          <a:graphicData uri="http://schemas.openxmlformats.org/presentationml/2006/ole">
            <p:oleObj spid="_x0000_s6149" name="Equation" r:id="rId7" imgW="2920680" imgH="253800" progId="Equation.DSMT4">
              <p:embed/>
            </p:oleObj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28596" y="4489062"/>
          <a:ext cx="5072098" cy="436058"/>
        </p:xfrm>
        <a:graphic>
          <a:graphicData uri="http://schemas.openxmlformats.org/presentationml/2006/ole">
            <p:oleObj spid="_x0000_s6150" name="Equation" r:id="rId8" imgW="3187440" imgH="253800" progId="Equation.DSMT4">
              <p:embed/>
            </p:oleObj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28597" y="5203443"/>
          <a:ext cx="4500594" cy="403412"/>
        </p:xfrm>
        <a:graphic>
          <a:graphicData uri="http://schemas.openxmlformats.org/presentationml/2006/ole">
            <p:oleObj spid="_x0000_s6151" name="Equation" r:id="rId9" imgW="2400120" imgH="253800" progId="Equation.DSMT4">
              <p:embed/>
            </p:oleObj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28597" y="5846384"/>
          <a:ext cx="3531440" cy="426618"/>
        </p:xfrm>
        <a:graphic>
          <a:graphicData uri="http://schemas.openxmlformats.org/presentationml/2006/ole">
            <p:oleObj spid="_x0000_s6152" name="Equation" r:id="rId10" imgW="1892160" imgH="228600" progId="Equation.DSMT4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357818" y="1625402"/>
            <a:ext cx="278608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B050"/>
                </a:solidFill>
              </a:rPr>
              <a:t>(8) Define </a:t>
            </a:r>
            <a:r>
              <a:rPr lang="en-US" sz="2300" dirty="0" err="1" smtClean="0">
                <a:solidFill>
                  <a:srgbClr val="00B050"/>
                </a:solidFill>
              </a:rPr>
              <a:t>Z</a:t>
            </a:r>
            <a:r>
              <a:rPr lang="en-US" dirty="0" err="1" smtClean="0">
                <a:solidFill>
                  <a:srgbClr val="00B050"/>
                </a:solidFill>
              </a:rPr>
              <a:t>ij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57818" y="2339782"/>
            <a:ext cx="378621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B050"/>
                </a:solidFill>
              </a:rPr>
              <a:t>(9) Non-simultaneous constraint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15140" y="3028890"/>
            <a:ext cx="2428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(10) Non-interference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00726" y="3839980"/>
            <a:ext cx="350043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B050"/>
                </a:solidFill>
              </a:rPr>
              <a:t>(11) QC completion time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00726" y="4482922"/>
            <a:ext cx="328611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B050"/>
                </a:solidFill>
              </a:rPr>
              <a:t>(12) QC starting time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00694" y="5125864"/>
            <a:ext cx="328611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B050"/>
                </a:solidFill>
              </a:rPr>
              <a:t>(13) Binary variables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00694" y="5768806"/>
            <a:ext cx="328611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B050"/>
                </a:solidFill>
              </a:rPr>
              <a:t>(14) Non-negative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性">
  <a:themeElements>
    <a:clrScheme name="中性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性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中性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931</TotalTime>
  <Words>619</Words>
  <PresentationFormat>On-screen Show (4:3)</PresentationFormat>
  <Paragraphs>87</Paragraphs>
  <Slides>10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中性</vt:lpstr>
      <vt:lpstr>Equation</vt:lpstr>
      <vt:lpstr>Quay Crane Scheduling Problem in Port Container Terminal</vt:lpstr>
      <vt:lpstr>What is QC  Scheduling Problem</vt:lpstr>
      <vt:lpstr>Major Input: Ship Stowage Plan</vt:lpstr>
      <vt:lpstr>Problem characteristics</vt:lpstr>
      <vt:lpstr>Problem inputs</vt:lpstr>
      <vt:lpstr>Problem Notations</vt:lpstr>
      <vt:lpstr>Problem Notations</vt:lpstr>
      <vt:lpstr>Problem Formulation</vt:lpstr>
      <vt:lpstr>Problem Formulation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Quay Crane Scheduling Problem in Port Container Terminal</dc:title>
  <cp:lastModifiedBy>Wenjuan Zhao</cp:lastModifiedBy>
  <cp:revision>63</cp:revision>
  <dcterms:modified xsi:type="dcterms:W3CDTF">2009-04-17T17:04:49Z</dcterms:modified>
</cp:coreProperties>
</file>