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ts val="50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457200" rtl="0" fontAlgn="auto" latinLnBrk="0" hangingPunct="0">
      <a:lnSpc>
        <a:spcPts val="50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457200" rtl="0" fontAlgn="auto" latinLnBrk="0" hangingPunct="0">
      <a:lnSpc>
        <a:spcPts val="50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457200" rtl="0" fontAlgn="auto" latinLnBrk="0" hangingPunct="0">
      <a:lnSpc>
        <a:spcPts val="50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457200" rtl="0" fontAlgn="auto" latinLnBrk="0" hangingPunct="0">
      <a:lnSpc>
        <a:spcPts val="50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457200" rtl="0" fontAlgn="auto" latinLnBrk="0" hangingPunct="0">
      <a:lnSpc>
        <a:spcPts val="50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457200" rtl="0" fontAlgn="auto" latinLnBrk="0" hangingPunct="0">
      <a:lnSpc>
        <a:spcPts val="50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457200" rtl="0" fontAlgn="auto" latinLnBrk="0" hangingPunct="0">
      <a:lnSpc>
        <a:spcPts val="50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457200" rtl="0" fontAlgn="auto" latinLnBrk="0" hangingPunct="0">
      <a:lnSpc>
        <a:spcPts val="50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7" name="Shape 8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 indent="-38100">
              <a:lnSpc>
                <a:spcPts val="10000"/>
              </a:lnSpc>
              <a:tabLst>
                <a:tab pos="1244600" algn="l"/>
              </a:tabLst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4300"/>
              </a:lnSpc>
              <a:spcBef>
                <a:spcPts val="200"/>
              </a:spcBef>
              <a:buSzTx/>
              <a:buFontTx/>
              <a:buNone/>
              <a:tabLst>
                <a:tab pos="1244600" algn="l"/>
              </a:tabLst>
              <a:defRPr sz="3600">
                <a:solidFill>
                  <a:srgbClr val="0048AA"/>
                </a:solidFill>
              </a:defRPr>
            </a:lvl1pPr>
            <a:lvl2pPr marL="0" indent="0" algn="ctr">
              <a:lnSpc>
                <a:spcPts val="4300"/>
              </a:lnSpc>
              <a:spcBef>
                <a:spcPts val="200"/>
              </a:spcBef>
              <a:buSzTx/>
              <a:buFontTx/>
              <a:buNone/>
              <a:tabLst>
                <a:tab pos="1244600" algn="l"/>
              </a:tabLst>
              <a:defRPr sz="3600">
                <a:solidFill>
                  <a:srgbClr val="0048AA"/>
                </a:solidFill>
              </a:defRPr>
            </a:lvl2pPr>
            <a:lvl3pPr marL="0" indent="0" algn="ctr">
              <a:lnSpc>
                <a:spcPts val="4300"/>
              </a:lnSpc>
              <a:spcBef>
                <a:spcPts val="200"/>
              </a:spcBef>
              <a:buSzTx/>
              <a:buFontTx/>
              <a:buNone/>
              <a:tabLst>
                <a:tab pos="1244600" algn="l"/>
              </a:tabLst>
              <a:defRPr sz="3600">
                <a:solidFill>
                  <a:srgbClr val="0048AA"/>
                </a:solidFill>
              </a:defRPr>
            </a:lvl3pPr>
            <a:lvl4pPr marL="0" indent="0" algn="ctr">
              <a:lnSpc>
                <a:spcPts val="4300"/>
              </a:lnSpc>
              <a:spcBef>
                <a:spcPts val="200"/>
              </a:spcBef>
              <a:buSzTx/>
              <a:buFontTx/>
              <a:buNone/>
              <a:tabLst>
                <a:tab pos="1244600" algn="l"/>
              </a:tabLst>
              <a:defRPr sz="3600">
                <a:solidFill>
                  <a:srgbClr val="0048AA"/>
                </a:solidFill>
              </a:defRPr>
            </a:lvl4pPr>
            <a:lvl5pPr marL="0" indent="0" algn="ctr">
              <a:lnSpc>
                <a:spcPts val="4300"/>
              </a:lnSpc>
              <a:spcBef>
                <a:spcPts val="200"/>
              </a:spcBef>
              <a:buSzTx/>
              <a:buFontTx/>
              <a:buNone/>
              <a:tabLst>
                <a:tab pos="1244600" algn="l"/>
              </a:tabLst>
              <a:defRPr sz="3600">
                <a:solidFill>
                  <a:srgbClr val="0048AA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1270000" y="558800"/>
            <a:ext cx="10464800" cy="127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xfrm>
            <a:off x="1270000" y="558800"/>
            <a:ext cx="10464800" cy="1612900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/>
          <p:nvPr>
            <p:ph type="body" idx="1"/>
          </p:nvPr>
        </p:nvSpPr>
        <p:spPr>
          <a:xfrm>
            <a:off x="1270000" y="863600"/>
            <a:ext cx="10464800" cy="8369300"/>
          </a:xfrm>
          <a:prstGeom prst="rect">
            <a:avLst/>
          </a:prstGeom>
        </p:spPr>
        <p:txBody>
          <a:bodyPr/>
          <a:lstStyle>
            <a:lvl1pPr>
              <a:spcBef>
                <a:spcPts val="5000"/>
              </a:spcBef>
            </a:lvl1pPr>
            <a:lvl2pPr>
              <a:spcBef>
                <a:spcPts val="5000"/>
              </a:spcBef>
            </a:lvl2pPr>
            <a:lvl3pPr>
              <a:spcBef>
                <a:spcPts val="5000"/>
              </a:spcBef>
            </a:lvl3pPr>
            <a:lvl4pPr>
              <a:spcBef>
                <a:spcPts val="5000"/>
              </a:spcBef>
            </a:lvl4pPr>
            <a:lvl5pPr>
              <a:spcBef>
                <a:spcPts val="50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One Lin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wo Line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/>
          <p:nvPr>
            <p:ph type="title"/>
          </p:nvPr>
        </p:nvSpPr>
        <p:spPr>
          <a:xfrm>
            <a:off x="1270000" y="558800"/>
            <a:ext cx="10464800" cy="1612900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dges5.png" descr="edges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© 2003 CSLI Publications"/>
          <p:cNvSpPr txBox="1"/>
          <p:nvPr/>
        </p:nvSpPr>
        <p:spPr>
          <a:xfrm>
            <a:off x="10414000" y="9359900"/>
            <a:ext cx="254920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ts val="21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0048AA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Ó </a:t>
            </a:r>
            <a:r>
              <a:rPr>
                <a:latin typeface="+mn-lt"/>
                <a:ea typeface="+mn-ea"/>
                <a:cs typeface="+mn-cs"/>
                <a:sym typeface="Times Roman"/>
              </a:rPr>
              <a:t>2003 CSLI Publications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1270000" y="571500"/>
            <a:ext cx="104648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1270000" y="2133600"/>
            <a:ext cx="10464800" cy="712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2pPr>
              <a:tabLst>
                <a:tab pos="1968500" algn="l"/>
              </a:tabLst>
            </a:lvl2pPr>
            <a:lvl3pPr>
              <a:tabLst>
                <a:tab pos="2413000" algn="l"/>
              </a:tabLst>
            </a:lvl3pPr>
            <a:lvl4pPr>
              <a:tabLst>
                <a:tab pos="2857500" algn="l"/>
              </a:tabLst>
            </a:lvl4pPr>
            <a:lvl5pPr>
              <a:tabLst>
                <a:tab pos="3314700" algn="l"/>
              </a:tabLst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6343650" y="9283700"/>
            <a:ext cx="317500" cy="3429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ts val="2100"/>
              </a:lnSpc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6400" u="none">
          <a:solidFill>
            <a:srgbClr val="0048AA"/>
          </a:solidFill>
          <a:uFillTx/>
          <a:latin typeface="+mn-lt"/>
          <a:ea typeface="+mn-ea"/>
          <a:cs typeface="+mn-cs"/>
          <a:sym typeface="Times Roman"/>
        </a:defRPr>
      </a:lvl1pPr>
      <a:lvl2pPr marL="0" marR="0" indent="22860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6400" u="none">
          <a:solidFill>
            <a:srgbClr val="0048AA"/>
          </a:solidFill>
          <a:uFillTx/>
          <a:latin typeface="+mn-lt"/>
          <a:ea typeface="+mn-ea"/>
          <a:cs typeface="+mn-cs"/>
          <a:sym typeface="Times Roman"/>
        </a:defRPr>
      </a:lvl2pPr>
      <a:lvl3pPr marL="0" marR="0" indent="45720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6400" u="none">
          <a:solidFill>
            <a:srgbClr val="0048AA"/>
          </a:solidFill>
          <a:uFillTx/>
          <a:latin typeface="+mn-lt"/>
          <a:ea typeface="+mn-ea"/>
          <a:cs typeface="+mn-cs"/>
          <a:sym typeface="Times Roman"/>
        </a:defRPr>
      </a:lvl3pPr>
      <a:lvl4pPr marL="0" marR="0" indent="68580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6400" u="none">
          <a:solidFill>
            <a:srgbClr val="0048AA"/>
          </a:solidFill>
          <a:uFillTx/>
          <a:latin typeface="+mn-lt"/>
          <a:ea typeface="+mn-ea"/>
          <a:cs typeface="+mn-cs"/>
          <a:sym typeface="Times Roman"/>
        </a:defRPr>
      </a:lvl4pPr>
      <a:lvl5pPr marL="0" marR="0" indent="91440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6400" u="none">
          <a:solidFill>
            <a:srgbClr val="0048AA"/>
          </a:solidFill>
          <a:uFillTx/>
          <a:latin typeface="+mn-lt"/>
          <a:ea typeface="+mn-ea"/>
          <a:cs typeface="+mn-cs"/>
          <a:sym typeface="Times Roman"/>
        </a:defRPr>
      </a:lvl5pPr>
      <a:lvl6pPr marL="0" marR="0" indent="114300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6400" u="none">
          <a:solidFill>
            <a:srgbClr val="0048AA"/>
          </a:solidFill>
          <a:uFillTx/>
          <a:latin typeface="+mn-lt"/>
          <a:ea typeface="+mn-ea"/>
          <a:cs typeface="+mn-cs"/>
          <a:sym typeface="Times Roman"/>
        </a:defRPr>
      </a:lvl6pPr>
      <a:lvl7pPr marL="0" marR="0" indent="137160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6400" u="none">
          <a:solidFill>
            <a:srgbClr val="0048AA"/>
          </a:solidFill>
          <a:uFillTx/>
          <a:latin typeface="+mn-lt"/>
          <a:ea typeface="+mn-ea"/>
          <a:cs typeface="+mn-cs"/>
          <a:sym typeface="Times Roman"/>
        </a:defRPr>
      </a:lvl7pPr>
      <a:lvl8pPr marL="0" marR="0" indent="160020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6400" u="none">
          <a:solidFill>
            <a:srgbClr val="0048AA"/>
          </a:solidFill>
          <a:uFillTx/>
          <a:latin typeface="+mn-lt"/>
          <a:ea typeface="+mn-ea"/>
          <a:cs typeface="+mn-cs"/>
          <a:sym typeface="Times Roman"/>
        </a:defRPr>
      </a:lvl8pPr>
      <a:lvl9pPr marL="0" marR="0" indent="1828800" algn="ctr" defTabSz="457200" rtl="0" latinLnBrk="0">
        <a:lnSpc>
          <a:spcPts val="7600"/>
        </a:lnSpc>
        <a:spcBef>
          <a:spcPts val="200"/>
        </a:spcBef>
        <a:spcAft>
          <a:spcPts val="0"/>
        </a:spcAft>
        <a:buClrTx/>
        <a:buSzTx/>
        <a:buFontTx/>
        <a:buNone/>
        <a:tabLst>
          <a:tab pos="1219200" algn="l"/>
        </a:tabLst>
        <a:defRPr b="0" baseline="0" cap="none" i="0" spc="0" strike="noStrike" sz="6400" u="none">
          <a:solidFill>
            <a:srgbClr val="0048AA"/>
          </a:solidFill>
          <a:uFillTx/>
          <a:latin typeface="+mn-lt"/>
          <a:ea typeface="+mn-ea"/>
          <a:cs typeface="+mn-cs"/>
          <a:sym typeface="Times Roman"/>
        </a:defRPr>
      </a:lvl9pPr>
    </p:titleStyle>
    <p:bodyStyle>
      <a:lvl1pPr marL="869802" marR="0" indent="-552302" algn="l" defTabSz="457200" latinLnBrk="0">
        <a:lnSpc>
          <a:spcPts val="5000"/>
        </a:lnSpc>
        <a:spcBef>
          <a:spcPts val="2600"/>
        </a:spcBef>
        <a:spcAft>
          <a:spcPts val="0"/>
        </a:spcAft>
        <a:buClrTx/>
        <a:buSzPct val="171429"/>
        <a:buFont typeface="Gill Sans"/>
        <a:buChar char="•"/>
        <a:tabLst>
          <a:tab pos="1511300" algn="l"/>
        </a:tabLst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1pPr>
      <a:lvl2pPr marL="1327002" marR="0" indent="-552302" algn="l" defTabSz="457200" latinLnBrk="0">
        <a:lnSpc>
          <a:spcPts val="5000"/>
        </a:lnSpc>
        <a:spcBef>
          <a:spcPts val="2600"/>
        </a:spcBef>
        <a:spcAft>
          <a:spcPts val="0"/>
        </a:spcAft>
        <a:buClrTx/>
        <a:buSzPct val="171429"/>
        <a:buFont typeface="Gill Sans"/>
        <a:buChar char="•"/>
        <a:tabLst>
          <a:tab pos="1511300" algn="l"/>
        </a:tabLst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2pPr>
      <a:lvl3pPr marL="1771501" marR="0" indent="-552301" algn="l" defTabSz="457200" latinLnBrk="0">
        <a:lnSpc>
          <a:spcPts val="5000"/>
        </a:lnSpc>
        <a:spcBef>
          <a:spcPts val="2600"/>
        </a:spcBef>
        <a:spcAft>
          <a:spcPts val="0"/>
        </a:spcAft>
        <a:buClrTx/>
        <a:buSzPct val="171429"/>
        <a:buFont typeface="Gill Sans"/>
        <a:buChar char="•"/>
        <a:tabLst>
          <a:tab pos="1511300" algn="l"/>
        </a:tabLst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3pPr>
      <a:lvl4pPr marL="2216001" marR="0" indent="-552301" algn="l" defTabSz="457200" latinLnBrk="0">
        <a:lnSpc>
          <a:spcPts val="5000"/>
        </a:lnSpc>
        <a:spcBef>
          <a:spcPts val="2600"/>
        </a:spcBef>
        <a:spcAft>
          <a:spcPts val="0"/>
        </a:spcAft>
        <a:buClrTx/>
        <a:buSzPct val="171429"/>
        <a:buFont typeface="Gill Sans"/>
        <a:buChar char="•"/>
        <a:tabLst>
          <a:tab pos="1511300" algn="l"/>
        </a:tabLst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4pPr>
      <a:lvl5pPr marL="2673201" marR="0" indent="-552301" algn="l" defTabSz="457200" latinLnBrk="0">
        <a:lnSpc>
          <a:spcPts val="5000"/>
        </a:lnSpc>
        <a:spcBef>
          <a:spcPts val="2600"/>
        </a:spcBef>
        <a:spcAft>
          <a:spcPts val="0"/>
        </a:spcAft>
        <a:buClrTx/>
        <a:buSzPct val="171429"/>
        <a:buFont typeface="Gill Sans"/>
        <a:buChar char="•"/>
        <a:tabLst>
          <a:tab pos="1511300" algn="l"/>
        </a:tabLst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5pPr>
      <a:lvl6pPr marL="3028801" marR="0" indent="-552301" algn="l" defTabSz="457200" latinLnBrk="0">
        <a:lnSpc>
          <a:spcPts val="5000"/>
        </a:lnSpc>
        <a:spcBef>
          <a:spcPts val="2600"/>
        </a:spcBef>
        <a:spcAft>
          <a:spcPts val="0"/>
        </a:spcAft>
        <a:buClrTx/>
        <a:buSzPct val="171429"/>
        <a:buFont typeface="Gill Sans"/>
        <a:buChar char="•"/>
        <a:tabLst>
          <a:tab pos="1511300" algn="l"/>
        </a:tabLst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6pPr>
      <a:lvl7pPr marL="3384401" marR="0" indent="-552301" algn="l" defTabSz="457200" latinLnBrk="0">
        <a:lnSpc>
          <a:spcPts val="5000"/>
        </a:lnSpc>
        <a:spcBef>
          <a:spcPts val="2600"/>
        </a:spcBef>
        <a:spcAft>
          <a:spcPts val="0"/>
        </a:spcAft>
        <a:buClrTx/>
        <a:buSzPct val="171429"/>
        <a:buFont typeface="Gill Sans"/>
        <a:buChar char="•"/>
        <a:tabLst>
          <a:tab pos="1511300" algn="l"/>
        </a:tabLst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7pPr>
      <a:lvl8pPr marL="3740001" marR="0" indent="-552301" algn="l" defTabSz="457200" latinLnBrk="0">
        <a:lnSpc>
          <a:spcPts val="5000"/>
        </a:lnSpc>
        <a:spcBef>
          <a:spcPts val="2600"/>
        </a:spcBef>
        <a:spcAft>
          <a:spcPts val="0"/>
        </a:spcAft>
        <a:buClrTx/>
        <a:buSzPct val="171429"/>
        <a:buFont typeface="Gill Sans"/>
        <a:buChar char="•"/>
        <a:tabLst>
          <a:tab pos="1511300" algn="l"/>
        </a:tabLst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8pPr>
      <a:lvl9pPr marL="4095601" marR="0" indent="-552301" algn="l" defTabSz="457200" latinLnBrk="0">
        <a:lnSpc>
          <a:spcPts val="5000"/>
        </a:lnSpc>
        <a:spcBef>
          <a:spcPts val="2600"/>
        </a:spcBef>
        <a:spcAft>
          <a:spcPts val="0"/>
        </a:spcAft>
        <a:buClrTx/>
        <a:buSzPct val="171429"/>
        <a:buFont typeface="Gill Sans"/>
        <a:buChar char="•"/>
        <a:tabLst>
          <a:tab pos="1511300" algn="l"/>
        </a:tabLst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Times Roman"/>
        </a:defRPr>
      </a:lvl9pPr>
    </p:bodyStyle>
    <p:otherStyle>
      <a:lvl1pPr marL="0" marR="0" indent="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5720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ing 566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  <a:lvl2pPr indent="190500">
              <a:lnSpc>
                <a:spcPts val="10000"/>
              </a:lnSpc>
              <a:tabLst>
                <a:tab pos="1244600" algn="l"/>
              </a:tabLst>
              <a:defRPr sz="8400"/>
            </a:lvl2pPr>
          </a:lstStyle>
          <a:p>
            <a:pPr/>
            <a:r>
              <a:t>Ling 566</a:t>
            </a:r>
          </a:p>
          <a:p>
            <a:pPr lvl="1"/>
            <a:r>
              <a:t>Oct 17, 2023</a:t>
            </a:r>
          </a:p>
        </p:txBody>
      </p:sp>
      <p:sp>
        <p:nvSpPr>
          <p:cNvPr id="90" name="How the Grammar Work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the Grammar Works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Effect of Principles:  the SHA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6700"/>
              </a:lnSpc>
              <a:defRPr sz="5600"/>
            </a:lvl1pPr>
          </a:lstStyle>
          <a:p>
            <a:pPr/>
            <a:r>
              <a:t>Effect of Principles:  the SHAC</a:t>
            </a:r>
          </a:p>
        </p:txBody>
      </p:sp>
      <p:pic>
        <p:nvPicPr>
          <p:cNvPr id="127" name="image-96.pdf" descr="image-9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2222500"/>
            <a:ext cx="7734298" cy="68977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0" name="Group"/>
          <p:cNvGrpSpPr/>
          <p:nvPr/>
        </p:nvGrpSpPr>
        <p:grpSpPr>
          <a:xfrm>
            <a:off x="6426199" y="3454399"/>
            <a:ext cx="2578103" cy="1778003"/>
            <a:chOff x="0" y="0"/>
            <a:chExt cx="2578101" cy="1778001"/>
          </a:xfrm>
        </p:grpSpPr>
        <p:sp>
          <p:nvSpPr>
            <p:cNvPr id="128" name="Oval"/>
            <p:cNvSpPr/>
            <p:nvPr/>
          </p:nvSpPr>
          <p:spPr>
            <a:xfrm>
              <a:off x="2146300" y="1358900"/>
              <a:ext cx="431802" cy="419102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29" name="Oval"/>
            <p:cNvSpPr/>
            <p:nvPr/>
          </p:nvSpPr>
          <p:spPr>
            <a:xfrm>
              <a:off x="0" y="0"/>
              <a:ext cx="431802" cy="419102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Description of Word Structures for ca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5700"/>
              </a:lnSpc>
              <a:defRPr sz="4800"/>
            </a:pPr>
            <a:r>
              <a:t>Description of Word Structures for </a:t>
            </a:r>
            <a:r>
              <a:rPr i="1"/>
              <a:t>cat</a:t>
            </a:r>
          </a:p>
        </p:txBody>
      </p:sp>
      <p:pic>
        <p:nvPicPr>
          <p:cNvPr id="134" name="image-97.pdf" descr="image-9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0800" y="1752600"/>
            <a:ext cx="5287360" cy="7738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Description of Word Structures for a"/>
          <p:cNvSpPr txBox="1"/>
          <p:nvPr>
            <p:ph type="title"/>
          </p:nvPr>
        </p:nvSpPr>
        <p:spPr>
          <a:xfrm>
            <a:off x="1270000" y="571500"/>
            <a:ext cx="10464800" cy="90170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5700"/>
              </a:lnSpc>
              <a:defRPr sz="4800"/>
            </a:pPr>
            <a:r>
              <a:t>Description of Word Structures for </a:t>
            </a:r>
            <a:r>
              <a:rPr i="1"/>
              <a:t>a</a:t>
            </a:r>
          </a:p>
        </p:txBody>
      </p:sp>
      <p:pic>
        <p:nvPicPr>
          <p:cNvPr id="137" name="image-94.pdf" descr="image-9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2400" y="1739900"/>
            <a:ext cx="4864101" cy="706013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uilding a Phr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Building a Phrase</a:t>
            </a:r>
          </a:p>
        </p:txBody>
      </p:sp>
      <p:pic>
        <p:nvPicPr>
          <p:cNvPr id="141" name="image-98.pdf" descr="image-9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2628900"/>
            <a:ext cx="2349641" cy="3098802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nstraints Contributed by Daughter Subtrees"/>
          <p:cNvSpPr txBox="1"/>
          <p:nvPr>
            <p:ph type="title"/>
          </p:nvPr>
        </p:nvSpPr>
        <p:spPr>
          <a:xfrm>
            <a:off x="596900" y="571500"/>
            <a:ext cx="12357100" cy="1054100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Constraints Contributed by Daughter Subtrees</a:t>
            </a:r>
          </a:p>
        </p:txBody>
      </p:sp>
      <p:pic>
        <p:nvPicPr>
          <p:cNvPr id="145" name="image-99.pdf" descr="image-9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0400" y="1714500"/>
            <a:ext cx="9129135" cy="73659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8" name="Group"/>
          <p:cNvGrpSpPr/>
          <p:nvPr/>
        </p:nvGrpSpPr>
        <p:grpSpPr>
          <a:xfrm>
            <a:off x="1739900" y="3390900"/>
            <a:ext cx="9423400" cy="5943600"/>
            <a:chOff x="0" y="0"/>
            <a:chExt cx="9423400" cy="5943599"/>
          </a:xfrm>
        </p:grpSpPr>
        <p:sp>
          <p:nvSpPr>
            <p:cNvPr id="146" name="Rectangle"/>
            <p:cNvSpPr/>
            <p:nvPr/>
          </p:nvSpPr>
          <p:spPr>
            <a:xfrm>
              <a:off x="0" y="762000"/>
              <a:ext cx="4000500" cy="44704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7" name="Rectangle"/>
            <p:cNvSpPr/>
            <p:nvPr/>
          </p:nvSpPr>
          <p:spPr>
            <a:xfrm>
              <a:off x="4292600" y="0"/>
              <a:ext cx="5130800" cy="59436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onstraints Contributed by the Grammar Rule"/>
          <p:cNvSpPr txBox="1"/>
          <p:nvPr>
            <p:ph type="title"/>
          </p:nvPr>
        </p:nvSpPr>
        <p:spPr>
          <a:xfrm>
            <a:off x="596900" y="571500"/>
            <a:ext cx="12357100" cy="1054100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Constraints Contributed by the Grammar Rule</a:t>
            </a:r>
          </a:p>
        </p:txBody>
      </p:sp>
      <p:pic>
        <p:nvPicPr>
          <p:cNvPr id="152" name="image-101.pdf" descr="image-1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5900" y="1816100"/>
            <a:ext cx="10559942" cy="734284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Oval"/>
          <p:cNvSpPr/>
          <p:nvPr/>
        </p:nvSpPr>
        <p:spPr>
          <a:xfrm>
            <a:off x="5168900" y="1498600"/>
            <a:ext cx="3314711" cy="1270004"/>
          </a:xfrm>
          <a:prstGeom prst="ellipse">
            <a:avLst/>
          </a:prstGeom>
          <a:ln w="25400">
            <a:solidFill>
              <a:srgbClr val="FF2600"/>
            </a:solidFill>
            <a:prstDash val="sysDot"/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156" name="Group"/>
          <p:cNvGrpSpPr/>
          <p:nvPr/>
        </p:nvGrpSpPr>
        <p:grpSpPr>
          <a:xfrm>
            <a:off x="1435100" y="5435599"/>
            <a:ext cx="9347201" cy="1117602"/>
            <a:chOff x="0" y="0"/>
            <a:chExt cx="9347200" cy="1117600"/>
          </a:xfrm>
        </p:grpSpPr>
        <p:sp>
          <p:nvSpPr>
            <p:cNvPr id="154" name="Oval"/>
            <p:cNvSpPr/>
            <p:nvPr/>
          </p:nvSpPr>
          <p:spPr>
            <a:xfrm>
              <a:off x="0" y="838200"/>
              <a:ext cx="330201" cy="279401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55" name="Oval"/>
            <p:cNvSpPr/>
            <p:nvPr/>
          </p:nvSpPr>
          <p:spPr>
            <a:xfrm>
              <a:off x="9017000" y="0"/>
              <a:ext cx="330201" cy="279401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159" name="Group"/>
          <p:cNvGrpSpPr/>
          <p:nvPr/>
        </p:nvGrpSpPr>
        <p:grpSpPr>
          <a:xfrm>
            <a:off x="3390900" y="6197599"/>
            <a:ext cx="7912101" cy="1536702"/>
            <a:chOff x="0" y="0"/>
            <a:chExt cx="7912100" cy="1536700"/>
          </a:xfrm>
        </p:grpSpPr>
        <p:sp>
          <p:nvSpPr>
            <p:cNvPr id="157" name="Oval"/>
            <p:cNvSpPr/>
            <p:nvPr/>
          </p:nvSpPr>
          <p:spPr>
            <a:xfrm>
              <a:off x="0" y="1257300"/>
              <a:ext cx="330201" cy="279401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58" name="Oval"/>
            <p:cNvSpPr/>
            <p:nvPr/>
          </p:nvSpPr>
          <p:spPr>
            <a:xfrm>
              <a:off x="7581900" y="0"/>
              <a:ext cx="330201" cy="279401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60" name="Oval"/>
          <p:cNvSpPr/>
          <p:nvPr/>
        </p:nvSpPr>
        <p:spPr>
          <a:xfrm>
            <a:off x="8775700" y="6680200"/>
            <a:ext cx="1397005" cy="330201"/>
          </a:xfrm>
          <a:prstGeom prst="ellipse">
            <a:avLst/>
          </a:prstGeom>
          <a:ln w="25400">
            <a:solidFill>
              <a:srgbClr val="FF2600"/>
            </a:solidFill>
            <a:prstDash val="sysDot"/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803" y="1658878"/>
            <a:ext cx="4276141" cy="94944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whole" bldLvl="1" animBg="1" rev="0" advAuto="0" spid="159" grpId="7"/>
      <p:bldP build="whole" bldLvl="1" animBg="1" rev="0" advAuto="0" spid="159" grpId="8"/>
      <p:bldP build="whole" bldLvl="1" animBg="1" rev="0" advAuto="0" spid="156" grpId="5"/>
      <p:bldP build="whole" bldLvl="1" animBg="1" rev="0" advAuto="0" spid="156" grpId="6"/>
      <p:bldP build="whole" bldLvl="1" animBg="1" rev="0" advAuto="0" spid="160" grpId="3"/>
      <p:bldP build="whole" bldLvl="1" animBg="1" rev="0" advAuto="0" spid="160" grpId="4"/>
      <p:bldP build="whole" bldLvl="1" animBg="1" rev="0" advAuto="0" spid="15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A Constraint Involving the SHAC"/>
          <p:cNvSpPr txBox="1"/>
          <p:nvPr>
            <p:ph type="title"/>
          </p:nvPr>
        </p:nvSpPr>
        <p:spPr>
          <a:xfrm>
            <a:off x="596900" y="571500"/>
            <a:ext cx="12357100" cy="1054100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A Constraint Involving the SHAC</a:t>
            </a:r>
          </a:p>
        </p:txBody>
      </p:sp>
      <p:pic>
        <p:nvPicPr>
          <p:cNvPr id="165" name="image-101.pdf" descr="image-1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5900" y="1816100"/>
            <a:ext cx="10559942" cy="73428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Group"/>
          <p:cNvGrpSpPr/>
          <p:nvPr/>
        </p:nvGrpSpPr>
        <p:grpSpPr>
          <a:xfrm>
            <a:off x="3492500" y="4457700"/>
            <a:ext cx="7543808" cy="1155703"/>
            <a:chOff x="0" y="0"/>
            <a:chExt cx="7543807" cy="1155702"/>
          </a:xfrm>
        </p:grpSpPr>
        <p:sp>
          <p:nvSpPr>
            <p:cNvPr id="166" name="Oval"/>
            <p:cNvSpPr/>
            <p:nvPr/>
          </p:nvSpPr>
          <p:spPr>
            <a:xfrm>
              <a:off x="0" y="317500"/>
              <a:ext cx="2552708" cy="838203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67" name="Oval"/>
            <p:cNvSpPr/>
            <p:nvPr/>
          </p:nvSpPr>
          <p:spPr>
            <a:xfrm>
              <a:off x="5232400" y="0"/>
              <a:ext cx="2311408" cy="723903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920" y="1659901"/>
            <a:ext cx="3944694" cy="141604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Effects of the Valence Princi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Effects of the Valence Principle</a:t>
            </a:r>
          </a:p>
        </p:txBody>
      </p:sp>
      <p:pic>
        <p:nvPicPr>
          <p:cNvPr id="173" name="image-102.pdf" descr="image-1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9100" y="1752600"/>
            <a:ext cx="9079548" cy="74675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Group"/>
          <p:cNvGrpSpPr/>
          <p:nvPr/>
        </p:nvGrpSpPr>
        <p:grpSpPr>
          <a:xfrm>
            <a:off x="5943600" y="2603499"/>
            <a:ext cx="3568706" cy="4787904"/>
            <a:chOff x="0" y="0"/>
            <a:chExt cx="3568705" cy="4787902"/>
          </a:xfrm>
        </p:grpSpPr>
        <p:sp>
          <p:nvSpPr>
            <p:cNvPr id="174" name="Oval"/>
            <p:cNvSpPr/>
            <p:nvPr/>
          </p:nvSpPr>
          <p:spPr>
            <a:xfrm>
              <a:off x="0" y="0"/>
              <a:ext cx="1435105" cy="838203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75" name="Oval"/>
            <p:cNvSpPr/>
            <p:nvPr/>
          </p:nvSpPr>
          <p:spPr>
            <a:xfrm>
              <a:off x="1905000" y="3949700"/>
              <a:ext cx="1663706" cy="838203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65654" y="1687296"/>
            <a:ext cx="4781469" cy="62810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17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17482" y="2468583"/>
            <a:ext cx="4277814" cy="100782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Effects of the Head Feature Princi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Effects of the Head Feature Principle</a:t>
            </a:r>
          </a:p>
        </p:txBody>
      </p:sp>
      <p:pic>
        <p:nvPicPr>
          <p:cNvPr id="182" name="image-103.pdf" descr="image-1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0" y="1727200"/>
            <a:ext cx="9263671" cy="76158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5" name="Group"/>
          <p:cNvGrpSpPr/>
          <p:nvPr/>
        </p:nvGrpSpPr>
        <p:grpSpPr>
          <a:xfrm>
            <a:off x="5905499" y="2082799"/>
            <a:ext cx="2895606" cy="3886203"/>
            <a:chOff x="0" y="0"/>
            <a:chExt cx="2895604" cy="3886201"/>
          </a:xfrm>
        </p:grpSpPr>
        <p:sp>
          <p:nvSpPr>
            <p:cNvPr id="183" name="Oval"/>
            <p:cNvSpPr/>
            <p:nvPr/>
          </p:nvSpPr>
          <p:spPr>
            <a:xfrm>
              <a:off x="0" y="0"/>
              <a:ext cx="1193805" cy="444502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84" name="Oval"/>
            <p:cNvSpPr/>
            <p:nvPr/>
          </p:nvSpPr>
          <p:spPr>
            <a:xfrm>
              <a:off x="1701800" y="3441700"/>
              <a:ext cx="1193805" cy="444502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7083" y="1849365"/>
            <a:ext cx="4129524" cy="543359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Effects of the Semantic Inheritance Principle"/>
          <p:cNvSpPr txBox="1"/>
          <p:nvPr>
            <p:ph type="title"/>
          </p:nvPr>
        </p:nvSpPr>
        <p:spPr>
          <a:xfrm>
            <a:off x="520700" y="571500"/>
            <a:ext cx="12496800" cy="990600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Effects of the Semantic Inheritance Principle</a:t>
            </a:r>
          </a:p>
        </p:txBody>
      </p:sp>
      <p:pic>
        <p:nvPicPr>
          <p:cNvPr id="190" name="image-104.pdf" descr="image-1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4900" y="1524000"/>
            <a:ext cx="8788395" cy="76451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3" name="Group"/>
          <p:cNvGrpSpPr/>
          <p:nvPr/>
        </p:nvGrpSpPr>
        <p:grpSpPr>
          <a:xfrm>
            <a:off x="5689600" y="3467099"/>
            <a:ext cx="3149605" cy="4838705"/>
            <a:chOff x="0" y="0"/>
            <a:chExt cx="3149604" cy="4838702"/>
          </a:xfrm>
        </p:grpSpPr>
        <p:sp>
          <p:nvSpPr>
            <p:cNvPr id="191" name="Oval"/>
            <p:cNvSpPr/>
            <p:nvPr/>
          </p:nvSpPr>
          <p:spPr>
            <a:xfrm>
              <a:off x="0" y="0"/>
              <a:ext cx="1193805" cy="952503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92" name="Oval"/>
            <p:cNvSpPr/>
            <p:nvPr/>
          </p:nvSpPr>
          <p:spPr>
            <a:xfrm>
              <a:off x="1612900" y="3886200"/>
              <a:ext cx="1536705" cy="952503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1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5163" y="1626079"/>
            <a:ext cx="4199558" cy="590246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6400800" y="9283700"/>
            <a:ext cx="2032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3" name="Over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94" name="What we’re trying to d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27002"/>
            <a:r>
              <a:t>What we’re trying to do </a:t>
            </a:r>
          </a:p>
          <a:p>
            <a:pPr marL="1327002"/>
            <a:r>
              <a:t>The pieces of our grammar</a:t>
            </a:r>
          </a:p>
          <a:p>
            <a:pPr marL="1327002"/>
            <a:r>
              <a:t>Two extended examples</a:t>
            </a:r>
          </a:p>
          <a:p>
            <a:pPr marL="1327002"/>
            <a:r>
              <a:t>Reflection on what we’ve done, what we still have to do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Effects of the Semantic Compositionality Principle"/>
          <p:cNvSpPr txBox="1"/>
          <p:nvPr>
            <p:ph type="title"/>
          </p:nvPr>
        </p:nvSpPr>
        <p:spPr>
          <a:xfrm>
            <a:off x="520700" y="571500"/>
            <a:ext cx="12496800" cy="762000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4500"/>
            </a:lvl1pPr>
          </a:lstStyle>
          <a:p>
            <a:pPr/>
            <a:r>
              <a:t>Effects of the Semantic Compositionality Principle</a:t>
            </a:r>
          </a:p>
        </p:txBody>
      </p:sp>
      <p:sp>
        <p:nvSpPr>
          <p:cNvPr id="198" name="Oval"/>
          <p:cNvSpPr/>
          <p:nvPr/>
        </p:nvSpPr>
        <p:spPr>
          <a:xfrm>
            <a:off x="5753100" y="4178300"/>
            <a:ext cx="1930406" cy="444502"/>
          </a:xfrm>
          <a:prstGeom prst="ellipse">
            <a:avLst/>
          </a:prstGeom>
          <a:ln w="25400">
            <a:solidFill>
              <a:srgbClr val="FF2600"/>
            </a:solidFill>
            <a:prstDash val="sysDot"/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9" name="Oval"/>
          <p:cNvSpPr/>
          <p:nvPr/>
        </p:nvSpPr>
        <p:spPr>
          <a:xfrm>
            <a:off x="7518400" y="8280400"/>
            <a:ext cx="3390911" cy="952503"/>
          </a:xfrm>
          <a:prstGeom prst="ellipse">
            <a:avLst/>
          </a:prstGeom>
          <a:ln w="25400">
            <a:solidFill>
              <a:srgbClr val="FF2600"/>
            </a:solidFill>
            <a:prstDash val="sysDot"/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200" name="image-105.pdf" descr="image-1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100" y="1384300"/>
            <a:ext cx="9131307" cy="791117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Oval"/>
          <p:cNvSpPr/>
          <p:nvPr/>
        </p:nvSpPr>
        <p:spPr>
          <a:xfrm>
            <a:off x="3175000" y="8140700"/>
            <a:ext cx="2717809" cy="1054104"/>
          </a:xfrm>
          <a:prstGeom prst="ellipse">
            <a:avLst/>
          </a:prstGeom>
          <a:ln w="25400">
            <a:solidFill>
              <a:srgbClr val="FF2600"/>
            </a:solidFill>
            <a:prstDash val="sysDot"/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20883" y="1748264"/>
            <a:ext cx="3973429" cy="525519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Is the Mother Node Now Completely Specified?"/>
          <p:cNvSpPr txBox="1"/>
          <p:nvPr>
            <p:ph type="title"/>
          </p:nvPr>
        </p:nvSpPr>
        <p:spPr>
          <a:xfrm>
            <a:off x="520700" y="571500"/>
            <a:ext cx="12496800" cy="762000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4500"/>
            </a:lvl1pPr>
          </a:lstStyle>
          <a:p>
            <a:pPr/>
            <a:r>
              <a:t>Is the Mother Node Now Completely Specified?</a:t>
            </a:r>
          </a:p>
        </p:txBody>
      </p:sp>
      <p:pic>
        <p:nvPicPr>
          <p:cNvPr id="206" name="image-105.pdf" descr="image-1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100" y="1384300"/>
            <a:ext cx="9131307" cy="791117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Lexical Entry for slep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5700"/>
              </a:lnSpc>
              <a:defRPr sz="4800"/>
            </a:pPr>
            <a:r>
              <a:t>Lexical Entry for </a:t>
            </a:r>
            <a:r>
              <a:rPr i="1"/>
              <a:t>slept</a:t>
            </a:r>
          </a:p>
        </p:txBody>
      </p:sp>
      <p:pic>
        <p:nvPicPr>
          <p:cNvPr id="210" name="image-106.pdf" descr="image-1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2235200"/>
            <a:ext cx="9334503" cy="6785164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Another Head-Specifier Phrase"/>
          <p:cNvSpPr txBox="1"/>
          <p:nvPr>
            <p:ph type="title"/>
          </p:nvPr>
        </p:nvSpPr>
        <p:spPr>
          <a:xfrm>
            <a:off x="1270000" y="571500"/>
            <a:ext cx="10464800" cy="698500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Another Head-Specifier Phrase</a:t>
            </a:r>
          </a:p>
        </p:txBody>
      </p:sp>
      <p:grpSp>
        <p:nvGrpSpPr>
          <p:cNvPr id="216" name="Group"/>
          <p:cNvGrpSpPr/>
          <p:nvPr/>
        </p:nvGrpSpPr>
        <p:grpSpPr>
          <a:xfrm>
            <a:off x="7467599" y="2654300"/>
            <a:ext cx="1879603" cy="4546600"/>
            <a:chOff x="0" y="0"/>
            <a:chExt cx="1879601" cy="4546600"/>
          </a:xfrm>
        </p:grpSpPr>
        <p:sp>
          <p:nvSpPr>
            <p:cNvPr id="214" name="Rectangle"/>
            <p:cNvSpPr/>
            <p:nvPr/>
          </p:nvSpPr>
          <p:spPr>
            <a:xfrm>
              <a:off x="1511300" y="4025900"/>
              <a:ext cx="368302" cy="520700"/>
            </a:xfrm>
            <a:prstGeom prst="rect">
              <a:avLst/>
            </a:prstGeom>
            <a:solidFill>
              <a:srgbClr val="009193">
                <a:alpha val="25563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5" name="Rectangle"/>
            <p:cNvSpPr/>
            <p:nvPr/>
          </p:nvSpPr>
          <p:spPr>
            <a:xfrm>
              <a:off x="0" y="0"/>
              <a:ext cx="368302" cy="698500"/>
            </a:xfrm>
            <a:prstGeom prst="rect">
              <a:avLst/>
            </a:prstGeom>
            <a:solidFill>
              <a:srgbClr val="009193">
                <a:alpha val="25563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19" name="Group"/>
          <p:cNvGrpSpPr/>
          <p:nvPr/>
        </p:nvGrpSpPr>
        <p:grpSpPr>
          <a:xfrm>
            <a:off x="6388099" y="1841500"/>
            <a:ext cx="1943103" cy="3987800"/>
            <a:chOff x="0" y="0"/>
            <a:chExt cx="1943101" cy="3987800"/>
          </a:xfrm>
        </p:grpSpPr>
        <p:sp>
          <p:nvSpPr>
            <p:cNvPr id="217" name="Rectangle"/>
            <p:cNvSpPr/>
            <p:nvPr/>
          </p:nvSpPr>
          <p:spPr>
            <a:xfrm>
              <a:off x="1574800" y="3708400"/>
              <a:ext cx="368302" cy="279400"/>
            </a:xfrm>
            <a:prstGeom prst="rect">
              <a:avLst/>
            </a:prstGeom>
            <a:solidFill>
              <a:srgbClr val="9437FF">
                <a:alpha val="25563"/>
              </a:srgbClr>
            </a:solidFill>
            <a:ln w="25400" cap="flat">
              <a:solidFill>
                <a:srgbClr val="FFFB00">
                  <a:alpha val="25563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18" name="Rectangle"/>
            <p:cNvSpPr/>
            <p:nvPr/>
          </p:nvSpPr>
          <p:spPr>
            <a:xfrm>
              <a:off x="0" y="0"/>
              <a:ext cx="368302" cy="279400"/>
            </a:xfrm>
            <a:prstGeom prst="rect">
              <a:avLst/>
            </a:prstGeom>
            <a:solidFill>
              <a:srgbClr val="9437FF">
                <a:alpha val="25563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23" name="Group"/>
          <p:cNvGrpSpPr/>
          <p:nvPr/>
        </p:nvGrpSpPr>
        <p:grpSpPr>
          <a:xfrm>
            <a:off x="2908300" y="4330700"/>
            <a:ext cx="5461002" cy="4813300"/>
            <a:chOff x="0" y="0"/>
            <a:chExt cx="5461001" cy="4813300"/>
          </a:xfrm>
        </p:grpSpPr>
        <p:sp>
          <p:nvSpPr>
            <p:cNvPr id="220" name="Rectangle"/>
            <p:cNvSpPr/>
            <p:nvPr/>
          </p:nvSpPr>
          <p:spPr>
            <a:xfrm>
              <a:off x="5194300" y="4203700"/>
              <a:ext cx="266702" cy="254000"/>
            </a:xfrm>
            <a:prstGeom prst="rect">
              <a:avLst/>
            </a:prstGeom>
            <a:solidFill>
              <a:srgbClr val="FF2600">
                <a:alpha val="25563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1" name="Rectangle"/>
            <p:cNvSpPr/>
            <p:nvPr/>
          </p:nvSpPr>
          <p:spPr>
            <a:xfrm>
              <a:off x="0" y="4533900"/>
              <a:ext cx="863602" cy="279400"/>
            </a:xfrm>
            <a:prstGeom prst="rect">
              <a:avLst/>
            </a:prstGeom>
            <a:solidFill>
              <a:srgbClr val="FF2600">
                <a:alpha val="25563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2" name="Rectangle"/>
            <p:cNvSpPr/>
            <p:nvPr/>
          </p:nvSpPr>
          <p:spPr>
            <a:xfrm>
              <a:off x="3594100" y="0"/>
              <a:ext cx="1473200" cy="279400"/>
            </a:xfrm>
            <a:prstGeom prst="rect">
              <a:avLst/>
            </a:prstGeom>
            <a:solidFill>
              <a:srgbClr val="FF2600">
                <a:alpha val="25563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224" name="image-109.pdf" descr="image-1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1409700"/>
            <a:ext cx="12366079" cy="79302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Group"/>
          <p:cNvGrpSpPr/>
          <p:nvPr/>
        </p:nvGrpSpPr>
        <p:grpSpPr>
          <a:xfrm>
            <a:off x="660400" y="1447800"/>
            <a:ext cx="8978900" cy="5854700"/>
            <a:chOff x="0" y="0"/>
            <a:chExt cx="8978900" cy="5854700"/>
          </a:xfrm>
        </p:grpSpPr>
        <p:sp>
          <p:nvSpPr>
            <p:cNvPr id="225" name="Rectangle"/>
            <p:cNvSpPr/>
            <p:nvPr/>
          </p:nvSpPr>
          <p:spPr>
            <a:xfrm>
              <a:off x="4076700" y="0"/>
              <a:ext cx="850900" cy="190501"/>
            </a:xfrm>
            <a:prstGeom prst="rect">
              <a:avLst/>
            </a:prstGeom>
            <a:solidFill>
              <a:srgbClr val="FFFB00">
                <a:alpha val="25563"/>
              </a:srgbClr>
            </a:solidFill>
            <a:ln w="25400" cap="flat">
              <a:solidFill>
                <a:srgbClr val="FFFB00">
                  <a:alpha val="25563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6" name="Rectangle"/>
            <p:cNvSpPr/>
            <p:nvPr/>
          </p:nvSpPr>
          <p:spPr>
            <a:xfrm>
              <a:off x="5905500" y="876300"/>
              <a:ext cx="1181100" cy="165100"/>
            </a:xfrm>
            <a:prstGeom prst="rect">
              <a:avLst/>
            </a:prstGeom>
            <a:solidFill>
              <a:srgbClr val="FFFB00">
                <a:alpha val="25563"/>
              </a:srgbClr>
            </a:solidFill>
            <a:ln w="25400" cap="flat">
              <a:solidFill>
                <a:srgbClr val="FFFB00">
                  <a:alpha val="25563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27" name="Rectangle"/>
            <p:cNvSpPr/>
            <p:nvPr/>
          </p:nvSpPr>
          <p:spPr>
            <a:xfrm>
              <a:off x="8661400" y="5232400"/>
              <a:ext cx="317500" cy="279400"/>
            </a:xfrm>
            <a:prstGeom prst="rect">
              <a:avLst/>
            </a:prstGeom>
            <a:solidFill>
              <a:srgbClr val="FFFB00">
                <a:alpha val="25563"/>
              </a:srgbClr>
            </a:solidFill>
            <a:ln w="25400" cap="flat">
              <a:solidFill>
                <a:srgbClr val="FFFB00">
                  <a:alpha val="25563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230" name="Group"/>
            <p:cNvGrpSpPr/>
            <p:nvPr/>
          </p:nvGrpSpPr>
          <p:grpSpPr>
            <a:xfrm>
              <a:off x="0" y="4800600"/>
              <a:ext cx="8813800" cy="1054100"/>
              <a:chOff x="0" y="0"/>
              <a:chExt cx="8813800" cy="1054100"/>
            </a:xfrm>
          </p:grpSpPr>
          <p:sp>
            <p:nvSpPr>
              <p:cNvPr id="228" name="Rectangle"/>
              <p:cNvSpPr/>
              <p:nvPr/>
            </p:nvSpPr>
            <p:spPr>
              <a:xfrm>
                <a:off x="0" y="774700"/>
                <a:ext cx="317500" cy="279400"/>
              </a:xfrm>
              <a:prstGeom prst="rect">
                <a:avLst/>
              </a:prstGeom>
              <a:solidFill>
                <a:srgbClr val="FFFB00">
                  <a:alpha val="25563"/>
                </a:srgbClr>
              </a:solidFill>
              <a:ln w="25400" cap="flat">
                <a:solidFill>
                  <a:srgbClr val="FFFB00">
                    <a:alpha val="25563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29" name="Rectangle"/>
              <p:cNvSpPr/>
              <p:nvPr/>
            </p:nvSpPr>
            <p:spPr>
              <a:xfrm>
                <a:off x="8496300" y="0"/>
                <a:ext cx="317500" cy="279400"/>
              </a:xfrm>
              <a:prstGeom prst="rect">
                <a:avLst/>
              </a:prstGeom>
              <a:solidFill>
                <a:srgbClr val="FFFB00">
                  <a:alpha val="25563"/>
                </a:srgbClr>
              </a:solidFill>
              <a:ln w="25400" cap="flat">
                <a:solidFill>
                  <a:srgbClr val="FFFB00">
                    <a:alpha val="25563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grpSp>
        <p:nvGrpSpPr>
          <p:cNvPr id="234" name="Group"/>
          <p:cNvGrpSpPr/>
          <p:nvPr/>
        </p:nvGrpSpPr>
        <p:grpSpPr>
          <a:xfrm>
            <a:off x="6502399" y="3632200"/>
            <a:ext cx="1917703" cy="4356100"/>
            <a:chOff x="0" y="0"/>
            <a:chExt cx="1917701" cy="4356100"/>
          </a:xfrm>
        </p:grpSpPr>
        <p:sp>
          <p:nvSpPr>
            <p:cNvPr id="232" name="Rectangle"/>
            <p:cNvSpPr/>
            <p:nvPr/>
          </p:nvSpPr>
          <p:spPr>
            <a:xfrm>
              <a:off x="1549400" y="3835400"/>
              <a:ext cx="368302" cy="520700"/>
            </a:xfrm>
            <a:prstGeom prst="rect">
              <a:avLst/>
            </a:prstGeom>
            <a:solidFill>
              <a:srgbClr val="00F900">
                <a:alpha val="25563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3" name="Rectangle"/>
            <p:cNvSpPr/>
            <p:nvPr/>
          </p:nvSpPr>
          <p:spPr>
            <a:xfrm>
              <a:off x="0" y="0"/>
              <a:ext cx="368302" cy="571500"/>
            </a:xfrm>
            <a:prstGeom prst="rect">
              <a:avLst/>
            </a:prstGeom>
            <a:solidFill>
              <a:srgbClr val="00F900">
                <a:alpha val="25563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aphicFrame>
        <p:nvGraphicFramePr>
          <p:cNvPr id="235" name="Table 1"/>
          <p:cNvGraphicFramePr/>
          <p:nvPr/>
        </p:nvGraphicFramePr>
        <p:xfrm>
          <a:off x="9867900" y="1993900"/>
          <a:ext cx="2362200" cy="23241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1181100"/>
                <a:gridCol w="1181100"/>
              </a:tblGrid>
              <a:tr h="388785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tabLst>
                          <a:tab pos="1066800" algn="l"/>
                          <a:tab pos="1181100" algn="l"/>
                        </a:tabLst>
                        <a:defRPr sz="4800"/>
                      </a:pP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63500" marR="50800" algn="l">
                        <a:lnSpc>
                          <a:spcPts val="2800"/>
                        </a:lnSpc>
                        <a:tabLst>
                          <a:tab pos="1130300" algn="l"/>
                          <a:tab pos="1181100" algn="l"/>
                        </a:tabLst>
                      </a:pPr>
                      <a:r>
                        <a:rPr sz="2400">
                          <a:solidFill>
                            <a:srgbClr val="005493"/>
                          </a:solidFill>
                          <a:latin typeface="+mn-lt"/>
                          <a:ea typeface="+mn-ea"/>
                          <a:cs typeface="+mn-cs"/>
                          <a:sym typeface="Times Roman"/>
                        </a:rPr>
                        <a:t>HSR</a:t>
                      </a: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4479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tabLst>
                          <a:tab pos="1066800" algn="l"/>
                          <a:tab pos="1181100" algn="l"/>
                        </a:tabLst>
                        <a:defRPr sz="4800"/>
                      </a:pP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63500" marR="50800" algn="l">
                        <a:lnSpc>
                          <a:spcPts val="2800"/>
                        </a:lnSpc>
                        <a:tabLst>
                          <a:tab pos="1130300" algn="l"/>
                          <a:tab pos="1181100" algn="l"/>
                        </a:tabLst>
                      </a:pPr>
                      <a:r>
                        <a:rPr sz="2400">
                          <a:solidFill>
                            <a:srgbClr val="005493"/>
                          </a:solidFill>
                          <a:latin typeface="+mn-lt"/>
                          <a:ea typeface="+mn-ea"/>
                          <a:cs typeface="+mn-cs"/>
                          <a:sym typeface="Times Roman"/>
                        </a:rPr>
                        <a:t>SHAC</a:t>
                      </a: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8785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tabLst>
                          <a:tab pos="1066800" algn="l"/>
                          <a:tab pos="1181100" algn="l"/>
                        </a:tabLst>
                        <a:defRPr sz="4800"/>
                      </a:pP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63500" marR="50800" algn="l">
                        <a:lnSpc>
                          <a:spcPts val="2800"/>
                        </a:lnSpc>
                        <a:tabLst>
                          <a:tab pos="1130300" algn="l"/>
                          <a:tab pos="1181100" algn="l"/>
                        </a:tabLst>
                      </a:pPr>
                      <a:r>
                        <a:rPr sz="2400">
                          <a:solidFill>
                            <a:srgbClr val="005493"/>
                          </a:solidFill>
                          <a:latin typeface="+mn-lt"/>
                          <a:ea typeface="+mn-ea"/>
                          <a:cs typeface="+mn-cs"/>
                          <a:sym typeface="Times Roman"/>
                        </a:rPr>
                        <a:t>Val Prin</a:t>
                      </a: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4470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tabLst>
                          <a:tab pos="1066800" algn="l"/>
                          <a:tab pos="1181100" algn="l"/>
                        </a:tabLst>
                        <a:defRPr sz="4800"/>
                      </a:pP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63500" marR="50800" algn="l">
                        <a:lnSpc>
                          <a:spcPts val="2800"/>
                        </a:lnSpc>
                        <a:tabLst>
                          <a:tab pos="1130300" algn="l"/>
                          <a:tab pos="1181100" algn="l"/>
                        </a:tabLst>
                      </a:pPr>
                      <a:r>
                        <a:rPr sz="2400">
                          <a:solidFill>
                            <a:srgbClr val="005493"/>
                          </a:solidFill>
                          <a:latin typeface="+mn-lt"/>
                          <a:ea typeface="+mn-ea"/>
                          <a:cs typeface="+mn-cs"/>
                          <a:sym typeface="Times Roman"/>
                        </a:rPr>
                        <a:t>HFP</a:t>
                      </a: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8790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tabLst>
                          <a:tab pos="1066800" algn="l"/>
                          <a:tab pos="1181100" algn="l"/>
                        </a:tabLst>
                        <a:defRPr sz="4800"/>
                      </a:pP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63500" marR="50800" algn="l">
                        <a:lnSpc>
                          <a:spcPts val="2800"/>
                        </a:lnSpc>
                        <a:tabLst>
                          <a:tab pos="1130300" algn="l"/>
                          <a:tab pos="1181100" algn="l"/>
                        </a:tabLst>
                      </a:pPr>
                      <a:r>
                        <a:rPr sz="2400">
                          <a:solidFill>
                            <a:srgbClr val="005493"/>
                          </a:solidFill>
                          <a:latin typeface="+mn-lt"/>
                          <a:ea typeface="+mn-ea"/>
                          <a:cs typeface="+mn-cs"/>
                          <a:sym typeface="Times Roman"/>
                        </a:rPr>
                        <a:t>SIP</a:t>
                      </a: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8788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tabLst>
                          <a:tab pos="1066800" algn="l"/>
                          <a:tab pos="1181100" algn="l"/>
                        </a:tabLst>
                        <a:defRPr sz="4800"/>
                      </a:pP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63500" marR="50800" algn="l">
                        <a:lnSpc>
                          <a:spcPts val="2800"/>
                        </a:lnSpc>
                        <a:tabLst>
                          <a:tab pos="1130300" algn="l"/>
                          <a:tab pos="1181100" algn="l"/>
                        </a:tabLst>
                      </a:pPr>
                      <a:r>
                        <a:rPr sz="2400">
                          <a:solidFill>
                            <a:srgbClr val="005493"/>
                          </a:solidFill>
                          <a:latin typeface="+mn-lt"/>
                          <a:ea typeface="+mn-ea"/>
                          <a:cs typeface="+mn-cs"/>
                          <a:sym typeface="Times Roman"/>
                        </a:rPr>
                        <a:t>SCP</a:t>
                      </a: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238" name="Group"/>
          <p:cNvGrpSpPr/>
          <p:nvPr/>
        </p:nvGrpSpPr>
        <p:grpSpPr>
          <a:xfrm>
            <a:off x="8889999" y="5740400"/>
            <a:ext cx="2171703" cy="787400"/>
            <a:chOff x="0" y="0"/>
            <a:chExt cx="2171701" cy="787400"/>
          </a:xfrm>
        </p:grpSpPr>
        <p:sp>
          <p:nvSpPr>
            <p:cNvPr id="236" name="Rectangle"/>
            <p:cNvSpPr/>
            <p:nvPr/>
          </p:nvSpPr>
          <p:spPr>
            <a:xfrm>
              <a:off x="0" y="0"/>
              <a:ext cx="368302" cy="279400"/>
            </a:xfrm>
            <a:prstGeom prst="rect">
              <a:avLst/>
            </a:prstGeom>
            <a:solidFill>
              <a:srgbClr val="FF9300">
                <a:alpha val="25563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37" name="Rectangle"/>
            <p:cNvSpPr/>
            <p:nvPr/>
          </p:nvSpPr>
          <p:spPr>
            <a:xfrm>
              <a:off x="1803400" y="508000"/>
              <a:ext cx="368302" cy="279400"/>
            </a:xfrm>
            <a:prstGeom prst="rect">
              <a:avLst/>
            </a:prstGeom>
            <a:solidFill>
              <a:srgbClr val="FF9300">
                <a:alpha val="25563"/>
              </a:srgbClr>
            </a:solidFill>
            <a:ln w="25400" cap="flat">
              <a:solidFill>
                <a:srgbClr val="FFFB00">
                  <a:alpha val="25563"/>
                </a:srgb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39" name="Rectangle"/>
          <p:cNvSpPr/>
          <p:nvPr/>
        </p:nvSpPr>
        <p:spPr>
          <a:xfrm>
            <a:off x="10287000" y="2044700"/>
            <a:ext cx="317500" cy="279400"/>
          </a:xfrm>
          <a:prstGeom prst="rect">
            <a:avLst/>
          </a:prstGeom>
          <a:solidFill>
            <a:srgbClr val="FFFB00">
              <a:alpha val="66917"/>
            </a:srgbClr>
          </a:solidFill>
          <a:ln w="25400">
            <a:solidFill>
              <a:srgbClr val="FFFB00">
                <a:alpha val="66917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0" name="Rectangle"/>
          <p:cNvSpPr/>
          <p:nvPr/>
        </p:nvSpPr>
        <p:spPr>
          <a:xfrm>
            <a:off x="10261600" y="3213100"/>
            <a:ext cx="368302" cy="279400"/>
          </a:xfrm>
          <a:prstGeom prst="rect">
            <a:avLst/>
          </a:prstGeom>
          <a:solidFill>
            <a:srgbClr val="9437FF">
              <a:alpha val="49624"/>
            </a:srgbClr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1" name="Rectangle"/>
          <p:cNvSpPr/>
          <p:nvPr/>
        </p:nvSpPr>
        <p:spPr>
          <a:xfrm>
            <a:off x="10261600" y="2794000"/>
            <a:ext cx="368302" cy="342901"/>
          </a:xfrm>
          <a:prstGeom prst="rect">
            <a:avLst/>
          </a:prstGeom>
          <a:solidFill>
            <a:srgbClr val="009193">
              <a:alpha val="48120"/>
            </a:srgbClr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2" name="Rectangle"/>
          <p:cNvSpPr/>
          <p:nvPr/>
        </p:nvSpPr>
        <p:spPr>
          <a:xfrm>
            <a:off x="10261600" y="3556000"/>
            <a:ext cx="368302" cy="355600"/>
          </a:xfrm>
          <a:prstGeom prst="rect">
            <a:avLst/>
          </a:prstGeom>
          <a:solidFill>
            <a:srgbClr val="00F900">
              <a:alpha val="47368"/>
            </a:srgbClr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3" name="Rectangle"/>
          <p:cNvSpPr/>
          <p:nvPr/>
        </p:nvSpPr>
        <p:spPr>
          <a:xfrm>
            <a:off x="10274300" y="3962400"/>
            <a:ext cx="342902" cy="317500"/>
          </a:xfrm>
          <a:prstGeom prst="rect">
            <a:avLst/>
          </a:prstGeom>
          <a:solidFill>
            <a:srgbClr val="FF2600">
              <a:alpha val="54887"/>
            </a:srgbClr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4" name="Rectangle"/>
          <p:cNvSpPr/>
          <p:nvPr/>
        </p:nvSpPr>
        <p:spPr>
          <a:xfrm>
            <a:off x="10261600" y="2438400"/>
            <a:ext cx="368302" cy="279400"/>
          </a:xfrm>
          <a:prstGeom prst="rect">
            <a:avLst/>
          </a:prstGeom>
          <a:solidFill>
            <a:srgbClr val="FF9300">
              <a:alpha val="59398"/>
            </a:srgbClr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5" name="Rectangle"/>
          <p:cNvSpPr/>
          <p:nvPr/>
        </p:nvSpPr>
        <p:spPr>
          <a:xfrm>
            <a:off x="10121900" y="1841500"/>
            <a:ext cx="2311400" cy="2641600"/>
          </a:xfrm>
          <a:prstGeom prst="rect">
            <a:avLst/>
          </a:prstGeom>
          <a:ln w="25400">
            <a:solidFill>
              <a:srgbClr val="0054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46" name="Key"/>
          <p:cNvSpPr txBox="1"/>
          <p:nvPr/>
        </p:nvSpPr>
        <p:spPr>
          <a:xfrm>
            <a:off x="10916146" y="1282700"/>
            <a:ext cx="722908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ts val="3800"/>
              </a:lnSpc>
              <a:defRPr sz="3200">
                <a:solidFill>
                  <a:srgbClr val="005493"/>
                </a:solidFill>
              </a:defRPr>
            </a:lvl1pPr>
          </a:lstStyle>
          <a:p>
            <a:pPr/>
            <a:r>
              <a:t>Key</a:t>
            </a:r>
          </a:p>
        </p:txBody>
      </p:sp>
      <p:sp>
        <p:nvSpPr>
          <p:cNvPr id="2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4" grpId="5"/>
      <p:bldP build="whole" bldLvl="1" animBg="1" rev="0" advAuto="0" spid="231" grpId="1"/>
      <p:bldP build="whole" bldLvl="1" animBg="1" rev="0" advAuto="0" spid="223" grpId="6"/>
      <p:bldP build="whole" bldLvl="1" animBg="1" rev="0" advAuto="0" spid="238" grpId="2"/>
      <p:bldP build="whole" bldLvl="1" animBg="1" rev="0" advAuto="0" spid="216" grpId="3"/>
      <p:bldP build="whole" bldLvl="1" animBg="1" rev="0" advAuto="0" spid="219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Is this description fully specified?"/>
          <p:cNvSpPr txBox="1"/>
          <p:nvPr>
            <p:ph type="title"/>
          </p:nvPr>
        </p:nvSpPr>
        <p:spPr>
          <a:xfrm>
            <a:off x="1270000" y="571500"/>
            <a:ext cx="10464800" cy="939800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Is this description fully specified?</a:t>
            </a:r>
          </a:p>
        </p:txBody>
      </p:sp>
      <p:pic>
        <p:nvPicPr>
          <p:cNvPr id="250" name="image-109.pdf" descr="image-1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524000"/>
            <a:ext cx="12366079" cy="7930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Does the top node satisfy the initial symbol?"/>
          <p:cNvSpPr txBox="1"/>
          <p:nvPr>
            <p:ph type="title"/>
          </p:nvPr>
        </p:nvSpPr>
        <p:spPr>
          <a:xfrm>
            <a:off x="520700" y="368300"/>
            <a:ext cx="11861800" cy="1066800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Does the top node satisfy the initial symbol?</a:t>
            </a:r>
          </a:p>
        </p:txBody>
      </p:sp>
      <p:pic>
        <p:nvPicPr>
          <p:cNvPr id="253" name="image-109.pdf" descr="image-1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524000"/>
            <a:ext cx="12366079" cy="7930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Does the top node satisfy the initial symbol?"/>
          <p:cNvSpPr txBox="1"/>
          <p:nvPr>
            <p:ph type="title"/>
          </p:nvPr>
        </p:nvSpPr>
        <p:spPr>
          <a:xfrm>
            <a:off x="520700" y="368300"/>
            <a:ext cx="11861800" cy="1066800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Does the top node satisfy the initial symbol?</a:t>
            </a:r>
          </a:p>
        </p:txBody>
      </p:sp>
      <p:pic>
        <p:nvPicPr>
          <p:cNvPr id="256" name="image-109.pdf" descr="image-1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1524000"/>
            <a:ext cx="12366079" cy="7930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916" y="2033304"/>
            <a:ext cx="3407816" cy="1243103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STR of the S no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RESTR of the S node</a:t>
            </a:r>
          </a:p>
        </p:txBody>
      </p:sp>
      <p:pic>
        <p:nvPicPr>
          <p:cNvPr id="260" name="image-111.pdf" descr="image-1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300" y="3898900"/>
            <a:ext cx="11252200" cy="194310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Another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6700"/>
              </a:lnSpc>
              <a:defRPr sz="5600"/>
            </a:lvl1pPr>
          </a:lstStyle>
          <a:p>
            <a:pPr/>
            <a:r>
              <a:t>Another Example</a:t>
            </a:r>
          </a:p>
        </p:txBody>
      </p:sp>
      <p:pic>
        <p:nvPicPr>
          <p:cNvPr id="264" name="image-112.pdf" descr="image-1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2019300"/>
            <a:ext cx="9639799" cy="6564415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6" name="What rule builds each subtree?"/>
          <p:cNvSpPr txBox="1"/>
          <p:nvPr/>
        </p:nvSpPr>
        <p:spPr>
          <a:xfrm>
            <a:off x="757972" y="9053527"/>
            <a:ext cx="394528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ts val="2800"/>
              </a:lnSpc>
              <a:defRPr sz="2400"/>
            </a:lvl1pPr>
          </a:lstStyle>
          <a:p>
            <a:pPr/>
            <a:r>
              <a:t>What rule builds each subtree?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Head Features from Lexical Entries"/>
          <p:cNvSpPr txBox="1"/>
          <p:nvPr>
            <p:ph type="title"/>
          </p:nvPr>
        </p:nvSpPr>
        <p:spPr>
          <a:xfrm>
            <a:off x="901700" y="584200"/>
            <a:ext cx="11696700" cy="1143000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Head Features from Lexical Entries</a:t>
            </a:r>
          </a:p>
        </p:txBody>
      </p:sp>
      <p:pic>
        <p:nvPicPr>
          <p:cNvPr id="269" name="image-114.pdf" descr="image-1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2032000"/>
            <a:ext cx="11900286" cy="6502402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jectives…"/>
          <p:cNvSpPr txBox="1"/>
          <p:nvPr>
            <p:ph type="body" idx="1"/>
          </p:nvPr>
        </p:nvSpPr>
        <p:spPr>
          <a:xfrm>
            <a:off x="825500" y="1879600"/>
            <a:ext cx="11760200" cy="7378700"/>
          </a:xfrm>
          <a:prstGeom prst="rect">
            <a:avLst/>
          </a:prstGeom>
        </p:spPr>
        <p:txBody>
          <a:bodyPr/>
          <a:lstStyle/>
          <a:p>
            <a:pPr marL="823558" indent="-506058">
              <a:lnSpc>
                <a:spcPts val="4300"/>
              </a:lnSpc>
              <a:tabLst>
                <a:tab pos="1460500" algn="l"/>
              </a:tabLst>
              <a:defRPr sz="3600"/>
            </a:pPr>
            <a:r>
              <a:t>Objectives</a:t>
            </a:r>
          </a:p>
          <a:p>
            <a:pPr lvl="1" marL="1249930" indent="-475230">
              <a:lnSpc>
                <a:spcPts val="3800"/>
              </a:lnSpc>
              <a:tabLst>
                <a:tab pos="1892300" algn="l"/>
              </a:tabLst>
              <a:defRPr sz="3200"/>
            </a:pPr>
            <a:r>
              <a:t>Develop a theory of knowledge of language</a:t>
            </a:r>
          </a:p>
          <a:p>
            <a:pPr lvl="1" marL="1249930" indent="-475230">
              <a:lnSpc>
                <a:spcPts val="3800"/>
              </a:lnSpc>
              <a:tabLst>
                <a:tab pos="1892300" algn="l"/>
              </a:tabLst>
              <a:defRPr sz="3200"/>
            </a:pPr>
            <a:r>
              <a:t>Represent linguistic information explicitly enough to distinguish well-formed from ill-formed expressions</a:t>
            </a:r>
          </a:p>
          <a:p>
            <a:pPr lvl="1" marL="1249930" indent="-475230">
              <a:lnSpc>
                <a:spcPts val="3800"/>
              </a:lnSpc>
              <a:tabLst>
                <a:tab pos="1892300" algn="l"/>
              </a:tabLst>
              <a:defRPr sz="3200"/>
            </a:pPr>
            <a:r>
              <a:t>Be parsimonious, capturing linguistically significant generalizations.</a:t>
            </a:r>
          </a:p>
          <a:p>
            <a:pPr marL="823558" indent="-506058">
              <a:lnSpc>
                <a:spcPts val="4300"/>
              </a:lnSpc>
              <a:tabLst>
                <a:tab pos="1460500" algn="l"/>
              </a:tabLst>
              <a:defRPr sz="3600"/>
            </a:pPr>
            <a:r>
              <a:t>Why Formalize?</a:t>
            </a:r>
          </a:p>
          <a:p>
            <a:pPr lvl="1" marL="1249930" indent="-475230">
              <a:lnSpc>
                <a:spcPts val="3800"/>
              </a:lnSpc>
              <a:tabLst>
                <a:tab pos="1892300" algn="l"/>
              </a:tabLst>
              <a:defRPr sz="3200"/>
            </a:pPr>
            <a:r>
              <a:t>To formulate testable predictions</a:t>
            </a:r>
          </a:p>
          <a:p>
            <a:pPr lvl="1" marL="1249930" indent="-475230">
              <a:lnSpc>
                <a:spcPts val="3800"/>
              </a:lnSpc>
              <a:tabLst>
                <a:tab pos="1892300" algn="l"/>
              </a:tabLst>
              <a:defRPr sz="3200"/>
            </a:pPr>
            <a:r>
              <a:t>To check for consistency</a:t>
            </a:r>
          </a:p>
          <a:p>
            <a:pPr lvl="1" marL="1249930" indent="-475230">
              <a:lnSpc>
                <a:spcPts val="3800"/>
              </a:lnSpc>
              <a:tabLst>
                <a:tab pos="1892300" algn="l"/>
              </a:tabLst>
              <a:defRPr sz="3200"/>
            </a:pPr>
            <a:r>
              <a:t>To make it possible to get a computer to do it for us</a:t>
            </a:r>
          </a:p>
        </p:txBody>
      </p:sp>
      <p:sp>
        <p:nvSpPr>
          <p:cNvPr id="97" name="What We’re Trying To Do"/>
          <p:cNvSpPr txBox="1"/>
          <p:nvPr>
            <p:ph type="title"/>
          </p:nvPr>
        </p:nvSpPr>
        <p:spPr>
          <a:xfrm>
            <a:off x="1270000" y="571500"/>
            <a:ext cx="10464800" cy="1155700"/>
          </a:xfrm>
          <a:prstGeom prst="rect">
            <a:avLst/>
          </a:prstGeom>
        </p:spPr>
        <p:txBody>
          <a:bodyPr/>
          <a:lstStyle>
            <a:lvl1pPr>
              <a:lnSpc>
                <a:spcPts val="6700"/>
              </a:lnSpc>
              <a:defRPr sz="5600"/>
            </a:lvl1pPr>
          </a:lstStyle>
          <a:p>
            <a:pPr/>
            <a:r>
              <a:t>What We’re Trying To Do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xfrm>
            <a:off x="6400800" y="9283700"/>
            <a:ext cx="2032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Head Features from Lexical Entries, plus HFP"/>
          <p:cNvSpPr txBox="1"/>
          <p:nvPr>
            <p:ph type="title"/>
          </p:nvPr>
        </p:nvSpPr>
        <p:spPr>
          <a:xfrm>
            <a:off x="901700" y="584200"/>
            <a:ext cx="11696700" cy="1143000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Head Features from Lexical Entries, plus HFP</a:t>
            </a:r>
          </a:p>
        </p:txBody>
      </p:sp>
      <p:pic>
        <p:nvPicPr>
          <p:cNvPr id="273" name="image-113.pdf" descr="image-1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2260600"/>
            <a:ext cx="12139953" cy="6223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6" name="Group"/>
          <p:cNvGrpSpPr/>
          <p:nvPr/>
        </p:nvGrpSpPr>
        <p:grpSpPr>
          <a:xfrm>
            <a:off x="2237142" y="2902089"/>
            <a:ext cx="4067033" cy="3365576"/>
            <a:chOff x="0" y="0"/>
            <a:chExt cx="4067031" cy="3365575"/>
          </a:xfrm>
        </p:grpSpPr>
        <p:sp>
          <p:nvSpPr>
            <p:cNvPr id="274" name="Rectangle"/>
            <p:cNvSpPr/>
            <p:nvPr/>
          </p:nvSpPr>
          <p:spPr>
            <a:xfrm rot="3960000">
              <a:off x="1398515" y="51846"/>
              <a:ext cx="1270001" cy="3886481"/>
            </a:xfrm>
            <a:prstGeom prst="rect">
              <a:avLst/>
            </a:prstGeom>
            <a:solidFill>
              <a:srgbClr val="00F900">
                <a:alpha val="24812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75" name="Rectangle"/>
            <p:cNvSpPr/>
            <p:nvPr/>
          </p:nvSpPr>
          <p:spPr>
            <a:xfrm rot="840000">
              <a:off x="296027" y="419197"/>
              <a:ext cx="3609706" cy="1173968"/>
            </a:xfrm>
            <a:prstGeom prst="rect">
              <a:avLst/>
            </a:prstGeom>
            <a:solidFill>
              <a:srgbClr val="00F900">
                <a:alpha val="20300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77" name="Rectangle"/>
          <p:cNvSpPr/>
          <p:nvPr/>
        </p:nvSpPr>
        <p:spPr>
          <a:xfrm rot="3960000">
            <a:off x="5562147" y="4113371"/>
            <a:ext cx="1270001" cy="3617006"/>
          </a:xfrm>
          <a:prstGeom prst="rect">
            <a:avLst/>
          </a:prstGeom>
          <a:solidFill>
            <a:srgbClr val="0433FF">
              <a:alpha val="36090"/>
            </a:srgbClr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8" name="Rectangle"/>
          <p:cNvSpPr/>
          <p:nvPr/>
        </p:nvSpPr>
        <p:spPr>
          <a:xfrm rot="6660000">
            <a:off x="8902865" y="5317141"/>
            <a:ext cx="1270001" cy="3368115"/>
          </a:xfrm>
          <a:prstGeom prst="rect">
            <a:avLst/>
          </a:prstGeom>
          <a:solidFill>
            <a:srgbClr val="FFFB00">
              <a:alpha val="36090"/>
            </a:srgbClr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grpSp>
        <p:nvGrpSpPr>
          <p:cNvPr id="281" name="Group"/>
          <p:cNvGrpSpPr/>
          <p:nvPr/>
        </p:nvGrpSpPr>
        <p:grpSpPr>
          <a:xfrm>
            <a:off x="6047287" y="1518665"/>
            <a:ext cx="5287321" cy="3750391"/>
            <a:chOff x="0" y="0"/>
            <a:chExt cx="5287319" cy="3750389"/>
          </a:xfrm>
        </p:grpSpPr>
        <p:sp>
          <p:nvSpPr>
            <p:cNvPr id="279" name="Rectangle"/>
            <p:cNvSpPr/>
            <p:nvPr/>
          </p:nvSpPr>
          <p:spPr>
            <a:xfrm rot="3960000">
              <a:off x="2855582" y="801268"/>
              <a:ext cx="1270001" cy="3368108"/>
            </a:xfrm>
            <a:prstGeom prst="rect">
              <a:avLst/>
            </a:prstGeom>
            <a:solidFill>
              <a:srgbClr val="FF2600">
                <a:alpha val="27067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0" name="Rectangle"/>
            <p:cNvSpPr/>
            <p:nvPr/>
          </p:nvSpPr>
          <p:spPr>
            <a:xfrm rot="1080000">
              <a:off x="43312" y="750316"/>
              <a:ext cx="5026643" cy="1076465"/>
            </a:xfrm>
            <a:prstGeom prst="rect">
              <a:avLst/>
            </a:prstGeom>
            <a:solidFill>
              <a:srgbClr val="FF2600">
                <a:alpha val="24812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1"/>
      <p:bldP build="whole" bldLvl="1" animBg="1" rev="0" advAuto="0" spid="276" grpId="3"/>
      <p:bldP build="whole" bldLvl="1" animBg="1" rev="0" advAuto="0" spid="281" grpId="4"/>
      <p:bldP build="whole" bldLvl="1" animBg="1" rev="0" advAuto="0" spid="277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Valence Features:…"/>
          <p:cNvSpPr txBox="1"/>
          <p:nvPr>
            <p:ph type="title"/>
          </p:nvPr>
        </p:nvSpPr>
        <p:spPr>
          <a:xfrm>
            <a:off x="1193800" y="596900"/>
            <a:ext cx="10617200" cy="13843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t>Valence Features:  </a:t>
            </a:r>
          </a:p>
          <a:p>
            <a:pPr/>
            <a:r>
              <a:t>Lexicon, Rules, and the Valence Principle </a:t>
            </a:r>
          </a:p>
        </p:txBody>
      </p:sp>
      <p:pic>
        <p:nvPicPr>
          <p:cNvPr id="285" name="image-116.pdf" descr="image-1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600" y="2184400"/>
            <a:ext cx="11797694" cy="72665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3" name="Group"/>
          <p:cNvGrpSpPr/>
          <p:nvPr/>
        </p:nvGrpSpPr>
        <p:grpSpPr>
          <a:xfrm>
            <a:off x="2019300" y="4559300"/>
            <a:ext cx="10452100" cy="4267200"/>
            <a:chOff x="0" y="0"/>
            <a:chExt cx="10452100" cy="4267200"/>
          </a:xfrm>
        </p:grpSpPr>
        <p:sp>
          <p:nvSpPr>
            <p:cNvPr id="286" name="Rectangle"/>
            <p:cNvSpPr/>
            <p:nvPr/>
          </p:nvSpPr>
          <p:spPr>
            <a:xfrm>
              <a:off x="0" y="0"/>
              <a:ext cx="254000" cy="736600"/>
            </a:xfrm>
            <a:prstGeom prst="rect">
              <a:avLst/>
            </a:prstGeom>
            <a:solidFill>
              <a:srgbClr val="FF93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7" name="Rectangle"/>
            <p:cNvSpPr/>
            <p:nvPr/>
          </p:nvSpPr>
          <p:spPr>
            <a:xfrm>
              <a:off x="1701800" y="1206500"/>
              <a:ext cx="711200" cy="736600"/>
            </a:xfrm>
            <a:prstGeom prst="rect">
              <a:avLst/>
            </a:prstGeom>
            <a:solidFill>
              <a:srgbClr val="FF93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8" name="Rectangle"/>
            <p:cNvSpPr/>
            <p:nvPr/>
          </p:nvSpPr>
          <p:spPr>
            <a:xfrm>
              <a:off x="3619500" y="2387600"/>
              <a:ext cx="711200" cy="736600"/>
            </a:xfrm>
            <a:prstGeom prst="rect">
              <a:avLst/>
            </a:prstGeom>
            <a:solidFill>
              <a:srgbClr val="FF93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9" name="Rectangle"/>
            <p:cNvSpPr/>
            <p:nvPr/>
          </p:nvSpPr>
          <p:spPr>
            <a:xfrm>
              <a:off x="8039100" y="3530600"/>
              <a:ext cx="571500" cy="736600"/>
            </a:xfrm>
            <a:prstGeom prst="rect">
              <a:avLst/>
            </a:prstGeom>
            <a:solidFill>
              <a:srgbClr val="FF93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0" name="Rectangle"/>
            <p:cNvSpPr/>
            <p:nvPr/>
          </p:nvSpPr>
          <p:spPr>
            <a:xfrm>
              <a:off x="5537200" y="3530600"/>
              <a:ext cx="419100" cy="736600"/>
            </a:xfrm>
            <a:prstGeom prst="rect">
              <a:avLst/>
            </a:prstGeom>
            <a:solidFill>
              <a:srgbClr val="FF93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1" name="Rectangle"/>
            <p:cNvSpPr/>
            <p:nvPr/>
          </p:nvSpPr>
          <p:spPr>
            <a:xfrm>
              <a:off x="6934200" y="0"/>
              <a:ext cx="647700" cy="736600"/>
            </a:xfrm>
            <a:prstGeom prst="rect">
              <a:avLst/>
            </a:prstGeom>
            <a:solidFill>
              <a:srgbClr val="FF93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2" name="Rectangle"/>
            <p:cNvSpPr/>
            <p:nvPr/>
          </p:nvSpPr>
          <p:spPr>
            <a:xfrm>
              <a:off x="9740900" y="0"/>
              <a:ext cx="711200" cy="736600"/>
            </a:xfrm>
            <a:prstGeom prst="rect">
              <a:avLst/>
            </a:prstGeom>
            <a:solidFill>
              <a:srgbClr val="FF93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296" name="Group"/>
          <p:cNvGrpSpPr/>
          <p:nvPr/>
        </p:nvGrpSpPr>
        <p:grpSpPr>
          <a:xfrm>
            <a:off x="2806699" y="3594100"/>
            <a:ext cx="3251201" cy="1828800"/>
            <a:chOff x="0" y="0"/>
            <a:chExt cx="3251199" cy="1828800"/>
          </a:xfrm>
        </p:grpSpPr>
        <p:sp>
          <p:nvSpPr>
            <p:cNvPr id="294" name="Rectangle"/>
            <p:cNvSpPr/>
            <p:nvPr/>
          </p:nvSpPr>
          <p:spPr>
            <a:xfrm>
              <a:off x="0" y="0"/>
              <a:ext cx="1358901" cy="5715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5" name="Rectangle"/>
            <p:cNvSpPr/>
            <p:nvPr/>
          </p:nvSpPr>
          <p:spPr>
            <a:xfrm>
              <a:off x="1752600" y="1219200"/>
              <a:ext cx="1498600" cy="6096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00" name="Group"/>
          <p:cNvGrpSpPr/>
          <p:nvPr/>
        </p:nvGrpSpPr>
        <p:grpSpPr>
          <a:xfrm>
            <a:off x="6210300" y="2476500"/>
            <a:ext cx="4851400" cy="2832100"/>
            <a:chOff x="0" y="0"/>
            <a:chExt cx="4851400" cy="2832100"/>
          </a:xfrm>
        </p:grpSpPr>
        <p:sp>
          <p:nvSpPr>
            <p:cNvPr id="297" name="Rectangle"/>
            <p:cNvSpPr/>
            <p:nvPr/>
          </p:nvSpPr>
          <p:spPr>
            <a:xfrm>
              <a:off x="1689100" y="2057400"/>
              <a:ext cx="1676400" cy="774700"/>
            </a:xfrm>
            <a:prstGeom prst="rect">
              <a:avLst/>
            </a:prstGeom>
            <a:noFill/>
            <a:ln w="25400" cap="flat">
              <a:solidFill>
                <a:srgbClr val="00F9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8" name="Rectangle"/>
            <p:cNvSpPr/>
            <p:nvPr/>
          </p:nvSpPr>
          <p:spPr>
            <a:xfrm>
              <a:off x="3175000" y="901700"/>
              <a:ext cx="1676400" cy="800100"/>
            </a:xfrm>
            <a:prstGeom prst="rect">
              <a:avLst/>
            </a:prstGeom>
            <a:noFill/>
            <a:ln w="25400" cap="flat">
              <a:solidFill>
                <a:srgbClr val="00F9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9" name="Rectangle"/>
            <p:cNvSpPr/>
            <p:nvPr/>
          </p:nvSpPr>
          <p:spPr>
            <a:xfrm>
              <a:off x="0" y="0"/>
              <a:ext cx="1320800" cy="558800"/>
            </a:xfrm>
            <a:prstGeom prst="rect">
              <a:avLst/>
            </a:prstGeom>
            <a:noFill/>
            <a:ln w="25400" cap="flat">
              <a:solidFill>
                <a:srgbClr val="00F9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06" name="Group"/>
          <p:cNvGrpSpPr/>
          <p:nvPr/>
        </p:nvGrpSpPr>
        <p:grpSpPr>
          <a:xfrm>
            <a:off x="2794000" y="2184400"/>
            <a:ext cx="6489700" cy="4914900"/>
            <a:chOff x="0" y="0"/>
            <a:chExt cx="6489700" cy="4914900"/>
          </a:xfrm>
        </p:grpSpPr>
        <p:sp>
          <p:nvSpPr>
            <p:cNvPr id="301" name="Rectangle"/>
            <p:cNvSpPr/>
            <p:nvPr/>
          </p:nvSpPr>
          <p:spPr>
            <a:xfrm>
              <a:off x="5105400" y="4673600"/>
              <a:ext cx="1384300" cy="241300"/>
            </a:xfrm>
            <a:prstGeom prst="rect">
              <a:avLst/>
            </a:prstGeom>
            <a:solidFill>
              <a:srgbClr val="FFFB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2" name="Rectangle"/>
            <p:cNvSpPr/>
            <p:nvPr/>
          </p:nvSpPr>
          <p:spPr>
            <a:xfrm>
              <a:off x="3556000" y="3822700"/>
              <a:ext cx="1384300" cy="241300"/>
            </a:xfrm>
            <a:prstGeom prst="rect">
              <a:avLst/>
            </a:prstGeom>
            <a:solidFill>
              <a:srgbClr val="FFFB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3" name="Rectangle"/>
            <p:cNvSpPr/>
            <p:nvPr/>
          </p:nvSpPr>
          <p:spPr>
            <a:xfrm>
              <a:off x="1752600" y="2616200"/>
              <a:ext cx="1384300" cy="241300"/>
            </a:xfrm>
            <a:prstGeom prst="rect">
              <a:avLst/>
            </a:prstGeom>
            <a:solidFill>
              <a:srgbClr val="FFFB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4" name="Rectangle"/>
            <p:cNvSpPr/>
            <p:nvPr/>
          </p:nvSpPr>
          <p:spPr>
            <a:xfrm>
              <a:off x="0" y="1155700"/>
              <a:ext cx="1384300" cy="241300"/>
            </a:xfrm>
            <a:prstGeom prst="rect">
              <a:avLst/>
            </a:prstGeom>
            <a:solidFill>
              <a:srgbClr val="FFFB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5" name="Rectangle"/>
            <p:cNvSpPr/>
            <p:nvPr/>
          </p:nvSpPr>
          <p:spPr>
            <a:xfrm>
              <a:off x="3378200" y="0"/>
              <a:ext cx="1384300" cy="241300"/>
            </a:xfrm>
            <a:prstGeom prst="rect">
              <a:avLst/>
            </a:prstGeom>
            <a:solidFill>
              <a:srgbClr val="FFFB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11" name="Group"/>
          <p:cNvGrpSpPr/>
          <p:nvPr/>
        </p:nvGrpSpPr>
        <p:grpSpPr>
          <a:xfrm>
            <a:off x="4699000" y="5651500"/>
            <a:ext cx="3022601" cy="2070100"/>
            <a:chOff x="0" y="0"/>
            <a:chExt cx="3022600" cy="2070100"/>
          </a:xfrm>
        </p:grpSpPr>
        <p:sp>
          <p:nvSpPr>
            <p:cNvPr id="307" name="Rectangle"/>
            <p:cNvSpPr/>
            <p:nvPr/>
          </p:nvSpPr>
          <p:spPr>
            <a:xfrm>
              <a:off x="0" y="1168400"/>
              <a:ext cx="1358901" cy="330200"/>
            </a:xfrm>
            <a:prstGeom prst="rect">
              <a:avLst/>
            </a:prstGeom>
            <a:noFill/>
            <a:ln w="25400" cap="flat">
              <a:solidFill>
                <a:srgbClr val="0433FF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8" name="Rectangle"/>
            <p:cNvSpPr/>
            <p:nvPr/>
          </p:nvSpPr>
          <p:spPr>
            <a:xfrm>
              <a:off x="0" y="1739900"/>
              <a:ext cx="1358901" cy="330200"/>
            </a:xfrm>
            <a:prstGeom prst="rect">
              <a:avLst/>
            </a:prstGeom>
            <a:noFill/>
            <a:ln w="25400" cap="flat">
              <a:solidFill>
                <a:srgbClr val="0433FF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9" name="Rectangle"/>
            <p:cNvSpPr/>
            <p:nvPr/>
          </p:nvSpPr>
          <p:spPr>
            <a:xfrm>
              <a:off x="1663700" y="0"/>
              <a:ext cx="1358901" cy="330200"/>
            </a:xfrm>
            <a:prstGeom prst="rect">
              <a:avLst/>
            </a:prstGeom>
            <a:noFill/>
            <a:ln w="25400" cap="flat">
              <a:solidFill>
                <a:srgbClr val="0433FF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0" name="Rectangle"/>
            <p:cNvSpPr/>
            <p:nvPr/>
          </p:nvSpPr>
          <p:spPr>
            <a:xfrm>
              <a:off x="1663700" y="584200"/>
              <a:ext cx="1358901" cy="330200"/>
            </a:xfrm>
            <a:prstGeom prst="rect">
              <a:avLst/>
            </a:prstGeom>
            <a:noFill/>
            <a:ln w="25400" cap="flat">
              <a:solidFill>
                <a:srgbClr val="0433FF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14" name="Group"/>
          <p:cNvGrpSpPr/>
          <p:nvPr/>
        </p:nvGrpSpPr>
        <p:grpSpPr>
          <a:xfrm>
            <a:off x="7912100" y="7150100"/>
            <a:ext cx="2552701" cy="1689100"/>
            <a:chOff x="0" y="0"/>
            <a:chExt cx="2552700" cy="1689100"/>
          </a:xfrm>
        </p:grpSpPr>
        <p:sp>
          <p:nvSpPr>
            <p:cNvPr id="312" name="Rectangle"/>
            <p:cNvSpPr/>
            <p:nvPr/>
          </p:nvSpPr>
          <p:spPr>
            <a:xfrm>
              <a:off x="0" y="0"/>
              <a:ext cx="1358901" cy="508000"/>
            </a:xfrm>
            <a:prstGeom prst="rect">
              <a:avLst/>
            </a:prstGeom>
            <a:noFill/>
            <a:ln w="25400" cap="flat">
              <a:solidFill>
                <a:srgbClr val="9437FF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3" name="Rectangle"/>
            <p:cNvSpPr/>
            <p:nvPr/>
          </p:nvSpPr>
          <p:spPr>
            <a:xfrm>
              <a:off x="1193800" y="1143000"/>
              <a:ext cx="1358901" cy="546100"/>
            </a:xfrm>
            <a:prstGeom prst="rect">
              <a:avLst/>
            </a:prstGeom>
            <a:noFill/>
            <a:ln w="25400" cap="flat">
              <a:solidFill>
                <a:srgbClr val="9437FF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19" name="Group"/>
          <p:cNvGrpSpPr/>
          <p:nvPr/>
        </p:nvGrpSpPr>
        <p:grpSpPr>
          <a:xfrm>
            <a:off x="2730500" y="4546600"/>
            <a:ext cx="3365500" cy="1930400"/>
            <a:chOff x="0" y="0"/>
            <a:chExt cx="3365500" cy="1930400"/>
          </a:xfrm>
        </p:grpSpPr>
        <p:sp>
          <p:nvSpPr>
            <p:cNvPr id="315" name="Rectangle"/>
            <p:cNvSpPr/>
            <p:nvPr/>
          </p:nvSpPr>
          <p:spPr>
            <a:xfrm>
              <a:off x="12700" y="1676400"/>
              <a:ext cx="1358901" cy="254000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6" name="Rectangle"/>
            <p:cNvSpPr/>
            <p:nvPr/>
          </p:nvSpPr>
          <p:spPr>
            <a:xfrm>
              <a:off x="0" y="1181100"/>
              <a:ext cx="1651000" cy="254000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7" name="Rectangle"/>
            <p:cNvSpPr/>
            <p:nvPr/>
          </p:nvSpPr>
          <p:spPr>
            <a:xfrm>
              <a:off x="1828800" y="533400"/>
              <a:ext cx="1358901" cy="254000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8" name="Rectangle"/>
            <p:cNvSpPr/>
            <p:nvPr/>
          </p:nvSpPr>
          <p:spPr>
            <a:xfrm>
              <a:off x="1752600" y="0"/>
              <a:ext cx="1612900" cy="254000"/>
            </a:xfrm>
            <a:prstGeom prst="rect">
              <a:avLst/>
            </a:prstGeom>
            <a:noFill/>
            <a:ln w="25400" cap="flat">
              <a:solidFill>
                <a:srgbClr val="9411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aphicFrame>
        <p:nvGraphicFramePr>
          <p:cNvPr id="320" name="Table 1"/>
          <p:cNvGraphicFramePr/>
          <p:nvPr/>
        </p:nvGraphicFramePr>
        <p:xfrm>
          <a:off x="1079500" y="7874000"/>
          <a:ext cx="2641600" cy="11557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1320800"/>
                <a:gridCol w="1320800"/>
              </a:tblGrid>
              <a:tr h="393701">
                <a:tc>
                  <a:txBody>
                    <a:bodyPr/>
                    <a:lstStyle/>
                    <a:p>
                      <a:pPr>
                        <a:lnSpc>
                          <a:spcPts val="5700"/>
                        </a:lnSpc>
                        <a:tabLst>
                          <a:tab pos="1066800" algn="l"/>
                          <a:tab pos="1320800" algn="l"/>
                        </a:tabLst>
                        <a:defRPr sz="4800"/>
                      </a:pP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63500" marR="50800" algn="l">
                        <a:lnSpc>
                          <a:spcPts val="2800"/>
                        </a:lnSpc>
                        <a:tabLst>
                          <a:tab pos="1130300" algn="l"/>
                          <a:tab pos="1320800" algn="l"/>
                        </a:tabLst>
                      </a:pPr>
                      <a:r>
                        <a:rPr sz="2400">
                          <a:solidFill>
                            <a:srgbClr val="011993"/>
                          </a:solidFill>
                          <a:latin typeface="+mn-lt"/>
                          <a:ea typeface="+mn-ea"/>
                          <a:cs typeface="+mn-cs"/>
                          <a:sym typeface="Times Roman"/>
                        </a:rPr>
                        <a:t>Lexicon</a:t>
                      </a: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0997">
                <a:tc>
                  <a:txBody>
                    <a:bodyPr/>
                    <a:lstStyle/>
                    <a:p>
                      <a:pPr>
                        <a:lnSpc>
                          <a:spcPts val="5700"/>
                        </a:lnSpc>
                        <a:tabLst>
                          <a:tab pos="1066800" algn="l"/>
                          <a:tab pos="1320800" algn="l"/>
                        </a:tabLst>
                        <a:defRPr sz="4800"/>
                      </a:pP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63500" marR="50800" algn="l">
                        <a:lnSpc>
                          <a:spcPts val="2800"/>
                        </a:lnSpc>
                        <a:tabLst>
                          <a:tab pos="1130300" algn="l"/>
                          <a:tab pos="1320800" algn="l"/>
                        </a:tabLst>
                      </a:pPr>
                      <a:r>
                        <a:rPr sz="2400">
                          <a:solidFill>
                            <a:srgbClr val="011993"/>
                          </a:solidFill>
                          <a:latin typeface="+mn-lt"/>
                          <a:ea typeface="+mn-ea"/>
                          <a:cs typeface="+mn-cs"/>
                          <a:sym typeface="Times Roman"/>
                        </a:rPr>
                        <a:t>Val. Prin.</a:t>
                      </a: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381001">
                <a:tc>
                  <a:txBody>
                    <a:bodyPr/>
                    <a:lstStyle/>
                    <a:p>
                      <a:pPr>
                        <a:lnSpc>
                          <a:spcPts val="5700"/>
                        </a:lnSpc>
                        <a:tabLst>
                          <a:tab pos="1066800" algn="l"/>
                          <a:tab pos="1320800" algn="l"/>
                        </a:tabLst>
                        <a:defRPr sz="4800"/>
                      </a:pP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63500" marR="50800" algn="l">
                        <a:lnSpc>
                          <a:spcPts val="2800"/>
                        </a:lnSpc>
                        <a:tabLst>
                          <a:tab pos="1130300" algn="l"/>
                          <a:tab pos="1320800" algn="l"/>
                        </a:tabLst>
                      </a:pPr>
                      <a:r>
                        <a:rPr sz="2400">
                          <a:solidFill>
                            <a:srgbClr val="011993"/>
                          </a:solidFill>
                          <a:latin typeface="+mn-lt"/>
                          <a:ea typeface="+mn-ea"/>
                          <a:cs typeface="+mn-cs"/>
                          <a:sym typeface="Times Roman"/>
                        </a:rPr>
                        <a:t>Rules</a:t>
                      </a:r>
                    </a:p>
                  </a:txBody>
                  <a:tcPr marL="38100" marR="38100" marT="38100" marB="381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21" name="Rectangle"/>
          <p:cNvSpPr/>
          <p:nvPr/>
        </p:nvSpPr>
        <p:spPr>
          <a:xfrm>
            <a:off x="1346200" y="7899400"/>
            <a:ext cx="673100" cy="279400"/>
          </a:xfrm>
          <a:prstGeom prst="rect">
            <a:avLst/>
          </a:prstGeom>
          <a:solidFill>
            <a:srgbClr val="FF9300">
              <a:alpha val="58646"/>
            </a:srgbClr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2" name="Rectangle"/>
          <p:cNvSpPr/>
          <p:nvPr/>
        </p:nvSpPr>
        <p:spPr>
          <a:xfrm>
            <a:off x="1333500" y="8724900"/>
            <a:ext cx="800100" cy="241300"/>
          </a:xfrm>
          <a:prstGeom prst="rect">
            <a:avLst/>
          </a:prstGeom>
          <a:solidFill>
            <a:srgbClr val="FFFB00">
              <a:alpha val="53383"/>
            </a:srgbClr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3" name="Rectangle"/>
          <p:cNvSpPr/>
          <p:nvPr/>
        </p:nvSpPr>
        <p:spPr>
          <a:xfrm>
            <a:off x="1485900" y="8382000"/>
            <a:ext cx="508000" cy="152400"/>
          </a:xfrm>
          <a:prstGeom prst="rect">
            <a:avLst/>
          </a:pr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4" name="Rectangle"/>
          <p:cNvSpPr/>
          <p:nvPr/>
        </p:nvSpPr>
        <p:spPr>
          <a:xfrm>
            <a:off x="1231900" y="7823200"/>
            <a:ext cx="2603500" cy="1270000"/>
          </a:xfrm>
          <a:prstGeom prst="rect">
            <a:avLst/>
          </a:prstGeom>
          <a:ln w="25400">
            <a:solidFill>
              <a:srgbClr val="0119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25" name="Key"/>
          <p:cNvSpPr txBox="1"/>
          <p:nvPr/>
        </p:nvSpPr>
        <p:spPr>
          <a:xfrm>
            <a:off x="2070534" y="7277100"/>
            <a:ext cx="646832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lnSpc>
                <a:spcPts val="3300"/>
              </a:lnSpc>
              <a:defRPr sz="2800">
                <a:solidFill>
                  <a:srgbClr val="011993"/>
                </a:solidFill>
              </a:defRPr>
            </a:lvl1pPr>
          </a:lstStyle>
          <a:p>
            <a:pPr/>
            <a:r>
              <a:t>Key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1" grpId="3"/>
      <p:bldP build="whole" bldLvl="1" animBg="1" rev="0" advAuto="0" spid="296" grpId="5"/>
      <p:bldP build="whole" bldLvl="1" animBg="1" rev="0" advAuto="0" spid="319" grpId="4"/>
      <p:bldP build="whole" bldLvl="1" animBg="1" rev="0" advAuto="0" spid="306" grpId="7"/>
      <p:bldP build="whole" bldLvl="1" animBg="1" rev="0" advAuto="0" spid="293" grpId="1"/>
      <p:bldP build="whole" bldLvl="1" animBg="1" rev="0" advAuto="0" spid="314" grpId="2"/>
      <p:bldP build="whole" bldLvl="1" animBg="1" rev="0" advAuto="0" spid="300" grpId="6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equired Identities:  Grammar Rules"/>
          <p:cNvSpPr txBox="1"/>
          <p:nvPr>
            <p:ph type="title"/>
          </p:nvPr>
        </p:nvSpPr>
        <p:spPr>
          <a:xfrm>
            <a:off x="1270000" y="558800"/>
            <a:ext cx="10464800" cy="927100"/>
          </a:xfrm>
          <a:prstGeom prst="rect">
            <a:avLst/>
          </a:prstGeom>
        </p:spPr>
        <p:txBody>
          <a:bodyPr/>
          <a:lstStyle/>
          <a:p>
            <a:pPr/>
            <a:r>
              <a:t>Required Identities:  Grammar Rules</a:t>
            </a:r>
          </a:p>
        </p:txBody>
      </p:sp>
      <p:pic>
        <p:nvPicPr>
          <p:cNvPr id="328" name="image-117.pdf" descr="image-1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2900" y="1689100"/>
            <a:ext cx="9528822" cy="78839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1" name="Group"/>
          <p:cNvGrpSpPr/>
          <p:nvPr/>
        </p:nvGrpSpPr>
        <p:grpSpPr>
          <a:xfrm>
            <a:off x="6858000" y="7988300"/>
            <a:ext cx="2844801" cy="660400"/>
            <a:chOff x="0" y="0"/>
            <a:chExt cx="2844800" cy="660400"/>
          </a:xfrm>
        </p:grpSpPr>
        <p:sp>
          <p:nvSpPr>
            <p:cNvPr id="329" name="Rectangle"/>
            <p:cNvSpPr/>
            <p:nvPr/>
          </p:nvSpPr>
          <p:spPr>
            <a:xfrm>
              <a:off x="2501900" y="342900"/>
              <a:ext cx="342901" cy="3175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0" name="Rectangle"/>
            <p:cNvSpPr/>
            <p:nvPr/>
          </p:nvSpPr>
          <p:spPr>
            <a:xfrm>
              <a:off x="0" y="0"/>
              <a:ext cx="342901" cy="3175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34" name="Group"/>
          <p:cNvGrpSpPr/>
          <p:nvPr/>
        </p:nvGrpSpPr>
        <p:grpSpPr>
          <a:xfrm>
            <a:off x="6197600" y="6731000"/>
            <a:ext cx="1854201" cy="647700"/>
            <a:chOff x="0" y="0"/>
            <a:chExt cx="1854200" cy="647700"/>
          </a:xfrm>
        </p:grpSpPr>
        <p:sp>
          <p:nvSpPr>
            <p:cNvPr id="332" name="Rectangle"/>
            <p:cNvSpPr/>
            <p:nvPr/>
          </p:nvSpPr>
          <p:spPr>
            <a:xfrm>
              <a:off x="1511300" y="0"/>
              <a:ext cx="342901" cy="3175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3" name="Rectangle"/>
            <p:cNvSpPr/>
            <p:nvPr/>
          </p:nvSpPr>
          <p:spPr>
            <a:xfrm>
              <a:off x="0" y="330200"/>
              <a:ext cx="342901" cy="3175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37" name="Group"/>
          <p:cNvGrpSpPr/>
          <p:nvPr/>
        </p:nvGrpSpPr>
        <p:grpSpPr>
          <a:xfrm>
            <a:off x="4279900" y="5461000"/>
            <a:ext cx="2641601" cy="647700"/>
            <a:chOff x="0" y="0"/>
            <a:chExt cx="2641600" cy="647700"/>
          </a:xfrm>
        </p:grpSpPr>
        <p:sp>
          <p:nvSpPr>
            <p:cNvPr id="335" name="Rectangle"/>
            <p:cNvSpPr/>
            <p:nvPr/>
          </p:nvSpPr>
          <p:spPr>
            <a:xfrm>
              <a:off x="2298700" y="0"/>
              <a:ext cx="342901" cy="3175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6" name="Rectangle"/>
            <p:cNvSpPr/>
            <p:nvPr/>
          </p:nvSpPr>
          <p:spPr>
            <a:xfrm>
              <a:off x="0" y="330200"/>
              <a:ext cx="342901" cy="3175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40" name="Group"/>
          <p:cNvGrpSpPr/>
          <p:nvPr/>
        </p:nvGrpSpPr>
        <p:grpSpPr>
          <a:xfrm>
            <a:off x="1524000" y="4191000"/>
            <a:ext cx="4432301" cy="609600"/>
            <a:chOff x="0" y="0"/>
            <a:chExt cx="4432300" cy="609600"/>
          </a:xfrm>
        </p:grpSpPr>
        <p:sp>
          <p:nvSpPr>
            <p:cNvPr id="338" name="Rectangle"/>
            <p:cNvSpPr/>
            <p:nvPr/>
          </p:nvSpPr>
          <p:spPr>
            <a:xfrm>
              <a:off x="4089400" y="292100"/>
              <a:ext cx="342901" cy="3175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9" name="Rectangle"/>
            <p:cNvSpPr/>
            <p:nvPr/>
          </p:nvSpPr>
          <p:spPr>
            <a:xfrm>
              <a:off x="0" y="0"/>
              <a:ext cx="342901" cy="3175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43" name="Group"/>
          <p:cNvGrpSpPr/>
          <p:nvPr/>
        </p:nvGrpSpPr>
        <p:grpSpPr>
          <a:xfrm>
            <a:off x="3213100" y="2895600"/>
            <a:ext cx="6769101" cy="647700"/>
            <a:chOff x="0" y="0"/>
            <a:chExt cx="6769100" cy="647700"/>
          </a:xfrm>
        </p:grpSpPr>
        <p:sp>
          <p:nvSpPr>
            <p:cNvPr id="341" name="Rectangle"/>
            <p:cNvSpPr/>
            <p:nvPr/>
          </p:nvSpPr>
          <p:spPr>
            <a:xfrm>
              <a:off x="6426200" y="330200"/>
              <a:ext cx="342901" cy="3175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2" name="Rectangle"/>
            <p:cNvSpPr/>
            <p:nvPr/>
          </p:nvSpPr>
          <p:spPr>
            <a:xfrm>
              <a:off x="0" y="0"/>
              <a:ext cx="342901" cy="3175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46" name="Group"/>
          <p:cNvGrpSpPr/>
          <p:nvPr/>
        </p:nvGrpSpPr>
        <p:grpSpPr>
          <a:xfrm>
            <a:off x="8064500" y="4191000"/>
            <a:ext cx="2946401" cy="609600"/>
            <a:chOff x="0" y="0"/>
            <a:chExt cx="2946400" cy="609600"/>
          </a:xfrm>
        </p:grpSpPr>
        <p:sp>
          <p:nvSpPr>
            <p:cNvPr id="344" name="Rectangle"/>
            <p:cNvSpPr/>
            <p:nvPr/>
          </p:nvSpPr>
          <p:spPr>
            <a:xfrm>
              <a:off x="2603500" y="292100"/>
              <a:ext cx="342901" cy="3175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5" name="Rectangle"/>
            <p:cNvSpPr/>
            <p:nvPr/>
          </p:nvSpPr>
          <p:spPr>
            <a:xfrm>
              <a:off x="0" y="0"/>
              <a:ext cx="342901" cy="3175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1" grpId="1"/>
      <p:bldP build="whole" bldLvl="1" animBg="1" rev="0" advAuto="0" spid="337" grpId="3"/>
      <p:bldP build="whole" bldLvl="1" animBg="1" rev="0" advAuto="0" spid="343" grpId="6"/>
      <p:bldP build="whole" bldLvl="1" animBg="1" rev="0" advAuto="0" spid="334" grpId="2"/>
      <p:bldP build="whole" bldLvl="1" animBg="1" rev="0" advAuto="0" spid="340" grpId="4"/>
      <p:bldP build="whole" bldLvl="1" animBg="1" rev="0" advAuto="0" spid="346" grpId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wo Semantic Features:  the Lexicon &amp; SIP"/>
          <p:cNvSpPr txBox="1"/>
          <p:nvPr>
            <p:ph type="title"/>
          </p:nvPr>
        </p:nvSpPr>
        <p:spPr>
          <a:xfrm>
            <a:off x="723900" y="609600"/>
            <a:ext cx="11709400" cy="977900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Two Semantic Features:  the Lexicon &amp; SIP </a:t>
            </a:r>
          </a:p>
        </p:txBody>
      </p:sp>
      <p:pic>
        <p:nvPicPr>
          <p:cNvPr id="349" name="image-119.pdf" descr="image-1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900" y="1638300"/>
            <a:ext cx="11050301" cy="74560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7" name="Group"/>
          <p:cNvGrpSpPr/>
          <p:nvPr/>
        </p:nvGrpSpPr>
        <p:grpSpPr>
          <a:xfrm>
            <a:off x="1117600" y="4064000"/>
            <a:ext cx="10782300" cy="4102100"/>
            <a:chOff x="0" y="0"/>
            <a:chExt cx="10782300" cy="4102100"/>
          </a:xfrm>
        </p:grpSpPr>
        <p:sp>
          <p:nvSpPr>
            <p:cNvPr id="350" name="Rectangle"/>
            <p:cNvSpPr/>
            <p:nvPr/>
          </p:nvSpPr>
          <p:spPr>
            <a:xfrm>
              <a:off x="0" y="0"/>
              <a:ext cx="1447800" cy="495300"/>
            </a:xfrm>
            <a:prstGeom prst="rect">
              <a:avLst/>
            </a:prstGeom>
            <a:solidFill>
              <a:srgbClr val="FF93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1" name="Rectangle"/>
            <p:cNvSpPr/>
            <p:nvPr/>
          </p:nvSpPr>
          <p:spPr>
            <a:xfrm>
              <a:off x="1765300" y="1181100"/>
              <a:ext cx="1295400" cy="495300"/>
            </a:xfrm>
            <a:prstGeom prst="rect">
              <a:avLst/>
            </a:prstGeom>
            <a:solidFill>
              <a:srgbClr val="FF93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2" name="Rectangle"/>
            <p:cNvSpPr/>
            <p:nvPr/>
          </p:nvSpPr>
          <p:spPr>
            <a:xfrm>
              <a:off x="3517900" y="2374900"/>
              <a:ext cx="1295400" cy="495300"/>
            </a:xfrm>
            <a:prstGeom prst="rect">
              <a:avLst/>
            </a:prstGeom>
            <a:solidFill>
              <a:srgbClr val="FF93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3" name="Rectangle"/>
            <p:cNvSpPr/>
            <p:nvPr/>
          </p:nvSpPr>
          <p:spPr>
            <a:xfrm>
              <a:off x="7874000" y="3606800"/>
              <a:ext cx="1295400" cy="495300"/>
            </a:xfrm>
            <a:prstGeom prst="rect">
              <a:avLst/>
            </a:prstGeom>
            <a:solidFill>
              <a:srgbClr val="FF93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4" name="Rectangle"/>
            <p:cNvSpPr/>
            <p:nvPr/>
          </p:nvSpPr>
          <p:spPr>
            <a:xfrm>
              <a:off x="5245100" y="3606800"/>
              <a:ext cx="1447800" cy="495300"/>
            </a:xfrm>
            <a:prstGeom prst="rect">
              <a:avLst/>
            </a:prstGeom>
            <a:solidFill>
              <a:srgbClr val="FF93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5" name="Rectangle"/>
            <p:cNvSpPr/>
            <p:nvPr/>
          </p:nvSpPr>
          <p:spPr>
            <a:xfrm>
              <a:off x="6705600" y="0"/>
              <a:ext cx="1447800" cy="495300"/>
            </a:xfrm>
            <a:prstGeom prst="rect">
              <a:avLst/>
            </a:prstGeom>
            <a:solidFill>
              <a:srgbClr val="FF93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6" name="Rectangle"/>
            <p:cNvSpPr/>
            <p:nvPr/>
          </p:nvSpPr>
          <p:spPr>
            <a:xfrm>
              <a:off x="9334500" y="0"/>
              <a:ext cx="1447800" cy="495300"/>
            </a:xfrm>
            <a:prstGeom prst="rect">
              <a:avLst/>
            </a:prstGeom>
            <a:solidFill>
              <a:srgbClr val="FF9300">
                <a:alpha val="338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61" name="Group"/>
          <p:cNvGrpSpPr/>
          <p:nvPr/>
        </p:nvGrpSpPr>
        <p:grpSpPr>
          <a:xfrm>
            <a:off x="5981700" y="1638300"/>
            <a:ext cx="4622800" cy="2959100"/>
            <a:chOff x="0" y="0"/>
            <a:chExt cx="4622800" cy="2959100"/>
          </a:xfrm>
        </p:grpSpPr>
        <p:sp>
          <p:nvSpPr>
            <p:cNvPr id="358" name="Rectangle"/>
            <p:cNvSpPr/>
            <p:nvPr/>
          </p:nvSpPr>
          <p:spPr>
            <a:xfrm>
              <a:off x="1803400" y="2387600"/>
              <a:ext cx="1422400" cy="5715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9" name="Rectangle"/>
            <p:cNvSpPr/>
            <p:nvPr/>
          </p:nvSpPr>
          <p:spPr>
            <a:xfrm>
              <a:off x="3175000" y="1155700"/>
              <a:ext cx="1447800" cy="5715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60" name="Rectangle"/>
            <p:cNvSpPr/>
            <p:nvPr/>
          </p:nvSpPr>
          <p:spPr>
            <a:xfrm>
              <a:off x="0" y="0"/>
              <a:ext cx="1447800" cy="571500"/>
            </a:xfrm>
            <a:prstGeom prst="rect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64" name="Group"/>
          <p:cNvGrpSpPr/>
          <p:nvPr/>
        </p:nvGrpSpPr>
        <p:grpSpPr>
          <a:xfrm>
            <a:off x="7708900" y="6400800"/>
            <a:ext cx="2565400" cy="1790700"/>
            <a:chOff x="0" y="0"/>
            <a:chExt cx="2565400" cy="1790700"/>
          </a:xfrm>
        </p:grpSpPr>
        <p:sp>
          <p:nvSpPr>
            <p:cNvPr id="362" name="Rectangle"/>
            <p:cNvSpPr/>
            <p:nvPr/>
          </p:nvSpPr>
          <p:spPr>
            <a:xfrm>
              <a:off x="1257300" y="1219200"/>
              <a:ext cx="1308100" cy="571500"/>
            </a:xfrm>
            <a:prstGeom prst="rect">
              <a:avLst/>
            </a:prstGeom>
            <a:noFill/>
            <a:ln w="25400" cap="flat">
              <a:solidFill>
                <a:srgbClr val="00F9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63" name="Rectangle"/>
            <p:cNvSpPr/>
            <p:nvPr/>
          </p:nvSpPr>
          <p:spPr>
            <a:xfrm>
              <a:off x="0" y="0"/>
              <a:ext cx="1308100" cy="571500"/>
            </a:xfrm>
            <a:prstGeom prst="rect">
              <a:avLst/>
            </a:prstGeom>
            <a:noFill/>
            <a:ln w="25400" cap="flat">
              <a:solidFill>
                <a:srgbClr val="00F9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67" name="Group"/>
          <p:cNvGrpSpPr/>
          <p:nvPr/>
        </p:nvGrpSpPr>
        <p:grpSpPr>
          <a:xfrm>
            <a:off x="4648200" y="5207000"/>
            <a:ext cx="2832100" cy="1778000"/>
            <a:chOff x="0" y="0"/>
            <a:chExt cx="2832100" cy="1778000"/>
          </a:xfrm>
        </p:grpSpPr>
        <p:sp>
          <p:nvSpPr>
            <p:cNvPr id="365" name="Rectangle"/>
            <p:cNvSpPr/>
            <p:nvPr/>
          </p:nvSpPr>
          <p:spPr>
            <a:xfrm>
              <a:off x="0" y="1206500"/>
              <a:ext cx="1308100" cy="571500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66" name="Rectangle"/>
            <p:cNvSpPr/>
            <p:nvPr/>
          </p:nvSpPr>
          <p:spPr>
            <a:xfrm>
              <a:off x="1524000" y="0"/>
              <a:ext cx="1308100" cy="571500"/>
            </a:xfrm>
            <a:prstGeom prst="rect">
              <a:avLst/>
            </a:prstGeom>
            <a:noFill/>
            <a:ln w="25400" cap="flat">
              <a:solidFill>
                <a:srgbClr val="0096FF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371" name="Group"/>
          <p:cNvGrpSpPr/>
          <p:nvPr/>
        </p:nvGrpSpPr>
        <p:grpSpPr>
          <a:xfrm>
            <a:off x="2806700" y="2794000"/>
            <a:ext cx="3124200" cy="2984500"/>
            <a:chOff x="0" y="0"/>
            <a:chExt cx="3124200" cy="2984500"/>
          </a:xfrm>
        </p:grpSpPr>
        <p:sp>
          <p:nvSpPr>
            <p:cNvPr id="368" name="Rectangle"/>
            <p:cNvSpPr/>
            <p:nvPr/>
          </p:nvSpPr>
          <p:spPr>
            <a:xfrm>
              <a:off x="63500" y="2413000"/>
              <a:ext cx="1308100" cy="571500"/>
            </a:xfrm>
            <a:prstGeom prst="rect">
              <a:avLst/>
            </a:prstGeom>
            <a:noFill/>
            <a:ln w="25400" cap="flat">
              <a:solidFill>
                <a:srgbClr val="942193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69" name="Rectangle"/>
            <p:cNvSpPr/>
            <p:nvPr/>
          </p:nvSpPr>
          <p:spPr>
            <a:xfrm>
              <a:off x="1676400" y="1231900"/>
              <a:ext cx="1447800" cy="571500"/>
            </a:xfrm>
            <a:prstGeom prst="rect">
              <a:avLst/>
            </a:prstGeom>
            <a:noFill/>
            <a:ln w="25400" cap="flat">
              <a:solidFill>
                <a:srgbClr val="942193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70" name="Rectangle"/>
            <p:cNvSpPr/>
            <p:nvPr/>
          </p:nvSpPr>
          <p:spPr>
            <a:xfrm>
              <a:off x="0" y="0"/>
              <a:ext cx="1447800" cy="571500"/>
            </a:xfrm>
            <a:prstGeom prst="rect">
              <a:avLst/>
            </a:prstGeom>
            <a:noFill/>
            <a:ln w="25400" cap="flat">
              <a:solidFill>
                <a:srgbClr val="942193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4" grpId="2"/>
      <p:bldP build="whole" bldLvl="1" animBg="1" rev="0" advAuto="0" spid="371" grpId="4"/>
      <p:bldP build="whole" bldLvl="1" animBg="1" rev="0" advAuto="0" spid="357" grpId="1"/>
      <p:bldP build="whole" bldLvl="1" animBg="1" rev="0" advAuto="0" spid="361" grpId="5"/>
      <p:bldP build="whole" bldLvl="1" animBg="1" rev="0" advAuto="0" spid="367" grpId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STR Values and the SC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RESTR Values and the SCP</a:t>
            </a:r>
          </a:p>
        </p:txBody>
      </p:sp>
      <p:pic>
        <p:nvPicPr>
          <p:cNvPr id="374" name="image-120.pdf" descr="image-1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2044700"/>
            <a:ext cx="11961591" cy="7158888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Rectangle"/>
          <p:cNvSpPr/>
          <p:nvPr/>
        </p:nvSpPr>
        <p:spPr>
          <a:xfrm>
            <a:off x="1003300" y="4356100"/>
            <a:ext cx="1638300" cy="723900"/>
          </a:xfrm>
          <a:prstGeom prst="rect">
            <a:avLst/>
          </a:prstGeom>
          <a:solidFill>
            <a:srgbClr val="FF9300">
              <a:alpha val="33834"/>
            </a:srgbClr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76" name="Rectangle"/>
          <p:cNvSpPr/>
          <p:nvPr/>
        </p:nvSpPr>
        <p:spPr>
          <a:xfrm>
            <a:off x="2844800" y="5486400"/>
            <a:ext cx="2489200" cy="914400"/>
          </a:xfrm>
          <a:prstGeom prst="rect">
            <a:avLst/>
          </a:prstGeom>
          <a:solidFill>
            <a:srgbClr val="FF9300">
              <a:alpha val="33834"/>
            </a:srgbClr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77" name="Rectangle"/>
          <p:cNvSpPr/>
          <p:nvPr/>
        </p:nvSpPr>
        <p:spPr>
          <a:xfrm>
            <a:off x="6438900" y="7810500"/>
            <a:ext cx="1676400" cy="711200"/>
          </a:xfrm>
          <a:prstGeom prst="rect">
            <a:avLst/>
          </a:prstGeom>
          <a:solidFill>
            <a:srgbClr val="FF9300">
              <a:alpha val="33834"/>
            </a:srgbClr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78" name="Rectangle"/>
          <p:cNvSpPr/>
          <p:nvPr/>
        </p:nvSpPr>
        <p:spPr>
          <a:xfrm>
            <a:off x="9258300" y="7810500"/>
            <a:ext cx="2057400" cy="711200"/>
          </a:xfrm>
          <a:prstGeom prst="rect">
            <a:avLst/>
          </a:prstGeom>
          <a:solidFill>
            <a:srgbClr val="FF9300">
              <a:alpha val="33834"/>
            </a:srgbClr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79" name="Rectangle"/>
          <p:cNvSpPr/>
          <p:nvPr/>
        </p:nvSpPr>
        <p:spPr>
          <a:xfrm>
            <a:off x="7696200" y="4368800"/>
            <a:ext cx="1968500" cy="876300"/>
          </a:xfrm>
          <a:prstGeom prst="rect">
            <a:avLst/>
          </a:prstGeom>
          <a:solidFill>
            <a:srgbClr val="FF9300">
              <a:alpha val="33834"/>
            </a:srgbClr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80" name="Rectangle"/>
          <p:cNvSpPr/>
          <p:nvPr/>
        </p:nvSpPr>
        <p:spPr>
          <a:xfrm>
            <a:off x="10858500" y="4381500"/>
            <a:ext cx="1752600" cy="698500"/>
          </a:xfrm>
          <a:prstGeom prst="rect">
            <a:avLst/>
          </a:prstGeom>
          <a:solidFill>
            <a:srgbClr val="FF9300">
              <a:alpha val="33834"/>
            </a:srgbClr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81" name="Rectangle"/>
          <p:cNvSpPr/>
          <p:nvPr/>
        </p:nvSpPr>
        <p:spPr>
          <a:xfrm>
            <a:off x="5232400" y="6680200"/>
            <a:ext cx="203200" cy="215900"/>
          </a:xfrm>
          <a:prstGeom prst="rect">
            <a:avLst/>
          </a:prstGeom>
          <a:solidFill>
            <a:srgbClr val="FF9300">
              <a:alpha val="33834"/>
            </a:srgbClr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An Ungrammatic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An Ungrammatical Example</a:t>
            </a:r>
          </a:p>
        </p:txBody>
      </p:sp>
      <p:pic>
        <p:nvPicPr>
          <p:cNvPr id="385" name="image-121.pdf" descr="image-1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5900" y="1765300"/>
            <a:ext cx="8551379" cy="5549902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What’s wrong with this sentence?"/>
          <p:cNvSpPr txBox="1"/>
          <p:nvPr/>
        </p:nvSpPr>
        <p:spPr>
          <a:xfrm>
            <a:off x="1231900" y="7645400"/>
            <a:ext cx="9664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tabLst>
                <a:tab pos="1066800" algn="l"/>
                <a:tab pos="9690100" algn="l"/>
              </a:tabLst>
            </a:lvl1pPr>
          </a:lstStyle>
          <a:p>
            <a:pPr/>
            <a:r>
              <a:t>What’s wrong with this sentence?</a:t>
            </a:r>
          </a:p>
        </p:txBody>
      </p:sp>
      <p:sp>
        <p:nvSpPr>
          <p:cNvPr id="3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An Ungrammatic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An Ungrammatical Example</a:t>
            </a:r>
          </a:p>
        </p:txBody>
      </p:sp>
      <p:sp>
        <p:nvSpPr>
          <p:cNvPr id="390" name="What’s wrong with this sentence?"/>
          <p:cNvSpPr txBox="1"/>
          <p:nvPr/>
        </p:nvSpPr>
        <p:spPr>
          <a:xfrm>
            <a:off x="1244600" y="7645400"/>
            <a:ext cx="96647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tabLst>
                <a:tab pos="1066800" algn="l"/>
                <a:tab pos="9690100" algn="l"/>
              </a:tabLst>
            </a:lvl1pPr>
          </a:lstStyle>
          <a:p>
            <a:pPr/>
            <a:r>
              <a:t>What’s wrong with this sentence?</a:t>
            </a:r>
          </a:p>
        </p:txBody>
      </p:sp>
      <p:pic>
        <p:nvPicPr>
          <p:cNvPr id="391" name="image-122.pdf" descr="image-1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0" y="2451100"/>
            <a:ext cx="11514652" cy="4851401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o what?"/>
          <p:cNvSpPr txBox="1"/>
          <p:nvPr/>
        </p:nvSpPr>
        <p:spPr>
          <a:xfrm>
            <a:off x="2971800" y="8343900"/>
            <a:ext cx="203433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>
                <a:solidFill>
                  <a:srgbClr val="FF2600"/>
                </a:solidFill>
              </a:defRPr>
            </a:lvl1pPr>
          </a:lstStyle>
          <a:p>
            <a:pPr/>
            <a:r>
              <a:t>So what?</a:t>
            </a:r>
          </a:p>
        </p:txBody>
      </p:sp>
      <p:sp>
        <p:nvSpPr>
          <p:cNvPr id="3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An Ungrammatical Example"/>
          <p:cNvSpPr txBox="1"/>
          <p:nvPr>
            <p:ph type="title"/>
          </p:nvPr>
        </p:nvSpPr>
        <p:spPr>
          <a:xfrm>
            <a:off x="1270000" y="571500"/>
            <a:ext cx="10464800" cy="1143000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An Ungrammatical Example</a:t>
            </a:r>
          </a:p>
        </p:txBody>
      </p:sp>
      <p:sp>
        <p:nvSpPr>
          <p:cNvPr id="396" name="The Valence Principle"/>
          <p:cNvSpPr txBox="1"/>
          <p:nvPr/>
        </p:nvSpPr>
        <p:spPr>
          <a:xfrm>
            <a:off x="1676400" y="1943100"/>
            <a:ext cx="5334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tabLst>
                <a:tab pos="1066800" algn="l"/>
                <a:tab pos="5359400" algn="l"/>
              </a:tabLst>
            </a:lvl1pPr>
          </a:lstStyle>
          <a:p>
            <a:pPr/>
            <a:r>
              <a:t>The Valence Principle</a:t>
            </a:r>
          </a:p>
        </p:txBody>
      </p:sp>
      <p:pic>
        <p:nvPicPr>
          <p:cNvPr id="397" name="image-124.pdf" descr="image-12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0" y="2819400"/>
            <a:ext cx="10467904" cy="60579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0" name="Group"/>
          <p:cNvGrpSpPr/>
          <p:nvPr/>
        </p:nvGrpSpPr>
        <p:grpSpPr>
          <a:xfrm>
            <a:off x="5181600" y="4711700"/>
            <a:ext cx="3403603" cy="1841502"/>
            <a:chOff x="0" y="0"/>
            <a:chExt cx="3403602" cy="1841501"/>
          </a:xfrm>
        </p:grpSpPr>
        <p:sp>
          <p:nvSpPr>
            <p:cNvPr id="398" name="Oval"/>
            <p:cNvSpPr/>
            <p:nvPr/>
          </p:nvSpPr>
          <p:spPr>
            <a:xfrm>
              <a:off x="3035300" y="0"/>
              <a:ext cx="368303" cy="406402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99" name="Oval"/>
            <p:cNvSpPr/>
            <p:nvPr/>
          </p:nvSpPr>
          <p:spPr>
            <a:xfrm>
              <a:off x="0" y="1435100"/>
              <a:ext cx="368303" cy="406402"/>
            </a:xfrm>
            <a:prstGeom prst="ellipse">
              <a:avLst/>
            </a:prstGeom>
            <a:noFill/>
            <a:ln w="25400" cap="flat">
              <a:solidFill>
                <a:srgbClr val="FF2600"/>
              </a:solidFill>
              <a:prstDash val="sysDot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4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0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An Ungrammatical Example"/>
          <p:cNvSpPr txBox="1"/>
          <p:nvPr>
            <p:ph type="title"/>
          </p:nvPr>
        </p:nvSpPr>
        <p:spPr>
          <a:xfrm>
            <a:off x="1270000" y="571500"/>
            <a:ext cx="10464800" cy="1143000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An Ungrammatical Example</a:t>
            </a:r>
          </a:p>
        </p:txBody>
      </p:sp>
      <p:sp>
        <p:nvSpPr>
          <p:cNvPr id="404" name="Head Specifier Rule"/>
          <p:cNvSpPr txBox="1"/>
          <p:nvPr/>
        </p:nvSpPr>
        <p:spPr>
          <a:xfrm>
            <a:off x="1676400" y="1943100"/>
            <a:ext cx="5334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tabLst>
                <a:tab pos="1066800" algn="l"/>
                <a:tab pos="5359400" algn="l"/>
              </a:tabLst>
            </a:lvl1pPr>
          </a:lstStyle>
          <a:p>
            <a:pPr/>
            <a:r>
              <a:t>Head Specifier Rule</a:t>
            </a:r>
          </a:p>
        </p:txBody>
      </p:sp>
      <p:sp>
        <p:nvSpPr>
          <p:cNvPr id="405" name="Oval"/>
          <p:cNvSpPr/>
          <p:nvPr/>
        </p:nvSpPr>
        <p:spPr>
          <a:xfrm>
            <a:off x="8255000" y="4724400"/>
            <a:ext cx="368303" cy="406402"/>
          </a:xfrm>
          <a:prstGeom prst="ellipse">
            <a:avLst/>
          </a:prstGeom>
          <a:ln w="25400">
            <a:solidFill>
              <a:srgbClr val="FF2600"/>
            </a:solidFill>
            <a:prstDash val="sysDot"/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6" name="Oval"/>
          <p:cNvSpPr/>
          <p:nvPr/>
        </p:nvSpPr>
        <p:spPr>
          <a:xfrm>
            <a:off x="5130800" y="6197600"/>
            <a:ext cx="368303" cy="406402"/>
          </a:xfrm>
          <a:prstGeom prst="ellipse">
            <a:avLst/>
          </a:prstGeom>
          <a:ln w="25400">
            <a:solidFill>
              <a:srgbClr val="FF2600"/>
            </a:solidFill>
            <a:prstDash val="sysDot"/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407" name="Oval"/>
          <p:cNvSpPr/>
          <p:nvPr/>
        </p:nvSpPr>
        <p:spPr>
          <a:xfrm>
            <a:off x="1498600" y="4292600"/>
            <a:ext cx="368303" cy="406402"/>
          </a:xfrm>
          <a:prstGeom prst="ellipse">
            <a:avLst/>
          </a:prstGeom>
          <a:ln w="25400">
            <a:solidFill>
              <a:srgbClr val="FF2600"/>
            </a:solidFill>
            <a:prstDash val="sysDot"/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408" name="image-125.pdf" descr="image-1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600" y="2794000"/>
            <a:ext cx="10753196" cy="6223004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←contradiction→"/>
          <p:cNvSpPr txBox="1"/>
          <p:nvPr/>
        </p:nvSpPr>
        <p:spPr>
          <a:xfrm rot="1500000">
            <a:off x="2429977" y="5351629"/>
            <a:ext cx="32385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ts val="3300"/>
              </a:lnSpc>
              <a:tabLst>
                <a:tab pos="1066800" algn="l"/>
                <a:tab pos="3263900" algn="l"/>
              </a:tabLst>
              <a:defRPr sz="2800">
                <a:solidFill>
                  <a:srgbClr val="9437FF"/>
                </a:solidFill>
                <a:latin typeface="Symbol"/>
                <a:ea typeface="Symbol"/>
                <a:cs typeface="Symbol"/>
                <a:sym typeface="Symbol"/>
              </a:defRPr>
            </a:pPr>
            <a:r>
              <a:t>¬</a:t>
            </a:r>
            <a:r>
              <a:rPr>
                <a:latin typeface="+mn-lt"/>
                <a:ea typeface="+mn-ea"/>
                <a:cs typeface="+mn-cs"/>
                <a:sym typeface="Times Roman"/>
              </a:rPr>
              <a:t>contradiction</a:t>
            </a:r>
            <a:r>
              <a:t>®</a:t>
            </a:r>
          </a:p>
        </p:txBody>
      </p:sp>
      <p:sp>
        <p:nvSpPr>
          <p:cNvPr id="4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9" grpId="2"/>
      <p:bldP build="whole" bldLvl="1" animBg="1" rev="0" advAuto="0" spid="407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Exercise in Critical Think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Exercise in Critical Thinking</a:t>
            </a:r>
          </a:p>
        </p:txBody>
      </p:sp>
      <p:sp>
        <p:nvSpPr>
          <p:cNvPr id="413" name="Our grammar has come a long way since Ch 2, as we've added ways of representing different kinds of information:…"/>
          <p:cNvSpPr txBox="1"/>
          <p:nvPr>
            <p:ph type="body" idx="1"/>
          </p:nvPr>
        </p:nvSpPr>
        <p:spPr>
          <a:xfrm>
            <a:off x="1270000" y="1917700"/>
            <a:ext cx="10464800" cy="7124700"/>
          </a:xfrm>
          <a:prstGeom prst="rect">
            <a:avLst/>
          </a:prstGeom>
        </p:spPr>
        <p:txBody>
          <a:bodyPr/>
          <a:lstStyle/>
          <a:p>
            <a:pPr marL="1327002">
              <a:lnSpc>
                <a:spcPts val="3900"/>
              </a:lnSpc>
              <a:spcBef>
                <a:spcPts val="1700"/>
              </a:spcBef>
            </a:pPr>
            <a:r>
              <a:t>Our grammar has come a long way since Ch 2, as we've added ways of representing different kinds of information:</a:t>
            </a:r>
          </a:p>
          <a:p>
            <a:pPr lvl="1" marL="1280758" indent="-506058">
              <a:lnSpc>
                <a:spcPts val="3200"/>
              </a:lnSpc>
              <a:spcBef>
                <a:spcPts val="1700"/>
              </a:spcBef>
              <a:tabLst>
                <a:tab pos="1917700" algn="l"/>
              </a:tabLst>
              <a:defRPr sz="3600"/>
            </a:pPr>
            <a:r>
              <a:t>generalizations across categories</a:t>
            </a:r>
          </a:p>
          <a:p>
            <a:pPr lvl="1" marL="1280758" indent="-506058">
              <a:lnSpc>
                <a:spcPts val="3200"/>
              </a:lnSpc>
              <a:spcBef>
                <a:spcPts val="1700"/>
              </a:spcBef>
              <a:tabLst>
                <a:tab pos="1917700" algn="l"/>
              </a:tabLst>
              <a:defRPr sz="3600"/>
            </a:pPr>
            <a:r>
              <a:t>semantics</a:t>
            </a:r>
          </a:p>
          <a:p>
            <a:pPr lvl="1" marL="1280758" indent="-506058">
              <a:lnSpc>
                <a:spcPts val="3200"/>
              </a:lnSpc>
              <a:spcBef>
                <a:spcPts val="1700"/>
              </a:spcBef>
              <a:tabLst>
                <a:tab pos="1917700" algn="l"/>
              </a:tabLst>
              <a:defRPr sz="3600"/>
            </a:pPr>
            <a:r>
              <a:t>particular linguistic phenomena: valence, agreement, modification</a:t>
            </a:r>
          </a:p>
          <a:p>
            <a:pPr marL="1327002">
              <a:lnSpc>
                <a:spcPts val="3900"/>
              </a:lnSpc>
              <a:spcBef>
                <a:spcPts val="1700"/>
              </a:spcBef>
            </a:pPr>
            <a:r>
              <a:t>What else might we add?  What facts about language are as yet unrepresented in our model?</a:t>
            </a:r>
          </a:p>
        </p:txBody>
      </p:sp>
      <p:sp>
        <p:nvSpPr>
          <p:cNvPr id="4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Why does this matter to NLP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does this matter to NLP?</a:t>
            </a:r>
          </a:p>
        </p:txBody>
      </p:sp>
      <p:sp>
        <p:nvSpPr>
          <p:cNvPr id="101" name="Understand how language works =&gt; better positioned to build technology that works with langu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Understand how language works =&gt; better positioned to build technology that works with language</a:t>
            </a:r>
          </a:p>
          <a:p>
            <a:pPr/>
            <a:r>
              <a:t>For some applications, grammar engineering is a valuable component directly</a:t>
            </a:r>
          </a:p>
          <a:p>
            <a:pPr/>
            <a:r>
              <a:t>Grammar engineering can also support extremely detailed annotation</a:t>
            </a: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6400800" y="9283700"/>
            <a:ext cx="203201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7" name="Over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418" name="What we’re trying to d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27002"/>
            <a:r>
              <a:t>What we’re trying to do </a:t>
            </a:r>
          </a:p>
          <a:p>
            <a:pPr marL="1327002"/>
            <a:r>
              <a:t>The pieces of our grammar</a:t>
            </a:r>
          </a:p>
          <a:p>
            <a:pPr marL="1327002"/>
            <a:r>
              <a:t>Two extended examples</a:t>
            </a:r>
          </a:p>
          <a:p>
            <a:pPr marL="1327002"/>
            <a:r>
              <a:t>Reflection on what we’ve done, what we still have to do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he Components of Our Grammar…"/>
          <p:cNvSpPr txBox="1"/>
          <p:nvPr>
            <p:ph type="body" idx="1"/>
          </p:nvPr>
        </p:nvSpPr>
        <p:spPr>
          <a:xfrm>
            <a:off x="1270000" y="1689100"/>
            <a:ext cx="10464800" cy="7518400"/>
          </a:xfrm>
          <a:prstGeom prst="rect">
            <a:avLst/>
          </a:prstGeom>
        </p:spPr>
        <p:txBody>
          <a:bodyPr/>
          <a:lstStyle/>
          <a:p>
            <a:pPr marL="734658" indent="-417158">
              <a:lnSpc>
                <a:spcPts val="4300"/>
              </a:lnSpc>
              <a:tabLst>
                <a:tab pos="1943100" algn="l"/>
              </a:tabLst>
              <a:defRPr sz="3600"/>
            </a:pPr>
            <a:r>
              <a:t>The Components of Our Grammar</a:t>
            </a:r>
          </a:p>
          <a:p>
            <a:pPr lvl="1" marL="1249930" indent="-475230">
              <a:lnSpc>
                <a:spcPts val="3800"/>
              </a:lnSpc>
              <a:tabLst>
                <a:tab pos="1892300" algn="l"/>
              </a:tabLst>
              <a:defRPr sz="3200"/>
            </a:pPr>
            <a:r>
              <a:t>Grammar rules</a:t>
            </a:r>
          </a:p>
          <a:p>
            <a:pPr lvl="1" marL="1249930" indent="-475230">
              <a:lnSpc>
                <a:spcPts val="3800"/>
              </a:lnSpc>
              <a:tabLst>
                <a:tab pos="1892300" algn="l"/>
              </a:tabLst>
              <a:defRPr sz="3200"/>
            </a:pPr>
            <a:r>
              <a:t>Lexical entries</a:t>
            </a:r>
          </a:p>
          <a:p>
            <a:pPr lvl="1" marL="1249930" indent="-475230">
              <a:lnSpc>
                <a:spcPts val="3800"/>
              </a:lnSpc>
              <a:tabLst>
                <a:tab pos="1892300" algn="l"/>
              </a:tabLst>
              <a:defRPr sz="3200"/>
            </a:pPr>
            <a:r>
              <a:t>Principles</a:t>
            </a:r>
          </a:p>
          <a:p>
            <a:pPr lvl="1" marL="1249930" indent="-475230">
              <a:lnSpc>
                <a:spcPts val="3800"/>
              </a:lnSpc>
              <a:tabLst>
                <a:tab pos="1892300" algn="l"/>
              </a:tabLst>
              <a:defRPr sz="3200"/>
            </a:pPr>
            <a:r>
              <a:t>Type hierarchy (very preliminary, so far)</a:t>
            </a:r>
          </a:p>
          <a:p>
            <a:pPr lvl="1" marL="1249930" indent="-475230">
              <a:lnSpc>
                <a:spcPts val="3800"/>
              </a:lnSpc>
              <a:tabLst>
                <a:tab pos="1892300" algn="l"/>
              </a:tabLst>
              <a:defRPr sz="3200"/>
            </a:pPr>
            <a:r>
              <a:t>Initial symbol (S, for now)</a:t>
            </a:r>
          </a:p>
          <a:p>
            <a:pPr marL="734658" indent="-417158">
              <a:lnSpc>
                <a:spcPts val="4300"/>
              </a:lnSpc>
              <a:tabLst>
                <a:tab pos="1943100" algn="l"/>
              </a:tabLst>
              <a:defRPr sz="3600"/>
            </a:pPr>
            <a:r>
              <a:t>We combine constraints from these components. </a:t>
            </a:r>
          </a:p>
          <a:p>
            <a:pPr lvl="1" marL="1191858" indent="-417158">
              <a:lnSpc>
                <a:spcPts val="4300"/>
              </a:lnSpc>
              <a:tabLst>
                <a:tab pos="1943100" algn="l"/>
              </a:tabLst>
              <a:defRPr sz="3600"/>
            </a:pPr>
            <a:r>
              <a:t>Q: What says we have to combine them?</a:t>
            </a:r>
          </a:p>
        </p:txBody>
      </p:sp>
      <p:sp>
        <p:nvSpPr>
          <p:cNvPr id="105" name="How We Construct Sentences"/>
          <p:cNvSpPr txBox="1"/>
          <p:nvPr>
            <p:ph type="title"/>
          </p:nvPr>
        </p:nvSpPr>
        <p:spPr>
          <a:xfrm>
            <a:off x="1270000" y="571500"/>
            <a:ext cx="10464800" cy="1041400"/>
          </a:xfrm>
          <a:prstGeom prst="rect">
            <a:avLst/>
          </a:prstGeom>
        </p:spPr>
        <p:txBody>
          <a:bodyPr/>
          <a:lstStyle>
            <a:lvl1pPr>
              <a:lnSpc>
                <a:spcPts val="6700"/>
              </a:lnSpc>
              <a:defRPr sz="5600"/>
            </a:lvl1pPr>
          </a:lstStyle>
          <a:p>
            <a:pPr/>
            <a:r>
              <a:t>How We Construct Sentences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xfrm>
            <a:off x="6400800" y="9283700"/>
            <a:ext cx="2032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he Definition of Well-Formed Structures"/>
          <p:cNvSpPr txBox="1"/>
          <p:nvPr>
            <p:ph type="title"/>
          </p:nvPr>
        </p:nvSpPr>
        <p:spPr>
          <a:xfrm>
            <a:off x="1270000" y="558800"/>
            <a:ext cx="10464800" cy="2113747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defRPr sz="4800"/>
            </a:lvl1pPr>
          </a:lstStyle>
          <a:p>
            <a:pPr/>
            <a:r>
              <a:t>The Definition of Well-Formed Structures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xfrm>
            <a:off x="6400800" y="9283700"/>
            <a:ext cx="203201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3300" y="2228850"/>
            <a:ext cx="8458200" cy="679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A cat slept.…"/>
          <p:cNvSpPr txBox="1"/>
          <p:nvPr>
            <p:ph type="body" idx="1"/>
          </p:nvPr>
        </p:nvSpPr>
        <p:spPr>
          <a:xfrm>
            <a:off x="1270000" y="2133600"/>
            <a:ext cx="10464800" cy="6210300"/>
          </a:xfrm>
          <a:prstGeom prst="rect">
            <a:avLst/>
          </a:prstGeom>
        </p:spPr>
        <p:txBody>
          <a:bodyPr/>
          <a:lstStyle/>
          <a:p>
            <a:pPr marL="0" indent="317500" algn="ctr">
              <a:lnSpc>
                <a:spcPts val="5700"/>
              </a:lnSpc>
              <a:buSzTx/>
              <a:buNone/>
              <a:tabLst>
                <a:tab pos="1054100" algn="l"/>
              </a:tabLst>
              <a:defRPr i="1" sz="4800">
                <a:solidFill>
                  <a:srgbClr val="0433FF"/>
                </a:solidFill>
              </a:defRPr>
            </a:pPr>
            <a:r>
              <a:t>A cat slept.</a:t>
            </a:r>
          </a:p>
          <a:p>
            <a:pPr marL="1327002"/>
            <a:r>
              <a:t>Can we build this with our tools?</a:t>
            </a:r>
          </a:p>
          <a:p>
            <a:pPr marL="1327002"/>
            <a:r>
              <a:t>Given the constraints our grammar puts on well-formed sentences, is this one?</a:t>
            </a:r>
          </a:p>
        </p:txBody>
      </p:sp>
      <p:sp>
        <p:nvSpPr>
          <p:cNvPr id="113" name="An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ts val="6700"/>
              </a:lnSpc>
              <a:defRPr sz="5600"/>
            </a:lvl1pPr>
          </a:lstStyle>
          <a:p>
            <a:pPr/>
            <a:r>
              <a:t>An Example</a:t>
            </a: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xfrm>
            <a:off x="6400800" y="9283700"/>
            <a:ext cx="2032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s this a fully specified (resolved) description?…"/>
          <p:cNvSpPr txBox="1"/>
          <p:nvPr>
            <p:ph type="body" sz="half" idx="1"/>
          </p:nvPr>
        </p:nvSpPr>
        <p:spPr>
          <a:xfrm>
            <a:off x="8280400" y="1371600"/>
            <a:ext cx="3873500" cy="7061200"/>
          </a:xfrm>
          <a:prstGeom prst="rect">
            <a:avLst/>
          </a:prstGeom>
        </p:spPr>
        <p:txBody>
          <a:bodyPr/>
          <a:lstStyle/>
          <a:p>
            <a:pPr marL="792730" indent="-475230">
              <a:lnSpc>
                <a:spcPts val="3800"/>
              </a:lnSpc>
              <a:spcBef>
                <a:spcPts val="200"/>
              </a:spcBef>
              <a:tabLst>
                <a:tab pos="1435100" algn="l"/>
              </a:tabLst>
              <a:defRPr sz="3200"/>
            </a:pPr>
            <a:r>
              <a:t>Is this a fully specified (resolved) description?</a:t>
            </a:r>
          </a:p>
          <a:p>
            <a:pPr marL="792730" indent="-475230">
              <a:lnSpc>
                <a:spcPts val="3300"/>
              </a:lnSpc>
              <a:spcBef>
                <a:spcPts val="0"/>
              </a:spcBef>
              <a:tabLst>
                <a:tab pos="1435100" algn="l"/>
              </a:tabLst>
              <a:defRPr sz="3200"/>
            </a:pPr>
            <a:r>
              <a:t>What features are unspecified?</a:t>
            </a:r>
          </a:p>
          <a:p>
            <a:pPr marL="792730" indent="-475230">
              <a:lnSpc>
                <a:spcPts val="3300"/>
              </a:lnSpc>
              <a:spcBef>
                <a:spcPts val="0"/>
              </a:spcBef>
              <a:tabLst>
                <a:tab pos="1435100" algn="l"/>
              </a:tabLst>
              <a:defRPr sz="3200"/>
            </a:pPr>
            <a:r>
              <a:t>How many word structures can this entry license?</a:t>
            </a:r>
          </a:p>
        </p:txBody>
      </p:sp>
      <p:sp>
        <p:nvSpPr>
          <p:cNvPr id="117" name="Lexical Entry for a"/>
          <p:cNvSpPr txBox="1"/>
          <p:nvPr>
            <p:ph type="title"/>
          </p:nvPr>
        </p:nvSpPr>
        <p:spPr>
          <a:xfrm>
            <a:off x="1270000" y="571500"/>
            <a:ext cx="10464800" cy="93980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5700"/>
              </a:lnSpc>
              <a:defRPr sz="4800"/>
            </a:pPr>
            <a:r>
              <a:t>Lexical Entry for </a:t>
            </a:r>
            <a:r>
              <a:rPr i="1"/>
              <a:t>a</a:t>
            </a:r>
          </a:p>
        </p:txBody>
      </p:sp>
      <p:pic>
        <p:nvPicPr>
          <p:cNvPr id="118" name="image-92.pdf" descr="image-9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500" y="1905000"/>
            <a:ext cx="6903447" cy="596900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400800" y="9283700"/>
            <a:ext cx="2032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Which feature paths are abbreviated?…"/>
          <p:cNvSpPr txBox="1"/>
          <p:nvPr>
            <p:ph type="body" sz="quarter" idx="1"/>
          </p:nvPr>
        </p:nvSpPr>
        <p:spPr>
          <a:xfrm>
            <a:off x="8699500" y="1968500"/>
            <a:ext cx="3873500" cy="6400800"/>
          </a:xfrm>
          <a:prstGeom prst="rect">
            <a:avLst/>
          </a:prstGeom>
        </p:spPr>
        <p:txBody>
          <a:bodyPr/>
          <a:lstStyle/>
          <a:p>
            <a:pPr marL="761901" indent="-444401">
              <a:lnSpc>
                <a:spcPts val="3300"/>
              </a:lnSpc>
              <a:spcBef>
                <a:spcPts val="1800"/>
              </a:spcBef>
              <a:tabLst>
                <a:tab pos="1397000" algn="l"/>
              </a:tabLst>
              <a:defRPr sz="2800"/>
            </a:pPr>
            <a:r>
              <a:t>Which feature paths are abbreviated?</a:t>
            </a:r>
          </a:p>
          <a:p>
            <a:pPr marL="761901" indent="-444401">
              <a:lnSpc>
                <a:spcPts val="3300"/>
              </a:lnSpc>
              <a:spcBef>
                <a:spcPts val="1800"/>
              </a:spcBef>
              <a:tabLst>
                <a:tab pos="1397000" algn="l"/>
              </a:tabLst>
              <a:defRPr sz="2800"/>
            </a:pPr>
            <a:r>
              <a:t>Is this a fully specified description?</a:t>
            </a:r>
          </a:p>
          <a:p>
            <a:pPr marL="761901" indent="-444401">
              <a:lnSpc>
                <a:spcPts val="3300"/>
              </a:lnSpc>
              <a:spcBef>
                <a:spcPts val="1800"/>
              </a:spcBef>
              <a:tabLst>
                <a:tab pos="1397000" algn="l"/>
              </a:tabLst>
              <a:defRPr sz="2800"/>
            </a:pPr>
            <a:r>
              <a:t>What features are unspecified?</a:t>
            </a:r>
          </a:p>
          <a:p>
            <a:pPr marL="761901" indent="-444401">
              <a:lnSpc>
                <a:spcPts val="3300"/>
              </a:lnSpc>
              <a:spcBef>
                <a:spcPts val="1800"/>
              </a:spcBef>
              <a:tabLst>
                <a:tab pos="1397000" algn="l"/>
              </a:tabLst>
              <a:defRPr sz="2800"/>
            </a:pPr>
            <a:r>
              <a:t>How many word structures can this entry license?</a:t>
            </a:r>
          </a:p>
        </p:txBody>
      </p:sp>
      <p:sp>
        <p:nvSpPr>
          <p:cNvPr id="122" name="Lexical Entry for cat"/>
          <p:cNvSpPr txBox="1"/>
          <p:nvPr>
            <p:ph type="title"/>
          </p:nvPr>
        </p:nvSpPr>
        <p:spPr>
          <a:xfrm>
            <a:off x="1270000" y="571500"/>
            <a:ext cx="10464800" cy="83820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5700"/>
              </a:lnSpc>
              <a:defRPr sz="4800"/>
            </a:pPr>
            <a:r>
              <a:t>Lexical Entry for </a:t>
            </a:r>
            <a:r>
              <a:rPr i="1"/>
              <a:t>cat</a:t>
            </a:r>
          </a:p>
        </p:txBody>
      </p:sp>
      <p:pic>
        <p:nvPicPr>
          <p:cNvPr id="123" name="image-95.pdf" descr="image-9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2171700"/>
            <a:ext cx="7010405" cy="597682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6400800" y="9283700"/>
            <a:ext cx="2032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ts val="5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ts val="5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ts val="5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ts val="5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