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6" name="Shape 86"/>
          <p:cNvSpPr/>
          <p:nvPr>
            <p:ph type="sldImg"/>
          </p:nvPr>
        </p:nvSpPr>
        <p:spPr>
          <a:xfrm>
            <a:off x="1143000" y="685800"/>
            <a:ext cx="4572000" cy="3429000"/>
          </a:xfrm>
          <a:prstGeom prst="rect">
            <a:avLst/>
          </a:prstGeom>
        </p:spPr>
        <p:txBody>
          <a:bodyPr/>
          <a:lstStyle/>
          <a:p>
            <a:pPr/>
          </a:p>
        </p:txBody>
      </p:sp>
      <p:sp>
        <p:nvSpPr>
          <p:cNvPr id="87" name="Shape 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3" name="Title Text"/>
          <p:cNvSpPr txBox="1"/>
          <p:nvPr>
            <p:ph type="title"/>
          </p:nvPr>
        </p:nvSpPr>
        <p:spPr>
          <a:xfrm>
            <a:off x="1270000" y="1638300"/>
            <a:ext cx="10464800" cy="3302000"/>
          </a:xfrm>
          <a:prstGeom prst="rect">
            <a:avLst/>
          </a:prstGeom>
        </p:spPr>
        <p:txBody>
          <a:bodyPr anchor="b"/>
          <a:lstStyle>
            <a:lvl1pPr indent="-38100">
              <a:lnSpc>
                <a:spcPts val="10000"/>
              </a:lnSpc>
              <a:tabLst>
                <a:tab pos="1244600" algn="l"/>
              </a:tabLst>
              <a:defRPr sz="8400"/>
            </a:lvl1pPr>
          </a:lstStyle>
          <a:p>
            <a:pPr/>
            <a:r>
              <a:t>Title Text</a:t>
            </a:r>
          </a:p>
        </p:txBody>
      </p:sp>
      <p:sp>
        <p:nvSpPr>
          <p:cNvPr id="14" name="Body Level One…"/>
          <p:cNvSpPr txBox="1"/>
          <p:nvPr>
            <p:ph type="body" sz="quarter" idx="1"/>
          </p:nvPr>
        </p:nvSpPr>
        <p:spPr>
          <a:xfrm>
            <a:off x="1270000" y="5029200"/>
            <a:ext cx="10464800" cy="1130300"/>
          </a:xfrm>
          <a:prstGeom prst="rect">
            <a:avLst/>
          </a:prstGeom>
        </p:spPr>
        <p:txBody>
          <a:bodyPr anchor="t"/>
          <a:lstStyle>
            <a:lvl1pPr marL="0" indent="0" algn="ctr">
              <a:lnSpc>
                <a:spcPts val="4300"/>
              </a:lnSpc>
              <a:spcBef>
                <a:spcPts val="200"/>
              </a:spcBef>
              <a:buSzTx/>
              <a:buFontTx/>
              <a:buNone/>
              <a:tabLst>
                <a:tab pos="1244600" algn="l"/>
              </a:tabLst>
              <a:defRPr sz="3600">
                <a:solidFill>
                  <a:srgbClr val="0048AA"/>
                </a:solidFill>
              </a:defRPr>
            </a:lvl1pPr>
            <a:lvl2pPr marL="0" indent="0" algn="ctr">
              <a:lnSpc>
                <a:spcPts val="4300"/>
              </a:lnSpc>
              <a:spcBef>
                <a:spcPts val="200"/>
              </a:spcBef>
              <a:buSzTx/>
              <a:buFontTx/>
              <a:buNone/>
              <a:tabLst>
                <a:tab pos="1244600" algn="l"/>
              </a:tabLst>
              <a:defRPr sz="3600">
                <a:solidFill>
                  <a:srgbClr val="0048AA"/>
                </a:solidFill>
              </a:defRPr>
            </a:lvl2pPr>
            <a:lvl3pPr marL="0" indent="0" algn="ctr">
              <a:lnSpc>
                <a:spcPts val="4300"/>
              </a:lnSpc>
              <a:spcBef>
                <a:spcPts val="200"/>
              </a:spcBef>
              <a:buSzTx/>
              <a:buFontTx/>
              <a:buNone/>
              <a:tabLst>
                <a:tab pos="1244600" algn="l"/>
              </a:tabLst>
              <a:defRPr sz="3600">
                <a:solidFill>
                  <a:srgbClr val="0048AA"/>
                </a:solidFill>
              </a:defRPr>
            </a:lvl3pPr>
            <a:lvl4pPr marL="0" indent="0" algn="ctr">
              <a:lnSpc>
                <a:spcPts val="4300"/>
              </a:lnSpc>
              <a:spcBef>
                <a:spcPts val="200"/>
              </a:spcBef>
              <a:buSzTx/>
              <a:buFontTx/>
              <a:buNone/>
              <a:tabLst>
                <a:tab pos="1244600" algn="l"/>
              </a:tabLst>
              <a:defRPr sz="3600">
                <a:solidFill>
                  <a:srgbClr val="0048AA"/>
                </a:solidFill>
              </a:defRPr>
            </a:lvl4pPr>
            <a:lvl5pPr marL="0" indent="0" algn="ctr">
              <a:lnSpc>
                <a:spcPts val="4300"/>
              </a:lnSpc>
              <a:spcBef>
                <a:spcPts val="200"/>
              </a:spcBef>
              <a:buSzTx/>
              <a:buFontTx/>
              <a:buNone/>
              <a:tabLst>
                <a:tab pos="1244600" algn="l"/>
              </a:tabLst>
              <a:defRPr sz="3600">
                <a:solidFill>
                  <a:srgbClr val="0048AA"/>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One Line">
    <p:spTree>
      <p:nvGrpSpPr>
        <p:cNvPr id="1" name=""/>
        <p:cNvGrpSpPr/>
        <p:nvPr/>
      </p:nvGrpSpPr>
      <p:grpSpPr>
        <a:xfrm>
          <a:off x="0" y="0"/>
          <a:ext cx="0" cy="0"/>
          <a:chOff x="0" y="0"/>
          <a:chExt cx="0" cy="0"/>
        </a:xfrm>
      </p:grpSpPr>
      <p:sp>
        <p:nvSpPr>
          <p:cNvPr id="31" name="Title Text"/>
          <p:cNvSpPr txBox="1"/>
          <p:nvPr>
            <p:ph type="title"/>
          </p:nvPr>
        </p:nvSpPr>
        <p:spPr>
          <a:xfrm>
            <a:off x="1270000" y="558800"/>
            <a:ext cx="10464800" cy="12700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wo Lines">
    <p:spTree>
      <p:nvGrpSpPr>
        <p:cNvPr id="1" name=""/>
        <p:cNvGrpSpPr/>
        <p:nvPr/>
      </p:nvGrpSpPr>
      <p:grpSpPr>
        <a:xfrm>
          <a:off x="0" y="0"/>
          <a:ext cx="0" cy="0"/>
          <a:chOff x="0" y="0"/>
          <a:chExt cx="0" cy="0"/>
        </a:xfrm>
      </p:grpSpPr>
      <p:sp>
        <p:nvSpPr>
          <p:cNvPr id="3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4" name="Body Level One…"/>
          <p:cNvSpPr txBox="1"/>
          <p:nvPr>
            <p:ph type="body" idx="1"/>
          </p:nvPr>
        </p:nvSpPr>
        <p:spPr>
          <a:xfrm>
            <a:off x="1270000" y="863600"/>
            <a:ext cx="10464800" cy="8369300"/>
          </a:xfrm>
          <a:prstGeom prst="rect">
            <a:avLst/>
          </a:prstGeom>
        </p:spPr>
        <p:txBody>
          <a:bodyPr/>
          <a:lstStyle>
            <a:lvl1pPr>
              <a:spcBef>
                <a:spcPts val="5000"/>
              </a:spcBef>
            </a:lvl1pPr>
            <a:lvl2pPr>
              <a:spcBef>
                <a:spcPts val="5000"/>
              </a:spcBef>
            </a:lvl2pPr>
            <a:lvl3pPr>
              <a:spcBef>
                <a:spcPts val="5000"/>
              </a:spcBef>
            </a:lvl3pPr>
            <a:lvl4pPr>
              <a:spcBef>
                <a:spcPts val="5000"/>
              </a:spcBef>
            </a:lvl4pPr>
            <a:lvl5pPr>
              <a:spcBef>
                <a:spcPts val="5000"/>
              </a:spcBef>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One Line copy">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wo Lines copy">
    <p:spTree>
      <p:nvGrpSpPr>
        <p:cNvPr id="1" name=""/>
        <p:cNvGrpSpPr/>
        <p:nvPr/>
      </p:nvGrpSpPr>
      <p:grpSpPr>
        <a:xfrm>
          <a:off x="0" y="0"/>
          <a:ext cx="0" cy="0"/>
          <a:chOff x="0" y="0"/>
          <a:chExt cx="0" cy="0"/>
        </a:xfrm>
      </p:grpSpPr>
      <p:sp>
        <p:nvSpPr>
          <p:cNvPr id="7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edges5.png" descr="edges5.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 name="© 2003 CSLI Publications"/>
          <p:cNvSpPr txBox="1"/>
          <p:nvPr/>
        </p:nvSpPr>
        <p:spPr>
          <a:xfrm>
            <a:off x="10414000" y="9359900"/>
            <a:ext cx="254920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48AA"/>
                </a:solidFill>
                <a:latin typeface="Symbol"/>
                <a:ea typeface="Symbol"/>
                <a:cs typeface="Symbol"/>
                <a:sym typeface="Symbol"/>
              </a:defRPr>
            </a:pPr>
            <a:r>
              <a:t>Ó </a:t>
            </a:r>
            <a:r>
              <a:rPr>
                <a:latin typeface="+mn-lt"/>
                <a:ea typeface="+mn-ea"/>
                <a:cs typeface="+mn-cs"/>
                <a:sym typeface="Times"/>
              </a:rPr>
              <a:t>2003 CSLI Publications</a:t>
            </a:r>
          </a:p>
        </p:txBody>
      </p:sp>
      <p:sp>
        <p:nvSpPr>
          <p:cNvPr id="4" name="Title Text"/>
          <p:cNvSpPr txBox="1"/>
          <p:nvPr>
            <p:ph type="title"/>
          </p:nvPr>
        </p:nvSpPr>
        <p:spPr>
          <a:xfrm>
            <a:off x="1270000" y="5715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5" name="Body Level One…"/>
          <p:cNvSpPr txBox="1"/>
          <p:nvPr>
            <p:ph type="body" idx="1"/>
          </p:nvPr>
        </p:nvSpPr>
        <p:spPr>
          <a:xfrm>
            <a:off x="1270000" y="2133600"/>
            <a:ext cx="10464800" cy="712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2pPr>
              <a:tabLst>
                <a:tab pos="1968500" algn="l"/>
              </a:tabLst>
            </a:lvl2pPr>
            <a:lvl3pPr>
              <a:tabLst>
                <a:tab pos="2413000" algn="l"/>
              </a:tabLst>
            </a:lvl3pPr>
            <a:lvl4pPr>
              <a:tabLst>
                <a:tab pos="2857500" algn="l"/>
              </a:tabLst>
            </a:lvl4pPr>
            <a:lvl5pPr>
              <a:tabLst>
                <a:tab pos="3314700" algn="l"/>
              </a:tabLst>
            </a:lvl5p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43650" y="9283700"/>
            <a:ext cx="317500" cy="342900"/>
          </a:xfrm>
          <a:prstGeom prst="rect">
            <a:avLst/>
          </a:prstGeom>
          <a:ln w="12700">
            <a:miter lim="400000"/>
          </a:ln>
        </p:spPr>
        <p:txBody>
          <a:bodyPr wrap="none" lIns="38100" tIns="38100" rIns="38100" bIns="38100" anchor="ctr">
            <a:spAutoFit/>
          </a:bodyPr>
          <a:lstStyle>
            <a:lvl1pPr>
              <a:lnSpc>
                <a:spcPts val="2100"/>
              </a:lnSpc>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1pPr>
      <a:lvl2pPr marL="0" marR="0" indent="2286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2pPr>
      <a:lvl3pPr marL="0" marR="0" indent="4572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3pPr>
      <a:lvl4pPr marL="0" marR="0" indent="6858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4pPr>
      <a:lvl5pPr marL="0" marR="0" indent="9144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5pPr>
      <a:lvl6pPr marL="0" marR="0" indent="11430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6pPr>
      <a:lvl7pPr marL="0" marR="0" indent="13716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7pPr>
      <a:lvl8pPr marL="0" marR="0" indent="16002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8pPr>
      <a:lvl9pPr marL="0" marR="0" indent="18288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9pPr>
    </p:titleStyle>
    <p:bodyStyle>
      <a:lvl1pPr marL="8698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1pPr>
      <a:lvl2pPr marL="13270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2pPr>
      <a:lvl3pPr marL="17715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3pPr>
      <a:lvl4pPr marL="2216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4pPr>
      <a:lvl5pPr marL="26732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5pPr>
      <a:lvl6pPr marL="30288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6pPr>
      <a:lvl7pPr marL="33844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7pPr>
      <a:lvl8pPr marL="3740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8pPr>
      <a:lvl9pPr marL="40956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9pPr>
    </p:bodyStyle>
    <p:otherStyle>
      <a:lvl1pPr marL="0" marR="0" indent="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Ling 566 Jan 28, 2019"/>
          <p:cNvSpPr txBox="1"/>
          <p:nvPr>
            <p:ph type="ctrTitle"/>
          </p:nvPr>
        </p:nvSpPr>
        <p:spPr>
          <a:prstGeom prst="rect">
            <a:avLst/>
          </a:prstGeom>
        </p:spPr>
        <p:txBody>
          <a:bodyPr/>
          <a:lstStyle/>
          <a:p>
            <a:pPr>
              <a:spcBef>
                <a:spcPts val="0"/>
              </a:spcBef>
            </a:pPr>
            <a:r>
              <a:t>Ling 566</a:t>
            </a:r>
          </a:p>
          <a:p>
            <a:pPr/>
            <a:r>
              <a:t>Jan 28, 2019</a:t>
            </a:r>
          </a:p>
        </p:txBody>
      </p:sp>
      <p:sp>
        <p:nvSpPr>
          <p:cNvPr id="90" name="How the Grammar Works"/>
          <p:cNvSpPr txBox="1"/>
          <p:nvPr>
            <p:ph type="subTitle" sz="quarter" idx="1"/>
          </p:nvPr>
        </p:nvSpPr>
        <p:spPr>
          <a:prstGeom prst="rect">
            <a:avLst/>
          </a:prstGeom>
        </p:spPr>
        <p:txBody>
          <a:bodyPr/>
          <a:lstStyle/>
          <a:p>
            <a:pPr/>
            <a:r>
              <a:t>How the Grammar Works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Description of Word Structures for a"/>
          <p:cNvSpPr txBox="1"/>
          <p:nvPr>
            <p:ph type="title"/>
          </p:nvPr>
        </p:nvSpPr>
        <p:spPr>
          <a:xfrm>
            <a:off x="1270000" y="571500"/>
            <a:ext cx="10464800" cy="901700"/>
          </a:xfrm>
          <a:prstGeom prst="rect">
            <a:avLst/>
          </a:prstGeom>
        </p:spPr>
        <p:txBody>
          <a:bodyPr/>
          <a:lstStyle/>
          <a:p>
            <a:pPr>
              <a:lnSpc>
                <a:spcPts val="5700"/>
              </a:lnSpc>
              <a:defRPr sz="4800"/>
            </a:pPr>
            <a:r>
              <a:t>Description of Word Structures for </a:t>
            </a:r>
            <a:r>
              <a:rPr i="1"/>
              <a:t>a</a:t>
            </a:r>
          </a:p>
        </p:txBody>
      </p:sp>
      <p:pic>
        <p:nvPicPr>
          <p:cNvPr id="129" name="image-94.pdf" descr="image-94.pdf"/>
          <p:cNvPicPr>
            <a:picLocks noChangeAspect="1"/>
          </p:cNvPicPr>
          <p:nvPr/>
        </p:nvPicPr>
        <p:blipFill>
          <a:blip r:embed="rId2">
            <a:extLst/>
          </a:blip>
          <a:stretch>
            <a:fillRect/>
          </a:stretch>
        </p:blipFill>
        <p:spPr>
          <a:xfrm>
            <a:off x="3962400" y="1739900"/>
            <a:ext cx="4864101" cy="7060130"/>
          </a:xfrm>
          <a:prstGeom prst="rect">
            <a:avLst/>
          </a:prstGeom>
          <a:ln w="12700">
            <a:miter lim="400000"/>
          </a:ln>
        </p:spPr>
      </p:pic>
      <p:sp>
        <p:nvSpPr>
          <p:cNvPr id="1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Building a Phrase"/>
          <p:cNvSpPr txBox="1"/>
          <p:nvPr>
            <p:ph type="title"/>
          </p:nvPr>
        </p:nvSpPr>
        <p:spPr>
          <a:prstGeom prst="rect">
            <a:avLst/>
          </a:prstGeom>
        </p:spPr>
        <p:txBody>
          <a:bodyPr/>
          <a:lstStyle>
            <a:lvl1pPr>
              <a:lnSpc>
                <a:spcPts val="5700"/>
              </a:lnSpc>
              <a:defRPr sz="4800"/>
            </a:lvl1pPr>
          </a:lstStyle>
          <a:p>
            <a:pPr/>
            <a:r>
              <a:t>Building a Phrase</a:t>
            </a:r>
          </a:p>
        </p:txBody>
      </p:sp>
      <p:pic>
        <p:nvPicPr>
          <p:cNvPr id="133" name="image-98.pdf" descr="image-98.pdf"/>
          <p:cNvPicPr>
            <a:picLocks noChangeAspect="1"/>
          </p:cNvPicPr>
          <p:nvPr/>
        </p:nvPicPr>
        <p:blipFill>
          <a:blip r:embed="rId2">
            <a:extLst/>
          </a:blip>
          <a:stretch>
            <a:fillRect/>
          </a:stretch>
        </p:blipFill>
        <p:spPr>
          <a:xfrm>
            <a:off x="5029200" y="2628900"/>
            <a:ext cx="2349641" cy="3098802"/>
          </a:xfrm>
          <a:prstGeom prst="rect">
            <a:avLst/>
          </a:prstGeom>
          <a:ln w="12700">
            <a:miter lim="400000"/>
          </a:ln>
        </p:spPr>
      </p:pic>
      <p:sp>
        <p:nvSpPr>
          <p:cNvPr id="1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Constraints Contributed by Daughter Subtrees"/>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Daughter Subtrees</a:t>
            </a:r>
          </a:p>
        </p:txBody>
      </p:sp>
      <p:pic>
        <p:nvPicPr>
          <p:cNvPr id="137" name="image-99.pdf" descr="image-99.pdf"/>
          <p:cNvPicPr>
            <a:picLocks noChangeAspect="1"/>
          </p:cNvPicPr>
          <p:nvPr/>
        </p:nvPicPr>
        <p:blipFill>
          <a:blip r:embed="rId2">
            <a:extLst/>
          </a:blip>
          <a:stretch>
            <a:fillRect/>
          </a:stretch>
        </p:blipFill>
        <p:spPr>
          <a:xfrm>
            <a:off x="1930400" y="1714500"/>
            <a:ext cx="9129135" cy="7365997"/>
          </a:xfrm>
          <a:prstGeom prst="rect">
            <a:avLst/>
          </a:prstGeom>
          <a:ln w="12700">
            <a:miter lim="400000"/>
          </a:ln>
        </p:spPr>
      </p:pic>
      <p:grpSp>
        <p:nvGrpSpPr>
          <p:cNvPr id="140" name="Group"/>
          <p:cNvGrpSpPr/>
          <p:nvPr/>
        </p:nvGrpSpPr>
        <p:grpSpPr>
          <a:xfrm>
            <a:off x="1739900" y="3390900"/>
            <a:ext cx="9423400" cy="5943600"/>
            <a:chOff x="0" y="0"/>
            <a:chExt cx="9423400" cy="5943599"/>
          </a:xfrm>
        </p:grpSpPr>
        <p:sp>
          <p:nvSpPr>
            <p:cNvPr id="138" name="Rectangle"/>
            <p:cNvSpPr/>
            <p:nvPr/>
          </p:nvSpPr>
          <p:spPr>
            <a:xfrm>
              <a:off x="0" y="762000"/>
              <a:ext cx="4000500" cy="44704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39" name="Rectangle"/>
            <p:cNvSpPr/>
            <p:nvPr/>
          </p:nvSpPr>
          <p:spPr>
            <a:xfrm>
              <a:off x="4292600" y="0"/>
              <a:ext cx="5130800" cy="5943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Constraints Contributed by the Grammar Rule"/>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the Grammar Rule</a:t>
            </a:r>
          </a:p>
        </p:txBody>
      </p:sp>
      <p:pic>
        <p:nvPicPr>
          <p:cNvPr id="144"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sp>
        <p:nvSpPr>
          <p:cNvPr id="145" name="Oval"/>
          <p:cNvSpPr/>
          <p:nvPr/>
        </p:nvSpPr>
        <p:spPr>
          <a:xfrm>
            <a:off x="5168900" y="1498600"/>
            <a:ext cx="3314711" cy="12700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148" name="Group"/>
          <p:cNvGrpSpPr/>
          <p:nvPr/>
        </p:nvGrpSpPr>
        <p:grpSpPr>
          <a:xfrm>
            <a:off x="1435100" y="5435600"/>
            <a:ext cx="9347201" cy="1117601"/>
            <a:chOff x="0" y="0"/>
            <a:chExt cx="9347200" cy="1117600"/>
          </a:xfrm>
        </p:grpSpPr>
        <p:sp>
          <p:nvSpPr>
            <p:cNvPr id="146" name="Oval"/>
            <p:cNvSpPr/>
            <p:nvPr/>
          </p:nvSpPr>
          <p:spPr>
            <a:xfrm>
              <a:off x="0" y="8382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47" name="Oval"/>
            <p:cNvSpPr/>
            <p:nvPr/>
          </p:nvSpPr>
          <p:spPr>
            <a:xfrm>
              <a:off x="90170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151" name="Group"/>
          <p:cNvGrpSpPr/>
          <p:nvPr/>
        </p:nvGrpSpPr>
        <p:grpSpPr>
          <a:xfrm>
            <a:off x="3390900" y="6197600"/>
            <a:ext cx="7912101" cy="1536701"/>
            <a:chOff x="0" y="0"/>
            <a:chExt cx="7912100" cy="1536700"/>
          </a:xfrm>
        </p:grpSpPr>
        <p:sp>
          <p:nvSpPr>
            <p:cNvPr id="149" name="Oval"/>
            <p:cNvSpPr/>
            <p:nvPr/>
          </p:nvSpPr>
          <p:spPr>
            <a:xfrm>
              <a:off x="0" y="12573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50" name="Oval"/>
            <p:cNvSpPr/>
            <p:nvPr/>
          </p:nvSpPr>
          <p:spPr>
            <a:xfrm>
              <a:off x="75819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52" name="Oval"/>
          <p:cNvSpPr/>
          <p:nvPr/>
        </p:nvSpPr>
        <p:spPr>
          <a:xfrm>
            <a:off x="8775700" y="6680200"/>
            <a:ext cx="1397005" cy="330201"/>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4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1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6" fill="hold">
                                  <p:stCondLst>
                                    <p:cond delay="0"/>
                                  </p:stCondLst>
                                  <p:iterate type="el" backwards="0">
                                    <p:tmAbs val="0"/>
                                  </p:iterate>
                                  <p:childTnLst>
                                    <p:set>
                                      <p:cBhvr>
                                        <p:cTn id="26" fill="hold">
                                          <p:stCondLst>
                                            <p:cond delay="0"/>
                                          </p:stCondLst>
                                        </p:cTn>
                                        <p:tgtEl>
                                          <p:spTgt spid="14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xit" nodeType="clickEffect" presetSubtype="0" presetID="1" grpId="8" fill="hold">
                                  <p:stCondLst>
                                    <p:cond delay="0"/>
                                  </p:stCondLst>
                                  <p:iterate type="el" backwards="0">
                                    <p:tmAbs val="0"/>
                                  </p:iterate>
                                  <p:childTnLst>
                                    <p:set>
                                      <p:cBhvr>
                                        <p:cTn id="34" fill="hold">
                                          <p:stCondLst>
                                            <p:cond delay="0"/>
                                          </p:stCondLst>
                                        </p:cTn>
                                        <p:tgtEl>
                                          <p:spTgt spid="1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7"/>
      <p:bldP build="whole" bldLvl="1" animBg="1" rev="0" advAuto="0" spid="148" grpId="5"/>
      <p:bldP build="whole" bldLvl="1" animBg="1" rev="0" advAuto="0" spid="148" grpId="6"/>
      <p:bldP build="whole" bldLvl="1" animBg="1" rev="0" advAuto="0" spid="145" grpId="1"/>
      <p:bldP build="whole" bldLvl="1" animBg="1" rev="0" advAuto="0" spid="145" grpId="2"/>
      <p:bldP build="whole" bldLvl="1" animBg="1" rev="0" advAuto="0" spid="151" grpId="8"/>
      <p:bldP build="whole" bldLvl="1" animBg="1" rev="0" advAuto="0" spid="152" grpId="3"/>
      <p:bldP build="whole" bldLvl="1" animBg="1" rev="0" advAuto="0" spid="152" grpId="4"/>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A Constraint Involving the SHAC"/>
          <p:cNvSpPr txBox="1"/>
          <p:nvPr>
            <p:ph type="title"/>
          </p:nvPr>
        </p:nvSpPr>
        <p:spPr>
          <a:xfrm>
            <a:off x="596900" y="571500"/>
            <a:ext cx="12357100" cy="1054100"/>
          </a:xfrm>
          <a:prstGeom prst="rect">
            <a:avLst/>
          </a:prstGeom>
        </p:spPr>
        <p:txBody>
          <a:bodyPr/>
          <a:lstStyle>
            <a:lvl1pPr>
              <a:lnSpc>
                <a:spcPts val="5700"/>
              </a:lnSpc>
              <a:defRPr sz="4800"/>
            </a:lvl1pPr>
          </a:lstStyle>
          <a:p>
            <a:pPr/>
            <a:r>
              <a:t>A Constraint Involving the SHAC</a:t>
            </a:r>
          </a:p>
        </p:txBody>
      </p:sp>
      <p:pic>
        <p:nvPicPr>
          <p:cNvPr id="156"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grpSp>
        <p:nvGrpSpPr>
          <p:cNvPr id="159" name="Group"/>
          <p:cNvGrpSpPr/>
          <p:nvPr/>
        </p:nvGrpSpPr>
        <p:grpSpPr>
          <a:xfrm>
            <a:off x="3492500" y="4457700"/>
            <a:ext cx="7543808" cy="1155703"/>
            <a:chOff x="0" y="0"/>
            <a:chExt cx="7543807" cy="1155702"/>
          </a:xfrm>
        </p:grpSpPr>
        <p:sp>
          <p:nvSpPr>
            <p:cNvPr id="157" name="Oval"/>
            <p:cNvSpPr/>
            <p:nvPr/>
          </p:nvSpPr>
          <p:spPr>
            <a:xfrm>
              <a:off x="0" y="317500"/>
              <a:ext cx="2552708"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58" name="Oval"/>
            <p:cNvSpPr/>
            <p:nvPr/>
          </p:nvSpPr>
          <p:spPr>
            <a:xfrm>
              <a:off x="5232400" y="0"/>
              <a:ext cx="2311408" cy="7239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Effects of the Valence Principle"/>
          <p:cNvSpPr txBox="1"/>
          <p:nvPr>
            <p:ph type="title"/>
          </p:nvPr>
        </p:nvSpPr>
        <p:spPr>
          <a:prstGeom prst="rect">
            <a:avLst/>
          </a:prstGeom>
        </p:spPr>
        <p:txBody>
          <a:bodyPr/>
          <a:lstStyle>
            <a:lvl1pPr>
              <a:lnSpc>
                <a:spcPts val="5700"/>
              </a:lnSpc>
              <a:defRPr sz="4800"/>
            </a:lvl1pPr>
          </a:lstStyle>
          <a:p>
            <a:pPr/>
            <a:r>
              <a:t>Effects of the Valence Principle</a:t>
            </a:r>
          </a:p>
        </p:txBody>
      </p:sp>
      <p:pic>
        <p:nvPicPr>
          <p:cNvPr id="163" name="image-102.pdf" descr="image-102.pdf"/>
          <p:cNvPicPr>
            <a:picLocks noChangeAspect="1"/>
          </p:cNvPicPr>
          <p:nvPr/>
        </p:nvPicPr>
        <p:blipFill>
          <a:blip r:embed="rId2">
            <a:extLst/>
          </a:blip>
          <a:stretch>
            <a:fillRect/>
          </a:stretch>
        </p:blipFill>
        <p:spPr>
          <a:xfrm>
            <a:off x="1689100" y="1752600"/>
            <a:ext cx="9079548" cy="7467599"/>
          </a:xfrm>
          <a:prstGeom prst="rect">
            <a:avLst/>
          </a:prstGeom>
          <a:ln w="12700">
            <a:miter lim="400000"/>
          </a:ln>
        </p:spPr>
      </p:pic>
      <p:grpSp>
        <p:nvGrpSpPr>
          <p:cNvPr id="166" name="Group"/>
          <p:cNvGrpSpPr/>
          <p:nvPr/>
        </p:nvGrpSpPr>
        <p:grpSpPr>
          <a:xfrm>
            <a:off x="5943600" y="2603500"/>
            <a:ext cx="3568706" cy="4787903"/>
            <a:chOff x="0" y="0"/>
            <a:chExt cx="3568705" cy="4787902"/>
          </a:xfrm>
        </p:grpSpPr>
        <p:sp>
          <p:nvSpPr>
            <p:cNvPr id="164" name="Oval"/>
            <p:cNvSpPr/>
            <p:nvPr/>
          </p:nvSpPr>
          <p:spPr>
            <a:xfrm>
              <a:off x="0" y="0"/>
              <a:ext cx="1435105"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65" name="Oval"/>
            <p:cNvSpPr/>
            <p:nvPr/>
          </p:nvSpPr>
          <p:spPr>
            <a:xfrm>
              <a:off x="1905000" y="3949700"/>
              <a:ext cx="1663706"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Effects of the Head Feature Principle"/>
          <p:cNvSpPr txBox="1"/>
          <p:nvPr>
            <p:ph type="title"/>
          </p:nvPr>
        </p:nvSpPr>
        <p:spPr>
          <a:prstGeom prst="rect">
            <a:avLst/>
          </a:prstGeom>
        </p:spPr>
        <p:txBody>
          <a:bodyPr/>
          <a:lstStyle>
            <a:lvl1pPr>
              <a:lnSpc>
                <a:spcPts val="5700"/>
              </a:lnSpc>
              <a:defRPr sz="4800"/>
            </a:lvl1pPr>
          </a:lstStyle>
          <a:p>
            <a:pPr/>
            <a:r>
              <a:t>Effects of the Head Feature Principle</a:t>
            </a:r>
          </a:p>
        </p:txBody>
      </p:sp>
      <p:pic>
        <p:nvPicPr>
          <p:cNvPr id="170" name="image-103.pdf" descr="image-103.pdf"/>
          <p:cNvPicPr>
            <a:picLocks noChangeAspect="1"/>
          </p:cNvPicPr>
          <p:nvPr/>
        </p:nvPicPr>
        <p:blipFill>
          <a:blip r:embed="rId2">
            <a:extLst/>
          </a:blip>
          <a:stretch>
            <a:fillRect/>
          </a:stretch>
        </p:blipFill>
        <p:spPr>
          <a:xfrm>
            <a:off x="2362200" y="1727200"/>
            <a:ext cx="9263671" cy="7615885"/>
          </a:xfrm>
          <a:prstGeom prst="rect">
            <a:avLst/>
          </a:prstGeom>
          <a:ln w="12700">
            <a:miter lim="400000"/>
          </a:ln>
        </p:spPr>
      </p:pic>
      <p:grpSp>
        <p:nvGrpSpPr>
          <p:cNvPr id="173" name="Group"/>
          <p:cNvGrpSpPr/>
          <p:nvPr/>
        </p:nvGrpSpPr>
        <p:grpSpPr>
          <a:xfrm>
            <a:off x="5905500" y="2082800"/>
            <a:ext cx="2895605" cy="3886202"/>
            <a:chOff x="0" y="0"/>
            <a:chExt cx="2895604" cy="3886201"/>
          </a:xfrm>
        </p:grpSpPr>
        <p:sp>
          <p:nvSpPr>
            <p:cNvPr id="171" name="Oval"/>
            <p:cNvSpPr/>
            <p:nvPr/>
          </p:nvSpPr>
          <p:spPr>
            <a:xfrm>
              <a:off x="0" y="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72" name="Oval"/>
            <p:cNvSpPr/>
            <p:nvPr/>
          </p:nvSpPr>
          <p:spPr>
            <a:xfrm>
              <a:off x="1701800" y="344170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Effects of the Semantic Inheritance Principle"/>
          <p:cNvSpPr txBox="1"/>
          <p:nvPr>
            <p:ph type="title"/>
          </p:nvPr>
        </p:nvSpPr>
        <p:spPr>
          <a:xfrm>
            <a:off x="520700" y="571500"/>
            <a:ext cx="12496800" cy="990600"/>
          </a:xfrm>
          <a:prstGeom prst="rect">
            <a:avLst/>
          </a:prstGeom>
        </p:spPr>
        <p:txBody>
          <a:bodyPr/>
          <a:lstStyle>
            <a:lvl1pPr>
              <a:lnSpc>
                <a:spcPts val="5700"/>
              </a:lnSpc>
              <a:defRPr sz="4800"/>
            </a:lvl1pPr>
          </a:lstStyle>
          <a:p>
            <a:pPr/>
            <a:r>
              <a:t>Effects of the Semantic Inheritance Principle</a:t>
            </a:r>
          </a:p>
        </p:txBody>
      </p:sp>
      <p:pic>
        <p:nvPicPr>
          <p:cNvPr id="177" name="image-104.pdf" descr="image-104.pdf"/>
          <p:cNvPicPr>
            <a:picLocks noChangeAspect="1"/>
          </p:cNvPicPr>
          <p:nvPr/>
        </p:nvPicPr>
        <p:blipFill>
          <a:blip r:embed="rId2">
            <a:extLst/>
          </a:blip>
          <a:stretch>
            <a:fillRect/>
          </a:stretch>
        </p:blipFill>
        <p:spPr>
          <a:xfrm>
            <a:off x="2374900" y="1524000"/>
            <a:ext cx="8788395" cy="7645126"/>
          </a:xfrm>
          <a:prstGeom prst="rect">
            <a:avLst/>
          </a:prstGeom>
          <a:ln w="12700">
            <a:miter lim="400000"/>
          </a:ln>
        </p:spPr>
      </p:pic>
      <p:grpSp>
        <p:nvGrpSpPr>
          <p:cNvPr id="180" name="Group"/>
          <p:cNvGrpSpPr/>
          <p:nvPr/>
        </p:nvGrpSpPr>
        <p:grpSpPr>
          <a:xfrm>
            <a:off x="5689600" y="3467100"/>
            <a:ext cx="3149605" cy="4838703"/>
            <a:chOff x="0" y="0"/>
            <a:chExt cx="3149604" cy="4838702"/>
          </a:xfrm>
        </p:grpSpPr>
        <p:sp>
          <p:nvSpPr>
            <p:cNvPr id="178" name="Oval"/>
            <p:cNvSpPr/>
            <p:nvPr/>
          </p:nvSpPr>
          <p:spPr>
            <a:xfrm>
              <a:off x="0" y="0"/>
              <a:ext cx="11938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79" name="Oval"/>
            <p:cNvSpPr/>
            <p:nvPr/>
          </p:nvSpPr>
          <p:spPr>
            <a:xfrm>
              <a:off x="1612900" y="3886200"/>
              <a:ext cx="15367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Effects of the Semantic Compositionality Principle"/>
          <p:cNvSpPr txBox="1"/>
          <p:nvPr>
            <p:ph type="title"/>
          </p:nvPr>
        </p:nvSpPr>
        <p:spPr>
          <a:xfrm>
            <a:off x="520700" y="571500"/>
            <a:ext cx="12496800" cy="762000"/>
          </a:xfrm>
          <a:prstGeom prst="rect">
            <a:avLst/>
          </a:prstGeom>
        </p:spPr>
        <p:txBody>
          <a:bodyPr/>
          <a:lstStyle>
            <a:lvl1pPr>
              <a:lnSpc>
                <a:spcPts val="5400"/>
              </a:lnSpc>
              <a:defRPr sz="4500"/>
            </a:lvl1pPr>
          </a:lstStyle>
          <a:p>
            <a:pPr/>
            <a:r>
              <a:t>Effects of the Semantic Compositionality Principle</a:t>
            </a:r>
          </a:p>
        </p:txBody>
      </p:sp>
      <p:sp>
        <p:nvSpPr>
          <p:cNvPr id="184" name="Oval"/>
          <p:cNvSpPr/>
          <p:nvPr/>
        </p:nvSpPr>
        <p:spPr>
          <a:xfrm>
            <a:off x="5753100" y="4178300"/>
            <a:ext cx="1930406" cy="4445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85" name="Oval"/>
          <p:cNvSpPr/>
          <p:nvPr/>
        </p:nvSpPr>
        <p:spPr>
          <a:xfrm>
            <a:off x="7518400" y="8280400"/>
            <a:ext cx="3390911" cy="952503"/>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186"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187" name="Oval"/>
          <p:cNvSpPr/>
          <p:nvPr/>
        </p:nvSpPr>
        <p:spPr>
          <a:xfrm>
            <a:off x="3175000" y="8140700"/>
            <a:ext cx="2717809" cy="10541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Is the Mother Node Now Completely Specified?"/>
          <p:cNvSpPr txBox="1"/>
          <p:nvPr>
            <p:ph type="title"/>
          </p:nvPr>
        </p:nvSpPr>
        <p:spPr>
          <a:xfrm>
            <a:off x="520700" y="571500"/>
            <a:ext cx="12496800" cy="762000"/>
          </a:xfrm>
          <a:prstGeom prst="rect">
            <a:avLst/>
          </a:prstGeom>
        </p:spPr>
        <p:txBody>
          <a:bodyPr/>
          <a:lstStyle>
            <a:lvl1pPr>
              <a:lnSpc>
                <a:spcPts val="5400"/>
              </a:lnSpc>
              <a:defRPr sz="4500"/>
            </a:lvl1pPr>
          </a:lstStyle>
          <a:p>
            <a:pPr/>
            <a:r>
              <a:t>Is the Mother Node Now Completely Specified?</a:t>
            </a:r>
          </a:p>
        </p:txBody>
      </p:sp>
      <p:pic>
        <p:nvPicPr>
          <p:cNvPr id="191"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19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 name="Overview"/>
          <p:cNvSpPr txBox="1"/>
          <p:nvPr>
            <p:ph type="title"/>
          </p:nvPr>
        </p:nvSpPr>
        <p:spPr>
          <a:prstGeom prst="rect">
            <a:avLst/>
          </a:prstGeom>
        </p:spPr>
        <p:txBody>
          <a:bodyPr/>
          <a:lstStyle/>
          <a:p>
            <a:pPr/>
            <a:r>
              <a:t>Overview</a:t>
            </a:r>
          </a:p>
        </p:txBody>
      </p:sp>
      <p:sp>
        <p:nvSpPr>
          <p:cNvPr id="94"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a:t>
            </a:r>
          </a:p>
          <a:p>
            <a:pPr marL="1327002"/>
            <a:r>
              <a:t>Reading questions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Lexical Entry for slept"/>
          <p:cNvSpPr txBox="1"/>
          <p:nvPr>
            <p:ph type="title"/>
          </p:nvPr>
        </p:nvSpPr>
        <p:spPr>
          <a:prstGeom prst="rect">
            <a:avLst/>
          </a:prstGeom>
        </p:spPr>
        <p:txBody>
          <a:bodyPr/>
          <a:lstStyle/>
          <a:p>
            <a:pPr>
              <a:lnSpc>
                <a:spcPts val="5700"/>
              </a:lnSpc>
              <a:defRPr sz="4800"/>
            </a:pPr>
            <a:r>
              <a:t>Lexical Entry for </a:t>
            </a:r>
            <a:r>
              <a:rPr i="1"/>
              <a:t>slept</a:t>
            </a:r>
          </a:p>
        </p:txBody>
      </p:sp>
      <p:pic>
        <p:nvPicPr>
          <p:cNvPr id="195" name="image-106.pdf" descr="image-106.pdf"/>
          <p:cNvPicPr>
            <a:picLocks noChangeAspect="1"/>
          </p:cNvPicPr>
          <p:nvPr/>
        </p:nvPicPr>
        <p:blipFill>
          <a:blip r:embed="rId2">
            <a:extLst/>
          </a:blip>
          <a:stretch>
            <a:fillRect/>
          </a:stretch>
        </p:blipFill>
        <p:spPr>
          <a:xfrm>
            <a:off x="1828800" y="2235200"/>
            <a:ext cx="9334503" cy="6785164"/>
          </a:xfrm>
          <a:prstGeom prst="rect">
            <a:avLst/>
          </a:prstGeom>
          <a:ln w="12700">
            <a:miter lim="400000"/>
          </a:ln>
        </p:spPr>
      </p:pic>
      <p:sp>
        <p:nvSpPr>
          <p:cNvPr id="1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Another Head-Specifier Phrase"/>
          <p:cNvSpPr txBox="1"/>
          <p:nvPr>
            <p:ph type="title"/>
          </p:nvPr>
        </p:nvSpPr>
        <p:spPr>
          <a:xfrm>
            <a:off x="1270000" y="571500"/>
            <a:ext cx="10464800" cy="698500"/>
          </a:xfrm>
          <a:prstGeom prst="rect">
            <a:avLst/>
          </a:prstGeom>
        </p:spPr>
        <p:txBody>
          <a:bodyPr/>
          <a:lstStyle>
            <a:lvl1pPr>
              <a:lnSpc>
                <a:spcPts val="5700"/>
              </a:lnSpc>
              <a:defRPr sz="4800"/>
            </a:lvl1pPr>
          </a:lstStyle>
          <a:p>
            <a:pPr/>
            <a:r>
              <a:t>Another Head-Specifier Phrase</a:t>
            </a:r>
          </a:p>
        </p:txBody>
      </p:sp>
      <p:grpSp>
        <p:nvGrpSpPr>
          <p:cNvPr id="201" name="Group"/>
          <p:cNvGrpSpPr/>
          <p:nvPr/>
        </p:nvGrpSpPr>
        <p:grpSpPr>
          <a:xfrm>
            <a:off x="7467600" y="2654300"/>
            <a:ext cx="1879602" cy="4546600"/>
            <a:chOff x="0" y="0"/>
            <a:chExt cx="1879601" cy="4546600"/>
          </a:xfrm>
        </p:grpSpPr>
        <p:sp>
          <p:nvSpPr>
            <p:cNvPr id="199" name="Rectangle"/>
            <p:cNvSpPr/>
            <p:nvPr/>
          </p:nvSpPr>
          <p:spPr>
            <a:xfrm>
              <a:off x="1511300" y="4025900"/>
              <a:ext cx="368302" cy="5207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0" name="Rectangle"/>
            <p:cNvSpPr/>
            <p:nvPr/>
          </p:nvSpPr>
          <p:spPr>
            <a:xfrm>
              <a:off x="0" y="0"/>
              <a:ext cx="368302" cy="6985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04" name="Group"/>
          <p:cNvGrpSpPr/>
          <p:nvPr/>
        </p:nvGrpSpPr>
        <p:grpSpPr>
          <a:xfrm>
            <a:off x="6388100" y="1841500"/>
            <a:ext cx="1943102" cy="3987800"/>
            <a:chOff x="0" y="0"/>
            <a:chExt cx="1943101" cy="3987800"/>
          </a:xfrm>
        </p:grpSpPr>
        <p:sp>
          <p:nvSpPr>
            <p:cNvPr id="202" name="Rectangle"/>
            <p:cNvSpPr/>
            <p:nvPr/>
          </p:nvSpPr>
          <p:spPr>
            <a:xfrm>
              <a:off x="1574800" y="3708400"/>
              <a:ext cx="368302" cy="279400"/>
            </a:xfrm>
            <a:prstGeom prst="rect">
              <a:avLst/>
            </a:prstGeom>
            <a:solidFill>
              <a:srgbClr val="9437FF">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3" name="Rectangle"/>
            <p:cNvSpPr/>
            <p:nvPr/>
          </p:nvSpPr>
          <p:spPr>
            <a:xfrm>
              <a:off x="0" y="0"/>
              <a:ext cx="368302" cy="279400"/>
            </a:xfrm>
            <a:prstGeom prst="rect">
              <a:avLst/>
            </a:prstGeom>
            <a:solidFill>
              <a:srgbClr val="9437FF">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08" name="Group"/>
          <p:cNvGrpSpPr/>
          <p:nvPr/>
        </p:nvGrpSpPr>
        <p:grpSpPr>
          <a:xfrm>
            <a:off x="2908300" y="4330700"/>
            <a:ext cx="5461002" cy="4813300"/>
            <a:chOff x="0" y="0"/>
            <a:chExt cx="5461001" cy="4813300"/>
          </a:xfrm>
        </p:grpSpPr>
        <p:sp>
          <p:nvSpPr>
            <p:cNvPr id="205" name="Rectangle"/>
            <p:cNvSpPr/>
            <p:nvPr/>
          </p:nvSpPr>
          <p:spPr>
            <a:xfrm>
              <a:off x="5194300" y="4203700"/>
              <a:ext cx="266702" cy="2540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6" name="Rectangle"/>
            <p:cNvSpPr/>
            <p:nvPr/>
          </p:nvSpPr>
          <p:spPr>
            <a:xfrm>
              <a:off x="0" y="4533900"/>
              <a:ext cx="863602"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7" name="Rectangle"/>
            <p:cNvSpPr/>
            <p:nvPr/>
          </p:nvSpPr>
          <p:spPr>
            <a:xfrm>
              <a:off x="3594100" y="0"/>
              <a:ext cx="1473200"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pic>
        <p:nvPicPr>
          <p:cNvPr id="209" name="image-109.pdf" descr="image-109.pdf"/>
          <p:cNvPicPr>
            <a:picLocks noChangeAspect="1"/>
          </p:cNvPicPr>
          <p:nvPr/>
        </p:nvPicPr>
        <p:blipFill>
          <a:blip r:embed="rId2">
            <a:extLst/>
          </a:blip>
          <a:stretch>
            <a:fillRect/>
          </a:stretch>
        </p:blipFill>
        <p:spPr>
          <a:xfrm>
            <a:off x="698500" y="1409700"/>
            <a:ext cx="12366079" cy="7930247"/>
          </a:xfrm>
          <a:prstGeom prst="rect">
            <a:avLst/>
          </a:prstGeom>
          <a:ln w="12700">
            <a:miter lim="400000"/>
          </a:ln>
        </p:spPr>
      </p:pic>
      <p:grpSp>
        <p:nvGrpSpPr>
          <p:cNvPr id="216" name="Group"/>
          <p:cNvGrpSpPr/>
          <p:nvPr/>
        </p:nvGrpSpPr>
        <p:grpSpPr>
          <a:xfrm>
            <a:off x="660400" y="1447800"/>
            <a:ext cx="8978900" cy="5854700"/>
            <a:chOff x="0" y="0"/>
            <a:chExt cx="8978900" cy="5854700"/>
          </a:xfrm>
        </p:grpSpPr>
        <p:sp>
          <p:nvSpPr>
            <p:cNvPr id="210" name="Rectangle"/>
            <p:cNvSpPr/>
            <p:nvPr/>
          </p:nvSpPr>
          <p:spPr>
            <a:xfrm>
              <a:off x="4076700" y="0"/>
              <a:ext cx="850900" cy="190501"/>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1" name="Rectangle"/>
            <p:cNvSpPr/>
            <p:nvPr/>
          </p:nvSpPr>
          <p:spPr>
            <a:xfrm>
              <a:off x="5905500" y="876300"/>
              <a:ext cx="1181100" cy="1651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2" name="Rectangle"/>
            <p:cNvSpPr/>
            <p:nvPr/>
          </p:nvSpPr>
          <p:spPr>
            <a:xfrm>
              <a:off x="8661400" y="52324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nvGrpSpPr>
            <p:cNvPr id="215" name="Group"/>
            <p:cNvGrpSpPr/>
            <p:nvPr/>
          </p:nvGrpSpPr>
          <p:grpSpPr>
            <a:xfrm>
              <a:off x="0" y="4800600"/>
              <a:ext cx="8813800" cy="1054100"/>
              <a:chOff x="0" y="0"/>
              <a:chExt cx="8813800" cy="1054100"/>
            </a:xfrm>
          </p:grpSpPr>
          <p:sp>
            <p:nvSpPr>
              <p:cNvPr id="213" name="Rectangle"/>
              <p:cNvSpPr/>
              <p:nvPr/>
            </p:nvSpPr>
            <p:spPr>
              <a:xfrm>
                <a:off x="0" y="7747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4" name="Rectangle"/>
              <p:cNvSpPr/>
              <p:nvPr/>
            </p:nvSpPr>
            <p:spPr>
              <a:xfrm>
                <a:off x="8496300" y="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grpSp>
        <p:nvGrpSpPr>
          <p:cNvPr id="219" name="Group"/>
          <p:cNvGrpSpPr/>
          <p:nvPr/>
        </p:nvGrpSpPr>
        <p:grpSpPr>
          <a:xfrm>
            <a:off x="6502400" y="3632200"/>
            <a:ext cx="1917702" cy="4356100"/>
            <a:chOff x="0" y="0"/>
            <a:chExt cx="1917701" cy="4356100"/>
          </a:xfrm>
        </p:grpSpPr>
        <p:sp>
          <p:nvSpPr>
            <p:cNvPr id="217" name="Rectangle"/>
            <p:cNvSpPr/>
            <p:nvPr/>
          </p:nvSpPr>
          <p:spPr>
            <a:xfrm>
              <a:off x="1549400" y="3835400"/>
              <a:ext cx="368302" cy="5207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8" name="Rectangle"/>
            <p:cNvSpPr/>
            <p:nvPr/>
          </p:nvSpPr>
          <p:spPr>
            <a:xfrm>
              <a:off x="0" y="0"/>
              <a:ext cx="368302" cy="5715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220" name="Table"/>
          <p:cNvGraphicFramePr/>
          <p:nvPr/>
        </p:nvGraphicFramePr>
        <p:xfrm>
          <a:off x="9867900" y="1993900"/>
          <a:ext cx="2362200" cy="23241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181100"/>
                <a:gridCol w="1181100"/>
              </a:tblGrid>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HSR</a:t>
                      </a:r>
                    </a:p>
                  </a:txBody>
                  <a:tcPr marL="38100" marR="38100" marT="38100" marB="38100" anchor="ctr" anchorCtr="0" horzOverflow="overflow">
                    <a:lnL w="0">
                      <a:miter lim="400000"/>
                    </a:lnL>
                    <a:lnR w="0">
                      <a:miter lim="400000"/>
                    </a:lnR>
                    <a:lnT w="0">
                      <a:miter lim="400000"/>
                    </a:lnT>
                    <a:lnB w="0">
                      <a:miter lim="400000"/>
                    </a:lnB>
                  </a:tcPr>
                </a:tc>
              </a:tr>
              <a:tr h="384479">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SHAC</a:t>
                      </a:r>
                    </a:p>
                  </a:txBody>
                  <a:tcPr marL="38100" marR="38100" marT="38100" marB="38100" anchor="ctr" anchorCtr="0" horzOverflow="overflow">
                    <a:lnL w="0">
                      <a:miter lim="400000"/>
                    </a:lnL>
                    <a:lnR w="0">
                      <a:miter lim="400000"/>
                    </a:lnR>
                    <a:lnT w="0">
                      <a:miter lim="400000"/>
                    </a:lnT>
                    <a:lnB w="0">
                      <a:miter lim="400000"/>
                    </a:lnB>
                  </a:tcPr>
                </a:tc>
              </a:tr>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Val Prin</a:t>
                      </a:r>
                    </a:p>
                  </a:txBody>
                  <a:tcPr marL="38100" marR="38100" marT="38100" marB="38100" anchor="ctr" anchorCtr="0" horzOverflow="overflow">
                    <a:lnL w="0">
                      <a:miter lim="400000"/>
                    </a:lnL>
                    <a:lnR w="0">
                      <a:miter lim="400000"/>
                    </a:lnR>
                    <a:lnT w="0">
                      <a:miter lim="400000"/>
                    </a:lnT>
                    <a:lnB w="0">
                      <a:miter lim="400000"/>
                    </a:lnB>
                  </a:tcPr>
                </a:tc>
              </a:tr>
              <a:tr h="38447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HFP</a:t>
                      </a:r>
                    </a:p>
                  </a:txBody>
                  <a:tcPr marL="38100" marR="38100" marT="38100" marB="38100" anchor="ctr" anchorCtr="0" horzOverflow="overflow">
                    <a:lnL w="0">
                      <a:miter lim="400000"/>
                    </a:lnL>
                    <a:lnR w="0">
                      <a:miter lim="400000"/>
                    </a:lnR>
                    <a:lnT w="0">
                      <a:miter lim="400000"/>
                    </a:lnT>
                    <a:lnB w="0">
                      <a:miter lim="400000"/>
                    </a:lnB>
                  </a:tcPr>
                </a:tc>
              </a:tr>
              <a:tr h="38879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SIP</a:t>
                      </a:r>
                    </a:p>
                  </a:txBody>
                  <a:tcPr marL="38100" marR="38100" marT="38100" marB="38100" anchor="ctr" anchorCtr="0" horzOverflow="overflow">
                    <a:lnL w="0">
                      <a:miter lim="400000"/>
                    </a:lnL>
                    <a:lnR w="0">
                      <a:miter lim="400000"/>
                    </a:lnR>
                    <a:lnT w="0">
                      <a:miter lim="400000"/>
                    </a:lnT>
                    <a:lnB w="0">
                      <a:miter lim="400000"/>
                    </a:lnB>
                  </a:tcPr>
                </a:tc>
              </a:tr>
              <a:tr h="388788">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SCP</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grpSp>
        <p:nvGrpSpPr>
          <p:cNvPr id="223" name="Group"/>
          <p:cNvGrpSpPr/>
          <p:nvPr/>
        </p:nvGrpSpPr>
        <p:grpSpPr>
          <a:xfrm>
            <a:off x="8890000" y="5740400"/>
            <a:ext cx="2171702" cy="787400"/>
            <a:chOff x="0" y="0"/>
            <a:chExt cx="2171701" cy="787400"/>
          </a:xfrm>
        </p:grpSpPr>
        <p:sp>
          <p:nvSpPr>
            <p:cNvPr id="221" name="Rectangle"/>
            <p:cNvSpPr/>
            <p:nvPr/>
          </p:nvSpPr>
          <p:spPr>
            <a:xfrm>
              <a:off x="0" y="0"/>
              <a:ext cx="368302" cy="279400"/>
            </a:xfrm>
            <a:prstGeom prst="rect">
              <a:avLst/>
            </a:prstGeom>
            <a:solidFill>
              <a:srgbClr val="FF93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2" name="Rectangle"/>
            <p:cNvSpPr/>
            <p:nvPr/>
          </p:nvSpPr>
          <p:spPr>
            <a:xfrm>
              <a:off x="1803400" y="508000"/>
              <a:ext cx="368302" cy="279400"/>
            </a:xfrm>
            <a:prstGeom prst="rect">
              <a:avLst/>
            </a:prstGeom>
            <a:solidFill>
              <a:srgbClr val="FF93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24" name="Rectangle"/>
          <p:cNvSpPr/>
          <p:nvPr/>
        </p:nvSpPr>
        <p:spPr>
          <a:xfrm>
            <a:off x="10287000" y="2044700"/>
            <a:ext cx="317500" cy="279400"/>
          </a:xfrm>
          <a:prstGeom prst="rect">
            <a:avLst/>
          </a:prstGeom>
          <a:solidFill>
            <a:srgbClr val="FFFB00">
              <a:alpha val="66917"/>
            </a:srgbClr>
          </a:solidFill>
          <a:ln w="25400">
            <a:solidFill>
              <a:srgbClr val="FFFB00">
                <a:alpha val="66917"/>
              </a:srgbClr>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5" name="Rectangle"/>
          <p:cNvSpPr/>
          <p:nvPr/>
        </p:nvSpPr>
        <p:spPr>
          <a:xfrm>
            <a:off x="10261600" y="3213100"/>
            <a:ext cx="368302" cy="279400"/>
          </a:xfrm>
          <a:prstGeom prst="rect">
            <a:avLst/>
          </a:prstGeom>
          <a:solidFill>
            <a:srgbClr val="9437FF">
              <a:alpha val="4962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6" name="Rectangle"/>
          <p:cNvSpPr/>
          <p:nvPr/>
        </p:nvSpPr>
        <p:spPr>
          <a:xfrm>
            <a:off x="10261600" y="2794000"/>
            <a:ext cx="368302" cy="342901"/>
          </a:xfrm>
          <a:prstGeom prst="rect">
            <a:avLst/>
          </a:prstGeom>
          <a:solidFill>
            <a:srgbClr val="009193">
              <a:alpha val="4812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7" name="Rectangle"/>
          <p:cNvSpPr/>
          <p:nvPr/>
        </p:nvSpPr>
        <p:spPr>
          <a:xfrm>
            <a:off x="10261600" y="3556000"/>
            <a:ext cx="368302" cy="355600"/>
          </a:xfrm>
          <a:prstGeom prst="rect">
            <a:avLst/>
          </a:prstGeom>
          <a:solidFill>
            <a:srgbClr val="00F900">
              <a:alpha val="4736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8" name="Rectangle"/>
          <p:cNvSpPr/>
          <p:nvPr/>
        </p:nvSpPr>
        <p:spPr>
          <a:xfrm>
            <a:off x="10274300" y="3962400"/>
            <a:ext cx="342902" cy="317500"/>
          </a:xfrm>
          <a:prstGeom prst="rect">
            <a:avLst/>
          </a:prstGeom>
          <a:solidFill>
            <a:srgbClr val="FF2600">
              <a:alpha val="54887"/>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9" name="Rectangle"/>
          <p:cNvSpPr/>
          <p:nvPr/>
        </p:nvSpPr>
        <p:spPr>
          <a:xfrm>
            <a:off x="10261600" y="2438400"/>
            <a:ext cx="368302" cy="279400"/>
          </a:xfrm>
          <a:prstGeom prst="rect">
            <a:avLst/>
          </a:prstGeom>
          <a:solidFill>
            <a:srgbClr val="FF9300">
              <a:alpha val="5939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30" name="Rectangle"/>
          <p:cNvSpPr/>
          <p:nvPr/>
        </p:nvSpPr>
        <p:spPr>
          <a:xfrm>
            <a:off x="10121900" y="1841500"/>
            <a:ext cx="2311400" cy="2641600"/>
          </a:xfrm>
          <a:prstGeom prst="rect">
            <a:avLst/>
          </a:prstGeom>
          <a:ln w="25400">
            <a:solidFill>
              <a:srgbClr val="0054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31" name="Key"/>
          <p:cNvSpPr txBox="1"/>
          <p:nvPr/>
        </p:nvSpPr>
        <p:spPr>
          <a:xfrm>
            <a:off x="10916146" y="1282700"/>
            <a:ext cx="72290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800"/>
              </a:lnSpc>
              <a:defRPr sz="3200">
                <a:solidFill>
                  <a:srgbClr val="005493"/>
                </a:solidFill>
              </a:defRPr>
            </a:lvl1pPr>
          </a:lstStyle>
          <a:p>
            <a:pPr/>
            <a:r>
              <a:t>Key</a:t>
            </a:r>
          </a:p>
        </p:txBody>
      </p:sp>
      <p:sp>
        <p:nvSpPr>
          <p:cNvPr id="2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P build="whole" bldLvl="1" animBg="1" rev="0" advAuto="0" spid="219" grpId="5"/>
      <p:bldP build="whole" bldLvl="1" animBg="1" rev="0" advAuto="0" spid="201" grpId="3"/>
      <p:bldP build="whole" bldLvl="1" animBg="1" rev="0" advAuto="0" spid="204" grpId="4"/>
      <p:bldP build="whole" bldLvl="1" animBg="1" rev="0" advAuto="0" spid="208" grpId="6"/>
      <p:bldP build="whole" bldLvl="1" animBg="1" rev="0" advAuto="0" spid="223"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Is this description fully specified?"/>
          <p:cNvSpPr txBox="1"/>
          <p:nvPr>
            <p:ph type="title"/>
          </p:nvPr>
        </p:nvSpPr>
        <p:spPr>
          <a:xfrm>
            <a:off x="1270000" y="571500"/>
            <a:ext cx="10464800" cy="939800"/>
          </a:xfrm>
          <a:prstGeom prst="rect">
            <a:avLst/>
          </a:prstGeom>
        </p:spPr>
        <p:txBody>
          <a:bodyPr/>
          <a:lstStyle>
            <a:lvl1pPr>
              <a:lnSpc>
                <a:spcPts val="5700"/>
              </a:lnSpc>
              <a:defRPr sz="4800"/>
            </a:lvl1pPr>
          </a:lstStyle>
          <a:p>
            <a:pPr/>
            <a:r>
              <a:t>Is this description fully specified?</a:t>
            </a:r>
          </a:p>
        </p:txBody>
      </p:sp>
      <p:pic>
        <p:nvPicPr>
          <p:cNvPr id="235"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Does the top node satisfy the initial symbol?"/>
          <p:cNvSpPr txBox="1"/>
          <p:nvPr>
            <p:ph type="title"/>
          </p:nvPr>
        </p:nvSpPr>
        <p:spPr>
          <a:xfrm>
            <a:off x="520700" y="368300"/>
            <a:ext cx="11861800" cy="1066800"/>
          </a:xfrm>
          <a:prstGeom prst="rect">
            <a:avLst/>
          </a:prstGeom>
        </p:spPr>
        <p:txBody>
          <a:bodyPr/>
          <a:lstStyle>
            <a:lvl1pPr>
              <a:lnSpc>
                <a:spcPts val="5700"/>
              </a:lnSpc>
              <a:defRPr sz="4800"/>
            </a:lvl1pPr>
          </a:lstStyle>
          <a:p>
            <a:pPr/>
            <a:r>
              <a:t>Does the top node satisfy the initial symbol?</a:t>
            </a:r>
          </a:p>
        </p:txBody>
      </p:sp>
      <p:pic>
        <p:nvPicPr>
          <p:cNvPr id="238"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RESTR of the S node"/>
          <p:cNvSpPr txBox="1"/>
          <p:nvPr>
            <p:ph type="title"/>
          </p:nvPr>
        </p:nvSpPr>
        <p:spPr>
          <a:prstGeom prst="rect">
            <a:avLst/>
          </a:prstGeom>
        </p:spPr>
        <p:txBody>
          <a:bodyPr/>
          <a:lstStyle>
            <a:lvl1pPr>
              <a:lnSpc>
                <a:spcPts val="5700"/>
              </a:lnSpc>
              <a:defRPr sz="4800"/>
            </a:lvl1pPr>
          </a:lstStyle>
          <a:p>
            <a:pPr/>
            <a:r>
              <a:t>RESTR of the S node</a:t>
            </a:r>
          </a:p>
        </p:txBody>
      </p:sp>
      <p:pic>
        <p:nvPicPr>
          <p:cNvPr id="241" name="image-111.pdf" descr="image-111.pdf"/>
          <p:cNvPicPr>
            <a:picLocks noChangeAspect="1"/>
          </p:cNvPicPr>
          <p:nvPr/>
        </p:nvPicPr>
        <p:blipFill>
          <a:blip r:embed="rId2">
            <a:extLst/>
          </a:blip>
          <a:stretch>
            <a:fillRect/>
          </a:stretch>
        </p:blipFill>
        <p:spPr>
          <a:xfrm>
            <a:off x="876300" y="3898900"/>
            <a:ext cx="11252200" cy="1943100"/>
          </a:xfrm>
          <a:prstGeom prst="rect">
            <a:avLst/>
          </a:prstGeom>
          <a:ln w="12700">
            <a:miter lim="400000"/>
          </a:ln>
        </p:spPr>
      </p:pic>
      <p:sp>
        <p:nvSpPr>
          <p:cNvPr id="2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Another Example"/>
          <p:cNvSpPr txBox="1"/>
          <p:nvPr>
            <p:ph type="title"/>
          </p:nvPr>
        </p:nvSpPr>
        <p:spPr>
          <a:prstGeom prst="rect">
            <a:avLst/>
          </a:prstGeom>
        </p:spPr>
        <p:txBody>
          <a:bodyPr/>
          <a:lstStyle>
            <a:lvl1pPr>
              <a:lnSpc>
                <a:spcPts val="6700"/>
              </a:lnSpc>
              <a:defRPr sz="5600"/>
            </a:lvl1pPr>
          </a:lstStyle>
          <a:p>
            <a:pPr/>
            <a:r>
              <a:t>Another Example</a:t>
            </a:r>
          </a:p>
        </p:txBody>
      </p:sp>
      <p:pic>
        <p:nvPicPr>
          <p:cNvPr id="245" name="image-112.pdf" descr="image-112.pdf"/>
          <p:cNvPicPr>
            <a:picLocks noChangeAspect="1"/>
          </p:cNvPicPr>
          <p:nvPr/>
        </p:nvPicPr>
        <p:blipFill>
          <a:blip r:embed="rId2">
            <a:extLst/>
          </a:blip>
          <a:stretch>
            <a:fillRect/>
          </a:stretch>
        </p:blipFill>
        <p:spPr>
          <a:xfrm>
            <a:off x="1905000" y="2019300"/>
            <a:ext cx="9639799" cy="6564415"/>
          </a:xfrm>
          <a:prstGeom prst="rect">
            <a:avLst/>
          </a:prstGeom>
          <a:ln w="12700">
            <a:miter lim="400000"/>
          </a:ln>
        </p:spPr>
      </p:pic>
      <p:sp>
        <p:nvSpPr>
          <p:cNvPr id="2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Head Features from Lexical Entries"/>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a:t>
            </a:r>
          </a:p>
        </p:txBody>
      </p:sp>
      <p:pic>
        <p:nvPicPr>
          <p:cNvPr id="249" name="image-114.pdf" descr="image-114.pdf"/>
          <p:cNvPicPr>
            <a:picLocks noChangeAspect="1"/>
          </p:cNvPicPr>
          <p:nvPr/>
        </p:nvPicPr>
        <p:blipFill>
          <a:blip r:embed="rId2">
            <a:extLst/>
          </a:blip>
          <a:stretch>
            <a:fillRect/>
          </a:stretch>
        </p:blipFill>
        <p:spPr>
          <a:xfrm>
            <a:off x="800100" y="2032000"/>
            <a:ext cx="11900286" cy="6502402"/>
          </a:xfrm>
          <a:prstGeom prst="rect">
            <a:avLst/>
          </a:prstGeom>
          <a:ln w="12700">
            <a:miter lim="400000"/>
          </a:ln>
        </p:spPr>
      </p:pic>
      <p:sp>
        <p:nvSpPr>
          <p:cNvPr id="2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Head Features from Lexical Entries, plus HFP"/>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 plus HFP</a:t>
            </a:r>
          </a:p>
        </p:txBody>
      </p:sp>
      <p:pic>
        <p:nvPicPr>
          <p:cNvPr id="253" name="image-113.pdf" descr="image-113.pdf"/>
          <p:cNvPicPr>
            <a:picLocks noChangeAspect="1"/>
          </p:cNvPicPr>
          <p:nvPr/>
        </p:nvPicPr>
        <p:blipFill>
          <a:blip r:embed="rId2">
            <a:extLst/>
          </a:blip>
          <a:stretch>
            <a:fillRect/>
          </a:stretch>
        </p:blipFill>
        <p:spPr>
          <a:xfrm>
            <a:off x="647700" y="2260600"/>
            <a:ext cx="12139953" cy="6223002"/>
          </a:xfrm>
          <a:prstGeom prst="rect">
            <a:avLst/>
          </a:prstGeom>
          <a:ln w="12700">
            <a:miter lim="400000"/>
          </a:ln>
        </p:spPr>
      </p:pic>
      <p:grpSp>
        <p:nvGrpSpPr>
          <p:cNvPr id="256" name="Group"/>
          <p:cNvGrpSpPr/>
          <p:nvPr/>
        </p:nvGrpSpPr>
        <p:grpSpPr>
          <a:xfrm>
            <a:off x="2237142" y="2902089"/>
            <a:ext cx="4067033" cy="3365576"/>
            <a:chOff x="0" y="0"/>
            <a:chExt cx="4067031" cy="3365575"/>
          </a:xfrm>
        </p:grpSpPr>
        <p:sp>
          <p:nvSpPr>
            <p:cNvPr id="254" name="Rectangle"/>
            <p:cNvSpPr/>
            <p:nvPr/>
          </p:nvSpPr>
          <p:spPr>
            <a:xfrm rot="3960000">
              <a:off x="1398515" y="51846"/>
              <a:ext cx="1270001" cy="3886481"/>
            </a:xfrm>
            <a:prstGeom prst="rect">
              <a:avLst/>
            </a:prstGeom>
            <a:solidFill>
              <a:srgbClr val="00F9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55" name="Rectangle"/>
            <p:cNvSpPr/>
            <p:nvPr/>
          </p:nvSpPr>
          <p:spPr>
            <a:xfrm rot="840000">
              <a:off x="296027" y="419197"/>
              <a:ext cx="3609706" cy="1173968"/>
            </a:xfrm>
            <a:prstGeom prst="rect">
              <a:avLst/>
            </a:prstGeom>
            <a:solidFill>
              <a:srgbClr val="00F900">
                <a:alpha val="20300"/>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57" name="Rectangle"/>
          <p:cNvSpPr/>
          <p:nvPr/>
        </p:nvSpPr>
        <p:spPr>
          <a:xfrm rot="3960000">
            <a:off x="5562147" y="4113371"/>
            <a:ext cx="1270001" cy="3617006"/>
          </a:xfrm>
          <a:prstGeom prst="rect">
            <a:avLst/>
          </a:prstGeom>
          <a:solidFill>
            <a:srgbClr val="0433FF">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58" name="Rectangle"/>
          <p:cNvSpPr/>
          <p:nvPr/>
        </p:nvSpPr>
        <p:spPr>
          <a:xfrm rot="6660000">
            <a:off x="8902865" y="5317141"/>
            <a:ext cx="1270001" cy="3368115"/>
          </a:xfrm>
          <a:prstGeom prst="rect">
            <a:avLst/>
          </a:prstGeom>
          <a:solidFill>
            <a:srgbClr val="FFFB00">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261" name="Group"/>
          <p:cNvGrpSpPr/>
          <p:nvPr/>
        </p:nvGrpSpPr>
        <p:grpSpPr>
          <a:xfrm>
            <a:off x="6047287" y="1518666"/>
            <a:ext cx="5287321" cy="3750390"/>
            <a:chOff x="0" y="0"/>
            <a:chExt cx="5287319" cy="3750389"/>
          </a:xfrm>
        </p:grpSpPr>
        <p:sp>
          <p:nvSpPr>
            <p:cNvPr id="259" name="Rectangle"/>
            <p:cNvSpPr/>
            <p:nvPr/>
          </p:nvSpPr>
          <p:spPr>
            <a:xfrm rot="3960000">
              <a:off x="2855582" y="801268"/>
              <a:ext cx="1270001" cy="3368108"/>
            </a:xfrm>
            <a:prstGeom prst="rect">
              <a:avLst/>
            </a:prstGeom>
            <a:solidFill>
              <a:srgbClr val="FF2600">
                <a:alpha val="27067"/>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0" name="Rectangle"/>
            <p:cNvSpPr/>
            <p:nvPr/>
          </p:nvSpPr>
          <p:spPr>
            <a:xfrm rot="1080000">
              <a:off x="43312" y="750316"/>
              <a:ext cx="5026643" cy="1076465"/>
            </a:xfrm>
            <a:prstGeom prst="rect">
              <a:avLst/>
            </a:prstGeom>
            <a:solidFill>
              <a:srgbClr val="FF26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3"/>
      <p:bldP build="whole" bldLvl="1" animBg="1" rev="0" advAuto="0" spid="258" grpId="1"/>
      <p:bldP build="whole" bldLvl="1" animBg="1" rev="0" advAuto="0" spid="261" grpId="4"/>
      <p:bldP build="whole" bldLvl="1" animBg="1" rev="0" advAuto="0" spid="257"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Valence Features:   Lexicon, Rules, and the Valence Principle"/>
          <p:cNvSpPr txBox="1"/>
          <p:nvPr>
            <p:ph type="title"/>
          </p:nvPr>
        </p:nvSpPr>
        <p:spPr>
          <a:xfrm>
            <a:off x="1193800" y="596900"/>
            <a:ext cx="10617200" cy="1384300"/>
          </a:xfrm>
          <a:prstGeom prst="rect">
            <a:avLst/>
          </a:prstGeom>
        </p:spPr>
        <p:txBody>
          <a:bodyPr/>
          <a:lstStyle/>
          <a:p>
            <a:pPr>
              <a:spcBef>
                <a:spcPts val="0"/>
              </a:spcBef>
            </a:pPr>
            <a:r>
              <a:t>Valence Features:  </a:t>
            </a:r>
          </a:p>
          <a:p>
            <a:pPr/>
            <a:r>
              <a:t>Lexicon, Rules, and the Valence Principle </a:t>
            </a:r>
          </a:p>
        </p:txBody>
      </p:sp>
      <p:pic>
        <p:nvPicPr>
          <p:cNvPr id="265" name="image-116.pdf" descr="image-116.pdf"/>
          <p:cNvPicPr>
            <a:picLocks noChangeAspect="1"/>
          </p:cNvPicPr>
          <p:nvPr/>
        </p:nvPicPr>
        <p:blipFill>
          <a:blip r:embed="rId2">
            <a:extLst/>
          </a:blip>
          <a:stretch>
            <a:fillRect/>
          </a:stretch>
        </p:blipFill>
        <p:spPr>
          <a:xfrm>
            <a:off x="863600" y="2184400"/>
            <a:ext cx="11797694" cy="7266585"/>
          </a:xfrm>
          <a:prstGeom prst="rect">
            <a:avLst/>
          </a:prstGeom>
          <a:ln w="12700">
            <a:miter lim="400000"/>
          </a:ln>
        </p:spPr>
      </p:pic>
      <p:grpSp>
        <p:nvGrpSpPr>
          <p:cNvPr id="273" name="Group"/>
          <p:cNvGrpSpPr/>
          <p:nvPr/>
        </p:nvGrpSpPr>
        <p:grpSpPr>
          <a:xfrm>
            <a:off x="2019300" y="4559300"/>
            <a:ext cx="10452100" cy="4267200"/>
            <a:chOff x="0" y="0"/>
            <a:chExt cx="10452100" cy="4267200"/>
          </a:xfrm>
        </p:grpSpPr>
        <p:sp>
          <p:nvSpPr>
            <p:cNvPr id="266" name="Rectangle"/>
            <p:cNvSpPr/>
            <p:nvPr/>
          </p:nvSpPr>
          <p:spPr>
            <a:xfrm>
              <a:off x="0" y="0"/>
              <a:ext cx="2540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7" name="Rectangle"/>
            <p:cNvSpPr/>
            <p:nvPr/>
          </p:nvSpPr>
          <p:spPr>
            <a:xfrm>
              <a:off x="1701800" y="12065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8" name="Rectangle"/>
            <p:cNvSpPr/>
            <p:nvPr/>
          </p:nvSpPr>
          <p:spPr>
            <a:xfrm>
              <a:off x="3619500" y="23876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9" name="Rectangle"/>
            <p:cNvSpPr/>
            <p:nvPr/>
          </p:nvSpPr>
          <p:spPr>
            <a:xfrm>
              <a:off x="8039100" y="3530600"/>
              <a:ext cx="5715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0" name="Rectangle"/>
            <p:cNvSpPr/>
            <p:nvPr/>
          </p:nvSpPr>
          <p:spPr>
            <a:xfrm>
              <a:off x="5537200" y="3530600"/>
              <a:ext cx="4191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1" name="Rectangle"/>
            <p:cNvSpPr/>
            <p:nvPr/>
          </p:nvSpPr>
          <p:spPr>
            <a:xfrm>
              <a:off x="6934200" y="0"/>
              <a:ext cx="6477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2" name="Rectangle"/>
            <p:cNvSpPr/>
            <p:nvPr/>
          </p:nvSpPr>
          <p:spPr>
            <a:xfrm>
              <a:off x="9740900" y="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76" name="Group"/>
          <p:cNvGrpSpPr/>
          <p:nvPr/>
        </p:nvGrpSpPr>
        <p:grpSpPr>
          <a:xfrm>
            <a:off x="2806700" y="3594100"/>
            <a:ext cx="3251200" cy="1828800"/>
            <a:chOff x="0" y="0"/>
            <a:chExt cx="3251199" cy="1828800"/>
          </a:xfrm>
        </p:grpSpPr>
        <p:sp>
          <p:nvSpPr>
            <p:cNvPr id="274" name="Rectangle"/>
            <p:cNvSpPr/>
            <p:nvPr/>
          </p:nvSpPr>
          <p:spPr>
            <a:xfrm>
              <a:off x="0" y="0"/>
              <a:ext cx="1358901"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5" name="Rectangle"/>
            <p:cNvSpPr/>
            <p:nvPr/>
          </p:nvSpPr>
          <p:spPr>
            <a:xfrm>
              <a:off x="1752600" y="1219200"/>
              <a:ext cx="1498600" cy="609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80" name="Group"/>
          <p:cNvGrpSpPr/>
          <p:nvPr/>
        </p:nvGrpSpPr>
        <p:grpSpPr>
          <a:xfrm>
            <a:off x="6210300" y="2476500"/>
            <a:ext cx="4851400" cy="2832100"/>
            <a:chOff x="0" y="0"/>
            <a:chExt cx="4851400" cy="2832100"/>
          </a:xfrm>
        </p:grpSpPr>
        <p:sp>
          <p:nvSpPr>
            <p:cNvPr id="277" name="Rectangle"/>
            <p:cNvSpPr/>
            <p:nvPr/>
          </p:nvSpPr>
          <p:spPr>
            <a:xfrm>
              <a:off x="1689100" y="2057400"/>
              <a:ext cx="1676400" cy="7747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8" name="Rectangle"/>
            <p:cNvSpPr/>
            <p:nvPr/>
          </p:nvSpPr>
          <p:spPr>
            <a:xfrm>
              <a:off x="3175000" y="901700"/>
              <a:ext cx="1676400" cy="8001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9" name="Rectangle"/>
            <p:cNvSpPr/>
            <p:nvPr/>
          </p:nvSpPr>
          <p:spPr>
            <a:xfrm>
              <a:off x="0" y="0"/>
              <a:ext cx="1320800" cy="5588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86" name="Group"/>
          <p:cNvGrpSpPr/>
          <p:nvPr/>
        </p:nvGrpSpPr>
        <p:grpSpPr>
          <a:xfrm>
            <a:off x="2794000" y="2184400"/>
            <a:ext cx="6489700" cy="4914900"/>
            <a:chOff x="0" y="0"/>
            <a:chExt cx="6489700" cy="4914900"/>
          </a:xfrm>
        </p:grpSpPr>
        <p:sp>
          <p:nvSpPr>
            <p:cNvPr id="281" name="Rectangle"/>
            <p:cNvSpPr/>
            <p:nvPr/>
          </p:nvSpPr>
          <p:spPr>
            <a:xfrm>
              <a:off x="5105400" y="46736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2" name="Rectangle"/>
            <p:cNvSpPr/>
            <p:nvPr/>
          </p:nvSpPr>
          <p:spPr>
            <a:xfrm>
              <a:off x="3556000" y="3822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3" name="Rectangle"/>
            <p:cNvSpPr/>
            <p:nvPr/>
          </p:nvSpPr>
          <p:spPr>
            <a:xfrm>
              <a:off x="1752600" y="26162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4" name="Rectangle"/>
            <p:cNvSpPr/>
            <p:nvPr/>
          </p:nvSpPr>
          <p:spPr>
            <a:xfrm>
              <a:off x="0" y="1155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5" name="Rectangle"/>
            <p:cNvSpPr/>
            <p:nvPr/>
          </p:nvSpPr>
          <p:spPr>
            <a:xfrm>
              <a:off x="3378200" y="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1" name="Group"/>
          <p:cNvGrpSpPr/>
          <p:nvPr/>
        </p:nvGrpSpPr>
        <p:grpSpPr>
          <a:xfrm>
            <a:off x="4699000" y="5651500"/>
            <a:ext cx="3022601" cy="2070100"/>
            <a:chOff x="0" y="0"/>
            <a:chExt cx="3022600" cy="2070100"/>
          </a:xfrm>
        </p:grpSpPr>
        <p:sp>
          <p:nvSpPr>
            <p:cNvPr id="287" name="Rectangle"/>
            <p:cNvSpPr/>
            <p:nvPr/>
          </p:nvSpPr>
          <p:spPr>
            <a:xfrm>
              <a:off x="0" y="11684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8" name="Rectangle"/>
            <p:cNvSpPr/>
            <p:nvPr/>
          </p:nvSpPr>
          <p:spPr>
            <a:xfrm>
              <a:off x="0" y="17399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9" name="Rectangle"/>
            <p:cNvSpPr/>
            <p:nvPr/>
          </p:nvSpPr>
          <p:spPr>
            <a:xfrm>
              <a:off x="1663700" y="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0" name="Rectangle"/>
            <p:cNvSpPr/>
            <p:nvPr/>
          </p:nvSpPr>
          <p:spPr>
            <a:xfrm>
              <a:off x="1663700" y="5842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4" name="Group"/>
          <p:cNvGrpSpPr/>
          <p:nvPr/>
        </p:nvGrpSpPr>
        <p:grpSpPr>
          <a:xfrm>
            <a:off x="7912100" y="7150100"/>
            <a:ext cx="2552701" cy="1689100"/>
            <a:chOff x="0" y="0"/>
            <a:chExt cx="2552700" cy="1689100"/>
          </a:xfrm>
        </p:grpSpPr>
        <p:sp>
          <p:nvSpPr>
            <p:cNvPr id="292" name="Rectangle"/>
            <p:cNvSpPr/>
            <p:nvPr/>
          </p:nvSpPr>
          <p:spPr>
            <a:xfrm>
              <a:off x="0" y="0"/>
              <a:ext cx="1358901" cy="5080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3" name="Rectangle"/>
            <p:cNvSpPr/>
            <p:nvPr/>
          </p:nvSpPr>
          <p:spPr>
            <a:xfrm>
              <a:off x="1193800" y="1143000"/>
              <a:ext cx="1358901" cy="5461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9" name="Group"/>
          <p:cNvGrpSpPr/>
          <p:nvPr/>
        </p:nvGrpSpPr>
        <p:grpSpPr>
          <a:xfrm>
            <a:off x="2730500" y="4546600"/>
            <a:ext cx="3365500" cy="1930400"/>
            <a:chOff x="0" y="0"/>
            <a:chExt cx="3365500" cy="1930400"/>
          </a:xfrm>
        </p:grpSpPr>
        <p:sp>
          <p:nvSpPr>
            <p:cNvPr id="295" name="Rectangle"/>
            <p:cNvSpPr/>
            <p:nvPr/>
          </p:nvSpPr>
          <p:spPr>
            <a:xfrm>
              <a:off x="12700" y="1676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6" name="Rectangle"/>
            <p:cNvSpPr/>
            <p:nvPr/>
          </p:nvSpPr>
          <p:spPr>
            <a:xfrm>
              <a:off x="0" y="1181100"/>
              <a:ext cx="16510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7" name="Rectangle"/>
            <p:cNvSpPr/>
            <p:nvPr/>
          </p:nvSpPr>
          <p:spPr>
            <a:xfrm>
              <a:off x="1828800" y="533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8" name="Rectangle"/>
            <p:cNvSpPr/>
            <p:nvPr/>
          </p:nvSpPr>
          <p:spPr>
            <a:xfrm>
              <a:off x="1752600" y="0"/>
              <a:ext cx="16129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300" name="Table"/>
          <p:cNvGraphicFramePr/>
          <p:nvPr/>
        </p:nvGraphicFramePr>
        <p:xfrm>
          <a:off x="1079500" y="7874000"/>
          <a:ext cx="2641600" cy="11557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320800"/>
                <a:gridCol w="1320800"/>
              </a:tblGrid>
              <a:tr h="3937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a:rPr>
                        <a:t>Lexicon</a:t>
                      </a:r>
                    </a:p>
                  </a:txBody>
                  <a:tcPr marL="38100" marR="38100" marT="38100" marB="38100" anchor="ctr" anchorCtr="0" horzOverflow="overflow">
                    <a:lnL w="0">
                      <a:miter lim="400000"/>
                    </a:lnL>
                    <a:lnR w="0">
                      <a:miter lim="400000"/>
                    </a:lnR>
                    <a:lnT w="0">
                      <a:miter lim="400000"/>
                    </a:lnT>
                    <a:lnB w="0">
                      <a:miter lim="400000"/>
                    </a:lnB>
                  </a:tcPr>
                </a:tc>
              </a:tr>
              <a:tr h="380997">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a:rPr>
                        <a:t>Val. Prin.</a:t>
                      </a:r>
                    </a:p>
                  </a:txBody>
                  <a:tcPr marL="38100" marR="38100" marT="38100" marB="38100" anchor="ctr" anchorCtr="0" horzOverflow="overflow">
                    <a:lnL w="0">
                      <a:miter lim="400000"/>
                    </a:lnL>
                    <a:lnR w="0">
                      <a:miter lim="400000"/>
                    </a:lnR>
                    <a:lnT w="0">
                      <a:miter lim="400000"/>
                    </a:lnT>
                    <a:lnB w="0">
                      <a:miter lim="400000"/>
                    </a:lnB>
                  </a:tcPr>
                </a:tc>
              </a:tr>
              <a:tr h="3810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a:rPr>
                        <a:t>Rules</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sp>
        <p:nvSpPr>
          <p:cNvPr id="301" name="Rectangle"/>
          <p:cNvSpPr/>
          <p:nvPr/>
        </p:nvSpPr>
        <p:spPr>
          <a:xfrm>
            <a:off x="1346200" y="7899400"/>
            <a:ext cx="673100" cy="279400"/>
          </a:xfrm>
          <a:prstGeom prst="rect">
            <a:avLst/>
          </a:prstGeom>
          <a:solidFill>
            <a:srgbClr val="FF9300">
              <a:alpha val="58646"/>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2" name="Rectangle"/>
          <p:cNvSpPr/>
          <p:nvPr/>
        </p:nvSpPr>
        <p:spPr>
          <a:xfrm>
            <a:off x="1333500" y="8724900"/>
            <a:ext cx="800100" cy="241300"/>
          </a:xfrm>
          <a:prstGeom prst="rect">
            <a:avLst/>
          </a:prstGeom>
          <a:solidFill>
            <a:srgbClr val="FFFB00">
              <a:alpha val="53383"/>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3" name="Rectangle"/>
          <p:cNvSpPr/>
          <p:nvPr/>
        </p:nvSpPr>
        <p:spPr>
          <a:xfrm>
            <a:off x="1485900" y="8382000"/>
            <a:ext cx="508000" cy="152400"/>
          </a:xfrm>
          <a:prstGeom prst="rect">
            <a:avLst/>
          </a:prstGeom>
          <a:ln w="25400">
            <a:solidFill>
              <a:srgbClr val="0000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4" name="Rectangle"/>
          <p:cNvSpPr/>
          <p:nvPr/>
        </p:nvSpPr>
        <p:spPr>
          <a:xfrm>
            <a:off x="1231900" y="7823200"/>
            <a:ext cx="2603500" cy="1270000"/>
          </a:xfrm>
          <a:prstGeom prst="rect">
            <a:avLst/>
          </a:prstGeom>
          <a:ln w="25400">
            <a:solidFill>
              <a:srgbClr val="0119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5" name="Key"/>
          <p:cNvSpPr txBox="1"/>
          <p:nvPr/>
        </p:nvSpPr>
        <p:spPr>
          <a:xfrm>
            <a:off x="2070534" y="7277100"/>
            <a:ext cx="646832"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300"/>
              </a:lnSpc>
              <a:defRPr sz="2800">
                <a:solidFill>
                  <a:srgbClr val="011993"/>
                </a:solidFill>
              </a:defRPr>
            </a:lvl1pPr>
          </a:lstStyle>
          <a:p>
            <a:pPr/>
            <a:r>
              <a:t>Key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6"/>
      <p:bldP build="whole" bldLvl="1" animBg="1" rev="0" advAuto="0" spid="294" grpId="2"/>
      <p:bldP build="whole" bldLvl="1" animBg="1" rev="0" advAuto="0" spid="273" grpId="1"/>
      <p:bldP build="whole" bldLvl="1" animBg="1" rev="0" advAuto="0" spid="299" grpId="4"/>
      <p:bldP build="whole" bldLvl="1" animBg="1" rev="0" advAuto="0" spid="286" grpId="7"/>
      <p:bldP build="whole" bldLvl="1" animBg="1" rev="0" advAuto="0" spid="291" grpId="3"/>
      <p:bldP build="whole" bldLvl="1" animBg="1" rev="0" advAuto="0" spid="276" grpId="5"/>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equired Identities:  Grammar Rules"/>
          <p:cNvSpPr txBox="1"/>
          <p:nvPr>
            <p:ph type="title"/>
          </p:nvPr>
        </p:nvSpPr>
        <p:spPr>
          <a:xfrm>
            <a:off x="1270000" y="558800"/>
            <a:ext cx="10464800" cy="927100"/>
          </a:xfrm>
          <a:prstGeom prst="rect">
            <a:avLst/>
          </a:prstGeom>
        </p:spPr>
        <p:txBody>
          <a:bodyPr/>
          <a:lstStyle/>
          <a:p>
            <a:pPr/>
            <a:r>
              <a:t>Required Identities:  Grammar Rules</a:t>
            </a:r>
          </a:p>
        </p:txBody>
      </p:sp>
      <p:pic>
        <p:nvPicPr>
          <p:cNvPr id="308" name="image-117.pdf" descr="image-117.pdf"/>
          <p:cNvPicPr>
            <a:picLocks noChangeAspect="1"/>
          </p:cNvPicPr>
          <p:nvPr/>
        </p:nvPicPr>
        <p:blipFill>
          <a:blip r:embed="rId2">
            <a:extLst/>
          </a:blip>
          <a:stretch>
            <a:fillRect/>
          </a:stretch>
        </p:blipFill>
        <p:spPr>
          <a:xfrm>
            <a:off x="1612900" y="1689100"/>
            <a:ext cx="9528822" cy="7883916"/>
          </a:xfrm>
          <a:prstGeom prst="rect">
            <a:avLst/>
          </a:prstGeom>
          <a:ln w="12700">
            <a:miter lim="400000"/>
          </a:ln>
        </p:spPr>
      </p:pic>
      <p:grpSp>
        <p:nvGrpSpPr>
          <p:cNvPr id="311" name="Group"/>
          <p:cNvGrpSpPr/>
          <p:nvPr/>
        </p:nvGrpSpPr>
        <p:grpSpPr>
          <a:xfrm>
            <a:off x="6858000" y="7988300"/>
            <a:ext cx="2844801" cy="660400"/>
            <a:chOff x="0" y="0"/>
            <a:chExt cx="2844800" cy="660400"/>
          </a:xfrm>
        </p:grpSpPr>
        <p:sp>
          <p:nvSpPr>
            <p:cNvPr id="309" name="Rectangle"/>
            <p:cNvSpPr/>
            <p:nvPr/>
          </p:nvSpPr>
          <p:spPr>
            <a:xfrm>
              <a:off x="2501900" y="3429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0"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4" name="Group"/>
          <p:cNvGrpSpPr/>
          <p:nvPr/>
        </p:nvGrpSpPr>
        <p:grpSpPr>
          <a:xfrm>
            <a:off x="6197600" y="6731000"/>
            <a:ext cx="1854201" cy="647700"/>
            <a:chOff x="0" y="0"/>
            <a:chExt cx="1854200" cy="647700"/>
          </a:xfrm>
        </p:grpSpPr>
        <p:sp>
          <p:nvSpPr>
            <p:cNvPr id="312" name="Rectangle"/>
            <p:cNvSpPr/>
            <p:nvPr/>
          </p:nvSpPr>
          <p:spPr>
            <a:xfrm>
              <a:off x="15113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3"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7" name="Group"/>
          <p:cNvGrpSpPr/>
          <p:nvPr/>
        </p:nvGrpSpPr>
        <p:grpSpPr>
          <a:xfrm>
            <a:off x="4279900" y="5461000"/>
            <a:ext cx="2641601" cy="647700"/>
            <a:chOff x="0" y="0"/>
            <a:chExt cx="2641600" cy="647700"/>
          </a:xfrm>
        </p:grpSpPr>
        <p:sp>
          <p:nvSpPr>
            <p:cNvPr id="315" name="Rectangle"/>
            <p:cNvSpPr/>
            <p:nvPr/>
          </p:nvSpPr>
          <p:spPr>
            <a:xfrm>
              <a:off x="22987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6"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0" name="Group"/>
          <p:cNvGrpSpPr/>
          <p:nvPr/>
        </p:nvGrpSpPr>
        <p:grpSpPr>
          <a:xfrm>
            <a:off x="1524000" y="4191000"/>
            <a:ext cx="4432301" cy="609600"/>
            <a:chOff x="0" y="0"/>
            <a:chExt cx="4432300" cy="609600"/>
          </a:xfrm>
        </p:grpSpPr>
        <p:sp>
          <p:nvSpPr>
            <p:cNvPr id="318" name="Rectangle"/>
            <p:cNvSpPr/>
            <p:nvPr/>
          </p:nvSpPr>
          <p:spPr>
            <a:xfrm>
              <a:off x="40894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9"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3" name="Group"/>
          <p:cNvGrpSpPr/>
          <p:nvPr/>
        </p:nvGrpSpPr>
        <p:grpSpPr>
          <a:xfrm>
            <a:off x="3213100" y="2895600"/>
            <a:ext cx="6769101" cy="647700"/>
            <a:chOff x="0" y="0"/>
            <a:chExt cx="6769100" cy="647700"/>
          </a:xfrm>
        </p:grpSpPr>
        <p:sp>
          <p:nvSpPr>
            <p:cNvPr id="321" name="Rectangle"/>
            <p:cNvSpPr/>
            <p:nvPr/>
          </p:nvSpPr>
          <p:spPr>
            <a:xfrm>
              <a:off x="642620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22"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6" name="Group"/>
          <p:cNvGrpSpPr/>
          <p:nvPr/>
        </p:nvGrpSpPr>
        <p:grpSpPr>
          <a:xfrm>
            <a:off x="8064500" y="4191000"/>
            <a:ext cx="2946401" cy="609600"/>
            <a:chOff x="0" y="0"/>
            <a:chExt cx="2946400" cy="609600"/>
          </a:xfrm>
        </p:grpSpPr>
        <p:sp>
          <p:nvSpPr>
            <p:cNvPr id="324" name="Rectangle"/>
            <p:cNvSpPr/>
            <p:nvPr/>
          </p:nvSpPr>
          <p:spPr>
            <a:xfrm>
              <a:off x="26035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25"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3"/>
      <p:bldP build="whole" bldLvl="1" animBg="1" rev="0" advAuto="0" spid="320" grpId="4"/>
      <p:bldP build="whole" bldLvl="1" animBg="1" rev="0" advAuto="0" spid="326" grpId="5"/>
      <p:bldP build="whole" bldLvl="1" animBg="1" rev="0" advAuto="0" spid="323" grpId="6"/>
      <p:bldP build="whole" bldLvl="1" animBg="1" rev="0" advAuto="0" spid="311" grpId="1"/>
      <p:bldP build="whole" bldLvl="1" animBg="1" rev="0" advAuto="0" spid="314"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Objectives…"/>
          <p:cNvSpPr txBox="1"/>
          <p:nvPr>
            <p:ph type="body" idx="1"/>
          </p:nvPr>
        </p:nvSpPr>
        <p:spPr>
          <a:xfrm>
            <a:off x="825500" y="1879600"/>
            <a:ext cx="11760200" cy="7378700"/>
          </a:xfrm>
          <a:prstGeom prst="rect">
            <a:avLst/>
          </a:prstGeom>
        </p:spPr>
        <p:txBody>
          <a:bodyPr/>
          <a:lstStyle/>
          <a:p>
            <a:pPr marL="823558" indent="-506058">
              <a:lnSpc>
                <a:spcPts val="4300"/>
              </a:lnSpc>
              <a:tabLst>
                <a:tab pos="1460500" algn="l"/>
              </a:tabLst>
              <a:defRPr sz="3600"/>
            </a:pPr>
            <a:r>
              <a:t>Objectives</a:t>
            </a:r>
          </a:p>
          <a:p>
            <a:pPr lvl="1" marL="1249930" indent="-475230">
              <a:lnSpc>
                <a:spcPts val="3800"/>
              </a:lnSpc>
              <a:tabLst>
                <a:tab pos="1892300" algn="l"/>
              </a:tabLst>
              <a:defRPr sz="3200"/>
            </a:pPr>
            <a:r>
              <a:t>Develop a theory of knowledge of language</a:t>
            </a:r>
          </a:p>
          <a:p>
            <a:pPr lvl="1" marL="1249930" indent="-475230">
              <a:lnSpc>
                <a:spcPts val="3800"/>
              </a:lnSpc>
              <a:tabLst>
                <a:tab pos="1892300" algn="l"/>
              </a:tabLst>
              <a:defRPr sz="3200"/>
            </a:pPr>
            <a:r>
              <a:t>Represent linguistic information explicitly enough to distinguish well-formed from ill-formed expressions</a:t>
            </a:r>
          </a:p>
          <a:p>
            <a:pPr lvl="1" marL="1249930" indent="-475230">
              <a:lnSpc>
                <a:spcPts val="3800"/>
              </a:lnSpc>
              <a:tabLst>
                <a:tab pos="1892300" algn="l"/>
              </a:tabLst>
              <a:defRPr sz="3200"/>
            </a:pPr>
            <a:r>
              <a:t>Be parsimonious, capturing linguistically significant generalizations.</a:t>
            </a:r>
          </a:p>
          <a:p>
            <a:pPr marL="823558" indent="-506058">
              <a:lnSpc>
                <a:spcPts val="4300"/>
              </a:lnSpc>
              <a:tabLst>
                <a:tab pos="1460500" algn="l"/>
              </a:tabLst>
              <a:defRPr sz="3600"/>
            </a:pPr>
            <a:r>
              <a:t>Why Formalize?</a:t>
            </a:r>
          </a:p>
          <a:p>
            <a:pPr lvl="1" marL="1249930" indent="-475230">
              <a:lnSpc>
                <a:spcPts val="3800"/>
              </a:lnSpc>
              <a:tabLst>
                <a:tab pos="1892300" algn="l"/>
              </a:tabLst>
              <a:defRPr sz="3200"/>
            </a:pPr>
            <a:r>
              <a:t>To formulate testable predictions</a:t>
            </a:r>
          </a:p>
          <a:p>
            <a:pPr lvl="1" marL="1249930" indent="-475230">
              <a:lnSpc>
                <a:spcPts val="3800"/>
              </a:lnSpc>
              <a:tabLst>
                <a:tab pos="1892300" algn="l"/>
              </a:tabLst>
              <a:defRPr sz="3200"/>
            </a:pPr>
            <a:r>
              <a:t>To check for consistency</a:t>
            </a:r>
          </a:p>
          <a:p>
            <a:pPr lvl="1" marL="1249930" indent="-475230">
              <a:lnSpc>
                <a:spcPts val="3800"/>
              </a:lnSpc>
              <a:tabLst>
                <a:tab pos="1892300" algn="l"/>
              </a:tabLst>
              <a:defRPr sz="3200"/>
            </a:pPr>
            <a:r>
              <a:t>To make it possible to get a computer to do it for us</a:t>
            </a:r>
          </a:p>
        </p:txBody>
      </p:sp>
      <p:sp>
        <p:nvSpPr>
          <p:cNvPr id="97" name="What We’re Trying To Do"/>
          <p:cNvSpPr txBox="1"/>
          <p:nvPr>
            <p:ph type="title"/>
          </p:nvPr>
        </p:nvSpPr>
        <p:spPr>
          <a:xfrm>
            <a:off x="1270000" y="571500"/>
            <a:ext cx="10464800" cy="1155700"/>
          </a:xfrm>
          <a:prstGeom prst="rect">
            <a:avLst/>
          </a:prstGeom>
        </p:spPr>
        <p:txBody>
          <a:bodyPr/>
          <a:lstStyle>
            <a:lvl1pPr>
              <a:lnSpc>
                <a:spcPts val="6700"/>
              </a:lnSpc>
              <a:defRPr sz="5600"/>
            </a:lvl1pPr>
          </a:lstStyle>
          <a:p>
            <a:pPr/>
            <a:r>
              <a:t>What We’re Trying To Do</a:t>
            </a:r>
          </a:p>
        </p:txBody>
      </p:sp>
      <p:sp>
        <p:nvSpPr>
          <p:cNvPr id="98"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wo Semantic Features:  the Lexicon &amp; SIP"/>
          <p:cNvSpPr txBox="1"/>
          <p:nvPr>
            <p:ph type="title"/>
          </p:nvPr>
        </p:nvSpPr>
        <p:spPr>
          <a:xfrm>
            <a:off x="723900" y="609600"/>
            <a:ext cx="11709400" cy="977900"/>
          </a:xfrm>
          <a:prstGeom prst="rect">
            <a:avLst/>
          </a:prstGeom>
        </p:spPr>
        <p:txBody>
          <a:bodyPr/>
          <a:lstStyle>
            <a:lvl1pPr>
              <a:lnSpc>
                <a:spcPts val="5700"/>
              </a:lnSpc>
              <a:defRPr sz="4800"/>
            </a:lvl1pPr>
          </a:lstStyle>
          <a:p>
            <a:pPr/>
            <a:r>
              <a:t>Two Semantic Features:  the Lexicon &amp; SIP </a:t>
            </a:r>
          </a:p>
        </p:txBody>
      </p:sp>
      <p:pic>
        <p:nvPicPr>
          <p:cNvPr id="329" name="image-119.pdf" descr="image-119.pdf"/>
          <p:cNvPicPr>
            <a:picLocks noChangeAspect="1"/>
          </p:cNvPicPr>
          <p:nvPr/>
        </p:nvPicPr>
        <p:blipFill>
          <a:blip r:embed="rId2">
            <a:extLst/>
          </a:blip>
          <a:stretch>
            <a:fillRect/>
          </a:stretch>
        </p:blipFill>
        <p:spPr>
          <a:xfrm>
            <a:off x="977900" y="1638300"/>
            <a:ext cx="11050301" cy="7456004"/>
          </a:xfrm>
          <a:prstGeom prst="rect">
            <a:avLst/>
          </a:prstGeom>
          <a:ln w="12700">
            <a:miter lim="400000"/>
          </a:ln>
        </p:spPr>
      </p:pic>
      <p:grpSp>
        <p:nvGrpSpPr>
          <p:cNvPr id="337" name="Group"/>
          <p:cNvGrpSpPr/>
          <p:nvPr/>
        </p:nvGrpSpPr>
        <p:grpSpPr>
          <a:xfrm>
            <a:off x="1117600" y="4064000"/>
            <a:ext cx="10782300" cy="4102100"/>
            <a:chOff x="0" y="0"/>
            <a:chExt cx="10782300" cy="4102100"/>
          </a:xfrm>
        </p:grpSpPr>
        <p:sp>
          <p:nvSpPr>
            <p:cNvPr id="330" name="Rectangle"/>
            <p:cNvSpPr/>
            <p:nvPr/>
          </p:nvSpPr>
          <p:spPr>
            <a:xfrm>
              <a:off x="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1" name="Rectangle"/>
            <p:cNvSpPr/>
            <p:nvPr/>
          </p:nvSpPr>
          <p:spPr>
            <a:xfrm>
              <a:off x="1765300" y="11811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2" name="Rectangle"/>
            <p:cNvSpPr/>
            <p:nvPr/>
          </p:nvSpPr>
          <p:spPr>
            <a:xfrm>
              <a:off x="3517900" y="23749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3" name="Rectangle"/>
            <p:cNvSpPr/>
            <p:nvPr/>
          </p:nvSpPr>
          <p:spPr>
            <a:xfrm>
              <a:off x="7874000" y="36068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4" name="Rectangle"/>
            <p:cNvSpPr/>
            <p:nvPr/>
          </p:nvSpPr>
          <p:spPr>
            <a:xfrm>
              <a:off x="5245100" y="360680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5" name="Rectangle"/>
            <p:cNvSpPr/>
            <p:nvPr/>
          </p:nvSpPr>
          <p:spPr>
            <a:xfrm>
              <a:off x="67056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6" name="Rectangle"/>
            <p:cNvSpPr/>
            <p:nvPr/>
          </p:nvSpPr>
          <p:spPr>
            <a:xfrm>
              <a:off x="93345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1" name="Group"/>
          <p:cNvGrpSpPr/>
          <p:nvPr/>
        </p:nvGrpSpPr>
        <p:grpSpPr>
          <a:xfrm>
            <a:off x="5981700" y="1638300"/>
            <a:ext cx="4622800" cy="2959100"/>
            <a:chOff x="0" y="0"/>
            <a:chExt cx="4622800" cy="2959100"/>
          </a:xfrm>
        </p:grpSpPr>
        <p:sp>
          <p:nvSpPr>
            <p:cNvPr id="338" name="Rectangle"/>
            <p:cNvSpPr/>
            <p:nvPr/>
          </p:nvSpPr>
          <p:spPr>
            <a:xfrm>
              <a:off x="1803400" y="2387600"/>
              <a:ext cx="14224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9" name="Rectangle"/>
            <p:cNvSpPr/>
            <p:nvPr/>
          </p:nvSpPr>
          <p:spPr>
            <a:xfrm>
              <a:off x="3175000" y="115570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0" name="Rectangle"/>
            <p:cNvSpPr/>
            <p:nvPr/>
          </p:nvSpPr>
          <p:spPr>
            <a:xfrm>
              <a:off x="0" y="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4" name="Group"/>
          <p:cNvGrpSpPr/>
          <p:nvPr/>
        </p:nvGrpSpPr>
        <p:grpSpPr>
          <a:xfrm>
            <a:off x="7708900" y="6400800"/>
            <a:ext cx="2565400" cy="1790700"/>
            <a:chOff x="0" y="0"/>
            <a:chExt cx="2565400" cy="1790700"/>
          </a:xfrm>
        </p:grpSpPr>
        <p:sp>
          <p:nvSpPr>
            <p:cNvPr id="342" name="Rectangle"/>
            <p:cNvSpPr/>
            <p:nvPr/>
          </p:nvSpPr>
          <p:spPr>
            <a:xfrm>
              <a:off x="1257300" y="121920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3" name="Rectangle"/>
            <p:cNvSpPr/>
            <p:nvPr/>
          </p:nvSpPr>
          <p:spPr>
            <a:xfrm>
              <a:off x="0" y="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7" name="Group"/>
          <p:cNvGrpSpPr/>
          <p:nvPr/>
        </p:nvGrpSpPr>
        <p:grpSpPr>
          <a:xfrm>
            <a:off x="4648200" y="5207000"/>
            <a:ext cx="2832100" cy="1778000"/>
            <a:chOff x="0" y="0"/>
            <a:chExt cx="2832100" cy="1778000"/>
          </a:xfrm>
        </p:grpSpPr>
        <p:sp>
          <p:nvSpPr>
            <p:cNvPr id="345" name="Rectangle"/>
            <p:cNvSpPr/>
            <p:nvPr/>
          </p:nvSpPr>
          <p:spPr>
            <a:xfrm>
              <a:off x="0" y="120650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6" name="Rectangle"/>
            <p:cNvSpPr/>
            <p:nvPr/>
          </p:nvSpPr>
          <p:spPr>
            <a:xfrm>
              <a:off x="1524000" y="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51" name="Group"/>
          <p:cNvGrpSpPr/>
          <p:nvPr/>
        </p:nvGrpSpPr>
        <p:grpSpPr>
          <a:xfrm>
            <a:off x="2806700" y="2794000"/>
            <a:ext cx="3124200" cy="2984500"/>
            <a:chOff x="0" y="0"/>
            <a:chExt cx="3124200" cy="2984500"/>
          </a:xfrm>
        </p:grpSpPr>
        <p:sp>
          <p:nvSpPr>
            <p:cNvPr id="348" name="Rectangle"/>
            <p:cNvSpPr/>
            <p:nvPr/>
          </p:nvSpPr>
          <p:spPr>
            <a:xfrm>
              <a:off x="63500" y="2413000"/>
              <a:ext cx="13081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9" name="Rectangle"/>
            <p:cNvSpPr/>
            <p:nvPr/>
          </p:nvSpPr>
          <p:spPr>
            <a:xfrm>
              <a:off x="1676400" y="123190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0" name="Rectangle"/>
            <p:cNvSpPr/>
            <p:nvPr/>
          </p:nvSpPr>
          <p:spPr>
            <a:xfrm>
              <a:off x="0" y="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1"/>
      <p:bldP build="whole" bldLvl="1" animBg="1" rev="0" advAuto="0" spid="351" grpId="4"/>
      <p:bldP build="whole" bldLvl="1" animBg="1" rev="0" advAuto="0" spid="344" grpId="2"/>
      <p:bldP build="whole" bldLvl="1" animBg="1" rev="0" advAuto="0" spid="341" grpId="5"/>
      <p:bldP build="whole" bldLvl="1" animBg="1" rev="0" advAuto="0" spid="347" grpId="3"/>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RESTR Values and the SCP"/>
          <p:cNvSpPr txBox="1"/>
          <p:nvPr>
            <p:ph type="title"/>
          </p:nvPr>
        </p:nvSpPr>
        <p:spPr>
          <a:prstGeom prst="rect">
            <a:avLst/>
          </a:prstGeom>
        </p:spPr>
        <p:txBody>
          <a:bodyPr/>
          <a:lstStyle>
            <a:lvl1pPr>
              <a:lnSpc>
                <a:spcPts val="5700"/>
              </a:lnSpc>
              <a:defRPr sz="4800"/>
            </a:lvl1pPr>
          </a:lstStyle>
          <a:p>
            <a:pPr/>
            <a:r>
              <a:t>RESTR Values and the SCP</a:t>
            </a:r>
          </a:p>
        </p:txBody>
      </p:sp>
      <p:pic>
        <p:nvPicPr>
          <p:cNvPr id="354" name="image-120.pdf" descr="image-120.pdf"/>
          <p:cNvPicPr>
            <a:picLocks noChangeAspect="1"/>
          </p:cNvPicPr>
          <p:nvPr/>
        </p:nvPicPr>
        <p:blipFill>
          <a:blip r:embed="rId2">
            <a:extLst/>
          </a:blip>
          <a:stretch>
            <a:fillRect/>
          </a:stretch>
        </p:blipFill>
        <p:spPr>
          <a:xfrm>
            <a:off x="723900" y="2044700"/>
            <a:ext cx="11961591" cy="7158888"/>
          </a:xfrm>
          <a:prstGeom prst="rect">
            <a:avLst/>
          </a:prstGeom>
          <a:ln w="12700">
            <a:miter lim="400000"/>
          </a:ln>
        </p:spPr>
      </p:pic>
      <p:sp>
        <p:nvSpPr>
          <p:cNvPr id="355" name="Rectangle"/>
          <p:cNvSpPr/>
          <p:nvPr/>
        </p:nvSpPr>
        <p:spPr>
          <a:xfrm>
            <a:off x="1003300" y="4356100"/>
            <a:ext cx="1638300" cy="723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6" name="Rectangle"/>
          <p:cNvSpPr/>
          <p:nvPr/>
        </p:nvSpPr>
        <p:spPr>
          <a:xfrm>
            <a:off x="2844800" y="5486400"/>
            <a:ext cx="2489200" cy="9144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7" name="Rectangle"/>
          <p:cNvSpPr/>
          <p:nvPr/>
        </p:nvSpPr>
        <p:spPr>
          <a:xfrm>
            <a:off x="6438900" y="7810500"/>
            <a:ext cx="1676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8" name="Rectangle"/>
          <p:cNvSpPr/>
          <p:nvPr/>
        </p:nvSpPr>
        <p:spPr>
          <a:xfrm>
            <a:off x="9258300" y="7810500"/>
            <a:ext cx="2057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9" name="Rectangle"/>
          <p:cNvSpPr/>
          <p:nvPr/>
        </p:nvSpPr>
        <p:spPr>
          <a:xfrm>
            <a:off x="7696200" y="4368800"/>
            <a:ext cx="1968500" cy="8763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0" name="Rectangle"/>
          <p:cNvSpPr/>
          <p:nvPr/>
        </p:nvSpPr>
        <p:spPr>
          <a:xfrm>
            <a:off x="10858500" y="4381500"/>
            <a:ext cx="1752600" cy="6985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1" name="Rectangle"/>
          <p:cNvSpPr/>
          <p:nvPr/>
        </p:nvSpPr>
        <p:spPr>
          <a:xfrm>
            <a:off x="5232400" y="6680200"/>
            <a:ext cx="203200" cy="215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pic>
        <p:nvPicPr>
          <p:cNvPr id="365" name="image-121.pdf" descr="image-121.pdf"/>
          <p:cNvPicPr>
            <a:picLocks noChangeAspect="1"/>
          </p:cNvPicPr>
          <p:nvPr/>
        </p:nvPicPr>
        <p:blipFill>
          <a:blip r:embed="rId2">
            <a:extLst/>
          </a:blip>
          <a:stretch>
            <a:fillRect/>
          </a:stretch>
        </p:blipFill>
        <p:spPr>
          <a:xfrm>
            <a:off x="2755900" y="1765300"/>
            <a:ext cx="8551379" cy="5549902"/>
          </a:xfrm>
          <a:prstGeom prst="rect">
            <a:avLst/>
          </a:prstGeom>
          <a:ln w="12700">
            <a:miter lim="400000"/>
          </a:ln>
        </p:spPr>
      </p:pic>
      <p:sp>
        <p:nvSpPr>
          <p:cNvPr id="366" name="What’s wrong with this sentence?"/>
          <p:cNvSpPr txBox="1"/>
          <p:nvPr/>
        </p:nvSpPr>
        <p:spPr>
          <a:xfrm>
            <a:off x="12319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sp>
        <p:nvSpPr>
          <p:cNvPr id="3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sp>
        <p:nvSpPr>
          <p:cNvPr id="370" name="What’s wrong with this sentence?"/>
          <p:cNvSpPr txBox="1"/>
          <p:nvPr/>
        </p:nvSpPr>
        <p:spPr>
          <a:xfrm>
            <a:off x="12446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pic>
        <p:nvPicPr>
          <p:cNvPr id="371" name="image-122.pdf" descr="image-122.pdf"/>
          <p:cNvPicPr>
            <a:picLocks noChangeAspect="1"/>
          </p:cNvPicPr>
          <p:nvPr/>
        </p:nvPicPr>
        <p:blipFill>
          <a:blip r:embed="rId2">
            <a:extLst/>
          </a:blip>
          <a:stretch>
            <a:fillRect/>
          </a:stretch>
        </p:blipFill>
        <p:spPr>
          <a:xfrm>
            <a:off x="1079500" y="2451100"/>
            <a:ext cx="11514652" cy="4851401"/>
          </a:xfrm>
          <a:prstGeom prst="rect">
            <a:avLst/>
          </a:prstGeom>
          <a:ln w="12700">
            <a:miter lim="400000"/>
          </a:ln>
        </p:spPr>
      </p:pic>
      <p:sp>
        <p:nvSpPr>
          <p:cNvPr id="372" name="So what?"/>
          <p:cNvSpPr txBox="1"/>
          <p:nvPr/>
        </p:nvSpPr>
        <p:spPr>
          <a:xfrm>
            <a:off x="2971800" y="8343900"/>
            <a:ext cx="203433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a:solidFill>
                  <a:srgbClr val="FF2600"/>
                </a:solidFill>
              </a:defRPr>
            </a:lvl1pPr>
          </a:lstStyle>
          <a:p>
            <a:pPr/>
            <a:r>
              <a:t>So what?</a:t>
            </a:r>
          </a:p>
        </p:txBody>
      </p:sp>
      <p:sp>
        <p:nvSpPr>
          <p:cNvPr id="37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376" name="The Valence Princip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The Valence Principle</a:t>
            </a:r>
          </a:p>
        </p:txBody>
      </p:sp>
      <p:pic>
        <p:nvPicPr>
          <p:cNvPr id="377" name="image-124.pdf" descr="image-124.pdf"/>
          <p:cNvPicPr>
            <a:picLocks noChangeAspect="1"/>
          </p:cNvPicPr>
          <p:nvPr/>
        </p:nvPicPr>
        <p:blipFill>
          <a:blip r:embed="rId2">
            <a:extLst/>
          </a:blip>
          <a:stretch>
            <a:fillRect/>
          </a:stretch>
        </p:blipFill>
        <p:spPr>
          <a:xfrm>
            <a:off x="1270000" y="2819400"/>
            <a:ext cx="10467904" cy="6057902"/>
          </a:xfrm>
          <a:prstGeom prst="rect">
            <a:avLst/>
          </a:prstGeom>
          <a:ln w="12700">
            <a:miter lim="400000"/>
          </a:ln>
        </p:spPr>
      </p:pic>
      <p:grpSp>
        <p:nvGrpSpPr>
          <p:cNvPr id="380" name="Group"/>
          <p:cNvGrpSpPr/>
          <p:nvPr/>
        </p:nvGrpSpPr>
        <p:grpSpPr>
          <a:xfrm>
            <a:off x="5181600" y="4711700"/>
            <a:ext cx="3403603" cy="1841502"/>
            <a:chOff x="0" y="0"/>
            <a:chExt cx="3403602" cy="1841501"/>
          </a:xfrm>
        </p:grpSpPr>
        <p:sp>
          <p:nvSpPr>
            <p:cNvPr id="378" name="Oval"/>
            <p:cNvSpPr/>
            <p:nvPr/>
          </p:nvSpPr>
          <p:spPr>
            <a:xfrm>
              <a:off x="3035300" y="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79" name="Oval"/>
            <p:cNvSpPr/>
            <p:nvPr/>
          </p:nvSpPr>
          <p:spPr>
            <a:xfrm>
              <a:off x="0" y="143510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3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384" name="Head Specifier Ru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Head Specifier Rule</a:t>
            </a:r>
          </a:p>
        </p:txBody>
      </p:sp>
      <p:sp>
        <p:nvSpPr>
          <p:cNvPr id="385" name="Oval"/>
          <p:cNvSpPr/>
          <p:nvPr/>
        </p:nvSpPr>
        <p:spPr>
          <a:xfrm>
            <a:off x="8255000" y="47244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6" name="Oval"/>
          <p:cNvSpPr/>
          <p:nvPr/>
        </p:nvSpPr>
        <p:spPr>
          <a:xfrm>
            <a:off x="5130800" y="6197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7" name="Oval"/>
          <p:cNvSpPr/>
          <p:nvPr/>
        </p:nvSpPr>
        <p:spPr>
          <a:xfrm>
            <a:off x="1498600" y="4292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388" name="image-125.pdf" descr="image-125.pdf"/>
          <p:cNvPicPr>
            <a:picLocks noChangeAspect="1"/>
          </p:cNvPicPr>
          <p:nvPr/>
        </p:nvPicPr>
        <p:blipFill>
          <a:blip r:embed="rId2">
            <a:extLst/>
          </a:blip>
          <a:stretch>
            <a:fillRect/>
          </a:stretch>
        </p:blipFill>
        <p:spPr>
          <a:xfrm>
            <a:off x="1117600" y="2794000"/>
            <a:ext cx="10753196" cy="6223004"/>
          </a:xfrm>
          <a:prstGeom prst="rect">
            <a:avLst/>
          </a:prstGeom>
          <a:ln w="12700">
            <a:miter lim="400000"/>
          </a:ln>
        </p:spPr>
      </p:pic>
      <p:sp>
        <p:nvSpPr>
          <p:cNvPr id="389" name="←contradiction→"/>
          <p:cNvSpPr txBox="1"/>
          <p:nvPr/>
        </p:nvSpPr>
        <p:spPr>
          <a:xfrm rot="1500000">
            <a:off x="2429977" y="5351629"/>
            <a:ext cx="32385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3300"/>
              </a:lnSpc>
              <a:tabLst>
                <a:tab pos="1066800" algn="l"/>
                <a:tab pos="3263900" algn="l"/>
              </a:tabLst>
              <a:defRPr sz="2800">
                <a:solidFill>
                  <a:srgbClr val="9437FF"/>
                </a:solidFill>
                <a:latin typeface="Symbol"/>
                <a:ea typeface="Symbol"/>
                <a:cs typeface="Symbol"/>
                <a:sym typeface="Symbol"/>
              </a:defRPr>
            </a:pPr>
            <a:r>
              <a:t>¬</a:t>
            </a:r>
            <a:r>
              <a:rPr>
                <a:latin typeface="+mn-lt"/>
                <a:ea typeface="+mn-ea"/>
                <a:cs typeface="+mn-cs"/>
                <a:sym typeface="Times"/>
              </a:rPr>
              <a:t>contradiction</a:t>
            </a:r>
            <a:r>
              <a:t>®</a:t>
            </a:r>
          </a:p>
        </p:txBody>
      </p:sp>
      <p:sp>
        <p:nvSpPr>
          <p:cNvPr id="3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2"/>
      <p:bldP build="whole" bldLvl="1" animBg="1" rev="0" advAuto="0" spid="387"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Exercise in Critical Thinking"/>
          <p:cNvSpPr txBox="1"/>
          <p:nvPr>
            <p:ph type="title"/>
          </p:nvPr>
        </p:nvSpPr>
        <p:spPr>
          <a:prstGeom prst="rect">
            <a:avLst/>
          </a:prstGeom>
        </p:spPr>
        <p:txBody>
          <a:bodyPr/>
          <a:lstStyle>
            <a:lvl1pPr>
              <a:lnSpc>
                <a:spcPts val="5700"/>
              </a:lnSpc>
              <a:defRPr sz="4800"/>
            </a:lvl1pPr>
          </a:lstStyle>
          <a:p>
            <a:pPr/>
            <a:r>
              <a:t>Exercise in Critical Thinking</a:t>
            </a:r>
          </a:p>
        </p:txBody>
      </p:sp>
      <p:sp>
        <p:nvSpPr>
          <p:cNvPr id="393" name="Our grammar has come a long way since Ch 2, as we've added ways of representing different kinds of information:…"/>
          <p:cNvSpPr txBox="1"/>
          <p:nvPr>
            <p:ph type="body" idx="1"/>
          </p:nvPr>
        </p:nvSpPr>
        <p:spPr>
          <a:xfrm>
            <a:off x="1270000" y="1917700"/>
            <a:ext cx="10464800" cy="7124700"/>
          </a:xfrm>
          <a:prstGeom prst="rect">
            <a:avLst/>
          </a:prstGeom>
        </p:spPr>
        <p:txBody>
          <a:bodyPr/>
          <a:lstStyle/>
          <a:p>
            <a:pPr marL="1327002">
              <a:lnSpc>
                <a:spcPts val="3900"/>
              </a:lnSpc>
              <a:spcBef>
                <a:spcPts val="1700"/>
              </a:spcBef>
            </a:pPr>
            <a:r>
              <a:t>Our grammar has come a long way since Ch 2, as we've added ways of representing different kinds of information:</a:t>
            </a:r>
          </a:p>
          <a:p>
            <a:pPr lvl="1" marL="1280758" indent="-506058">
              <a:lnSpc>
                <a:spcPts val="3200"/>
              </a:lnSpc>
              <a:spcBef>
                <a:spcPts val="1700"/>
              </a:spcBef>
              <a:tabLst>
                <a:tab pos="1917700" algn="l"/>
              </a:tabLst>
              <a:defRPr sz="3600"/>
            </a:pPr>
            <a:r>
              <a:t>generalizations across categories</a:t>
            </a:r>
          </a:p>
          <a:p>
            <a:pPr lvl="1" marL="1280758" indent="-506058">
              <a:lnSpc>
                <a:spcPts val="3200"/>
              </a:lnSpc>
              <a:spcBef>
                <a:spcPts val="1700"/>
              </a:spcBef>
              <a:tabLst>
                <a:tab pos="1917700" algn="l"/>
              </a:tabLst>
              <a:defRPr sz="3600"/>
            </a:pPr>
            <a:r>
              <a:t>semantics</a:t>
            </a:r>
          </a:p>
          <a:p>
            <a:pPr lvl="1" marL="1280758" indent="-506058">
              <a:lnSpc>
                <a:spcPts val="3200"/>
              </a:lnSpc>
              <a:spcBef>
                <a:spcPts val="1700"/>
              </a:spcBef>
              <a:tabLst>
                <a:tab pos="1917700" algn="l"/>
              </a:tabLst>
              <a:defRPr sz="3600"/>
            </a:pPr>
            <a:r>
              <a:t>particular linguistic phenomena: valence, agreement, modification</a:t>
            </a:r>
          </a:p>
          <a:p>
            <a:pPr marL="1327002">
              <a:lnSpc>
                <a:spcPts val="3900"/>
              </a:lnSpc>
              <a:spcBef>
                <a:spcPts val="1700"/>
              </a:spcBef>
            </a:pPr>
            <a:r>
              <a:t>What else might we add?  What facts about language are as yet unrepresented in our model?</a:t>
            </a:r>
          </a:p>
        </p:txBody>
      </p:sp>
      <p:sp>
        <p:nvSpPr>
          <p:cNvPr id="3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9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9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9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3"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7" name="Overview"/>
          <p:cNvSpPr txBox="1"/>
          <p:nvPr>
            <p:ph type="title"/>
          </p:nvPr>
        </p:nvSpPr>
        <p:spPr>
          <a:prstGeom prst="rect">
            <a:avLst/>
          </a:prstGeom>
        </p:spPr>
        <p:txBody>
          <a:bodyPr/>
          <a:lstStyle/>
          <a:p>
            <a:pPr/>
            <a:r>
              <a:t>Overview</a:t>
            </a:r>
          </a:p>
        </p:txBody>
      </p:sp>
      <p:sp>
        <p:nvSpPr>
          <p:cNvPr id="398"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 </a:t>
            </a:r>
          </a:p>
          <a:p>
            <a:pPr marL="1327002"/>
            <a:r>
              <a:t>Reading questions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Reading Questions"/>
          <p:cNvSpPr txBox="1"/>
          <p:nvPr>
            <p:ph type="title"/>
          </p:nvPr>
        </p:nvSpPr>
        <p:spPr>
          <a:prstGeom prst="rect">
            <a:avLst/>
          </a:prstGeom>
        </p:spPr>
        <p:txBody>
          <a:bodyPr/>
          <a:lstStyle/>
          <a:p>
            <a:pPr/>
            <a:r>
              <a:t>Reading Questions</a:t>
            </a:r>
          </a:p>
        </p:txBody>
      </p:sp>
      <p:sp>
        <p:nvSpPr>
          <p:cNvPr id="401" name="I also noticed that the example start to add NP tag in the tree structure, is that also the rule for VP or PP?"/>
          <p:cNvSpPr txBox="1"/>
          <p:nvPr>
            <p:ph type="body" idx="1"/>
          </p:nvPr>
        </p:nvSpPr>
        <p:spPr>
          <a:prstGeom prst="rect">
            <a:avLst/>
          </a:prstGeom>
        </p:spPr>
        <p:txBody>
          <a:bodyPr/>
          <a:lstStyle/>
          <a:p>
            <a:pPr/>
            <a:r>
              <a:t>I also noticed that the example start to add NP tag in the tree structure, is that also the rule for VP or PP?</a:t>
            </a:r>
          </a:p>
        </p:txBody>
      </p:sp>
      <p:sp>
        <p:nvSpPr>
          <p:cNvPr id="4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Reading Questions"/>
          <p:cNvSpPr txBox="1"/>
          <p:nvPr>
            <p:ph type="title"/>
          </p:nvPr>
        </p:nvSpPr>
        <p:spPr>
          <a:prstGeom prst="rect">
            <a:avLst/>
          </a:prstGeom>
        </p:spPr>
        <p:txBody>
          <a:bodyPr/>
          <a:lstStyle/>
          <a:p>
            <a:pPr/>
            <a:r>
              <a:t>Reading Questions</a:t>
            </a:r>
          </a:p>
        </p:txBody>
      </p:sp>
      <p:sp>
        <p:nvSpPr>
          <p:cNvPr id="405" name="Why isn't CASE inside of AGR?…"/>
          <p:cNvSpPr txBox="1"/>
          <p:nvPr>
            <p:ph type="body" idx="1"/>
          </p:nvPr>
        </p:nvSpPr>
        <p:spPr>
          <a:prstGeom prst="rect">
            <a:avLst/>
          </a:prstGeom>
        </p:spPr>
        <p:txBody>
          <a:bodyPr/>
          <a:lstStyle/>
          <a:p>
            <a:pPr/>
            <a:r>
              <a:t>Why isn't CASE inside of AGR?</a:t>
            </a:r>
          </a:p>
          <a:p>
            <a:pPr/>
            <a:r>
              <a:t>Why is GEN inside of AGR?</a:t>
            </a:r>
          </a:p>
        </p:txBody>
      </p:sp>
      <p:sp>
        <p:nvSpPr>
          <p:cNvPr id="4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he Components of Our Grammar…"/>
          <p:cNvSpPr txBox="1"/>
          <p:nvPr>
            <p:ph type="body" idx="1"/>
          </p:nvPr>
        </p:nvSpPr>
        <p:spPr>
          <a:xfrm>
            <a:off x="1270000" y="1689100"/>
            <a:ext cx="10464800" cy="7518400"/>
          </a:xfrm>
          <a:prstGeom prst="rect">
            <a:avLst/>
          </a:prstGeom>
        </p:spPr>
        <p:txBody>
          <a:bodyPr/>
          <a:lstStyle/>
          <a:p>
            <a:pPr marL="734658" indent="-417158">
              <a:lnSpc>
                <a:spcPts val="4300"/>
              </a:lnSpc>
              <a:tabLst>
                <a:tab pos="1943100" algn="l"/>
              </a:tabLst>
              <a:defRPr sz="3600"/>
            </a:pPr>
            <a:r>
              <a:t>The Components of Our Grammar</a:t>
            </a:r>
          </a:p>
          <a:p>
            <a:pPr lvl="1" marL="1249930" indent="-475230">
              <a:lnSpc>
                <a:spcPts val="3800"/>
              </a:lnSpc>
              <a:tabLst>
                <a:tab pos="1892300" algn="l"/>
              </a:tabLst>
              <a:defRPr sz="3200"/>
            </a:pPr>
            <a:r>
              <a:t>Grammar rules</a:t>
            </a:r>
          </a:p>
          <a:p>
            <a:pPr lvl="1" marL="1249930" indent="-475230">
              <a:lnSpc>
                <a:spcPts val="3800"/>
              </a:lnSpc>
              <a:tabLst>
                <a:tab pos="1892300" algn="l"/>
              </a:tabLst>
              <a:defRPr sz="3200"/>
            </a:pPr>
            <a:r>
              <a:t>Lexical entries</a:t>
            </a:r>
          </a:p>
          <a:p>
            <a:pPr lvl="1" marL="1249930" indent="-475230">
              <a:lnSpc>
                <a:spcPts val="3800"/>
              </a:lnSpc>
              <a:tabLst>
                <a:tab pos="1892300" algn="l"/>
              </a:tabLst>
              <a:defRPr sz="3200"/>
            </a:pPr>
            <a:r>
              <a:t>Principles</a:t>
            </a:r>
          </a:p>
          <a:p>
            <a:pPr lvl="1" marL="1249930" indent="-475230">
              <a:lnSpc>
                <a:spcPts val="3800"/>
              </a:lnSpc>
              <a:tabLst>
                <a:tab pos="1892300" algn="l"/>
              </a:tabLst>
              <a:defRPr sz="3200"/>
            </a:pPr>
            <a:r>
              <a:t>Type hierarchy (very preliminary, so far)</a:t>
            </a:r>
          </a:p>
          <a:p>
            <a:pPr lvl="1" marL="1249930" indent="-475230">
              <a:lnSpc>
                <a:spcPts val="3800"/>
              </a:lnSpc>
              <a:tabLst>
                <a:tab pos="1892300" algn="l"/>
              </a:tabLst>
              <a:defRPr sz="3200"/>
            </a:pPr>
            <a:r>
              <a:t>Initial symbol (S, for now)</a:t>
            </a:r>
          </a:p>
          <a:p>
            <a:pPr marL="734658" indent="-417158">
              <a:lnSpc>
                <a:spcPts val="4300"/>
              </a:lnSpc>
              <a:tabLst>
                <a:tab pos="1943100" algn="l"/>
              </a:tabLst>
              <a:defRPr sz="3600"/>
            </a:pPr>
            <a:r>
              <a:t>We combine constraints from these components. </a:t>
            </a:r>
          </a:p>
          <a:p>
            <a:pPr lvl="1" marL="1191858" indent="-417158">
              <a:lnSpc>
                <a:spcPts val="4300"/>
              </a:lnSpc>
              <a:tabLst>
                <a:tab pos="1943100" algn="l"/>
              </a:tabLst>
              <a:defRPr sz="3600"/>
            </a:pPr>
            <a:r>
              <a:t>Q: What says we have to combine them?</a:t>
            </a:r>
          </a:p>
        </p:txBody>
      </p:sp>
      <p:sp>
        <p:nvSpPr>
          <p:cNvPr id="101" name="How We Construct Sentences"/>
          <p:cNvSpPr txBox="1"/>
          <p:nvPr>
            <p:ph type="title"/>
          </p:nvPr>
        </p:nvSpPr>
        <p:spPr>
          <a:xfrm>
            <a:off x="1270000" y="571500"/>
            <a:ext cx="10464800" cy="1041400"/>
          </a:xfrm>
          <a:prstGeom prst="rect">
            <a:avLst/>
          </a:prstGeom>
        </p:spPr>
        <p:txBody>
          <a:bodyPr/>
          <a:lstStyle>
            <a:lvl1pPr>
              <a:lnSpc>
                <a:spcPts val="6700"/>
              </a:lnSpc>
              <a:defRPr sz="5600"/>
            </a:lvl1pPr>
          </a:lstStyle>
          <a:p>
            <a:pPr/>
            <a:r>
              <a:t>How We Construct Sentences</a:t>
            </a:r>
          </a:p>
        </p:txBody>
      </p:sp>
      <p:sp>
        <p:nvSpPr>
          <p:cNvPr id="102"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Reading Questions"/>
          <p:cNvSpPr txBox="1"/>
          <p:nvPr>
            <p:ph type="title"/>
          </p:nvPr>
        </p:nvSpPr>
        <p:spPr>
          <a:prstGeom prst="rect">
            <a:avLst/>
          </a:prstGeom>
        </p:spPr>
        <p:txBody>
          <a:bodyPr/>
          <a:lstStyle/>
          <a:p>
            <a:pPr/>
            <a:r>
              <a:t>Reading Questions</a:t>
            </a:r>
          </a:p>
        </p:txBody>
      </p:sp>
      <p:sp>
        <p:nvSpPr>
          <p:cNvPr id="409" name="Taking the example in (24), the explanation says &quot;The COMPS values of these two nodes are identical, as guaranteed by the Valence Principle&quot;. However, wouldn't the NP phrase have an empty COMPS list even if the head daughter had items on its COMP list because of the Head-Complement rule? I understand this rule to mean that no phrasal nodes will have complements, is that correct?"/>
          <p:cNvSpPr txBox="1"/>
          <p:nvPr>
            <p:ph type="body" idx="1"/>
          </p:nvPr>
        </p:nvSpPr>
        <p:spPr>
          <a:prstGeom prst="rect">
            <a:avLst/>
          </a:prstGeom>
        </p:spPr>
        <p:txBody>
          <a:bodyPr/>
          <a:lstStyle/>
          <a:p>
            <a:pPr/>
            <a:r>
              <a:t>Taking the example in (24), the explanation says "The COMPS values of these two nodes are identical, as guaranteed by the Valence Principle". However, wouldn't the NP phrase have an empty COMPS list even if the head daughter had items on its COMP list because of the Head-Complement rule? I understand this rule to mean that no phrasal nodes will have complements, is that correct?</a:t>
            </a:r>
          </a:p>
        </p:txBody>
      </p:sp>
      <p:sp>
        <p:nvSpPr>
          <p:cNvPr id="4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3" name="Screen Shot 2019-01-28 at 1.27.33 PM.png" descr="Screen Shot 2019-01-28 at 1.27.33 PM.png"/>
          <p:cNvPicPr>
            <a:picLocks noChangeAspect="1"/>
          </p:cNvPicPr>
          <p:nvPr/>
        </p:nvPicPr>
        <p:blipFill>
          <a:blip r:embed="rId2">
            <a:extLst/>
          </a:blip>
          <a:stretch>
            <a:fillRect/>
          </a:stretch>
        </p:blipFill>
        <p:spPr>
          <a:xfrm>
            <a:off x="1676400" y="1308100"/>
            <a:ext cx="9652000" cy="7137400"/>
          </a:xfrm>
          <a:prstGeom prst="rect">
            <a:avLst/>
          </a:prstGeom>
          <a:ln w="12700">
            <a:miter lim="400000"/>
          </a:ln>
        </p:spPr>
      </p:pic>
      <p:sp>
        <p:nvSpPr>
          <p:cNvPr id="414" name="Line"/>
          <p:cNvSpPr/>
          <p:nvPr/>
        </p:nvSpPr>
        <p:spPr>
          <a:xfrm flipV="1">
            <a:off x="4673600" y="4533900"/>
            <a:ext cx="1081534" cy="685801"/>
          </a:xfrm>
          <a:prstGeom prst="line">
            <a:avLst/>
          </a:prstGeom>
          <a:ln w="25400">
            <a:solidFill>
              <a:srgbClr val="000000"/>
            </a:solidFill>
            <a:miter lim="400000"/>
          </a:ln>
        </p:spPr>
        <p:txBody>
          <a:bodyPr lIns="50800" tIns="50800" rIns="50800" bIns="50800" anchor="ctr"/>
          <a:lstStyle/>
          <a:p>
            <a:pPr>
              <a:defRPr>
                <a:effectLst>
                  <a:outerShdw sx="100000" sy="100000" kx="0" ky="0" algn="b" rotWithShape="0" blurRad="38100" dist="12700" dir="5400000">
                    <a:srgbClr val="000000">
                      <a:alpha val="50000"/>
                    </a:srgbClr>
                  </a:outerShdw>
                </a:effectLst>
              </a:defRPr>
            </a:pPr>
          </a:p>
        </p:txBody>
      </p:sp>
      <p:sp>
        <p:nvSpPr>
          <p:cNvPr id="415" name="Line"/>
          <p:cNvSpPr/>
          <p:nvPr/>
        </p:nvSpPr>
        <p:spPr>
          <a:xfrm>
            <a:off x="5757376" y="4559299"/>
            <a:ext cx="2048312" cy="635002"/>
          </a:xfrm>
          <a:prstGeom prst="line">
            <a:avLst/>
          </a:prstGeom>
          <a:ln w="25400">
            <a:solidFill>
              <a:srgbClr val="000000"/>
            </a:solidFill>
            <a:miter lim="400000"/>
          </a:ln>
        </p:spPr>
        <p:txBody>
          <a:bodyPr lIns="50800" tIns="50800" rIns="50800" bIns="50800" anchor="ctr"/>
          <a:lstStyle/>
          <a:p>
            <a:pPr>
              <a:defRPr>
                <a:effectLst>
                  <a:outerShdw sx="100000" sy="100000" kx="0" ky="0" algn="b" rotWithShape="0" blurRad="381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Reading Questions"/>
          <p:cNvSpPr txBox="1"/>
          <p:nvPr>
            <p:ph type="title"/>
          </p:nvPr>
        </p:nvSpPr>
        <p:spPr>
          <a:prstGeom prst="rect">
            <a:avLst/>
          </a:prstGeom>
        </p:spPr>
        <p:txBody>
          <a:bodyPr/>
          <a:lstStyle/>
          <a:p>
            <a:pPr/>
            <a:r>
              <a:t>Reading Questions</a:t>
            </a:r>
          </a:p>
        </p:txBody>
      </p:sp>
      <p:sp>
        <p:nvSpPr>
          <p:cNvPr id="418" name="On p. 179 the text says that the RESTR value of a certain node is a &quot;list consisting of the following seven predications (in the indicated order)...”. I thought in chapter 5 we said the RESTR list was order-independent. Is the order here specific just so that the reader can match the full predications to their tags in the tree?"/>
          <p:cNvSpPr txBox="1"/>
          <p:nvPr>
            <p:ph type="body" idx="1"/>
          </p:nvPr>
        </p:nvSpPr>
        <p:spPr>
          <a:prstGeom prst="rect">
            <a:avLst/>
          </a:prstGeom>
        </p:spPr>
        <p:txBody>
          <a:bodyPr/>
          <a:lstStyle/>
          <a:p>
            <a:pPr/>
            <a:r>
              <a:t>On p. 179 the text says that the RESTR value of a certain node is a "list consisting of the following seven predications (in the indicated order)...”. I thought in chapter 5 we said the RESTR list was order-independent. Is the order here specific just so that the reader can match the full predications to their tags in the tree?</a:t>
            </a:r>
          </a:p>
        </p:txBody>
      </p:sp>
      <p:sp>
        <p:nvSpPr>
          <p:cNvPr id="4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Reading Questions"/>
          <p:cNvSpPr txBox="1"/>
          <p:nvPr>
            <p:ph type="title"/>
          </p:nvPr>
        </p:nvSpPr>
        <p:spPr>
          <a:prstGeom prst="rect">
            <a:avLst/>
          </a:prstGeom>
        </p:spPr>
        <p:txBody>
          <a:bodyPr/>
          <a:lstStyle/>
          <a:p>
            <a:pPr/>
            <a:r>
              <a:t>Reading Questions</a:t>
            </a:r>
          </a:p>
        </p:txBody>
      </p:sp>
      <p:sp>
        <p:nvSpPr>
          <p:cNvPr id="422" name="The RESTR for &quot;letter&quot; includes the ADDRESSEE m, which does not necessarily need to be fulfilled syntactically, according to the explanation on pg. 171, &quot;...we have not imposed any constraint requiring that semantic roles be realized syntactically.&quot; But I find this unsettling -- how is it that the sentence can resolve when some of its semantic slots remain unfilled? Is it because the COMPS list for the lexical item &quot;letter&quot; contains an optional PP? More generally, is it only OK to exclude semantic roles' realization if they are syntactically optional in COMPS lists? Is that how we deal with pro-drop languages like Spanish -- by making their SPR slot optional?"/>
          <p:cNvSpPr txBox="1"/>
          <p:nvPr>
            <p:ph type="body" idx="1"/>
          </p:nvPr>
        </p:nvSpPr>
        <p:spPr>
          <a:prstGeom prst="rect">
            <a:avLst/>
          </a:prstGeom>
        </p:spPr>
        <p:txBody>
          <a:bodyPr/>
          <a:lstStyle>
            <a:lvl1pPr marL="869801" indent="-552301">
              <a:lnSpc>
                <a:spcPts val="4000"/>
              </a:lnSpc>
              <a:defRPr sz="3400"/>
            </a:lvl1pPr>
          </a:lstStyle>
          <a:p>
            <a:pPr/>
            <a:r>
              <a:t>The RESTR for "letter" includes the ADDRESSEE m, which does not necessarily need to be fulfilled syntactically, according to the explanation on pg. 171, "...we have not imposed any constraint requiring that semantic roles be realized syntactically." But I find this unsettling -- how is it that the sentence can resolve when some of its semantic slots remain unfilled? Is it because the COMPS list for the lexical item "letter" contains an optional PP? More generally, is it only OK to exclude semantic roles' realization if they are syntactically optional in COMPS lists? Is that how we deal with pro-drop languages like Spanish -- by making their SPR slot optional?</a:t>
            </a:r>
          </a:p>
        </p:txBody>
      </p:sp>
      <p:sp>
        <p:nvSpPr>
          <p:cNvPr id="42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Reading Questions"/>
          <p:cNvSpPr txBox="1"/>
          <p:nvPr>
            <p:ph type="title"/>
          </p:nvPr>
        </p:nvSpPr>
        <p:spPr>
          <a:prstGeom prst="rect">
            <a:avLst/>
          </a:prstGeom>
        </p:spPr>
        <p:txBody>
          <a:bodyPr/>
          <a:lstStyle/>
          <a:p>
            <a:pPr/>
            <a:r>
              <a:t>Reading Questions</a:t>
            </a:r>
          </a:p>
        </p:txBody>
      </p:sp>
      <p:sp>
        <p:nvSpPr>
          <p:cNvPr id="426" name="Another related, but more specific, question from the reading -- if we wanted to enforce the reading that &quot;us&quot; in the sentence They sent us a letter is both the ADDRESSEE and the SENDEE, could we replace INDEX j in the lexical tree for &quot;us&quot; with INDEX m?"/>
          <p:cNvSpPr txBox="1"/>
          <p:nvPr>
            <p:ph type="body" idx="1"/>
          </p:nvPr>
        </p:nvSpPr>
        <p:spPr>
          <a:prstGeom prst="rect">
            <a:avLst/>
          </a:prstGeom>
        </p:spPr>
        <p:txBody>
          <a:bodyPr/>
          <a:lstStyle/>
          <a:p>
            <a:pPr/>
            <a:r>
              <a:t>Another related, but more specific, question from the reading -- if we wanted to enforce the reading that "us" in the sentence They sent us a letter is both the ADDRESSEE and the SENDEE, could we replace INDEX j in the lexical tree for "us" with INDEX m?</a:t>
            </a:r>
          </a:p>
        </p:txBody>
      </p:sp>
      <p:sp>
        <p:nvSpPr>
          <p:cNvPr id="42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Reading Questions"/>
          <p:cNvSpPr txBox="1"/>
          <p:nvPr>
            <p:ph type="title"/>
          </p:nvPr>
        </p:nvSpPr>
        <p:spPr>
          <a:prstGeom prst="rect">
            <a:avLst/>
          </a:prstGeom>
        </p:spPr>
        <p:txBody>
          <a:bodyPr/>
          <a:lstStyle/>
          <a:p>
            <a:pPr/>
            <a:r>
              <a:t>Reading Questions</a:t>
            </a:r>
          </a:p>
        </p:txBody>
      </p:sp>
      <p:sp>
        <p:nvSpPr>
          <p:cNvPr id="430" name="How is it that we do not require semantic roles to be realized? Does this mean that the grammar could potentially admit sentences that are semantically strange? I do see how this could be helpful for Spanish as Julia mentioned where the subject can be dropped, but does this mean the same can be done for English based on this lack of enforcement in the grammar?"/>
          <p:cNvSpPr txBox="1"/>
          <p:nvPr>
            <p:ph type="body" idx="1"/>
          </p:nvPr>
        </p:nvSpPr>
        <p:spPr>
          <a:prstGeom prst="rect">
            <a:avLst/>
          </a:prstGeom>
        </p:spPr>
        <p:txBody>
          <a:bodyPr/>
          <a:lstStyle/>
          <a:p>
            <a:pPr/>
            <a:r>
              <a:t>How is it that we do not require semantic roles to be realized? Does this mean that the grammar could potentially admit sentences that are semantically strange? I do see how this could be helpful for Spanish as Julia mentioned where the subject can be dropped, but does this mean the same can be done for English based on this lack of enforcement in the grammar?</a:t>
            </a:r>
          </a:p>
        </p:txBody>
      </p:sp>
      <p:sp>
        <p:nvSpPr>
          <p:cNvPr id="4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Reading Questions"/>
          <p:cNvSpPr txBox="1"/>
          <p:nvPr>
            <p:ph type="title"/>
          </p:nvPr>
        </p:nvSpPr>
        <p:spPr>
          <a:prstGeom prst="rect">
            <a:avLst/>
          </a:prstGeom>
        </p:spPr>
        <p:txBody>
          <a:bodyPr/>
          <a:lstStyle/>
          <a:p>
            <a:pPr/>
            <a:r>
              <a:t>Reading Questions</a:t>
            </a:r>
          </a:p>
        </p:txBody>
      </p:sp>
      <p:sp>
        <p:nvSpPr>
          <p:cNvPr id="434" name="What would be a good way (other than a probabilistic method, because that's the first thing I can think of) to encode the interpretations that one might assume about a sentence, even though that specific interpretation isn't explicitly stated in the semantic structure for a word or sentence?…"/>
          <p:cNvSpPr txBox="1"/>
          <p:nvPr>
            <p:ph type="body" idx="1"/>
          </p:nvPr>
        </p:nvSpPr>
        <p:spPr>
          <a:prstGeom prst="rect">
            <a:avLst/>
          </a:prstGeom>
        </p:spPr>
        <p:txBody>
          <a:bodyPr/>
          <a:lstStyle/>
          <a:p>
            <a:pPr marL="869801" indent="-552301">
              <a:lnSpc>
                <a:spcPts val="4400"/>
              </a:lnSpc>
              <a:defRPr sz="3700"/>
            </a:pPr>
            <a:r>
              <a:t>What would be a good way (other than a probabilistic method, because that's the first thing I can think of) to encode the interpretations that one might assume about a sentence, even though that specific interpretation isn't explicitly stated in the semantic structure for a word or sentence?</a:t>
            </a:r>
          </a:p>
          <a:p>
            <a:pPr marL="869801" indent="-552301">
              <a:lnSpc>
                <a:spcPts val="4400"/>
              </a:lnSpc>
              <a:defRPr sz="3700"/>
            </a:pPr>
            <a:r>
              <a:t>More generally, how does the semantic framework we've built deal with coreference? If we had the sentence "The food was so hot that we could not eat it", would the semantics of our grammar be able to capture that "food" and "it" refer to the same entity?</a:t>
            </a:r>
          </a:p>
        </p:txBody>
      </p:sp>
      <p:sp>
        <p:nvSpPr>
          <p:cNvPr id="4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Reading Questions"/>
          <p:cNvSpPr txBox="1"/>
          <p:nvPr>
            <p:ph type="title"/>
          </p:nvPr>
        </p:nvSpPr>
        <p:spPr>
          <a:prstGeom prst="rect">
            <a:avLst/>
          </a:prstGeom>
        </p:spPr>
        <p:txBody>
          <a:bodyPr/>
          <a:lstStyle/>
          <a:p>
            <a:pPr/>
            <a:r>
              <a:t>Reading Questions</a:t>
            </a:r>
          </a:p>
        </p:txBody>
      </p:sp>
      <p:sp>
        <p:nvSpPr>
          <p:cNvPr id="438" name="What about &quot;a letter fell off of the mail truck&quot;? or &quot;the icon for the email application looks like a letter&quot;? Would there still be an &quot;addressee&quot; field on the semantic trees for these sentences?"/>
          <p:cNvSpPr txBox="1"/>
          <p:nvPr>
            <p:ph type="body" idx="1"/>
          </p:nvPr>
        </p:nvSpPr>
        <p:spPr>
          <a:prstGeom prst="rect">
            <a:avLst/>
          </a:prstGeom>
        </p:spPr>
        <p:txBody>
          <a:bodyPr/>
          <a:lstStyle/>
          <a:p>
            <a:pPr/>
            <a:r>
              <a:t>What about "a letter fell off of the mail truck"? or "the icon for the email application looks like a letter"? Would there still be an "addressee" field on the semantic trees for these sentences?</a:t>
            </a:r>
          </a:p>
        </p:txBody>
      </p:sp>
      <p:sp>
        <p:nvSpPr>
          <p:cNvPr id="4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A cat slept.…"/>
          <p:cNvSpPr txBox="1"/>
          <p:nvPr>
            <p:ph type="body" idx="1"/>
          </p:nvPr>
        </p:nvSpPr>
        <p:spPr>
          <a:xfrm>
            <a:off x="1270000" y="2133600"/>
            <a:ext cx="10464800" cy="6210300"/>
          </a:xfrm>
          <a:prstGeom prst="rect">
            <a:avLst/>
          </a:prstGeom>
        </p:spPr>
        <p:txBody>
          <a:bodyPr/>
          <a:lstStyle/>
          <a:p>
            <a:pPr marL="0" indent="317500" algn="ctr">
              <a:lnSpc>
                <a:spcPts val="5700"/>
              </a:lnSpc>
              <a:buSzTx/>
              <a:buNone/>
              <a:tabLst>
                <a:tab pos="1054100" algn="l"/>
              </a:tabLst>
              <a:defRPr i="1" sz="4800">
                <a:solidFill>
                  <a:srgbClr val="0433FF"/>
                </a:solidFill>
              </a:defRPr>
            </a:pPr>
            <a:r>
              <a:t>A cat slept.</a:t>
            </a:r>
          </a:p>
          <a:p>
            <a:pPr marL="1327002"/>
            <a:r>
              <a:t>Can we build this with our tools?</a:t>
            </a:r>
          </a:p>
          <a:p>
            <a:pPr marL="1327002"/>
            <a:r>
              <a:t>Given the constraints our grammar puts on well-formed sentences, is this one?</a:t>
            </a:r>
          </a:p>
        </p:txBody>
      </p:sp>
      <p:sp>
        <p:nvSpPr>
          <p:cNvPr id="105" name="An Example"/>
          <p:cNvSpPr txBox="1"/>
          <p:nvPr>
            <p:ph type="title"/>
          </p:nvPr>
        </p:nvSpPr>
        <p:spPr>
          <a:prstGeom prst="rect">
            <a:avLst/>
          </a:prstGeom>
        </p:spPr>
        <p:txBody>
          <a:bodyPr/>
          <a:lstStyle>
            <a:lvl1pPr>
              <a:lnSpc>
                <a:spcPts val="6700"/>
              </a:lnSpc>
              <a:defRPr sz="5600"/>
            </a:lvl1pPr>
          </a:lstStyle>
          <a:p>
            <a:pPr/>
            <a:r>
              <a:t>An Example</a:t>
            </a:r>
          </a:p>
        </p:txBody>
      </p:sp>
      <p:sp>
        <p:nvSpPr>
          <p:cNvPr id="106"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Is this a fully specified description?…"/>
          <p:cNvSpPr txBox="1"/>
          <p:nvPr>
            <p:ph type="body" sz="half" idx="1"/>
          </p:nvPr>
        </p:nvSpPr>
        <p:spPr>
          <a:xfrm>
            <a:off x="8280400" y="1371600"/>
            <a:ext cx="3873500" cy="7061200"/>
          </a:xfrm>
          <a:prstGeom prst="rect">
            <a:avLst/>
          </a:prstGeom>
        </p:spPr>
        <p:txBody>
          <a:bodyPr/>
          <a:lstStyle/>
          <a:p>
            <a:pPr marL="792730" indent="-475230">
              <a:lnSpc>
                <a:spcPts val="3800"/>
              </a:lnSpc>
              <a:spcBef>
                <a:spcPts val="200"/>
              </a:spcBef>
              <a:tabLst>
                <a:tab pos="1435100" algn="l"/>
              </a:tabLst>
              <a:defRPr sz="3200"/>
            </a:pPr>
            <a:r>
              <a:t>Is this a fully specified description?</a:t>
            </a:r>
          </a:p>
          <a:p>
            <a:pPr marL="792730" indent="-475230">
              <a:lnSpc>
                <a:spcPts val="3300"/>
              </a:lnSpc>
              <a:spcBef>
                <a:spcPts val="0"/>
              </a:spcBef>
              <a:tabLst>
                <a:tab pos="1435100" algn="l"/>
              </a:tabLst>
              <a:defRPr sz="3200"/>
            </a:pPr>
            <a:r>
              <a:t>What features are unspecified?</a:t>
            </a:r>
          </a:p>
          <a:p>
            <a:pPr marL="792730" indent="-475230">
              <a:lnSpc>
                <a:spcPts val="3300"/>
              </a:lnSpc>
              <a:spcBef>
                <a:spcPts val="0"/>
              </a:spcBef>
              <a:tabLst>
                <a:tab pos="1435100" algn="l"/>
              </a:tabLst>
              <a:defRPr sz="3200"/>
            </a:pPr>
            <a:r>
              <a:t>How many word structures can this entry license?</a:t>
            </a:r>
          </a:p>
        </p:txBody>
      </p:sp>
      <p:sp>
        <p:nvSpPr>
          <p:cNvPr id="109" name="Lexical Entry for a"/>
          <p:cNvSpPr txBox="1"/>
          <p:nvPr>
            <p:ph type="title"/>
          </p:nvPr>
        </p:nvSpPr>
        <p:spPr>
          <a:xfrm>
            <a:off x="1270000" y="571500"/>
            <a:ext cx="10464800" cy="939800"/>
          </a:xfrm>
          <a:prstGeom prst="rect">
            <a:avLst/>
          </a:prstGeom>
        </p:spPr>
        <p:txBody>
          <a:bodyPr/>
          <a:lstStyle/>
          <a:p>
            <a:pPr>
              <a:lnSpc>
                <a:spcPts val="5700"/>
              </a:lnSpc>
              <a:defRPr sz="4800"/>
            </a:pPr>
            <a:r>
              <a:t>Lexical Entry for </a:t>
            </a:r>
            <a:r>
              <a:rPr i="1"/>
              <a:t>a</a:t>
            </a:r>
          </a:p>
        </p:txBody>
      </p:sp>
      <p:pic>
        <p:nvPicPr>
          <p:cNvPr id="110" name="image-92.pdf" descr="image-92.pdf"/>
          <p:cNvPicPr>
            <a:picLocks noChangeAspect="1"/>
          </p:cNvPicPr>
          <p:nvPr/>
        </p:nvPicPr>
        <p:blipFill>
          <a:blip r:embed="rId2">
            <a:extLst/>
          </a:blip>
          <a:stretch>
            <a:fillRect/>
          </a:stretch>
        </p:blipFill>
        <p:spPr>
          <a:xfrm>
            <a:off x="825500" y="1905000"/>
            <a:ext cx="6903447" cy="5969003"/>
          </a:xfrm>
          <a:prstGeom prst="rect">
            <a:avLst/>
          </a:prstGeom>
          <a:ln w="12700">
            <a:miter lim="400000"/>
          </a:ln>
        </p:spPr>
      </p:pic>
      <p:sp>
        <p:nvSpPr>
          <p:cNvPr id="111"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Which feature paths are abbreviated?…"/>
          <p:cNvSpPr txBox="1"/>
          <p:nvPr>
            <p:ph type="body" sz="quarter" idx="1"/>
          </p:nvPr>
        </p:nvSpPr>
        <p:spPr>
          <a:xfrm>
            <a:off x="8699500" y="1968500"/>
            <a:ext cx="3873500" cy="6400800"/>
          </a:xfrm>
          <a:prstGeom prst="rect">
            <a:avLst/>
          </a:prstGeom>
        </p:spPr>
        <p:txBody>
          <a:bodyPr/>
          <a:lstStyle/>
          <a:p>
            <a:pPr marL="761901" indent="-444401">
              <a:lnSpc>
                <a:spcPts val="3300"/>
              </a:lnSpc>
              <a:spcBef>
                <a:spcPts val="1800"/>
              </a:spcBef>
              <a:tabLst>
                <a:tab pos="1397000" algn="l"/>
              </a:tabLst>
              <a:defRPr sz="2800"/>
            </a:pPr>
            <a:r>
              <a:t>Which feature paths are abbreviated?</a:t>
            </a:r>
          </a:p>
          <a:p>
            <a:pPr marL="761901" indent="-444401">
              <a:lnSpc>
                <a:spcPts val="3300"/>
              </a:lnSpc>
              <a:spcBef>
                <a:spcPts val="1800"/>
              </a:spcBef>
              <a:tabLst>
                <a:tab pos="1397000" algn="l"/>
              </a:tabLst>
              <a:defRPr sz="2800"/>
            </a:pPr>
            <a:r>
              <a:t>Is this a fully specified description?</a:t>
            </a:r>
          </a:p>
          <a:p>
            <a:pPr marL="761901" indent="-444401">
              <a:lnSpc>
                <a:spcPts val="3300"/>
              </a:lnSpc>
              <a:spcBef>
                <a:spcPts val="1800"/>
              </a:spcBef>
              <a:tabLst>
                <a:tab pos="1397000" algn="l"/>
              </a:tabLst>
              <a:defRPr sz="2800"/>
            </a:pPr>
            <a:r>
              <a:t>What features are unspecified?</a:t>
            </a:r>
          </a:p>
          <a:p>
            <a:pPr marL="761901" indent="-444401">
              <a:lnSpc>
                <a:spcPts val="3300"/>
              </a:lnSpc>
              <a:spcBef>
                <a:spcPts val="1800"/>
              </a:spcBef>
              <a:tabLst>
                <a:tab pos="1397000" algn="l"/>
              </a:tabLst>
              <a:defRPr sz="2800"/>
            </a:pPr>
            <a:r>
              <a:t>How many word structures can this entry license?</a:t>
            </a:r>
          </a:p>
        </p:txBody>
      </p:sp>
      <p:sp>
        <p:nvSpPr>
          <p:cNvPr id="114" name="Lexical Entry for cat"/>
          <p:cNvSpPr txBox="1"/>
          <p:nvPr>
            <p:ph type="title"/>
          </p:nvPr>
        </p:nvSpPr>
        <p:spPr>
          <a:xfrm>
            <a:off x="1270000" y="571500"/>
            <a:ext cx="10464800" cy="838200"/>
          </a:xfrm>
          <a:prstGeom prst="rect">
            <a:avLst/>
          </a:prstGeom>
        </p:spPr>
        <p:txBody>
          <a:bodyPr/>
          <a:lstStyle/>
          <a:p>
            <a:pPr>
              <a:lnSpc>
                <a:spcPts val="5700"/>
              </a:lnSpc>
              <a:defRPr sz="4800"/>
            </a:pPr>
            <a:r>
              <a:t>Lexical Entry for </a:t>
            </a:r>
            <a:r>
              <a:rPr i="1"/>
              <a:t>cat</a:t>
            </a:r>
          </a:p>
        </p:txBody>
      </p:sp>
      <p:pic>
        <p:nvPicPr>
          <p:cNvPr id="115" name="image-95.pdf" descr="image-95.pdf"/>
          <p:cNvPicPr>
            <a:picLocks noChangeAspect="1"/>
          </p:cNvPicPr>
          <p:nvPr/>
        </p:nvPicPr>
        <p:blipFill>
          <a:blip r:embed="rId2">
            <a:extLst/>
          </a:blip>
          <a:stretch>
            <a:fillRect/>
          </a:stretch>
        </p:blipFill>
        <p:spPr>
          <a:xfrm>
            <a:off x="787400" y="2171700"/>
            <a:ext cx="7010405" cy="5976820"/>
          </a:xfrm>
          <a:prstGeom prst="rect">
            <a:avLst/>
          </a:prstGeom>
          <a:ln w="12700">
            <a:miter lim="400000"/>
          </a:ln>
        </p:spPr>
      </p:pic>
      <p:sp>
        <p:nvSpPr>
          <p:cNvPr id="116"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Effect of Principles:  the SHAC"/>
          <p:cNvSpPr txBox="1"/>
          <p:nvPr>
            <p:ph type="title"/>
          </p:nvPr>
        </p:nvSpPr>
        <p:spPr>
          <a:prstGeom prst="rect">
            <a:avLst/>
          </a:prstGeom>
        </p:spPr>
        <p:txBody>
          <a:bodyPr/>
          <a:lstStyle>
            <a:lvl1pPr>
              <a:lnSpc>
                <a:spcPts val="6700"/>
              </a:lnSpc>
              <a:defRPr sz="5600"/>
            </a:lvl1pPr>
          </a:lstStyle>
          <a:p>
            <a:pPr/>
            <a:r>
              <a:t>Effect of Principles:  the SHAC</a:t>
            </a:r>
          </a:p>
        </p:txBody>
      </p:sp>
      <p:pic>
        <p:nvPicPr>
          <p:cNvPr id="119" name="image-96.pdf" descr="image-96.pdf"/>
          <p:cNvPicPr>
            <a:picLocks noChangeAspect="1"/>
          </p:cNvPicPr>
          <p:nvPr/>
        </p:nvPicPr>
        <p:blipFill>
          <a:blip r:embed="rId2">
            <a:extLst/>
          </a:blip>
          <a:stretch>
            <a:fillRect/>
          </a:stretch>
        </p:blipFill>
        <p:spPr>
          <a:xfrm>
            <a:off x="2209800" y="2222500"/>
            <a:ext cx="7734298" cy="6897714"/>
          </a:xfrm>
          <a:prstGeom prst="rect">
            <a:avLst/>
          </a:prstGeom>
          <a:ln w="12700">
            <a:miter lim="400000"/>
          </a:ln>
        </p:spPr>
      </p:pic>
      <p:grpSp>
        <p:nvGrpSpPr>
          <p:cNvPr id="122" name="Group"/>
          <p:cNvGrpSpPr/>
          <p:nvPr/>
        </p:nvGrpSpPr>
        <p:grpSpPr>
          <a:xfrm>
            <a:off x="6426200" y="3454400"/>
            <a:ext cx="2578102" cy="1778002"/>
            <a:chOff x="0" y="0"/>
            <a:chExt cx="2578101" cy="1778001"/>
          </a:xfrm>
        </p:grpSpPr>
        <p:sp>
          <p:nvSpPr>
            <p:cNvPr id="120" name="Oval"/>
            <p:cNvSpPr/>
            <p:nvPr/>
          </p:nvSpPr>
          <p:spPr>
            <a:xfrm>
              <a:off x="2146300" y="135890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21" name="Oval"/>
            <p:cNvSpPr/>
            <p:nvPr/>
          </p:nvSpPr>
          <p:spPr>
            <a:xfrm>
              <a:off x="0" y="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23"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Description of Word Structures for cat"/>
          <p:cNvSpPr txBox="1"/>
          <p:nvPr>
            <p:ph type="title"/>
          </p:nvPr>
        </p:nvSpPr>
        <p:spPr>
          <a:prstGeom prst="rect">
            <a:avLst/>
          </a:prstGeom>
        </p:spPr>
        <p:txBody>
          <a:bodyPr/>
          <a:lstStyle/>
          <a:p>
            <a:pPr>
              <a:lnSpc>
                <a:spcPts val="5700"/>
              </a:lnSpc>
              <a:defRPr sz="4800"/>
            </a:pPr>
            <a:r>
              <a:t>Description of Word Structures for </a:t>
            </a:r>
            <a:r>
              <a:rPr i="1"/>
              <a:t>cat</a:t>
            </a:r>
          </a:p>
        </p:txBody>
      </p:sp>
      <p:pic>
        <p:nvPicPr>
          <p:cNvPr id="126" name="image-97.pdf" descr="image-97.pdf"/>
          <p:cNvPicPr>
            <a:picLocks noChangeAspect="1"/>
          </p:cNvPicPr>
          <p:nvPr/>
        </p:nvPicPr>
        <p:blipFill>
          <a:blip r:embed="rId2">
            <a:extLst/>
          </a:blip>
          <a:stretch>
            <a:fillRect/>
          </a:stretch>
        </p:blipFill>
        <p:spPr>
          <a:xfrm>
            <a:off x="3860800" y="1752600"/>
            <a:ext cx="5287360" cy="7738619"/>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jpeg"/></Relationships>

</file>

<file path=ppt/theme/_rels/theme2.xml.rels><?xml version="1.0" encoding="UTF-8"?>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