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314" r:id="rId8"/>
    <p:sldId id="315" r:id="rId9"/>
    <p:sldId id="316" r:id="rId10"/>
    <p:sldId id="280" r:id="rId11"/>
    <p:sldId id="317" r:id="rId12"/>
    <p:sldId id="318" r:id="rId13"/>
    <p:sldId id="260" r:id="rId14"/>
    <p:sldId id="261" r:id="rId15"/>
    <p:sldId id="262" r:id="rId16"/>
    <p:sldId id="319" r:id="rId17"/>
    <p:sldId id="263" r:id="rId18"/>
    <p:sldId id="320" r:id="rId19"/>
    <p:sldId id="264" r:id="rId20"/>
    <p:sldId id="266" r:id="rId21"/>
    <p:sldId id="321" r:id="rId22"/>
    <p:sldId id="267" r:id="rId23"/>
    <p:sldId id="322" r:id="rId24"/>
    <p:sldId id="268" r:id="rId25"/>
    <p:sldId id="277" r:id="rId26"/>
    <p:sldId id="323" r:id="rId27"/>
    <p:sldId id="269" r:id="rId28"/>
    <p:sldId id="270" r:id="rId29"/>
    <p:sldId id="291" r:id="rId30"/>
    <p:sldId id="287" r:id="rId31"/>
    <p:sldId id="288" r:id="rId32"/>
    <p:sldId id="289" r:id="rId33"/>
    <p:sldId id="290" r:id="rId34"/>
    <p:sldId id="271" r:id="rId35"/>
    <p:sldId id="272" r:id="rId36"/>
    <p:sldId id="282" r:id="rId37"/>
    <p:sldId id="273" r:id="rId38"/>
    <p:sldId id="283" r:id="rId39"/>
    <p:sldId id="284" r:id="rId40"/>
    <p:sldId id="285" r:id="rId41"/>
    <p:sldId id="286" r:id="rId42"/>
    <p:sldId id="265" r:id="rId43"/>
    <p:sldId id="324" r:id="rId44"/>
    <p:sldId id="28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27" r:id="rId59"/>
    <p:sldId id="328" r:id="rId60"/>
    <p:sldId id="329" r:id="rId61"/>
    <p:sldId id="330" r:id="rId62"/>
    <p:sldId id="331" r:id="rId63"/>
    <p:sldId id="306" r:id="rId64"/>
    <p:sldId id="325" r:id="rId65"/>
    <p:sldId id="326" r:id="rId66"/>
    <p:sldId id="310" r:id="rId67"/>
    <p:sldId id="311" r:id="rId68"/>
    <p:sldId id="312" r:id="rId69"/>
    <p:sldId id="313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Deep Processing Techniques for 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650901"/>
            <a:ext cx="6498159" cy="1581528"/>
          </a:xfrm>
        </p:spPr>
        <p:txBody>
          <a:bodyPr>
            <a:normAutofit/>
          </a:bodyPr>
          <a:lstStyle/>
          <a:p>
            <a:r>
              <a:rPr lang="en-US" dirty="0" smtClean="0"/>
              <a:t>Deep Processing Techniques for NLP</a:t>
            </a:r>
          </a:p>
          <a:p>
            <a:r>
              <a:rPr lang="en-US" dirty="0" smtClean="0"/>
              <a:t>Ling 571</a:t>
            </a:r>
          </a:p>
          <a:p>
            <a:r>
              <a:rPr lang="en-US" dirty="0" smtClean="0"/>
              <a:t>January 6, 2014</a:t>
            </a:r>
          </a:p>
          <a:p>
            <a:r>
              <a:rPr lang="en-US" dirty="0" smtClean="0"/>
              <a:t>Gina-Anne Levow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</p:txBody>
      </p:sp>
    </p:spTree>
    <p:extLst>
      <p:ext uri="{BB962C8B-B14F-4D97-AF65-F5344CB8AC3E}">
        <p14:creationId xmlns:p14="http://schemas.microsoft.com/office/powerpoint/2010/main" val="405691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  <a:p>
            <a:r>
              <a:rPr lang="en-US" dirty="0"/>
              <a:t>Solution: CAPTCHAs</a:t>
            </a:r>
          </a:p>
          <a:p>
            <a:pPr lvl="1"/>
            <a:r>
              <a:rPr lang="en-US" dirty="0"/>
              <a:t>Distorted images: trivial for human; hard for ‘bot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9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Test Revived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“On the web, no one knows you’re a….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Problem</a:t>
            </a:r>
            <a:r>
              <a:rPr lang="en-US" dirty="0"/>
              <a:t>: ‘bots’</a:t>
            </a:r>
          </a:p>
          <a:p>
            <a:pPr lvl="2"/>
            <a:r>
              <a:rPr lang="en-US" dirty="0"/>
              <a:t>Automated agents swamp services</a:t>
            </a:r>
          </a:p>
          <a:p>
            <a:pPr lvl="2"/>
            <a:r>
              <a:rPr lang="en-US" dirty="0"/>
              <a:t>Challenge: Prove you’re human</a:t>
            </a:r>
          </a:p>
          <a:p>
            <a:r>
              <a:rPr lang="en-US" dirty="0"/>
              <a:t>Test: Something human can do, ‘bot can’t	</a:t>
            </a:r>
          </a:p>
          <a:p>
            <a:r>
              <a:rPr lang="en-US" dirty="0"/>
              <a:t>Solution: CAPTCHAs</a:t>
            </a:r>
          </a:p>
          <a:p>
            <a:pPr lvl="1"/>
            <a:r>
              <a:rPr lang="en-US" dirty="0"/>
              <a:t>Distorted images: trivial for human; hard for ‘bot</a:t>
            </a:r>
          </a:p>
          <a:p>
            <a:r>
              <a:rPr lang="en-US" dirty="0"/>
              <a:t>Key: Perception, not reasoning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5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HAL (of 2001, A Space Odyssey) need to know to converse?</a:t>
            </a:r>
          </a:p>
          <a:p>
            <a:endParaRPr lang="en-US" dirty="0" smtClean="0"/>
          </a:p>
          <a:p>
            <a:r>
              <a:rPr lang="en-US" i="1" dirty="0"/>
              <a:t>Dave: Open the pod bay doors, HAL.</a:t>
            </a:r>
          </a:p>
          <a:p>
            <a:r>
              <a:rPr lang="en-US" i="1" dirty="0"/>
              <a:t>HAL: I'm sorry, Dave. I'm afraid I can't do that.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2532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Phonetics &amp; Phonology (Ling 450/550)</a:t>
            </a:r>
          </a:p>
          <a:p>
            <a:pPr lvl="1"/>
            <a:r>
              <a:rPr lang="en-US" dirty="0" smtClean="0"/>
              <a:t>Sounds of a language, acoustics</a:t>
            </a:r>
          </a:p>
          <a:p>
            <a:pPr lvl="1"/>
            <a:r>
              <a:rPr lang="en-US" dirty="0" smtClean="0"/>
              <a:t>Legal sound sequences in words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875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Morphology (Ling 570)</a:t>
            </a:r>
          </a:p>
          <a:p>
            <a:pPr lvl="1"/>
            <a:r>
              <a:rPr lang="en-US" dirty="0" smtClean="0"/>
              <a:t>Recognize, produce variation in word forms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06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Morphology (Ling 570)</a:t>
            </a:r>
          </a:p>
          <a:p>
            <a:pPr lvl="1"/>
            <a:r>
              <a:rPr lang="en-US" dirty="0" smtClean="0"/>
              <a:t>Recognize, produce variation in word forms</a:t>
            </a:r>
          </a:p>
          <a:p>
            <a:pPr lvl="1"/>
            <a:r>
              <a:rPr lang="en-US" dirty="0" smtClean="0"/>
              <a:t>Singular vs. plural: </a:t>
            </a:r>
            <a:r>
              <a:rPr lang="en-US" dirty="0"/>
              <a:t>Door + </a:t>
            </a:r>
            <a:r>
              <a:rPr lang="en-US" dirty="0" err="1"/>
              <a:t>sg</a:t>
            </a:r>
            <a:r>
              <a:rPr lang="en-US" dirty="0" smtClean="0"/>
              <a:t>:  -&gt; door; Door </a:t>
            </a:r>
            <a:r>
              <a:rPr lang="en-US" dirty="0"/>
              <a:t>+ </a:t>
            </a:r>
            <a:r>
              <a:rPr lang="en-US" dirty="0" smtClean="0"/>
              <a:t>plural -&gt; doors</a:t>
            </a:r>
          </a:p>
          <a:p>
            <a:pPr lvl="1"/>
            <a:r>
              <a:rPr lang="en-US" dirty="0" smtClean="0"/>
              <a:t>Verb inflection: Be </a:t>
            </a:r>
            <a:r>
              <a:rPr lang="en-US" dirty="0"/>
              <a:t>+ </a:t>
            </a:r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/>
              <a:t>person, </a:t>
            </a:r>
            <a:r>
              <a:rPr lang="en-US" dirty="0" err="1"/>
              <a:t>sg</a:t>
            </a:r>
            <a:r>
              <a:rPr lang="en-US" dirty="0"/>
              <a:t>, </a:t>
            </a:r>
            <a:r>
              <a:rPr lang="en-US" dirty="0" smtClean="0"/>
              <a:t>present -&gt; </a:t>
            </a:r>
            <a:r>
              <a:rPr lang="en-US" dirty="0"/>
              <a:t>am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938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Part-of-speech tagging (Ling 570)</a:t>
            </a:r>
          </a:p>
          <a:p>
            <a:pPr lvl="1"/>
            <a:r>
              <a:rPr lang="en-US" dirty="0" smtClean="0"/>
              <a:t>Identify word use in sentence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338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Part-of-speech tagging (Ling 570)</a:t>
            </a:r>
          </a:p>
          <a:p>
            <a:pPr lvl="1"/>
            <a:r>
              <a:rPr lang="en-US" dirty="0" smtClean="0"/>
              <a:t>Identify word use in sentence</a:t>
            </a:r>
          </a:p>
          <a:p>
            <a:pPr lvl="1"/>
            <a:r>
              <a:rPr lang="en-US" dirty="0" smtClean="0"/>
              <a:t>Bay (Noun) --- Not verb, adjective 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882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 (Ling 566: analysis;</a:t>
            </a:r>
          </a:p>
          <a:p>
            <a:pPr lvl="2"/>
            <a:r>
              <a:rPr lang="en-US" dirty="0" smtClean="0"/>
              <a:t> Ling 570 – chunking; Ling 571- parsing)</a:t>
            </a:r>
          </a:p>
          <a:p>
            <a:pPr lvl="1"/>
            <a:r>
              <a:rPr lang="en-US" dirty="0" smtClean="0"/>
              <a:t>Order and group words in sentence</a:t>
            </a:r>
          </a:p>
          <a:p>
            <a:pPr lvl="2"/>
            <a:r>
              <a:rPr lang="en-US" dirty="0" smtClean="0"/>
              <a:t>I’m I do , sorry that afraid Dave I can’t.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936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endParaRPr lang="en-US" dirty="0"/>
          </a:p>
          <a:p>
            <a:r>
              <a:rPr lang="en-US" dirty="0"/>
              <a:t>Language and Thought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Knowledge of Language</a:t>
            </a:r>
          </a:p>
          <a:p>
            <a:pPr lvl="1"/>
            <a:r>
              <a:rPr lang="en-US" dirty="0" smtClean="0"/>
              <a:t>Cross-cutting themes</a:t>
            </a:r>
          </a:p>
          <a:p>
            <a:pPr lvl="2"/>
            <a:r>
              <a:rPr lang="en-US" dirty="0" smtClean="0"/>
              <a:t>Ambiguity, Evaluation, &amp; Multi-</a:t>
            </a:r>
            <a:r>
              <a:rPr lang="en-US" dirty="0" err="1" smtClean="0"/>
              <a:t>linguality</a:t>
            </a:r>
            <a:endParaRPr lang="en-US" dirty="0" smtClean="0"/>
          </a:p>
          <a:p>
            <a:r>
              <a:rPr lang="en-US" dirty="0" smtClean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45806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Semantics (Ling 571)</a:t>
            </a:r>
          </a:p>
          <a:p>
            <a:pPr lvl="1"/>
            <a:r>
              <a:rPr lang="en-US" dirty="0" smtClean="0"/>
              <a:t> Word meaning:</a:t>
            </a:r>
          </a:p>
          <a:p>
            <a:pPr lvl="2"/>
            <a:r>
              <a:rPr lang="en-US" dirty="0" smtClean="0"/>
              <a:t> individual (lexical), combined (compositional) </a:t>
            </a:r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793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HAL.</a:t>
            </a:r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Semantics (Ling 571)</a:t>
            </a:r>
          </a:p>
          <a:p>
            <a:pPr lvl="1"/>
            <a:r>
              <a:rPr lang="en-US" dirty="0" smtClean="0"/>
              <a:t> Word meaning:</a:t>
            </a:r>
          </a:p>
          <a:p>
            <a:pPr lvl="2"/>
            <a:r>
              <a:rPr lang="en-US" dirty="0" smtClean="0"/>
              <a:t> individual (lexical), combined (compositional) </a:t>
            </a:r>
          </a:p>
          <a:p>
            <a:r>
              <a:rPr lang="en-US" dirty="0" smtClean="0"/>
              <a:t>‘Open’ : AGENT </a:t>
            </a:r>
            <a:r>
              <a:rPr lang="en-US" b="1" dirty="0" smtClean="0"/>
              <a:t>cause</a:t>
            </a:r>
            <a:r>
              <a:rPr lang="en-US" dirty="0" smtClean="0"/>
              <a:t> THEME to become </a:t>
            </a:r>
            <a:r>
              <a:rPr lang="en-US" i="1" dirty="0" smtClean="0"/>
              <a:t>open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‘pod bay doors’ : (pod bay) doors</a:t>
            </a:r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862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i="1" dirty="0" smtClean="0"/>
              <a:t>HAL</a:t>
            </a:r>
            <a:r>
              <a:rPr lang="en-US" i="1" dirty="0"/>
              <a:t>: I'm sorry, Dave. I'm afraid I can't do that</a:t>
            </a:r>
            <a:r>
              <a:rPr lang="en-US" i="1" dirty="0" smtClean="0"/>
              <a:t>. </a:t>
            </a:r>
            <a:endParaRPr lang="en-US" i="1" dirty="0" smtClean="0"/>
          </a:p>
          <a:p>
            <a:pPr lvl="1"/>
            <a:endParaRPr lang="en-US" dirty="0"/>
          </a:p>
          <a:p>
            <a:r>
              <a:rPr lang="en-US" dirty="0" smtClean="0"/>
              <a:t>Pragmatics/Discourse/Dialogue (Ling 571)</a:t>
            </a:r>
          </a:p>
          <a:p>
            <a:pPr lvl="1"/>
            <a:r>
              <a:rPr lang="en-US" dirty="0" smtClean="0"/>
              <a:t>Interpret utterances in context</a:t>
            </a:r>
          </a:p>
          <a:p>
            <a:pPr lvl="1"/>
            <a:r>
              <a:rPr lang="en-US" dirty="0" smtClean="0"/>
              <a:t>Speech act (request, statement)</a:t>
            </a:r>
          </a:p>
        </p:txBody>
      </p:sp>
    </p:spTree>
    <p:extLst>
      <p:ext uri="{BB962C8B-B14F-4D97-AF65-F5344CB8AC3E}">
        <p14:creationId xmlns:p14="http://schemas.microsoft.com/office/powerpoint/2010/main" val="216638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smtClean="0"/>
              <a:t>of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does HAL (of 2001, A Space Odyssey) need to know to converse?</a:t>
            </a:r>
          </a:p>
          <a:p>
            <a:pPr lvl="1"/>
            <a:r>
              <a:rPr lang="en-US" i="1" dirty="0"/>
              <a:t>Dave: Open the pod bay doors, HAL</a:t>
            </a:r>
            <a:r>
              <a:rPr lang="en-US" dirty="0" smtClean="0"/>
              <a:t>. (request)</a:t>
            </a:r>
            <a:endParaRPr lang="en-US" dirty="0"/>
          </a:p>
          <a:p>
            <a:pPr lvl="1"/>
            <a:r>
              <a:rPr lang="en-US" i="1" dirty="0"/>
              <a:t>HAL: I'm sorry, Dave. I'm afraid I can't do that</a:t>
            </a:r>
            <a:r>
              <a:rPr lang="en-US" i="1" dirty="0" smtClean="0"/>
              <a:t>. </a:t>
            </a:r>
            <a:r>
              <a:rPr lang="en-US" dirty="0" smtClean="0"/>
              <a:t>(statement)</a:t>
            </a:r>
          </a:p>
          <a:p>
            <a:endParaRPr lang="en-US" dirty="0"/>
          </a:p>
          <a:p>
            <a:r>
              <a:rPr lang="en-US" dirty="0" smtClean="0"/>
              <a:t>Pragmatics/Discourse/Dialogue (Ling 571)</a:t>
            </a:r>
          </a:p>
          <a:p>
            <a:pPr lvl="1"/>
            <a:r>
              <a:rPr lang="en-US" dirty="0" smtClean="0"/>
              <a:t>Interpret utterances in context</a:t>
            </a:r>
          </a:p>
          <a:p>
            <a:pPr lvl="1"/>
            <a:r>
              <a:rPr lang="en-US" dirty="0" smtClean="0"/>
              <a:t>Speech act (request, statement)</a:t>
            </a:r>
          </a:p>
          <a:p>
            <a:pPr lvl="1"/>
            <a:r>
              <a:rPr lang="en-US" dirty="0" smtClean="0"/>
              <a:t>Reference resolution: I = HAL; that = ‘open doors’</a:t>
            </a:r>
          </a:p>
          <a:p>
            <a:pPr lvl="1"/>
            <a:r>
              <a:rPr lang="en-US" dirty="0" smtClean="0"/>
              <a:t>Politeness: I’m sorry, I’m afraid I can’t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92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Processing Pipeline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4" r="24"/>
          <a:stretch>
            <a:fillRect/>
          </a:stretch>
        </p:blipFill>
        <p:spPr>
          <a:xfrm>
            <a:off x="289158" y="1600201"/>
            <a:ext cx="8042276" cy="4343400"/>
          </a:xfrm>
        </p:spPr>
      </p:pic>
      <p:sp>
        <p:nvSpPr>
          <p:cNvPr id="5" name="Right Brace 4"/>
          <p:cNvSpPr/>
          <p:nvPr/>
        </p:nvSpPr>
        <p:spPr>
          <a:xfrm>
            <a:off x="8300832" y="1600201"/>
            <a:ext cx="359279" cy="20869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7673518" y="234898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Shallow Processing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79888" y="3687179"/>
            <a:ext cx="359279" cy="220147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7817751" y="4710221"/>
            <a:ext cx="201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Deep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6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</a:t>
            </a:r>
            <a:r>
              <a:rPr lang="en-US" dirty="0" err="1" smtClean="0"/>
              <a:t>vs</a:t>
            </a:r>
            <a:r>
              <a:rPr lang="en-US" dirty="0" smtClean="0"/>
              <a:t> Deep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(Ling 570)</a:t>
            </a:r>
          </a:p>
          <a:p>
            <a:pPr lvl="1"/>
            <a:r>
              <a:rPr lang="en-US" dirty="0" smtClean="0"/>
              <a:t>Usually relies on surface forms (e.g., words)</a:t>
            </a:r>
          </a:p>
          <a:p>
            <a:pPr lvl="2"/>
            <a:r>
              <a:rPr lang="en-US" dirty="0" smtClean="0"/>
              <a:t>Less elaborate linguistics representations</a:t>
            </a:r>
          </a:p>
          <a:p>
            <a:pPr lvl="1"/>
            <a:r>
              <a:rPr lang="en-US" dirty="0" smtClean="0"/>
              <a:t>E.g. HMM POS-tagging; FST morphology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1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</a:t>
            </a:r>
            <a:r>
              <a:rPr lang="en-US" dirty="0" err="1" smtClean="0"/>
              <a:t>vs</a:t>
            </a:r>
            <a:r>
              <a:rPr lang="en-US" dirty="0" smtClean="0"/>
              <a:t> Deep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(Ling 570)</a:t>
            </a:r>
          </a:p>
          <a:p>
            <a:pPr lvl="1"/>
            <a:r>
              <a:rPr lang="en-US" dirty="0" smtClean="0"/>
              <a:t>Usually relies on surface forms (e.g., words)</a:t>
            </a:r>
          </a:p>
          <a:p>
            <a:pPr lvl="2"/>
            <a:r>
              <a:rPr lang="en-US" dirty="0" smtClean="0"/>
              <a:t>Less elaborate linguistics representations</a:t>
            </a:r>
          </a:p>
          <a:p>
            <a:pPr lvl="1"/>
            <a:r>
              <a:rPr lang="en-US" dirty="0" smtClean="0"/>
              <a:t>E.g. HMM POS-tagging; FST morphology</a:t>
            </a:r>
          </a:p>
          <a:p>
            <a:pPr lvl="1"/>
            <a:endParaRPr lang="en-US" dirty="0"/>
          </a:p>
          <a:p>
            <a:r>
              <a:rPr lang="en-US" dirty="0" smtClean="0"/>
              <a:t>Deep processing (Ling 571)</a:t>
            </a:r>
          </a:p>
          <a:p>
            <a:pPr lvl="1"/>
            <a:r>
              <a:rPr lang="en-US" dirty="0" smtClean="0"/>
              <a:t>Relies on more elaborate linguistic representations</a:t>
            </a:r>
          </a:p>
          <a:p>
            <a:pPr lvl="2"/>
            <a:r>
              <a:rPr lang="en-US" dirty="0" smtClean="0"/>
              <a:t>Deep syntactic analysis  (Parsing)</a:t>
            </a:r>
          </a:p>
          <a:p>
            <a:pPr lvl="2"/>
            <a:r>
              <a:rPr lang="en-US" dirty="0" smtClean="0"/>
              <a:t>Rich spoken language understanding (NLU)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How can we select among alternative analyses?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How well does this approach perform:</a:t>
            </a:r>
          </a:p>
          <a:p>
            <a:pPr lvl="2"/>
            <a:r>
              <a:rPr lang="en-US" dirty="0" smtClean="0"/>
              <a:t>On a standard data set?</a:t>
            </a:r>
          </a:p>
          <a:p>
            <a:pPr lvl="2"/>
            <a:r>
              <a:rPr lang="en-US" dirty="0" smtClean="0"/>
              <a:t>When incorporated into a full system?</a:t>
            </a:r>
          </a:p>
          <a:p>
            <a:pPr lvl="1"/>
            <a:endParaRPr lang="en-US" dirty="0"/>
          </a:p>
          <a:p>
            <a:r>
              <a:rPr lang="en-US" dirty="0" smtClean="0"/>
              <a:t>Multi-</a:t>
            </a:r>
            <a:r>
              <a:rPr lang="en-US" dirty="0" err="1" smtClean="0"/>
              <a:t>linguality</a:t>
            </a:r>
            <a:endParaRPr lang="en-US" dirty="0" smtClean="0"/>
          </a:p>
          <a:p>
            <a:pPr lvl="1"/>
            <a:r>
              <a:rPr lang="en-US" dirty="0" smtClean="0"/>
              <a:t>Can we apply this approach to other languages?</a:t>
            </a:r>
          </a:p>
          <a:p>
            <a:pPr lvl="1"/>
            <a:r>
              <a:rPr lang="en-US" dirty="0" smtClean="0"/>
              <a:t>How much do we have to modify it to do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4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0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of Speech and Language Processing</a:t>
            </a:r>
          </a:p>
          <a:p>
            <a:pPr lvl="1"/>
            <a:r>
              <a:rPr lang="en-US" dirty="0" smtClean="0"/>
              <a:t>Call routing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Question-answering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Dialog systems</a:t>
            </a:r>
          </a:p>
          <a:p>
            <a:pPr lvl="1"/>
            <a:r>
              <a:rPr lang="en-US" dirty="0" smtClean="0"/>
              <a:t>Spam tagging</a:t>
            </a:r>
          </a:p>
          <a:p>
            <a:pPr lvl="1"/>
            <a:r>
              <a:rPr lang="en-US" dirty="0" smtClean="0"/>
              <a:t>Spell- , Grammar- checking</a:t>
            </a:r>
          </a:p>
          <a:p>
            <a:pPr lvl="1"/>
            <a:r>
              <a:rPr lang="en-US" dirty="0" smtClean="0"/>
              <a:t>Sentiment Analysis </a:t>
            </a:r>
          </a:p>
          <a:p>
            <a:pPr lvl="1"/>
            <a:r>
              <a:rPr lang="en-US" dirty="0" smtClean="0"/>
              <a:t>Information extraction….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4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</a:t>
            </a:r>
            <a:r>
              <a:rPr lang="en-US" dirty="0" smtClean="0"/>
              <a:t>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6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1"/>
            <a:r>
              <a:rPr lang="en-US" dirty="0"/>
              <a:t>I 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r>
              <a:rPr lang="en-US" dirty="0"/>
              <a:t>I magically turned her into a duck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3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down</a:t>
            </a:r>
          </a:p>
          <a:p>
            <a:pPr lvl="1"/>
            <a:r>
              <a:rPr lang="en-US" dirty="0" smtClean="0"/>
              <a:t>I made the (carved) duck she has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her</a:t>
            </a:r>
          </a:p>
          <a:p>
            <a:pPr lvl="1"/>
            <a:r>
              <a:rPr lang="en-US" dirty="0"/>
              <a:t>I cooked the duck she owned</a:t>
            </a:r>
          </a:p>
          <a:p>
            <a:pPr lvl="1"/>
            <a:r>
              <a:rPr lang="en-US" dirty="0"/>
              <a:t>I magically turned her into a duck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41538" y="17277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97277" y="3379511"/>
            <a:ext cx="36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3855742" y="1912437"/>
            <a:ext cx="2585796" cy="84147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4544873" y="3379511"/>
            <a:ext cx="2952404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45905" y="3564177"/>
            <a:ext cx="46513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3457928" y="3564177"/>
            <a:ext cx="4039349" cy="474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1"/>
          </p:cNvCxnSpPr>
          <p:nvPr/>
        </p:nvCxnSpPr>
        <p:spPr>
          <a:xfrm flipH="1">
            <a:off x="5477602" y="3564177"/>
            <a:ext cx="2019675" cy="84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15307" y="5758935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3993447" y="4642071"/>
            <a:ext cx="1621860" cy="130153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855742" y="3748843"/>
            <a:ext cx="1759565" cy="219475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845905" y="2983402"/>
            <a:ext cx="2769402" cy="296019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96184" y="2386722"/>
            <a:ext cx="69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>
            <a:off x="4911481" y="2571388"/>
            <a:ext cx="2784703" cy="64150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</p:cNvCxnSpPr>
          <p:nvPr/>
        </p:nvCxnSpPr>
        <p:spPr>
          <a:xfrm flipH="1">
            <a:off x="3993447" y="2571388"/>
            <a:ext cx="3702737" cy="146767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06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made the (carved) duck she </a:t>
            </a:r>
            <a:r>
              <a:rPr lang="en-US" dirty="0" smtClean="0"/>
              <a:t>has</a:t>
            </a:r>
          </a:p>
          <a:p>
            <a:pPr lvl="2"/>
            <a:r>
              <a:rPr lang="en-US" dirty="0" smtClean="0"/>
              <a:t>((VP (V made) (NP (POSS her) (N duck)))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made the (carved) duck she </a:t>
            </a:r>
            <a:r>
              <a:rPr lang="en-US" dirty="0" smtClean="0"/>
              <a:t>has</a:t>
            </a:r>
          </a:p>
          <a:p>
            <a:pPr lvl="2"/>
            <a:r>
              <a:rPr lang="en-US" dirty="0" smtClean="0"/>
              <a:t>((VP (V made) (NP (POSS her) (N duck)))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((VP (V made) (NP (PRON her)) (NP (N (duck)))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3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6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2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3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on Many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Linguistics</a:t>
            </a:r>
            <a:r>
              <a:rPr lang="en-US" dirty="0" smtClean="0"/>
              <a:t>: Morphology</a:t>
            </a:r>
            <a:r>
              <a:rPr lang="en-US" dirty="0"/>
              <a:t>, phonology, syntax, semantics,..</a:t>
            </a:r>
          </a:p>
          <a:p>
            <a:r>
              <a:rPr lang="en-US" dirty="0" smtClean="0"/>
              <a:t>Psychology: Reasoning</a:t>
            </a:r>
            <a:r>
              <a:rPr lang="en-US" dirty="0"/>
              <a:t>, mental representations</a:t>
            </a:r>
          </a:p>
          <a:p>
            <a:r>
              <a:rPr lang="en-US" dirty="0"/>
              <a:t>Formal logic</a:t>
            </a:r>
          </a:p>
          <a:p>
            <a:r>
              <a:rPr lang="en-US" dirty="0"/>
              <a:t>Philosophy (of language)</a:t>
            </a:r>
          </a:p>
          <a:p>
            <a:r>
              <a:rPr lang="en-US" dirty="0"/>
              <a:t>Theory of Computation: Automata,..</a:t>
            </a:r>
          </a:p>
          <a:p>
            <a:r>
              <a:rPr lang="en-US" dirty="0"/>
              <a:t>Artificial Intelligence: Search, Reasoning, Knowledge representation, Machine learning, Pattern matching</a:t>
            </a:r>
          </a:p>
          <a:p>
            <a:r>
              <a:rPr lang="en-US" dirty="0"/>
              <a:t>Probability..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magically turned her into a </a:t>
            </a:r>
            <a:r>
              <a:rPr lang="en-US" dirty="0" smtClean="0"/>
              <a:t>duck</a:t>
            </a:r>
          </a:p>
          <a:p>
            <a:pPr lvl="2"/>
            <a:r>
              <a:rPr lang="en-US" dirty="0" smtClean="0"/>
              <a:t>Duck: animal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“I made her duck”</a:t>
            </a:r>
          </a:p>
          <a:p>
            <a:r>
              <a:rPr lang="en-US" dirty="0"/>
              <a:t>Means....</a:t>
            </a:r>
          </a:p>
          <a:p>
            <a:pPr lvl="1"/>
            <a:r>
              <a:rPr lang="en-US" dirty="0"/>
              <a:t>I caused her to duck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/>
              <a:t>Make: AG </a:t>
            </a:r>
            <a:r>
              <a:rPr lang="en-US" b="1" dirty="0" smtClean="0"/>
              <a:t>cause</a:t>
            </a:r>
            <a:r>
              <a:rPr lang="en-US" dirty="0" smtClean="0"/>
              <a:t> TH to do </a:t>
            </a:r>
            <a:r>
              <a:rPr lang="en-US" dirty="0" err="1" smtClean="0"/>
              <a:t>sth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cooked duck for </a:t>
            </a:r>
            <a:r>
              <a:rPr lang="en-US" dirty="0" smtClean="0"/>
              <a:t>her</a:t>
            </a:r>
          </a:p>
          <a:p>
            <a:pPr lvl="2"/>
            <a:r>
              <a:rPr lang="en-US" dirty="0" smtClean="0"/>
              <a:t>Make: AG cook TH for REC</a:t>
            </a:r>
            <a:endParaRPr lang="en-US" dirty="0"/>
          </a:p>
          <a:p>
            <a:pPr lvl="1"/>
            <a:r>
              <a:rPr lang="en-US" dirty="0"/>
              <a:t>I cooked the duck she </a:t>
            </a:r>
            <a:r>
              <a:rPr lang="en-US" dirty="0" smtClean="0"/>
              <a:t>owned</a:t>
            </a:r>
          </a:p>
          <a:p>
            <a:pPr lvl="2"/>
            <a:r>
              <a:rPr lang="en-US" dirty="0" smtClean="0"/>
              <a:t>Make: AG cook TH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 magically turned her into a </a:t>
            </a:r>
            <a:r>
              <a:rPr lang="en-US" dirty="0" smtClean="0"/>
              <a:t>duck</a:t>
            </a:r>
          </a:p>
          <a:p>
            <a:pPr lvl="2"/>
            <a:r>
              <a:rPr lang="en-US" dirty="0" smtClean="0"/>
              <a:t>Duck: animal</a:t>
            </a:r>
          </a:p>
          <a:p>
            <a:pPr lvl="1"/>
            <a:r>
              <a:rPr lang="en-US" dirty="0"/>
              <a:t>I made the (carved) duck she has</a:t>
            </a:r>
          </a:p>
          <a:p>
            <a:pPr lvl="2"/>
            <a:r>
              <a:rPr lang="en-US" dirty="0"/>
              <a:t>Duck: duck-shaped figurine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Pervasive</a:t>
            </a:r>
          </a:p>
          <a:p>
            <a:r>
              <a:rPr lang="en-US" dirty="0" smtClean="0"/>
              <a:t>Pernicious</a:t>
            </a:r>
          </a:p>
          <a:p>
            <a:r>
              <a:rPr lang="en-US" dirty="0" smtClean="0"/>
              <a:t>Particularly challenging for computational systems</a:t>
            </a:r>
          </a:p>
        </p:txBody>
      </p:sp>
    </p:spTree>
    <p:extLst>
      <p:ext uri="{BB962C8B-B14F-4D97-AF65-F5344CB8AC3E}">
        <p14:creationId xmlns:p14="http://schemas.microsoft.com/office/powerpoint/2010/main" val="422362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Pervasive</a:t>
            </a:r>
          </a:p>
          <a:p>
            <a:r>
              <a:rPr lang="en-US" dirty="0" smtClean="0"/>
              <a:t>Pernicious</a:t>
            </a:r>
          </a:p>
          <a:p>
            <a:r>
              <a:rPr lang="en-US" dirty="0" smtClean="0"/>
              <a:t>Particularly challenging for computational systems</a:t>
            </a:r>
          </a:p>
          <a:p>
            <a:r>
              <a:rPr lang="en-US" dirty="0" smtClean="0"/>
              <a:t>Problem we will return to again and again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http://</a:t>
            </a:r>
            <a:r>
              <a:rPr lang="en-US" sz="2000" dirty="0" err="1" smtClean="0"/>
              <a:t>courses.washington.edu</a:t>
            </a:r>
            <a:r>
              <a:rPr lang="en-US" sz="2000" dirty="0" smtClean="0"/>
              <a:t>/</a:t>
            </a:r>
            <a:r>
              <a:rPr lang="en-US" sz="2000" dirty="0" smtClean="0"/>
              <a:t>ling571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1812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Syntax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Ling 571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Deep Processing Techniques for Natural </a:t>
            </a:r>
            <a:r>
              <a:rPr lang="en-US" dirty="0"/>
              <a:t>Language Processing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January </a:t>
            </a:r>
            <a:r>
              <a:rPr lang="en-US" dirty="0" smtClean="0"/>
              <a:t>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Roadmap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News Gothic MT" charset="0"/>
              </a:rPr>
              <a:t>Sentence Structure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News Gothic MT" charset="0"/>
              </a:rPr>
              <a:t>Motivation: More than a bag of words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Constituency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News Gothic MT" charset="0"/>
              </a:rPr>
              <a:t>Representation: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News Gothic MT" charset="0"/>
              </a:rPr>
              <a:t>Context-free grammars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Chomsky hierarchy </a:t>
            </a:r>
            <a:endParaRPr lang="en-US" dirty="0" smtClean="0">
              <a:latin typeface="News Gothic MT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News Gothic MT" charset="0"/>
              </a:rPr>
              <a:t>Formal definition of context free grammars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latin typeface="News Gothic MT" charset="0"/>
              </a:rPr>
              <a:t>Why not finite state</a:t>
            </a:r>
            <a:endParaRPr lang="en-US" dirty="0">
              <a:latin typeface="News Gothic MT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News Gothic MT" charset="0"/>
              </a:rPr>
              <a:t>Aside: Mildly context sensitive grammars: TAGs</a:t>
            </a:r>
          </a:p>
        </p:txBody>
      </p:sp>
    </p:spTree>
    <p:extLst>
      <p:ext uri="{BB962C8B-B14F-4D97-AF65-F5344CB8AC3E}">
        <p14:creationId xmlns:p14="http://schemas.microsoft.com/office/powerpoint/2010/main" val="101492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More than a Bag of Words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Sentences are structured:</a:t>
            </a:r>
          </a:p>
          <a:p>
            <a:pPr lvl="1"/>
            <a:r>
              <a:rPr lang="en-US">
                <a:latin typeface="News Gothic MT" charset="0"/>
              </a:rPr>
              <a:t>Impacts meaning:</a:t>
            </a:r>
          </a:p>
          <a:p>
            <a:pPr lvl="2"/>
            <a:r>
              <a:rPr lang="en-US">
                <a:latin typeface="News Gothic MT" charset="0"/>
              </a:rPr>
              <a:t>Dog bites man vs man bites dog</a:t>
            </a:r>
          </a:p>
          <a:p>
            <a:pPr lvl="2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Impacts acceptability:</a:t>
            </a:r>
          </a:p>
          <a:p>
            <a:pPr lvl="2"/>
            <a:r>
              <a:rPr lang="en-US">
                <a:latin typeface="News Gothic MT" charset="0"/>
              </a:rPr>
              <a:t>Dog man bites</a:t>
            </a:r>
          </a:p>
          <a:p>
            <a:pPr lvl="3">
              <a:buFontTx/>
              <a:buNone/>
            </a:pPr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5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News Gothic MT" charset="0"/>
              </a:rPr>
              <a:t>Constituents: basic units of sentences</a:t>
            </a:r>
          </a:p>
          <a:p>
            <a:pPr lvl="1"/>
            <a:r>
              <a:rPr lang="en-US" dirty="0">
                <a:latin typeface="News Gothic MT" charset="0"/>
              </a:rPr>
              <a:t>word or group of words that </a:t>
            </a:r>
            <a:r>
              <a:rPr lang="en-US" dirty="0" smtClean="0">
                <a:latin typeface="News Gothic MT" charset="0"/>
              </a:rPr>
              <a:t>acts </a:t>
            </a:r>
            <a:r>
              <a:rPr lang="en-US" dirty="0">
                <a:latin typeface="News Gothic MT" charset="0"/>
              </a:rPr>
              <a:t>as a single unit</a:t>
            </a:r>
          </a:p>
          <a:p>
            <a:pPr lvl="1"/>
            <a:endParaRPr lang="en-US" dirty="0">
              <a:latin typeface="News Gothic MT" charset="0"/>
            </a:endParaRPr>
          </a:p>
          <a:p>
            <a:pPr lvl="1"/>
            <a:r>
              <a:rPr lang="en-US" dirty="0">
                <a:latin typeface="News Gothic MT" charset="0"/>
              </a:rPr>
              <a:t>Phrases:</a:t>
            </a:r>
          </a:p>
          <a:p>
            <a:pPr lvl="2"/>
            <a:r>
              <a:rPr lang="en-US" dirty="0">
                <a:latin typeface="News Gothic MT" charset="0"/>
              </a:rPr>
              <a:t>Noun phrase (NP), verb phrase (VP), prepositional phrase (PP), </a:t>
            </a:r>
            <a:r>
              <a:rPr lang="en-US" dirty="0" err="1">
                <a:latin typeface="News Gothic MT" charset="0"/>
              </a:rPr>
              <a:t>etc</a:t>
            </a:r>
            <a:endParaRPr lang="en-US" dirty="0">
              <a:latin typeface="News Gothic MT" charset="0"/>
            </a:endParaRPr>
          </a:p>
          <a:p>
            <a:pPr lvl="2"/>
            <a:endParaRPr lang="en-US" dirty="0">
              <a:latin typeface="News Gothic MT" charset="0"/>
            </a:endParaRPr>
          </a:p>
          <a:p>
            <a:pPr lvl="2"/>
            <a:r>
              <a:rPr lang="en-US" dirty="0">
                <a:latin typeface="News Gothic MT" charset="0"/>
              </a:rPr>
              <a:t>Single unit: type determined by head  (e.g., N-&gt;NP)</a:t>
            </a:r>
          </a:p>
          <a:p>
            <a:pPr lvl="1"/>
            <a:endParaRPr lang="en-US" dirty="0">
              <a:latin typeface="News Gothic MT" charset="0"/>
            </a:endParaRPr>
          </a:p>
          <a:p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95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&amp;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Turing Test: (1949) – Operationalize intelligence</a:t>
            </a:r>
          </a:p>
          <a:p>
            <a:pPr lvl="1"/>
            <a:r>
              <a:rPr lang="en-US" dirty="0"/>
              <a:t>Two contestants: human, computer</a:t>
            </a:r>
          </a:p>
          <a:p>
            <a:pPr lvl="1"/>
            <a:r>
              <a:rPr lang="en-US" dirty="0"/>
              <a:t>Judge: </a:t>
            </a:r>
            <a:r>
              <a:rPr lang="en-US" dirty="0" smtClean="0"/>
              <a:t>human</a:t>
            </a:r>
            <a:endParaRPr lang="en-US" dirty="0"/>
          </a:p>
          <a:p>
            <a:pPr lvl="1"/>
            <a:r>
              <a:rPr lang="en-US" dirty="0"/>
              <a:t>Test: Interact via text questions</a:t>
            </a:r>
          </a:p>
          <a:p>
            <a:pPr lvl="1"/>
            <a:r>
              <a:rPr lang="en-US" dirty="0" smtClean="0"/>
              <a:t>Question: Can you tell which contestant is human?</a:t>
            </a:r>
            <a:endParaRPr lang="en-US" dirty="0"/>
          </a:p>
          <a:p>
            <a:r>
              <a:rPr lang="en-US" dirty="0"/>
              <a:t>Crucially requires language use and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87905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96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28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40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How can we tell what units are constituents?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 September seventeenth, I’d like to fly 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seventeenth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from Sea-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98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190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51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Must move as unit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*I’d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189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Constituency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Appear in similar contexts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PPs, NPs, PPs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Preposed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or Postposed constructions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 September seventeenth, I’d 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Denver 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seventeenth.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Must move as unit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*I’d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fly 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on.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*I’d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like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fly September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from Sea-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Airport to Denver.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10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Representing Sentence Structure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News Gothic MT" charset="0"/>
              </a:rPr>
              <a:t>Captures constituent structure</a:t>
            </a:r>
          </a:p>
          <a:p>
            <a:pPr lvl="1"/>
            <a:r>
              <a:rPr lang="en-US">
                <a:latin typeface="News Gothic MT" charset="0"/>
              </a:rPr>
              <a:t>Basic units</a:t>
            </a:r>
          </a:p>
          <a:p>
            <a:pPr lvl="2"/>
            <a:r>
              <a:rPr lang="en-US">
                <a:latin typeface="News Gothic MT" charset="0"/>
              </a:rPr>
              <a:t>Phrases</a:t>
            </a:r>
          </a:p>
          <a:p>
            <a:pPr lvl="1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Subcategorization</a:t>
            </a:r>
          </a:p>
          <a:p>
            <a:pPr lvl="2"/>
            <a:r>
              <a:rPr lang="en-US">
                <a:latin typeface="News Gothic MT" charset="0"/>
              </a:rPr>
              <a:t>Argument structure </a:t>
            </a:r>
          </a:p>
          <a:p>
            <a:pPr lvl="3"/>
            <a:r>
              <a:rPr lang="en-US">
                <a:latin typeface="News Gothic MT" charset="0"/>
              </a:rPr>
              <a:t>Components expected by verbs</a:t>
            </a:r>
          </a:p>
          <a:p>
            <a:pPr lvl="1"/>
            <a:endParaRPr lang="en-US">
              <a:latin typeface="News Gothic MT" charset="0"/>
            </a:endParaRPr>
          </a:p>
          <a:p>
            <a:pPr lvl="1"/>
            <a:r>
              <a:rPr lang="en-US">
                <a:latin typeface="News Gothic MT" charset="0"/>
              </a:rPr>
              <a:t>Hierarchical</a:t>
            </a:r>
          </a:p>
          <a:p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6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CFGs: 4-tuple</a:t>
            </a:r>
          </a:p>
          <a:p>
            <a:pPr lvl="1"/>
            <a:r>
              <a:rPr lang="en-US" dirty="0">
                <a:latin typeface="News Gothic MT" charset="0"/>
              </a:rPr>
              <a:t>A set of terminal symbols: </a:t>
            </a:r>
            <a:r>
              <a:rPr lang="el-GR" dirty="0">
                <a:latin typeface="News Gothic MT" charset="0"/>
                <a:cs typeface="Arial" charset="0"/>
              </a:rPr>
              <a:t>Σ</a:t>
            </a:r>
          </a:p>
          <a:p>
            <a:pPr lvl="1"/>
            <a:r>
              <a:rPr lang="en-US" dirty="0">
                <a:latin typeface="News Gothic MT" charset="0"/>
              </a:rPr>
              <a:t>A set of non-terminal symbols: N</a:t>
            </a:r>
          </a:p>
          <a:p>
            <a:pPr lvl="1"/>
            <a:r>
              <a:rPr lang="en-US" dirty="0">
                <a:latin typeface="News Gothic MT" charset="0"/>
              </a:rPr>
              <a:t>A set of productions P: of the form A -&gt; </a:t>
            </a:r>
            <a:r>
              <a:rPr lang="el-GR" dirty="0">
                <a:latin typeface="News Gothic MT" charset="0"/>
                <a:cs typeface="Arial" charset="0"/>
              </a:rPr>
              <a:t>α</a:t>
            </a:r>
          </a:p>
          <a:p>
            <a:pPr lvl="2"/>
            <a:r>
              <a:rPr lang="en-US" dirty="0">
                <a:latin typeface="News Gothic MT" charset="0"/>
              </a:rPr>
              <a:t>Where A is a non-terminal and </a:t>
            </a:r>
            <a:r>
              <a:rPr lang="el-GR" dirty="0">
                <a:latin typeface="News Gothic MT" charset="0"/>
                <a:cs typeface="Arial" charset="0"/>
              </a:rPr>
              <a:t>α</a:t>
            </a:r>
            <a:r>
              <a:rPr lang="en-US" dirty="0">
                <a:latin typeface="News Gothic MT" charset="0"/>
                <a:cs typeface="Arial" charset="0"/>
              </a:rPr>
              <a:t> in (</a:t>
            </a:r>
            <a:r>
              <a:rPr lang="el-GR" dirty="0">
                <a:latin typeface="News Gothic MT" charset="0"/>
                <a:cs typeface="Arial" charset="0"/>
              </a:rPr>
              <a:t>Σ</a:t>
            </a:r>
            <a:r>
              <a:rPr lang="en-US" dirty="0">
                <a:latin typeface="News Gothic MT" charset="0"/>
                <a:cs typeface="Arial" charset="0"/>
              </a:rPr>
              <a:t> U N)*</a:t>
            </a:r>
            <a:endParaRPr lang="el-GR" dirty="0">
              <a:latin typeface="News Gothic MT" charset="0"/>
              <a:cs typeface="Arial" charset="0"/>
            </a:endParaRPr>
          </a:p>
          <a:p>
            <a:pPr lvl="1"/>
            <a:r>
              <a:rPr lang="en-US" dirty="0">
                <a:latin typeface="News Gothic MT" charset="0"/>
              </a:rPr>
              <a:t>A designated start symbol </a:t>
            </a:r>
            <a:r>
              <a:rPr lang="en-US" dirty="0" smtClean="0">
                <a:latin typeface="News Gothic MT" charset="0"/>
              </a:rPr>
              <a:t>S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3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1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CFGs: 4-tuple</a:t>
            </a:r>
          </a:p>
          <a:p>
            <a:pPr lvl="1"/>
            <a:r>
              <a:rPr lang="en-US">
                <a:latin typeface="News Gothic MT" charset="0"/>
              </a:rPr>
              <a:t>A set of terminal symbols: </a:t>
            </a:r>
            <a:r>
              <a:rPr lang="el-GR">
                <a:latin typeface="News Gothic MT" charset="0"/>
                <a:cs typeface="Arial" charset="0"/>
              </a:rPr>
              <a:t>Σ</a:t>
            </a:r>
          </a:p>
          <a:p>
            <a:pPr lvl="1"/>
            <a:r>
              <a:rPr lang="en-US">
                <a:latin typeface="News Gothic MT" charset="0"/>
              </a:rPr>
              <a:t>A set of non-terminal symbols: N</a:t>
            </a:r>
          </a:p>
          <a:p>
            <a:pPr lvl="1"/>
            <a:r>
              <a:rPr lang="en-US">
                <a:latin typeface="News Gothic MT" charset="0"/>
              </a:rPr>
              <a:t>A set of productions P: of the form A -&gt; </a:t>
            </a:r>
            <a:r>
              <a:rPr lang="el-GR">
                <a:latin typeface="News Gothic MT" charset="0"/>
                <a:cs typeface="Arial" charset="0"/>
              </a:rPr>
              <a:t>α</a:t>
            </a:r>
          </a:p>
          <a:p>
            <a:pPr lvl="2"/>
            <a:r>
              <a:rPr lang="en-US">
                <a:latin typeface="News Gothic MT" charset="0"/>
              </a:rPr>
              <a:t>Where A is a non-terminal and </a:t>
            </a:r>
            <a:r>
              <a:rPr lang="el-GR">
                <a:latin typeface="News Gothic MT" charset="0"/>
                <a:cs typeface="Arial" charset="0"/>
              </a:rPr>
              <a:t>α</a:t>
            </a:r>
            <a:r>
              <a:rPr lang="en-US">
                <a:latin typeface="News Gothic MT" charset="0"/>
                <a:cs typeface="Arial" charset="0"/>
              </a:rPr>
              <a:t> in (</a:t>
            </a:r>
            <a:r>
              <a:rPr lang="el-GR">
                <a:latin typeface="News Gothic MT" charset="0"/>
                <a:cs typeface="Arial" charset="0"/>
              </a:rPr>
              <a:t>Σ</a:t>
            </a:r>
            <a:r>
              <a:rPr lang="en-US">
                <a:latin typeface="News Gothic MT" charset="0"/>
                <a:cs typeface="Arial" charset="0"/>
              </a:rPr>
              <a:t> U N)*</a:t>
            </a:r>
            <a:endParaRPr lang="el-GR">
              <a:latin typeface="News Gothic MT" charset="0"/>
              <a:cs typeface="Arial" charset="0"/>
            </a:endParaRPr>
          </a:p>
          <a:p>
            <a:pPr lvl="1"/>
            <a:r>
              <a:rPr lang="en-US">
                <a:latin typeface="News Gothic MT" charset="0"/>
              </a:rPr>
              <a:t>A designated start symbol S</a:t>
            </a:r>
          </a:p>
          <a:p>
            <a:r>
              <a:rPr lang="en-US">
                <a:latin typeface="News Gothic MT" charset="0"/>
              </a:rPr>
              <a:t>L =W|w in </a:t>
            </a:r>
            <a:r>
              <a:rPr lang="el-GR">
                <a:latin typeface="News Gothic MT" charset="0"/>
                <a:cs typeface="Arial" charset="0"/>
              </a:rPr>
              <a:t>Σ</a:t>
            </a:r>
            <a:r>
              <a:rPr lang="en-US">
                <a:latin typeface="News Gothic MT" charset="0"/>
                <a:cs typeface="Arial" charset="0"/>
              </a:rPr>
              <a:t>* and S=&gt;*w</a:t>
            </a:r>
          </a:p>
          <a:p>
            <a:pPr lvl="1"/>
            <a:r>
              <a:rPr lang="en-US">
                <a:latin typeface="News Gothic MT" charset="0"/>
              </a:rPr>
              <a:t>Where S=&gt;*w means S derives w by some seq</a:t>
            </a:r>
          </a:p>
          <a:p>
            <a:pPr lvl="1"/>
            <a:endParaRPr lang="en-US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3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Representation:</a:t>
            </a:r>
            <a:br>
              <a:rPr lang="en-US" sz="4000">
                <a:latin typeface="News Gothic MT" charset="0"/>
              </a:rPr>
            </a:br>
            <a:r>
              <a:rPr lang="en-US" sz="4000">
                <a:latin typeface="News Gothic MT" charset="0"/>
              </a:rPr>
              <a:t>Context-free Grammars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2590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Partial example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l-G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Σ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: the, cat, dog, bit, bites, man</a:t>
            </a:r>
            <a:endParaRPr lang="el-GR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Arial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N: NP, VP,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AdjP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Nom,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V, N,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Adj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P: S-&gt; NP VP; NP -&gt;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 Nom; Nom-&gt; N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Nom|N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, VP-&gt;V NP, N-&gt;cat, N-&gt;dog, N-&gt;man,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-&gt;the, V-&gt;bit, V-&gt;bites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22725" y="36718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84525" y="428148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NP                     VP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70125" y="4800600"/>
            <a:ext cx="365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Det               Nom          V         NP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41725" y="5334000"/>
            <a:ext cx="309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 N                       Det     Nom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32525" y="59039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24100" y="6361113"/>
            <a:ext cx="46101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The               dog          bit        the      man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505200" y="3886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667000" y="4572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352800" y="4572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67200" y="3886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4876800" y="4495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105400" y="4495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9624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5908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962400" y="556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5105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638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56388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5638800" y="563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4008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008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18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143000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Sentence-level Knowledge: Syntax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>
                <a:latin typeface="News Gothic MT" charset="0"/>
              </a:rPr>
              <a:t>Different models of language</a:t>
            </a:r>
          </a:p>
          <a:p>
            <a:pPr lvl="1"/>
            <a:r>
              <a:rPr lang="en-US">
                <a:latin typeface="News Gothic MT" charset="0"/>
              </a:rPr>
              <a:t>Specify the expressive power of a formal language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209800" y="3352800"/>
            <a:ext cx="39624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1401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charset="0"/>
                <a:cs typeface="+mn-cs"/>
              </a:rPr>
              <a:t>Chomsky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charset="0"/>
                <a:cs typeface="+mn-cs"/>
              </a:rPr>
              <a:t>Hierarchy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725" y="3241675"/>
            <a:ext cx="1654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Recursively</a:t>
            </a:r>
          </a:p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Enumerable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775325" y="3317875"/>
            <a:ext cx="88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latin typeface="Times New Roman" charset="0"/>
                <a:cs typeface="+mn-cs"/>
              </a:rPr>
              <a:t>=Any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743200" y="4114800"/>
            <a:ext cx="2971800" cy="22860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29200" y="3962400"/>
            <a:ext cx="28336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charset="0"/>
                <a:cs typeface="+mn-cs"/>
              </a:rPr>
              <a:t>Context  = </a:t>
            </a:r>
            <a:r>
              <a:rPr lang="en-US" sz="2400" dirty="0" smtClean="0">
                <a:solidFill>
                  <a:schemeClr val="accent1"/>
                </a:solidFill>
                <a:latin typeface="Times New Roman" charset="0"/>
                <a:cs typeface="+mn-cs"/>
              </a:rPr>
              <a:t>αAβ-&gt;α</a:t>
            </a:r>
            <a:r>
              <a:rPr lang="en-US" sz="2400" dirty="0" err="1" smtClean="0">
                <a:solidFill>
                  <a:schemeClr val="accent1"/>
                </a:solidFill>
                <a:latin typeface="Times New Roman" charset="0"/>
                <a:cs typeface="+mn-cs"/>
              </a:rPr>
              <a:t>γ</a:t>
            </a:r>
            <a:r>
              <a:rPr lang="en-US" sz="2400" dirty="0" smtClean="0">
                <a:solidFill>
                  <a:schemeClr val="accent1"/>
                </a:solidFill>
                <a:latin typeface="Times New Roman" charset="0"/>
                <a:cs typeface="+mn-cs"/>
              </a:rPr>
              <a:t>β</a:t>
            </a:r>
            <a:endParaRPr lang="en-US" sz="2400" dirty="0">
              <a:solidFill>
                <a:schemeClr val="accent1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 charset="0"/>
                <a:cs typeface="+mn-cs"/>
              </a:rPr>
              <a:t>Sensitive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3124200" y="4419600"/>
            <a:ext cx="2286000" cy="1981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chemeClr val="accent2"/>
              </a:solidFill>
              <a:latin typeface="Times New Roman" charset="0"/>
              <a:cs typeface="+mn-cs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71600" y="4191000"/>
            <a:ext cx="1941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cs typeface="+mn-cs"/>
              </a:rPr>
              <a:t>Context A-&gt;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charset="0"/>
                <a:cs typeface="+mn-cs"/>
              </a:rPr>
              <a:t>γ</a:t>
            </a:r>
            <a:endParaRPr lang="en-US" sz="2400" dirty="0">
              <a:solidFill>
                <a:schemeClr val="accent2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cs typeface="+mn-cs"/>
              </a:rPr>
              <a:t>Free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810000" y="5105400"/>
            <a:ext cx="914400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403725" y="5222875"/>
            <a:ext cx="2386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Regular     S-&gt;aB </a:t>
            </a:r>
          </a:p>
          <a:p>
            <a:pPr eaLnBrk="0" hangingPunct="0">
              <a:defRPr/>
            </a:pPr>
            <a:r>
              <a:rPr lang="en-US" sz="2400">
                <a:solidFill>
                  <a:srgbClr val="FF0000"/>
                </a:solidFill>
                <a:latin typeface="Times New Roman" charset="0"/>
                <a:cs typeface="+mn-cs"/>
              </a:rPr>
              <a:t>Expression  a*b*</a:t>
            </a:r>
          </a:p>
        </p:txBody>
      </p:sp>
      <p:graphicFrame>
        <p:nvGraphicFramePr>
          <p:cNvPr id="5133" name="Object 14"/>
          <p:cNvGraphicFramePr>
            <a:graphicFrameLocks noChangeAspect="1"/>
          </p:cNvGraphicFramePr>
          <p:nvPr/>
        </p:nvGraphicFramePr>
        <p:xfrm>
          <a:off x="6324600" y="4267200"/>
          <a:ext cx="914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444307" imgH="203112" progId="Equation.3">
                  <p:embed/>
                </p:oleObj>
              </mc:Choice>
              <mc:Fallback>
                <p:oleObj name="Equation" r:id="rId3" imgW="44430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914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219576"/>
              </p:ext>
            </p:extLst>
          </p:nvPr>
        </p:nvGraphicFramePr>
        <p:xfrm>
          <a:off x="2705100" y="5222875"/>
          <a:ext cx="838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317225" imgH="203024" progId="Equation.3">
                  <p:embed/>
                </p:oleObj>
              </mc:Choice>
              <mc:Fallback>
                <p:oleObj name="Equation" r:id="rId5" imgW="317225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5222875"/>
                        <a:ext cx="838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78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</a:t>
            </a:r>
            <a:r>
              <a:rPr lang="en-US" dirty="0" smtClean="0">
                <a:latin typeface="News Gothic MT" charset="0"/>
              </a:rPr>
              <a:t>?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9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Models?</a:t>
            </a:r>
          </a:p>
          <a:p>
            <a:pPr lvl="1"/>
            <a:r>
              <a:rPr lang="en-US" dirty="0">
                <a:latin typeface="News Gothic MT" charset="0"/>
              </a:rPr>
              <a:t>Cannot describe </a:t>
            </a:r>
            <a:r>
              <a:rPr lang="en-US" dirty="0" smtClean="0">
                <a:latin typeface="News Gothic MT" charset="0"/>
              </a:rPr>
              <a:t>some grammatical </a:t>
            </a:r>
            <a:r>
              <a:rPr lang="en-US" dirty="0">
                <a:latin typeface="News Gothic MT" charset="0"/>
              </a:rPr>
              <a:t>phenomena</a:t>
            </a:r>
          </a:p>
          <a:p>
            <a:pPr lvl="1"/>
            <a:r>
              <a:rPr lang="en-US" dirty="0">
                <a:latin typeface="News Gothic MT" charset="0"/>
              </a:rPr>
              <a:t>Inadequate expressiveness to capture </a:t>
            </a:r>
            <a:r>
              <a:rPr lang="en-US" dirty="0" smtClean="0">
                <a:latin typeface="News Gothic MT" charset="0"/>
              </a:rPr>
              <a:t>generalization</a:t>
            </a:r>
            <a:endParaRPr lang="en-US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5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News Gothic MT" charset="0"/>
              </a:rPr>
              <a:t>Representing Sentence Structure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029200"/>
          </a:xfrm>
        </p:spPr>
        <p:txBody>
          <a:bodyPr/>
          <a:lstStyle/>
          <a:p>
            <a:r>
              <a:rPr lang="en-US" dirty="0">
                <a:latin typeface="News Gothic MT" charset="0"/>
              </a:rPr>
              <a:t>Why not just Finite State Models?</a:t>
            </a:r>
          </a:p>
          <a:p>
            <a:pPr lvl="1"/>
            <a:r>
              <a:rPr lang="en-US" dirty="0">
                <a:latin typeface="News Gothic MT" charset="0"/>
              </a:rPr>
              <a:t>Cannot describe </a:t>
            </a:r>
            <a:r>
              <a:rPr lang="en-US" dirty="0" smtClean="0">
                <a:latin typeface="News Gothic MT" charset="0"/>
              </a:rPr>
              <a:t>some grammatical </a:t>
            </a:r>
            <a:r>
              <a:rPr lang="en-US" dirty="0">
                <a:latin typeface="News Gothic MT" charset="0"/>
              </a:rPr>
              <a:t>phenomena</a:t>
            </a:r>
          </a:p>
          <a:p>
            <a:pPr lvl="1"/>
            <a:r>
              <a:rPr lang="en-US" dirty="0">
                <a:latin typeface="News Gothic MT" charset="0"/>
              </a:rPr>
              <a:t>Inadequate expressiveness to capture generalization</a:t>
            </a:r>
          </a:p>
          <a:p>
            <a:r>
              <a:rPr lang="en-US" dirty="0">
                <a:latin typeface="News Gothic MT" charset="0"/>
              </a:rPr>
              <a:t>Center embedding	</a:t>
            </a:r>
          </a:p>
          <a:p>
            <a:pPr lvl="1"/>
            <a:r>
              <a:rPr lang="en-US" dirty="0">
                <a:latin typeface="News Gothic MT" charset="0"/>
              </a:rPr>
              <a:t>Finite State: </a:t>
            </a:r>
          </a:p>
          <a:p>
            <a:pPr lvl="1"/>
            <a:r>
              <a:rPr lang="en-US" dirty="0">
                <a:latin typeface="News Gothic MT" charset="0"/>
              </a:rPr>
              <a:t>Context-Free: </a:t>
            </a:r>
          </a:p>
          <a:p>
            <a:pPr lvl="2"/>
            <a:r>
              <a:rPr lang="en-US" dirty="0">
                <a:latin typeface="News Gothic MT" charset="0"/>
              </a:rPr>
              <a:t>Allows recursion</a:t>
            </a:r>
          </a:p>
          <a:p>
            <a:pPr lvl="3"/>
            <a:r>
              <a:rPr lang="en-US" dirty="0">
                <a:latin typeface="News Gothic MT" charset="0"/>
              </a:rPr>
              <a:t>The luggage arrived.</a:t>
            </a:r>
          </a:p>
          <a:p>
            <a:pPr lvl="3"/>
            <a:r>
              <a:rPr lang="en-US" dirty="0">
                <a:latin typeface="News Gothic MT" charset="0"/>
              </a:rPr>
              <a:t>The luggage that the passengers checked arrived.</a:t>
            </a:r>
          </a:p>
          <a:p>
            <a:pPr lvl="3"/>
            <a:r>
              <a:rPr lang="en-US" dirty="0">
                <a:latin typeface="News Gothic MT" charset="0"/>
              </a:rPr>
              <a:t>The luggage that the passengers that the storm delayed checked arrived.</a:t>
            </a:r>
          </a:p>
        </p:txBody>
      </p:sp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3276600" y="34290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130300" imgH="215900" progId="Equation.3">
                  <p:embed/>
                </p:oleObj>
              </mc:Choice>
              <mc:Fallback>
                <p:oleObj name="Equation" r:id="rId3" imgW="1130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3352800" y="3973513"/>
          <a:ext cx="14478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660400" imgH="203200" progId="Equation.3">
                  <p:embed/>
                </p:oleObj>
              </mc:Choice>
              <mc:Fallback>
                <p:oleObj name="Equation" r:id="rId5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73513"/>
                        <a:ext cx="14478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Tree Adjoining Grammars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2743200"/>
          </a:xfrm>
        </p:spPr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Mildly context-sensitive  (Joshi, 1979)</a:t>
            </a:r>
          </a:p>
          <a:p>
            <a:pPr lvl="1" eaLnBrk="1" hangingPunct="1"/>
            <a:r>
              <a:rPr lang="en-US">
                <a:latin typeface="News Gothic MT" charset="0"/>
              </a:rPr>
              <a:t>Motivation: </a:t>
            </a:r>
          </a:p>
          <a:p>
            <a:pPr lvl="2" eaLnBrk="1" hangingPunct="1"/>
            <a:r>
              <a:rPr lang="en-US">
                <a:latin typeface="News Gothic MT" charset="0"/>
              </a:rPr>
              <a:t>Enables representation of crossing dependencies</a:t>
            </a:r>
          </a:p>
          <a:p>
            <a:pPr eaLnBrk="1" hangingPunct="1"/>
            <a:r>
              <a:rPr lang="en-US">
                <a:latin typeface="News Gothic MT" charset="0"/>
              </a:rPr>
              <a:t>Operations for rewriting</a:t>
            </a:r>
          </a:p>
          <a:p>
            <a:pPr lvl="1"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News Gothic MT" charset="0"/>
              </a:rPr>
              <a:t>Substitution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News Gothic MT" charset="0"/>
              </a:rPr>
              <a:t> and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News Gothic MT" charset="0"/>
              </a:rPr>
              <a:t>Adjunction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News Gothic MT" charset="0"/>
            </a:endParaRPr>
          </a:p>
          <a:p>
            <a:pPr lvl="1" eaLnBrk="1" hangingPunct="1"/>
            <a:endParaRPr lang="en-US">
              <a:latin typeface="News Gothic MT" charset="0"/>
            </a:endParaRPr>
          </a:p>
          <a:p>
            <a:pPr eaLnBrk="1" hangingPunct="1"/>
            <a:endParaRPr lang="en-US">
              <a:latin typeface="News Gothic MT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00200" y="426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0668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7526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066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19050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733800" y="5424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32004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862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00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4038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733800" y="4281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4008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5867400" y="3719513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553200" y="3719513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58674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67056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400800" y="3429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400800" y="5729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5867400" y="48768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553200" y="48768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58674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V="1">
            <a:off x="67056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400800" y="4586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6096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TAG Example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27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74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990600" y="2986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Maria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371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371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699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746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562600" y="29860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pasta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943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336925" y="1636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819400" y="2224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41750" y="2209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384550" y="2833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3505200" y="2757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298950" y="2757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3124200" y="1905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581400" y="1905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3657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0386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352800" y="33670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eats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3657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7346950" y="16906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6781800" y="23002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893050" y="23002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Ad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7696200" y="29860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quickly</a:t>
            </a:r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H="1">
            <a:off x="7086600" y="1981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7620000" y="1981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8077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4175125" y="3541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</a:t>
            </a:r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3155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121150" y="4876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3657600" y="557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778250" y="5500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578350" y="5424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NP</a:t>
            </a:r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flipH="1">
            <a:off x="3429000" y="3810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>
            <a:off x="44196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flipH="1">
            <a:off x="39370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43180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581400" y="61864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eats</a:t>
            </a:r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93065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60375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4419600" y="64912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pasta</a:t>
            </a: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48006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679950" y="42814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4114800" y="48910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VP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5226050" y="4891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Ad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5029200" y="5576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quickly</a:t>
            </a:r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H="1">
            <a:off x="4419600" y="4572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49530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5410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3238500" y="4648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3054350" y="53482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Maria</a:t>
            </a:r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343535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3429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50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News Gothic MT" charset="0"/>
              </a:rPr>
              <a:t>Grammar Equivalence and 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Grammar equivalence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Weak: Accept the same language, May produce different analyses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Strong: Accept same language, Produce same structure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Canonical form: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Chomsky Normal Form (CNF)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All CFGs have a weakly equivalent CNF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All productions of the form: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A-&gt; B C where B,C in N, or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A-&gt;a where a in </a:t>
            </a:r>
            <a:r>
              <a:rPr lang="el-GR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Arial" charset="0"/>
              </a:rPr>
              <a:t>Σ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406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News Gothic MT" charset="0"/>
              </a:rPr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Accepting: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Legal string in language?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Formally: rigid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Practically: degrees of acceptability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Analysis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What structure produced the string?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Produce one (or all) parse trees for 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string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Will develop techniques to produce analyses of sentences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Rigidly accept (with analysis) or reject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Produce varying degrees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of acceptability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03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</a:t>
            </a:r>
            <a:r>
              <a:rPr lang="en-US" dirty="0" smtClean="0"/>
              <a:t>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7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Test!! (sort of)</a:t>
            </a:r>
          </a:p>
          <a:p>
            <a:pPr lvl="1"/>
            <a:r>
              <a:rPr lang="en-US" dirty="0" smtClean="0"/>
              <a:t>“You </a:t>
            </a:r>
            <a:r>
              <a:rPr lang="en-US" dirty="0"/>
              <a:t>can fool some of the people....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6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Turing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654" cy="4343400"/>
          </a:xfrm>
        </p:spPr>
        <p:txBody>
          <a:bodyPr>
            <a:normAutofit fontScale="92500"/>
          </a:bodyPr>
          <a:lstStyle/>
          <a:p>
            <a:r>
              <a:rPr lang="en-US" dirty="0"/>
              <a:t>ELIZA (</a:t>
            </a:r>
            <a:r>
              <a:rPr lang="en-US" dirty="0" err="1"/>
              <a:t>Weizenbaum</a:t>
            </a:r>
            <a:r>
              <a:rPr lang="en-US" dirty="0"/>
              <a:t> 1966)</a:t>
            </a:r>
          </a:p>
          <a:p>
            <a:pPr lvl="1"/>
            <a:r>
              <a:rPr lang="en-US" dirty="0"/>
              <a:t>Simulates </a:t>
            </a:r>
            <a:r>
              <a:rPr lang="en-US" dirty="0" err="1"/>
              <a:t>Rogerian</a:t>
            </a:r>
            <a:r>
              <a:rPr lang="en-US" dirty="0"/>
              <a:t> therapist </a:t>
            </a:r>
          </a:p>
          <a:p>
            <a:pPr lvl="2"/>
            <a:r>
              <a:rPr lang="en-US" dirty="0"/>
              <a:t>User: You are like my father in some ways</a:t>
            </a:r>
          </a:p>
          <a:p>
            <a:pPr lvl="2"/>
            <a:r>
              <a:rPr lang="en-US" dirty="0"/>
              <a:t>ELIZA: WHAT RESEMBLANCE DO YOU SEE</a:t>
            </a:r>
          </a:p>
          <a:p>
            <a:pPr lvl="2"/>
            <a:r>
              <a:rPr lang="en-US" dirty="0"/>
              <a:t>User: You are not very aggressive</a:t>
            </a:r>
          </a:p>
          <a:p>
            <a:pPr lvl="2"/>
            <a:r>
              <a:rPr lang="en-US" dirty="0"/>
              <a:t>ELIZA: WHAT MAKES YOU THINK I AM NOT AGGRESSIVE...</a:t>
            </a:r>
          </a:p>
          <a:p>
            <a:pPr lvl="1"/>
            <a:r>
              <a:rPr lang="en-US" dirty="0"/>
              <a:t>Passes the Turing Test!! (sort of)</a:t>
            </a:r>
          </a:p>
          <a:p>
            <a:pPr lvl="1"/>
            <a:r>
              <a:rPr lang="en-US" dirty="0" smtClean="0"/>
              <a:t>“You </a:t>
            </a:r>
            <a:r>
              <a:rPr lang="en-US" dirty="0"/>
              <a:t>can fool some of the people....”</a:t>
            </a:r>
          </a:p>
          <a:p>
            <a:r>
              <a:rPr lang="en-US" dirty="0"/>
              <a:t>Simple pattern matching </a:t>
            </a:r>
            <a:r>
              <a:rPr lang="en-US" dirty="0" smtClean="0"/>
              <a:t>technique</a:t>
            </a:r>
          </a:p>
          <a:p>
            <a:r>
              <a:rPr lang="en-US" dirty="0" smtClean="0"/>
              <a:t>True understanding requires deeper analysis &amp; processing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0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1187</TotalTime>
  <Words>3181</Words>
  <Application>Microsoft Macintosh PowerPoint</Application>
  <PresentationFormat>On-screen Show (4:3)</PresentationFormat>
  <Paragraphs>563</Paragraphs>
  <Slides>69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Breeze</vt:lpstr>
      <vt:lpstr>Equation</vt:lpstr>
      <vt:lpstr>Introduction to Deep Processing Techniques for NLP</vt:lpstr>
      <vt:lpstr>Roadmap</vt:lpstr>
      <vt:lpstr>Motivation: Applications</vt:lpstr>
      <vt:lpstr>Building on Many Fields</vt:lpstr>
      <vt:lpstr>Language &amp; Intelligence</vt:lpstr>
      <vt:lpstr>Limitations of Turing Test</vt:lpstr>
      <vt:lpstr>Limitations of Turing Test</vt:lpstr>
      <vt:lpstr>Limitations of Turing Test</vt:lpstr>
      <vt:lpstr>Limitations of Turing Test</vt:lpstr>
      <vt:lpstr>Turing Test Revived</vt:lpstr>
      <vt:lpstr>Turing Test Revived</vt:lpstr>
      <vt:lpstr>Turing Test Revived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Knowledge of Language</vt:lpstr>
      <vt:lpstr>Language Processing Pipeline</vt:lpstr>
      <vt:lpstr>Shallow vs Deep Processing</vt:lpstr>
      <vt:lpstr>Shallow vs Deep Processing</vt:lpstr>
      <vt:lpstr>Cross-cutting Themes</vt:lpstr>
      <vt:lpstr>Ambiguity</vt:lpstr>
      <vt:lpstr>Ambiguity</vt:lpstr>
      <vt:lpstr>Ambiguity</vt:lpstr>
      <vt:lpstr>Ambiguity</vt:lpstr>
      <vt:lpstr>Ambiguity</vt:lpstr>
      <vt:lpstr>Ambiguity</vt:lpstr>
      <vt:lpstr>Ambiguity: POS</vt:lpstr>
      <vt:lpstr>Ambiguity: Syntax</vt:lpstr>
      <vt:lpstr>Ambiguity: Syntax</vt:lpstr>
      <vt:lpstr>Ambiguity: Semantics</vt:lpstr>
      <vt:lpstr>Ambiguity: Semantics</vt:lpstr>
      <vt:lpstr>Ambiguity: Semantics</vt:lpstr>
      <vt:lpstr>Ambiguity: Semantics</vt:lpstr>
      <vt:lpstr>Ambiguity: Semantics</vt:lpstr>
      <vt:lpstr>Ambiguity</vt:lpstr>
      <vt:lpstr>Ambiguity</vt:lpstr>
      <vt:lpstr>Course Information</vt:lpstr>
      <vt:lpstr>Syntax </vt:lpstr>
      <vt:lpstr>Roadmap</vt:lpstr>
      <vt:lpstr>More than a Bag of Words</vt:lpstr>
      <vt:lpstr>Constituency</vt:lpstr>
      <vt:lpstr>Constituency</vt:lpstr>
      <vt:lpstr>Constituency</vt:lpstr>
      <vt:lpstr>Constituency</vt:lpstr>
      <vt:lpstr>Constituency</vt:lpstr>
      <vt:lpstr>Constituency</vt:lpstr>
      <vt:lpstr>Constituency Testing</vt:lpstr>
      <vt:lpstr>Constituency Testing</vt:lpstr>
      <vt:lpstr>Constituency Testing</vt:lpstr>
      <vt:lpstr>Constituency Testing</vt:lpstr>
      <vt:lpstr>Representing Sentence Structure</vt:lpstr>
      <vt:lpstr>Representation: Context-free Grammars</vt:lpstr>
      <vt:lpstr>Representation: Context-free Grammars</vt:lpstr>
      <vt:lpstr>Representation: Context-free Grammars</vt:lpstr>
      <vt:lpstr>Sentence-level Knowledge: Syntax</vt:lpstr>
      <vt:lpstr>Representing Sentence Structure</vt:lpstr>
      <vt:lpstr>Representing Sentence Structure</vt:lpstr>
      <vt:lpstr>Representing Sentence Structure</vt:lpstr>
      <vt:lpstr>Tree Adjoining Grammars</vt:lpstr>
      <vt:lpstr>TAG Example</vt:lpstr>
      <vt:lpstr>Grammar Equivalence and Form</vt:lpstr>
      <vt:lpstr>Parsing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Deep NLP Processing</dc:title>
  <dc:creator>Gina-Anne Levow</dc:creator>
  <cp:lastModifiedBy>Gina-Anne Levow</cp:lastModifiedBy>
  <cp:revision>34</cp:revision>
  <dcterms:created xsi:type="dcterms:W3CDTF">2011-01-02T07:34:30Z</dcterms:created>
  <dcterms:modified xsi:type="dcterms:W3CDTF">2014-01-06T02:24:01Z</dcterms:modified>
</cp:coreProperties>
</file>