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8" r:id="rId6"/>
    <p:sldId id="279" r:id="rId7"/>
    <p:sldId id="314" r:id="rId8"/>
    <p:sldId id="315" r:id="rId9"/>
    <p:sldId id="316" r:id="rId10"/>
    <p:sldId id="280" r:id="rId11"/>
    <p:sldId id="317" r:id="rId12"/>
    <p:sldId id="318" r:id="rId13"/>
    <p:sldId id="260" r:id="rId14"/>
    <p:sldId id="261" r:id="rId15"/>
    <p:sldId id="262" r:id="rId16"/>
    <p:sldId id="319" r:id="rId17"/>
    <p:sldId id="263" r:id="rId18"/>
    <p:sldId id="320" r:id="rId19"/>
    <p:sldId id="264" r:id="rId20"/>
    <p:sldId id="266" r:id="rId21"/>
    <p:sldId id="321" r:id="rId22"/>
    <p:sldId id="267" r:id="rId23"/>
    <p:sldId id="322" r:id="rId24"/>
    <p:sldId id="268" r:id="rId25"/>
    <p:sldId id="277" r:id="rId26"/>
    <p:sldId id="323" r:id="rId27"/>
    <p:sldId id="269" r:id="rId28"/>
    <p:sldId id="270" r:id="rId29"/>
    <p:sldId id="291" r:id="rId30"/>
    <p:sldId id="287" r:id="rId31"/>
    <p:sldId id="288" r:id="rId32"/>
    <p:sldId id="289" r:id="rId33"/>
    <p:sldId id="290" r:id="rId34"/>
    <p:sldId id="271" r:id="rId35"/>
    <p:sldId id="272" r:id="rId36"/>
    <p:sldId id="282" r:id="rId37"/>
    <p:sldId id="273" r:id="rId38"/>
    <p:sldId id="283" r:id="rId39"/>
    <p:sldId id="284" r:id="rId40"/>
    <p:sldId id="285" r:id="rId41"/>
    <p:sldId id="286" r:id="rId42"/>
    <p:sldId id="265" r:id="rId43"/>
    <p:sldId id="324" r:id="rId44"/>
    <p:sldId id="281" r:id="rId45"/>
    <p:sldId id="292" r:id="rId46"/>
    <p:sldId id="293" r:id="rId47"/>
    <p:sldId id="294" r:id="rId48"/>
    <p:sldId id="295" r:id="rId49"/>
    <p:sldId id="296" r:id="rId50"/>
    <p:sldId id="297" r:id="rId51"/>
    <p:sldId id="298" r:id="rId52"/>
    <p:sldId id="299" r:id="rId53"/>
    <p:sldId id="300" r:id="rId54"/>
    <p:sldId id="301" r:id="rId55"/>
    <p:sldId id="302" r:id="rId56"/>
    <p:sldId id="303" r:id="rId57"/>
    <p:sldId id="304" r:id="rId58"/>
    <p:sldId id="327" r:id="rId59"/>
    <p:sldId id="328" r:id="rId60"/>
    <p:sldId id="329" r:id="rId61"/>
    <p:sldId id="330" r:id="rId62"/>
    <p:sldId id="331" r:id="rId63"/>
    <p:sldId id="306" r:id="rId64"/>
    <p:sldId id="325" r:id="rId65"/>
    <p:sldId id="326" r:id="rId66"/>
    <p:sldId id="332" r:id="rId67"/>
    <p:sldId id="313" r:id="rId68"/>
    <p:sldId id="333" r:id="rId69"/>
    <p:sldId id="334" r:id="rId70"/>
    <p:sldId id="335" r:id="rId71"/>
    <p:sldId id="336" r:id="rId72"/>
    <p:sldId id="310" r:id="rId73"/>
    <p:sldId id="311" r:id="rId74"/>
    <p:sldId id="312" r:id="rId7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3" d="100"/>
          <a:sy n="53" d="100"/>
        </p:scale>
        <p:origin x="-10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9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80" Type="http://schemas.openxmlformats.org/officeDocument/2006/relationships/tableStyles" Target="tableStyles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printerSettings" Target="printerSettings/printerSettings1.bin"/><Relationship Id="rId77" Type="http://schemas.openxmlformats.org/officeDocument/2006/relationships/presProps" Target="presProps.xml"/><Relationship Id="rId78" Type="http://schemas.openxmlformats.org/officeDocument/2006/relationships/viewProps" Target="viewProps.xml"/><Relationship Id="rId79" Type="http://schemas.openxmlformats.org/officeDocument/2006/relationships/theme" Target="theme/theme1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Relationship Id="rId2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Relationship Id="rId2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1/4/15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4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5.emf"/><Relationship Id="rId5" Type="http://schemas.openxmlformats.org/officeDocument/2006/relationships/oleObject" Target="../embeddings/oleObject4.bin"/><Relationship Id="rId6" Type="http://schemas.openxmlformats.org/officeDocument/2006/relationships/image" Target="../media/image6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Deep Processing Techniques for NLP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650901"/>
            <a:ext cx="6498159" cy="1581528"/>
          </a:xfrm>
        </p:spPr>
        <p:txBody>
          <a:bodyPr>
            <a:normAutofit/>
          </a:bodyPr>
          <a:lstStyle/>
          <a:p>
            <a:r>
              <a:rPr lang="en-US" dirty="0" smtClean="0"/>
              <a:t>Deep Processing Techniques for NLP</a:t>
            </a:r>
          </a:p>
          <a:p>
            <a:r>
              <a:rPr lang="en-US" dirty="0" smtClean="0"/>
              <a:t>Ling 571</a:t>
            </a:r>
          </a:p>
          <a:p>
            <a:r>
              <a:rPr lang="en-US" dirty="0" smtClean="0"/>
              <a:t>January </a:t>
            </a:r>
            <a:r>
              <a:rPr lang="en-US" dirty="0" smtClean="0"/>
              <a:t>5, 2015</a:t>
            </a:r>
            <a:endParaRPr lang="en-US" dirty="0" smtClean="0"/>
          </a:p>
          <a:p>
            <a:r>
              <a:rPr lang="en-US" dirty="0" smtClean="0"/>
              <a:t>Gina-Anne Levow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58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Turing Test Revived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“On the web, no one knows you’re a….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Problem</a:t>
            </a:r>
            <a:r>
              <a:rPr lang="en-US" dirty="0"/>
              <a:t>: ‘bots’</a:t>
            </a:r>
          </a:p>
          <a:p>
            <a:pPr lvl="2"/>
            <a:r>
              <a:rPr lang="en-US" dirty="0"/>
              <a:t>Automated agents swamp services</a:t>
            </a:r>
          </a:p>
          <a:p>
            <a:pPr lvl="2"/>
            <a:r>
              <a:rPr lang="en-US" dirty="0"/>
              <a:t>Challenge: Prove you’re human</a:t>
            </a:r>
          </a:p>
          <a:p>
            <a:r>
              <a:rPr lang="en-US" dirty="0"/>
              <a:t>Test: Something human can do, ‘bot can’t	</a:t>
            </a:r>
          </a:p>
        </p:txBody>
      </p:sp>
    </p:spTree>
    <p:extLst>
      <p:ext uri="{BB962C8B-B14F-4D97-AF65-F5344CB8AC3E}">
        <p14:creationId xmlns:p14="http://schemas.microsoft.com/office/powerpoint/2010/main" val="4056918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Turing Test Revived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“On the web, no one knows you’re a….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Problem</a:t>
            </a:r>
            <a:r>
              <a:rPr lang="en-US" dirty="0"/>
              <a:t>: ‘bots’</a:t>
            </a:r>
          </a:p>
          <a:p>
            <a:pPr lvl="2"/>
            <a:r>
              <a:rPr lang="en-US" dirty="0"/>
              <a:t>Automated agents swamp services</a:t>
            </a:r>
          </a:p>
          <a:p>
            <a:pPr lvl="2"/>
            <a:r>
              <a:rPr lang="en-US" dirty="0"/>
              <a:t>Challenge: Prove you’re human</a:t>
            </a:r>
          </a:p>
          <a:p>
            <a:r>
              <a:rPr lang="en-US" dirty="0"/>
              <a:t>Test: Something human can do, ‘bot can’t	</a:t>
            </a:r>
          </a:p>
          <a:p>
            <a:r>
              <a:rPr lang="en-US" dirty="0"/>
              <a:t>Solution: CAPTCHAs</a:t>
            </a:r>
          </a:p>
          <a:p>
            <a:pPr lvl="1"/>
            <a:r>
              <a:rPr lang="en-US" dirty="0"/>
              <a:t>Distorted images: trivial for human; hard for ‘bot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995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Turing Test Revived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“On the web, no one knows you’re a….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Problem</a:t>
            </a:r>
            <a:r>
              <a:rPr lang="en-US" dirty="0"/>
              <a:t>: ‘bots’</a:t>
            </a:r>
          </a:p>
          <a:p>
            <a:pPr lvl="2"/>
            <a:r>
              <a:rPr lang="en-US" dirty="0"/>
              <a:t>Automated agents swamp services</a:t>
            </a:r>
          </a:p>
          <a:p>
            <a:pPr lvl="2"/>
            <a:r>
              <a:rPr lang="en-US" dirty="0"/>
              <a:t>Challenge: Prove you’re human</a:t>
            </a:r>
          </a:p>
          <a:p>
            <a:r>
              <a:rPr lang="en-US" dirty="0"/>
              <a:t>Test: Something human can do, ‘bot can’t	</a:t>
            </a:r>
          </a:p>
          <a:p>
            <a:r>
              <a:rPr lang="en-US" dirty="0"/>
              <a:t>Solution: CAPTCHAs</a:t>
            </a:r>
          </a:p>
          <a:p>
            <a:pPr lvl="1"/>
            <a:r>
              <a:rPr lang="en-US" dirty="0"/>
              <a:t>Distorted images: trivial for human; hard for ‘</a:t>
            </a:r>
            <a:r>
              <a:rPr lang="en-US" dirty="0" smtClean="0"/>
              <a:t>bot*</a:t>
            </a:r>
            <a:endParaRPr lang="en-US" dirty="0"/>
          </a:p>
          <a:p>
            <a:r>
              <a:rPr lang="en-US" dirty="0"/>
              <a:t>Key: Perception, not reasoning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456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</a:t>
            </a:r>
            <a:r>
              <a:rPr lang="en-US" smtClean="0"/>
              <a:t>of Language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HAL (of 2001, A Space Odyssey) need to know to converse?</a:t>
            </a:r>
          </a:p>
          <a:p>
            <a:endParaRPr lang="en-US" dirty="0" smtClean="0"/>
          </a:p>
          <a:p>
            <a:r>
              <a:rPr lang="en-US" i="1" dirty="0"/>
              <a:t>Dave: Open the pod bay doors, HAL.</a:t>
            </a:r>
          </a:p>
          <a:p>
            <a:r>
              <a:rPr lang="en-US" i="1" dirty="0"/>
              <a:t>HAL: I'm sorry, Dave. I'm afraid I can't do that.</a:t>
            </a: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125327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</a:t>
            </a:r>
            <a:r>
              <a:rPr lang="en-US" smtClean="0"/>
              <a:t>of Language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does HAL (of 2001, A Space Odyssey) need to know to converse?</a:t>
            </a:r>
          </a:p>
          <a:p>
            <a:pPr lvl="1"/>
            <a:r>
              <a:rPr lang="en-US" i="1" dirty="0"/>
              <a:t>Dave: Open the pod bay doors, HAL.</a:t>
            </a:r>
          </a:p>
          <a:p>
            <a:pPr lvl="1"/>
            <a:r>
              <a:rPr lang="en-US" i="1" dirty="0"/>
              <a:t>HAL: I'm sorry, Dave. I'm afraid I can't do that</a:t>
            </a:r>
            <a:r>
              <a:rPr lang="en-US" i="1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Phonetics &amp; Phonology (Ling 450/550)</a:t>
            </a:r>
          </a:p>
          <a:p>
            <a:pPr lvl="1"/>
            <a:r>
              <a:rPr lang="en-US" dirty="0" smtClean="0"/>
              <a:t>Sounds of a language, acoustics</a:t>
            </a:r>
          </a:p>
          <a:p>
            <a:pPr lvl="1"/>
            <a:r>
              <a:rPr lang="en-US" dirty="0" smtClean="0"/>
              <a:t>Legal sound sequences in words</a:t>
            </a:r>
            <a:endParaRPr lang="en-US" dirty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608759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</a:t>
            </a:r>
            <a:r>
              <a:rPr lang="en-US" smtClean="0"/>
              <a:t>of Language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does HAL (of 2001, A Space Odyssey) need to know to converse?</a:t>
            </a:r>
          </a:p>
          <a:p>
            <a:pPr lvl="1"/>
            <a:r>
              <a:rPr lang="en-US" i="1" dirty="0"/>
              <a:t>Dave: Open the pod bay doors, HAL.</a:t>
            </a:r>
          </a:p>
          <a:p>
            <a:pPr lvl="1"/>
            <a:r>
              <a:rPr lang="en-US" i="1" dirty="0"/>
              <a:t>HAL: I'm sorry, Dave. I'm afraid I can't do that</a:t>
            </a:r>
            <a:r>
              <a:rPr lang="en-US" i="1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Morphology (Ling 570)</a:t>
            </a:r>
          </a:p>
          <a:p>
            <a:pPr lvl="1"/>
            <a:r>
              <a:rPr lang="en-US" dirty="0" smtClean="0"/>
              <a:t>Recognize, produce variation in word forms</a:t>
            </a:r>
          </a:p>
          <a:p>
            <a:pPr lvl="1"/>
            <a:endParaRPr lang="en-US" dirty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430663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</a:t>
            </a:r>
            <a:r>
              <a:rPr lang="en-US" smtClean="0"/>
              <a:t>of Language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does HAL (of 2001, A Space Odyssey) need to know to converse?</a:t>
            </a:r>
          </a:p>
          <a:p>
            <a:pPr lvl="1"/>
            <a:r>
              <a:rPr lang="en-US" i="1" dirty="0"/>
              <a:t>Dave: Open the pod bay doors, HAL.</a:t>
            </a:r>
          </a:p>
          <a:p>
            <a:pPr lvl="1"/>
            <a:r>
              <a:rPr lang="en-US" i="1" dirty="0"/>
              <a:t>HAL: I'm sorry, Dave. I'm afraid I can't do that</a:t>
            </a:r>
            <a:r>
              <a:rPr lang="en-US" i="1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Morphology (Ling 570)</a:t>
            </a:r>
          </a:p>
          <a:p>
            <a:pPr lvl="1"/>
            <a:r>
              <a:rPr lang="en-US" dirty="0" smtClean="0"/>
              <a:t>Recognize, produce variation in word forms</a:t>
            </a:r>
          </a:p>
          <a:p>
            <a:pPr lvl="1"/>
            <a:r>
              <a:rPr lang="en-US" dirty="0" smtClean="0"/>
              <a:t>Singular vs. plural: </a:t>
            </a:r>
            <a:r>
              <a:rPr lang="en-US" dirty="0"/>
              <a:t>Door + </a:t>
            </a:r>
            <a:r>
              <a:rPr lang="en-US" dirty="0" err="1"/>
              <a:t>sg</a:t>
            </a:r>
            <a:r>
              <a:rPr lang="en-US" dirty="0" smtClean="0"/>
              <a:t>:  -&gt; door; Door </a:t>
            </a:r>
            <a:r>
              <a:rPr lang="en-US" dirty="0"/>
              <a:t>+ </a:t>
            </a:r>
            <a:r>
              <a:rPr lang="en-US" dirty="0" smtClean="0"/>
              <a:t>plural -&gt; doors</a:t>
            </a:r>
          </a:p>
          <a:p>
            <a:pPr lvl="1"/>
            <a:r>
              <a:rPr lang="en-US" dirty="0" smtClean="0"/>
              <a:t>Verb inflection: Be </a:t>
            </a:r>
            <a:r>
              <a:rPr lang="en-US" dirty="0"/>
              <a:t>+ </a:t>
            </a:r>
            <a:r>
              <a:rPr lang="en-US" dirty="0" smtClean="0"/>
              <a:t>1</a:t>
            </a:r>
            <a:r>
              <a:rPr lang="en-US" baseline="30000" dirty="0" smtClean="0"/>
              <a:t>st </a:t>
            </a:r>
            <a:r>
              <a:rPr lang="en-US" dirty="0"/>
              <a:t>person, </a:t>
            </a:r>
            <a:r>
              <a:rPr lang="en-US" dirty="0" err="1"/>
              <a:t>sg</a:t>
            </a:r>
            <a:r>
              <a:rPr lang="en-US" dirty="0"/>
              <a:t>, </a:t>
            </a:r>
            <a:r>
              <a:rPr lang="en-US" dirty="0" smtClean="0"/>
              <a:t>present -&gt; </a:t>
            </a:r>
            <a:r>
              <a:rPr lang="en-US" dirty="0"/>
              <a:t>am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139387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</a:t>
            </a:r>
            <a:r>
              <a:rPr lang="en-US" smtClean="0"/>
              <a:t>of Language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does HAL (of 2001, A Space Odyssey) need to know to converse?</a:t>
            </a:r>
          </a:p>
          <a:p>
            <a:pPr lvl="1"/>
            <a:r>
              <a:rPr lang="en-US" i="1" dirty="0"/>
              <a:t>Dave: Open the pod bay doors, HAL.</a:t>
            </a:r>
          </a:p>
          <a:p>
            <a:pPr lvl="1"/>
            <a:r>
              <a:rPr lang="en-US" i="1" dirty="0"/>
              <a:t>HAL: I'm sorry, Dave. I'm afraid I can't do that</a:t>
            </a:r>
            <a:r>
              <a:rPr lang="en-US" i="1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Part-of-speech tagging (Ling 570)</a:t>
            </a:r>
          </a:p>
          <a:p>
            <a:pPr lvl="1"/>
            <a:r>
              <a:rPr lang="en-US" dirty="0" smtClean="0"/>
              <a:t>Identify word use in sentence</a:t>
            </a:r>
          </a:p>
          <a:p>
            <a:pPr lvl="1"/>
            <a:endParaRPr lang="en-US" dirty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253384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</a:t>
            </a:r>
            <a:r>
              <a:rPr lang="en-US" smtClean="0"/>
              <a:t>of Language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does HAL (of 2001, A Space Odyssey) need to know to converse?</a:t>
            </a:r>
          </a:p>
          <a:p>
            <a:pPr lvl="1"/>
            <a:r>
              <a:rPr lang="en-US" i="1" dirty="0"/>
              <a:t>Dave: Open the pod bay doors, HAL.</a:t>
            </a:r>
          </a:p>
          <a:p>
            <a:pPr lvl="1"/>
            <a:r>
              <a:rPr lang="en-US" i="1" dirty="0"/>
              <a:t>HAL: I'm sorry, Dave. I'm afraid I can't do that</a:t>
            </a:r>
            <a:r>
              <a:rPr lang="en-US" i="1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Part-of-speech tagging (Ling 570)</a:t>
            </a:r>
          </a:p>
          <a:p>
            <a:pPr lvl="1"/>
            <a:r>
              <a:rPr lang="en-US" dirty="0" smtClean="0"/>
              <a:t>Identify word use in sentence</a:t>
            </a:r>
          </a:p>
          <a:p>
            <a:pPr lvl="1"/>
            <a:r>
              <a:rPr lang="en-US" dirty="0" smtClean="0"/>
              <a:t>Bay (Noun) --- Not verb, adjective </a:t>
            </a:r>
          </a:p>
          <a:p>
            <a:pPr lvl="2"/>
            <a:endParaRPr lang="en-US" dirty="0" smtClean="0"/>
          </a:p>
          <a:p>
            <a:endParaRPr lang="en-US" dirty="0"/>
          </a:p>
          <a:p>
            <a:pPr lvl="1"/>
            <a:endParaRPr lang="en-US" dirty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788827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</a:t>
            </a:r>
            <a:r>
              <a:rPr lang="en-US" smtClean="0"/>
              <a:t>of Language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does HAL (of 2001, A Space Odyssey) need to know to converse?</a:t>
            </a:r>
          </a:p>
          <a:p>
            <a:pPr lvl="1"/>
            <a:r>
              <a:rPr lang="en-US" i="1" dirty="0"/>
              <a:t>Dave: Open the pod bay doors, HAL.</a:t>
            </a:r>
          </a:p>
          <a:p>
            <a:pPr lvl="1"/>
            <a:r>
              <a:rPr lang="en-US" i="1" dirty="0"/>
              <a:t>HAL: I'm sorry, Dave. I'm afraid I can't do that</a:t>
            </a:r>
            <a:r>
              <a:rPr lang="en-US" i="1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Syntax</a:t>
            </a:r>
          </a:p>
          <a:p>
            <a:pPr lvl="1"/>
            <a:r>
              <a:rPr lang="en-US" dirty="0" smtClean="0"/>
              <a:t> (Ling 566: analysis;</a:t>
            </a:r>
          </a:p>
          <a:p>
            <a:pPr lvl="2"/>
            <a:r>
              <a:rPr lang="en-US" dirty="0" smtClean="0"/>
              <a:t> Ling 570 – chunking; Ling 571- parsing)</a:t>
            </a:r>
          </a:p>
          <a:p>
            <a:pPr lvl="1"/>
            <a:r>
              <a:rPr lang="en-US" dirty="0" smtClean="0"/>
              <a:t>Order and group words in sentence</a:t>
            </a:r>
          </a:p>
          <a:p>
            <a:pPr lvl="2"/>
            <a:r>
              <a:rPr lang="en-US" dirty="0" smtClean="0"/>
              <a:t>I’m I do , sorry that afraid Dave I can’t.</a:t>
            </a:r>
          </a:p>
          <a:p>
            <a:pPr lvl="2"/>
            <a:endParaRPr lang="en-US" dirty="0" smtClean="0"/>
          </a:p>
          <a:p>
            <a:endParaRPr lang="en-US" dirty="0"/>
          </a:p>
          <a:p>
            <a:pPr lvl="1"/>
            <a:endParaRPr lang="en-US" dirty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69364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Motivation: </a:t>
            </a:r>
          </a:p>
          <a:p>
            <a:pPr lvl="1"/>
            <a:r>
              <a:rPr lang="en-US" dirty="0" smtClean="0"/>
              <a:t>Applications</a:t>
            </a:r>
          </a:p>
          <a:p>
            <a:pPr lvl="1"/>
            <a:endParaRPr lang="en-US" dirty="0"/>
          </a:p>
          <a:p>
            <a:r>
              <a:rPr lang="en-US" dirty="0"/>
              <a:t>Language and Thought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Knowledge of Language</a:t>
            </a:r>
          </a:p>
          <a:p>
            <a:pPr lvl="1"/>
            <a:r>
              <a:rPr lang="en-US" dirty="0" smtClean="0"/>
              <a:t>Cross-cutting themes</a:t>
            </a:r>
          </a:p>
          <a:p>
            <a:pPr lvl="2"/>
            <a:r>
              <a:rPr lang="en-US" dirty="0" smtClean="0"/>
              <a:t>Ambiguity, Evaluation, &amp; Multi-</a:t>
            </a:r>
            <a:r>
              <a:rPr lang="en-US" dirty="0" err="1" smtClean="0"/>
              <a:t>linguality</a:t>
            </a:r>
            <a:endParaRPr lang="en-US" dirty="0" smtClean="0"/>
          </a:p>
          <a:p>
            <a:r>
              <a:rPr lang="en-US" dirty="0" smtClean="0"/>
              <a:t>Course Overview</a:t>
            </a:r>
          </a:p>
        </p:txBody>
      </p:sp>
    </p:spTree>
    <p:extLst>
      <p:ext uri="{BB962C8B-B14F-4D97-AF65-F5344CB8AC3E}">
        <p14:creationId xmlns:p14="http://schemas.microsoft.com/office/powerpoint/2010/main" val="458064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</a:t>
            </a:r>
            <a:r>
              <a:rPr lang="en-US" smtClean="0"/>
              <a:t>of Language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does HAL (of 2001, A Space Odyssey) need to know to converse?</a:t>
            </a:r>
          </a:p>
          <a:p>
            <a:pPr lvl="1"/>
            <a:r>
              <a:rPr lang="en-US" i="1" dirty="0"/>
              <a:t>Dave: Open the pod bay doors, HAL.</a:t>
            </a:r>
          </a:p>
          <a:p>
            <a:pPr lvl="1"/>
            <a:r>
              <a:rPr lang="en-US" i="1" dirty="0"/>
              <a:t>HAL: I'm sorry, Dave. I'm afraid I can't do that</a:t>
            </a:r>
            <a:r>
              <a:rPr lang="en-US" i="1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Semantics (Ling 571)</a:t>
            </a:r>
          </a:p>
          <a:p>
            <a:pPr lvl="1"/>
            <a:r>
              <a:rPr lang="en-US" dirty="0" smtClean="0"/>
              <a:t> Word meaning:</a:t>
            </a:r>
          </a:p>
          <a:p>
            <a:pPr lvl="2"/>
            <a:r>
              <a:rPr lang="en-US" dirty="0" smtClean="0"/>
              <a:t> individual (lexical), combined (compositional) </a:t>
            </a:r>
          </a:p>
          <a:p>
            <a:endParaRPr lang="en-US" dirty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6979367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</a:t>
            </a:r>
            <a:r>
              <a:rPr lang="en-US" smtClean="0"/>
              <a:t>of Language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does HAL (of 2001, A Space Odyssey) need to know to converse?</a:t>
            </a:r>
          </a:p>
          <a:p>
            <a:pPr lvl="1"/>
            <a:r>
              <a:rPr lang="en-US" i="1" dirty="0"/>
              <a:t>Dave: Open the pod bay doors, HAL.</a:t>
            </a:r>
          </a:p>
          <a:p>
            <a:pPr lvl="1"/>
            <a:r>
              <a:rPr lang="en-US" i="1" dirty="0"/>
              <a:t>HAL: I'm sorry, Dave. I'm afraid I can't do that</a:t>
            </a:r>
            <a:r>
              <a:rPr lang="en-US" i="1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Semantics (Ling 571)</a:t>
            </a:r>
          </a:p>
          <a:p>
            <a:pPr lvl="1"/>
            <a:r>
              <a:rPr lang="en-US" dirty="0" smtClean="0"/>
              <a:t> Word meaning:</a:t>
            </a:r>
          </a:p>
          <a:p>
            <a:pPr lvl="2"/>
            <a:r>
              <a:rPr lang="en-US" dirty="0" smtClean="0"/>
              <a:t> individual (lexical), combined (compositional) </a:t>
            </a:r>
          </a:p>
          <a:p>
            <a:r>
              <a:rPr lang="en-US" dirty="0" smtClean="0"/>
              <a:t>‘Open’ : AGENT </a:t>
            </a:r>
            <a:r>
              <a:rPr lang="en-US" b="1" dirty="0" smtClean="0"/>
              <a:t>cause</a:t>
            </a:r>
            <a:r>
              <a:rPr lang="en-US" dirty="0" smtClean="0"/>
              <a:t> THEME to become </a:t>
            </a:r>
            <a:r>
              <a:rPr lang="en-US" i="1" dirty="0" smtClean="0"/>
              <a:t>open</a:t>
            </a:r>
            <a:r>
              <a:rPr lang="en-US" dirty="0" smtClean="0"/>
              <a:t>;</a:t>
            </a:r>
          </a:p>
          <a:p>
            <a:r>
              <a:rPr lang="en-US" dirty="0" smtClean="0"/>
              <a:t> ‘pod bay doors’ : (pod bay) doors</a:t>
            </a:r>
            <a:endParaRPr lang="en-US" dirty="0"/>
          </a:p>
          <a:p>
            <a:pPr lvl="1"/>
            <a:endParaRPr lang="en-US" dirty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418629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</a:t>
            </a:r>
            <a:r>
              <a:rPr lang="en-US" smtClean="0"/>
              <a:t>of Language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does HAL (of 2001, A Space Odyssey) need to know to converse?</a:t>
            </a:r>
          </a:p>
          <a:p>
            <a:pPr lvl="1"/>
            <a:r>
              <a:rPr lang="en-US" i="1" dirty="0"/>
              <a:t>Dave: Open the pod bay doors, HAL</a:t>
            </a:r>
            <a:r>
              <a:rPr lang="en-US" dirty="0" smtClean="0"/>
              <a:t>. </a:t>
            </a:r>
            <a:endParaRPr lang="en-US" dirty="0"/>
          </a:p>
          <a:p>
            <a:pPr lvl="1"/>
            <a:r>
              <a:rPr lang="en-US" i="1" dirty="0" smtClean="0"/>
              <a:t>HAL</a:t>
            </a:r>
            <a:r>
              <a:rPr lang="en-US" i="1" dirty="0"/>
              <a:t>: I'm sorry, Dave. I'm afraid I can't do that</a:t>
            </a:r>
            <a:r>
              <a:rPr lang="en-US" i="1" dirty="0" smtClean="0"/>
              <a:t>. </a:t>
            </a:r>
          </a:p>
          <a:p>
            <a:pPr lvl="1"/>
            <a:endParaRPr lang="en-US" dirty="0"/>
          </a:p>
          <a:p>
            <a:r>
              <a:rPr lang="en-US" dirty="0" smtClean="0"/>
              <a:t>Pragmatics/Discourse/Dialogue (Ling 571)</a:t>
            </a:r>
          </a:p>
          <a:p>
            <a:pPr lvl="1"/>
            <a:r>
              <a:rPr lang="en-US" dirty="0" smtClean="0"/>
              <a:t>Interpret utterances in context</a:t>
            </a:r>
          </a:p>
          <a:p>
            <a:pPr lvl="1"/>
            <a:r>
              <a:rPr lang="en-US" dirty="0" smtClean="0"/>
              <a:t>Speech act (request, statement)</a:t>
            </a:r>
          </a:p>
        </p:txBody>
      </p:sp>
    </p:spTree>
    <p:extLst>
      <p:ext uri="{BB962C8B-B14F-4D97-AF65-F5344CB8AC3E}">
        <p14:creationId xmlns:p14="http://schemas.microsoft.com/office/powerpoint/2010/main" val="2166383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</a:t>
            </a:r>
            <a:r>
              <a:rPr lang="en-US" smtClean="0"/>
              <a:t>of Language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What does HAL (of 2001, A Space Odyssey) need to know to converse?</a:t>
            </a:r>
          </a:p>
          <a:p>
            <a:pPr lvl="1"/>
            <a:r>
              <a:rPr lang="en-US" i="1" dirty="0"/>
              <a:t>Dave: Open the pod bay doors, HAL</a:t>
            </a:r>
            <a:r>
              <a:rPr lang="en-US" dirty="0" smtClean="0"/>
              <a:t>. (request)</a:t>
            </a:r>
            <a:endParaRPr lang="en-US" dirty="0"/>
          </a:p>
          <a:p>
            <a:pPr lvl="1"/>
            <a:r>
              <a:rPr lang="en-US" i="1" dirty="0"/>
              <a:t>HAL: I'm sorry, Dave. I'm afraid I can't do that</a:t>
            </a:r>
            <a:r>
              <a:rPr lang="en-US" i="1" dirty="0" smtClean="0"/>
              <a:t>. </a:t>
            </a:r>
            <a:r>
              <a:rPr lang="en-US" dirty="0" smtClean="0"/>
              <a:t>(statement)</a:t>
            </a:r>
          </a:p>
          <a:p>
            <a:endParaRPr lang="en-US" dirty="0"/>
          </a:p>
          <a:p>
            <a:r>
              <a:rPr lang="en-US" dirty="0" smtClean="0"/>
              <a:t>Pragmatics/Discourse/Dialogue (Ling 571)</a:t>
            </a:r>
          </a:p>
          <a:p>
            <a:pPr lvl="1"/>
            <a:r>
              <a:rPr lang="en-US" dirty="0" smtClean="0"/>
              <a:t>Interpret utterances in context</a:t>
            </a:r>
          </a:p>
          <a:p>
            <a:pPr lvl="1"/>
            <a:r>
              <a:rPr lang="en-US" dirty="0" smtClean="0"/>
              <a:t>Speech act (request, statement)</a:t>
            </a:r>
          </a:p>
          <a:p>
            <a:pPr lvl="1"/>
            <a:r>
              <a:rPr lang="en-US" dirty="0" smtClean="0"/>
              <a:t>Reference resolution: I = HAL; that = ‘open doors’</a:t>
            </a:r>
          </a:p>
          <a:p>
            <a:pPr lvl="1"/>
            <a:r>
              <a:rPr lang="en-US" dirty="0" smtClean="0"/>
              <a:t>Politeness: I’m sorry, I’m afraid I can’t</a:t>
            </a:r>
            <a:endParaRPr lang="en-US" dirty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17920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Processing Pipeline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24" r="24"/>
          <a:stretch>
            <a:fillRect/>
          </a:stretch>
        </p:blipFill>
        <p:spPr>
          <a:xfrm>
            <a:off x="289158" y="1600201"/>
            <a:ext cx="8042276" cy="4343400"/>
          </a:xfrm>
        </p:spPr>
      </p:pic>
      <p:sp>
        <p:nvSpPr>
          <p:cNvPr id="5" name="Right Brace 4"/>
          <p:cNvSpPr/>
          <p:nvPr/>
        </p:nvSpPr>
        <p:spPr>
          <a:xfrm>
            <a:off x="8300832" y="1600201"/>
            <a:ext cx="359279" cy="2086978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 rot="16200000">
            <a:off x="7673518" y="2348985"/>
            <a:ext cx="2300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Shallow Processing</a:t>
            </a:r>
            <a:endParaRPr lang="en-US" dirty="0"/>
          </a:p>
        </p:txBody>
      </p:sp>
      <p:sp>
        <p:nvSpPr>
          <p:cNvPr id="7" name="Right Brace 6"/>
          <p:cNvSpPr/>
          <p:nvPr/>
        </p:nvSpPr>
        <p:spPr>
          <a:xfrm>
            <a:off x="8279888" y="3687179"/>
            <a:ext cx="359279" cy="220147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 rot="16200000">
            <a:off x="7817751" y="4710221"/>
            <a:ext cx="2012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Deep Processing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562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Shallow </a:t>
            </a:r>
            <a:r>
              <a:rPr lang="en-US" dirty="0" err="1" smtClean="0"/>
              <a:t>vs</a:t>
            </a:r>
            <a:r>
              <a:rPr lang="en-US" dirty="0" smtClean="0"/>
              <a:t> Deep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Shallow processing (Ling 570)</a:t>
            </a:r>
          </a:p>
          <a:p>
            <a:pPr lvl="1"/>
            <a:r>
              <a:rPr lang="en-US" dirty="0" smtClean="0"/>
              <a:t>Usually relies on surface forms (e.g., words)</a:t>
            </a:r>
          </a:p>
          <a:p>
            <a:pPr lvl="2"/>
            <a:r>
              <a:rPr lang="en-US" dirty="0" smtClean="0"/>
              <a:t>Less elaborate linguistics representations</a:t>
            </a:r>
          </a:p>
          <a:p>
            <a:pPr lvl="1"/>
            <a:r>
              <a:rPr lang="en-US" dirty="0" smtClean="0"/>
              <a:t>E.g. HMM POS-tagging; FST morphology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717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Shallow </a:t>
            </a:r>
            <a:r>
              <a:rPr lang="en-US" dirty="0" err="1" smtClean="0"/>
              <a:t>vs</a:t>
            </a:r>
            <a:r>
              <a:rPr lang="en-US" dirty="0" smtClean="0"/>
              <a:t> Deep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Shallow processing (Ling 570)</a:t>
            </a:r>
          </a:p>
          <a:p>
            <a:pPr lvl="1"/>
            <a:r>
              <a:rPr lang="en-US" dirty="0" smtClean="0"/>
              <a:t>Usually relies on surface forms (e.g., words)</a:t>
            </a:r>
          </a:p>
          <a:p>
            <a:pPr lvl="2"/>
            <a:r>
              <a:rPr lang="en-US" dirty="0" smtClean="0"/>
              <a:t>Less elaborate linguistics representations</a:t>
            </a:r>
          </a:p>
          <a:p>
            <a:pPr lvl="1"/>
            <a:r>
              <a:rPr lang="en-US" dirty="0" smtClean="0"/>
              <a:t>E.g. HMM POS-tagging; FST morphology</a:t>
            </a:r>
          </a:p>
          <a:p>
            <a:pPr lvl="1"/>
            <a:endParaRPr lang="en-US" dirty="0"/>
          </a:p>
          <a:p>
            <a:r>
              <a:rPr lang="en-US" dirty="0" smtClean="0"/>
              <a:t>Deep processing (Ling 571)</a:t>
            </a:r>
          </a:p>
          <a:p>
            <a:pPr lvl="1"/>
            <a:r>
              <a:rPr lang="en-US" dirty="0" smtClean="0"/>
              <a:t>Relies on more elaborate linguistic representations</a:t>
            </a:r>
          </a:p>
          <a:p>
            <a:pPr lvl="2"/>
            <a:r>
              <a:rPr lang="en-US" dirty="0" smtClean="0"/>
              <a:t>Deep syntactic analysis  (Parsing)</a:t>
            </a:r>
          </a:p>
          <a:p>
            <a:pPr lvl="2"/>
            <a:r>
              <a:rPr lang="en-US" dirty="0" smtClean="0"/>
              <a:t>Rich spoken language understanding (NLU)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755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Cross-cutting Themes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Ambiguity</a:t>
            </a:r>
          </a:p>
          <a:p>
            <a:pPr lvl="1"/>
            <a:r>
              <a:rPr lang="en-US" dirty="0" smtClean="0"/>
              <a:t>How can we select among alternative analyses?</a:t>
            </a:r>
          </a:p>
          <a:p>
            <a:pPr marL="349250" lvl="1" indent="0">
              <a:buNone/>
            </a:pPr>
            <a:endParaRPr lang="en-US" dirty="0"/>
          </a:p>
          <a:p>
            <a:r>
              <a:rPr lang="en-US" dirty="0" smtClean="0"/>
              <a:t>Evaluation</a:t>
            </a:r>
          </a:p>
          <a:p>
            <a:pPr lvl="1"/>
            <a:r>
              <a:rPr lang="en-US" dirty="0" smtClean="0"/>
              <a:t>How well does this approach perform:</a:t>
            </a:r>
          </a:p>
          <a:p>
            <a:pPr lvl="2"/>
            <a:r>
              <a:rPr lang="en-US" dirty="0" smtClean="0"/>
              <a:t>On a standard data set?</a:t>
            </a:r>
          </a:p>
          <a:p>
            <a:pPr lvl="2"/>
            <a:r>
              <a:rPr lang="en-US" dirty="0" smtClean="0"/>
              <a:t>When incorporated into a full system?</a:t>
            </a:r>
          </a:p>
          <a:p>
            <a:pPr lvl="1"/>
            <a:endParaRPr lang="en-US" dirty="0"/>
          </a:p>
          <a:p>
            <a:r>
              <a:rPr lang="en-US" dirty="0" smtClean="0"/>
              <a:t>Multi-</a:t>
            </a:r>
            <a:r>
              <a:rPr lang="en-US" dirty="0" err="1" smtClean="0"/>
              <a:t>linguality</a:t>
            </a:r>
            <a:endParaRPr lang="en-US" dirty="0" smtClean="0"/>
          </a:p>
          <a:p>
            <a:pPr lvl="1"/>
            <a:r>
              <a:rPr lang="en-US" dirty="0" smtClean="0"/>
              <a:t>Can we apply this approach to other languages?</a:t>
            </a:r>
          </a:p>
          <a:p>
            <a:pPr lvl="1"/>
            <a:r>
              <a:rPr lang="en-US" dirty="0" smtClean="0"/>
              <a:t>How much do we have to modify it to do so?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6005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Ambiguity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“I made her duck”</a:t>
            </a:r>
          </a:p>
          <a:p>
            <a:r>
              <a:rPr lang="en-US" dirty="0"/>
              <a:t>Means....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241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Ambiguity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“I made her duck”</a:t>
            </a:r>
          </a:p>
          <a:p>
            <a:r>
              <a:rPr lang="en-US" dirty="0"/>
              <a:t>Means....</a:t>
            </a:r>
          </a:p>
          <a:p>
            <a:pPr lvl="1"/>
            <a:r>
              <a:rPr lang="en-US" dirty="0"/>
              <a:t>I caused her to duck </a:t>
            </a:r>
            <a:r>
              <a:rPr lang="en-US" dirty="0" smtClean="0"/>
              <a:t>down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806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Motivation: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Applications of Speech and Language Processing</a:t>
            </a:r>
          </a:p>
          <a:p>
            <a:pPr lvl="1"/>
            <a:r>
              <a:rPr lang="en-US" dirty="0" smtClean="0"/>
              <a:t>Call routing</a:t>
            </a:r>
          </a:p>
          <a:p>
            <a:pPr lvl="1"/>
            <a:r>
              <a:rPr lang="en-US" dirty="0" smtClean="0"/>
              <a:t>Information retrieval</a:t>
            </a:r>
          </a:p>
          <a:p>
            <a:pPr lvl="1"/>
            <a:r>
              <a:rPr lang="en-US" dirty="0" smtClean="0"/>
              <a:t>Question-answering</a:t>
            </a:r>
          </a:p>
          <a:p>
            <a:pPr lvl="1"/>
            <a:r>
              <a:rPr lang="en-US" dirty="0" smtClean="0"/>
              <a:t>Machine translation</a:t>
            </a:r>
          </a:p>
          <a:p>
            <a:pPr lvl="1"/>
            <a:r>
              <a:rPr lang="en-US" dirty="0" smtClean="0"/>
              <a:t>Dialog systems</a:t>
            </a:r>
          </a:p>
          <a:p>
            <a:pPr lvl="1"/>
            <a:r>
              <a:rPr lang="en-US" dirty="0" smtClean="0"/>
              <a:t>Spell</a:t>
            </a:r>
            <a:r>
              <a:rPr lang="en-US" dirty="0" smtClean="0"/>
              <a:t>- , Grammar- checking</a:t>
            </a:r>
          </a:p>
          <a:p>
            <a:pPr lvl="1"/>
            <a:r>
              <a:rPr lang="en-US" dirty="0" smtClean="0"/>
              <a:t>Sentiment Analysis </a:t>
            </a:r>
          </a:p>
          <a:p>
            <a:pPr lvl="1"/>
            <a:r>
              <a:rPr lang="en-US" dirty="0" smtClean="0"/>
              <a:t>Information extraction….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049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Ambiguity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“I made her duck”</a:t>
            </a:r>
          </a:p>
          <a:p>
            <a:r>
              <a:rPr lang="en-US" dirty="0"/>
              <a:t>Means....</a:t>
            </a:r>
          </a:p>
          <a:p>
            <a:pPr lvl="1"/>
            <a:r>
              <a:rPr lang="en-US" dirty="0"/>
              <a:t>I caused her to duck down</a:t>
            </a:r>
          </a:p>
          <a:p>
            <a:pPr lvl="1"/>
            <a:r>
              <a:rPr lang="en-US" dirty="0"/>
              <a:t>I made the (carved) duck she has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958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Ambiguity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“I made her duck”</a:t>
            </a:r>
          </a:p>
          <a:p>
            <a:r>
              <a:rPr lang="en-US" dirty="0"/>
              <a:t>Means....</a:t>
            </a:r>
          </a:p>
          <a:p>
            <a:pPr lvl="1"/>
            <a:r>
              <a:rPr lang="en-US" dirty="0"/>
              <a:t>I caused her to duck down</a:t>
            </a:r>
          </a:p>
          <a:p>
            <a:pPr lvl="1"/>
            <a:r>
              <a:rPr lang="en-US" dirty="0"/>
              <a:t>I made the (carved) duck she has</a:t>
            </a:r>
          </a:p>
          <a:p>
            <a:pPr lvl="1"/>
            <a:r>
              <a:rPr lang="en-US" dirty="0"/>
              <a:t>I cooked duck for </a:t>
            </a:r>
            <a:r>
              <a:rPr lang="en-US" dirty="0" smtClean="0"/>
              <a:t>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865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Ambiguity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“I made her duck”</a:t>
            </a:r>
          </a:p>
          <a:p>
            <a:r>
              <a:rPr lang="en-US" dirty="0"/>
              <a:t>Means....</a:t>
            </a:r>
          </a:p>
          <a:p>
            <a:pPr lvl="1"/>
            <a:r>
              <a:rPr lang="en-US" dirty="0"/>
              <a:t>I caused her to duck down</a:t>
            </a:r>
          </a:p>
          <a:p>
            <a:pPr lvl="1"/>
            <a:r>
              <a:rPr lang="en-US" dirty="0"/>
              <a:t>I made the (carved) duck she has</a:t>
            </a:r>
          </a:p>
          <a:p>
            <a:pPr lvl="1"/>
            <a:r>
              <a:rPr lang="en-US" dirty="0"/>
              <a:t>I cooked duck for her</a:t>
            </a:r>
          </a:p>
          <a:p>
            <a:pPr lvl="1"/>
            <a:r>
              <a:rPr lang="en-US" dirty="0"/>
              <a:t>I cooked the duck she owned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335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Ambiguity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“I made her duck”</a:t>
            </a:r>
          </a:p>
          <a:p>
            <a:r>
              <a:rPr lang="en-US" dirty="0"/>
              <a:t>Means....</a:t>
            </a:r>
          </a:p>
          <a:p>
            <a:pPr lvl="1"/>
            <a:r>
              <a:rPr lang="en-US" dirty="0"/>
              <a:t>I caused her to duck down</a:t>
            </a:r>
          </a:p>
          <a:p>
            <a:pPr lvl="1"/>
            <a:r>
              <a:rPr lang="en-US" dirty="0"/>
              <a:t>I made the (carved) duck she has</a:t>
            </a:r>
          </a:p>
          <a:p>
            <a:pPr lvl="1"/>
            <a:r>
              <a:rPr lang="en-US" dirty="0"/>
              <a:t>I cooked duck for her</a:t>
            </a:r>
          </a:p>
          <a:p>
            <a:pPr lvl="1"/>
            <a:r>
              <a:rPr lang="en-US" dirty="0"/>
              <a:t>I cooked the duck she owned</a:t>
            </a:r>
          </a:p>
          <a:p>
            <a:pPr lvl="1"/>
            <a:r>
              <a:rPr lang="en-US" dirty="0"/>
              <a:t>I magically turned her into a duck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235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Ambiguity: POS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“I made her duck”</a:t>
            </a:r>
          </a:p>
          <a:p>
            <a:r>
              <a:rPr lang="en-US" dirty="0"/>
              <a:t>Means....</a:t>
            </a:r>
          </a:p>
          <a:p>
            <a:pPr lvl="1"/>
            <a:r>
              <a:rPr lang="en-US" dirty="0"/>
              <a:t>I caused her to duck down</a:t>
            </a:r>
          </a:p>
          <a:p>
            <a:pPr lvl="1"/>
            <a:r>
              <a:rPr lang="en-US" dirty="0" smtClean="0"/>
              <a:t>I made the (carved) duck she has</a:t>
            </a:r>
          </a:p>
          <a:p>
            <a:pPr lvl="1"/>
            <a:r>
              <a:rPr lang="en-US" dirty="0" smtClean="0"/>
              <a:t>I </a:t>
            </a:r>
            <a:r>
              <a:rPr lang="en-US" dirty="0"/>
              <a:t>cooked duck for her</a:t>
            </a:r>
          </a:p>
          <a:p>
            <a:pPr lvl="1"/>
            <a:r>
              <a:rPr lang="en-US" dirty="0"/>
              <a:t>I cooked the duck she owned</a:t>
            </a:r>
          </a:p>
          <a:p>
            <a:pPr lvl="1"/>
            <a:r>
              <a:rPr lang="en-US" dirty="0"/>
              <a:t>I magically turned her into a duck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41538" y="1727771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497277" y="3379511"/>
            <a:ext cx="360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7" name="Straight Arrow Connector 6"/>
          <p:cNvCxnSpPr>
            <a:stCxn id="4" idx="1"/>
          </p:cNvCxnSpPr>
          <p:nvPr/>
        </p:nvCxnSpPr>
        <p:spPr>
          <a:xfrm flipH="1">
            <a:off x="3855742" y="1912437"/>
            <a:ext cx="2585796" cy="841473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5" idx="1"/>
          </p:cNvCxnSpPr>
          <p:nvPr/>
        </p:nvCxnSpPr>
        <p:spPr>
          <a:xfrm flipH="1" flipV="1">
            <a:off x="4544873" y="3379511"/>
            <a:ext cx="2952404" cy="1846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2845905" y="3564177"/>
            <a:ext cx="465137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1"/>
          </p:cNvCxnSpPr>
          <p:nvPr/>
        </p:nvCxnSpPr>
        <p:spPr>
          <a:xfrm flipH="1">
            <a:off x="3457928" y="3564177"/>
            <a:ext cx="4039349" cy="4748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5" idx="1"/>
          </p:cNvCxnSpPr>
          <p:nvPr/>
        </p:nvCxnSpPr>
        <p:spPr>
          <a:xfrm flipH="1">
            <a:off x="5477602" y="3564177"/>
            <a:ext cx="2019675" cy="8420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615307" y="5758935"/>
            <a:ext cx="7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Pron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17" idx="1"/>
          </p:cNvCxnSpPr>
          <p:nvPr/>
        </p:nvCxnSpPr>
        <p:spPr>
          <a:xfrm flipH="1" flipV="1">
            <a:off x="3993447" y="4642071"/>
            <a:ext cx="1621860" cy="1301530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3855742" y="3748843"/>
            <a:ext cx="1759565" cy="219475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2845905" y="2983402"/>
            <a:ext cx="2769402" cy="2960199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696184" y="2386722"/>
            <a:ext cx="6924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Poss</a:t>
            </a:r>
            <a:endParaRPr lang="en-US" dirty="0"/>
          </a:p>
        </p:txBody>
      </p:sp>
      <p:cxnSp>
        <p:nvCxnSpPr>
          <p:cNvPr id="28" name="Straight Arrow Connector 27"/>
          <p:cNvCxnSpPr>
            <a:stCxn id="26" idx="1"/>
          </p:cNvCxnSpPr>
          <p:nvPr/>
        </p:nvCxnSpPr>
        <p:spPr>
          <a:xfrm flipH="1">
            <a:off x="4911481" y="2571388"/>
            <a:ext cx="2784703" cy="641507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6" idx="1"/>
          </p:cNvCxnSpPr>
          <p:nvPr/>
        </p:nvCxnSpPr>
        <p:spPr>
          <a:xfrm flipH="1">
            <a:off x="3993447" y="2571388"/>
            <a:ext cx="3702737" cy="1467679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0067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Ambiguity: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“I made her duck”</a:t>
            </a:r>
          </a:p>
          <a:p>
            <a:r>
              <a:rPr lang="en-US" dirty="0"/>
              <a:t>Means....</a:t>
            </a:r>
          </a:p>
          <a:p>
            <a:pPr lvl="1"/>
            <a:r>
              <a:rPr lang="en-US" dirty="0" smtClean="0"/>
              <a:t>I </a:t>
            </a:r>
            <a:r>
              <a:rPr lang="en-US" dirty="0"/>
              <a:t>made the (carved) duck she </a:t>
            </a:r>
            <a:r>
              <a:rPr lang="en-US" dirty="0" smtClean="0"/>
              <a:t>has</a:t>
            </a:r>
          </a:p>
          <a:p>
            <a:pPr lvl="2"/>
            <a:r>
              <a:rPr lang="en-US" dirty="0" smtClean="0"/>
              <a:t>((VP (V made) (NP (POSS her) (N duck)))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139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Ambiguity: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“I made her duck”</a:t>
            </a:r>
          </a:p>
          <a:p>
            <a:r>
              <a:rPr lang="en-US" dirty="0"/>
              <a:t>Means....</a:t>
            </a:r>
          </a:p>
          <a:p>
            <a:pPr lvl="1"/>
            <a:r>
              <a:rPr lang="en-US" dirty="0" smtClean="0"/>
              <a:t>I </a:t>
            </a:r>
            <a:r>
              <a:rPr lang="en-US" dirty="0"/>
              <a:t>made the (carved) duck she </a:t>
            </a:r>
            <a:r>
              <a:rPr lang="en-US" dirty="0" smtClean="0"/>
              <a:t>has</a:t>
            </a:r>
          </a:p>
          <a:p>
            <a:pPr lvl="2"/>
            <a:r>
              <a:rPr lang="en-US" dirty="0" smtClean="0"/>
              <a:t>((VP (V made) (NP (POSS her) (N duck)))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I cooked duck for </a:t>
            </a:r>
            <a:r>
              <a:rPr lang="en-US" dirty="0" smtClean="0"/>
              <a:t>her</a:t>
            </a:r>
          </a:p>
          <a:p>
            <a:pPr lvl="2"/>
            <a:r>
              <a:rPr lang="en-US" dirty="0" smtClean="0"/>
              <a:t>((VP (V made) (NP (PRON her)) (NP (N (duck)))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138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Ambiguity: 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“I made her duck”</a:t>
            </a:r>
          </a:p>
          <a:p>
            <a:r>
              <a:rPr lang="en-US" dirty="0"/>
              <a:t>Means....</a:t>
            </a:r>
          </a:p>
          <a:p>
            <a:pPr lvl="1"/>
            <a:r>
              <a:rPr lang="en-US" dirty="0"/>
              <a:t>I caused her to duck </a:t>
            </a:r>
            <a:r>
              <a:rPr lang="en-US" dirty="0" smtClean="0"/>
              <a:t>down</a:t>
            </a:r>
          </a:p>
          <a:p>
            <a:pPr lvl="2"/>
            <a:r>
              <a:rPr lang="en-US" dirty="0" smtClean="0"/>
              <a:t>Make: AG </a:t>
            </a:r>
            <a:r>
              <a:rPr lang="en-US" b="1" dirty="0" smtClean="0"/>
              <a:t>cause</a:t>
            </a:r>
            <a:r>
              <a:rPr lang="en-US" dirty="0" smtClean="0"/>
              <a:t> TH to do </a:t>
            </a:r>
            <a:r>
              <a:rPr lang="en-US" dirty="0" err="1" smtClean="0"/>
              <a:t>sth</a:t>
            </a:r>
            <a:r>
              <a:rPr lang="en-US" dirty="0" smtClean="0"/>
              <a:t> 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260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Ambiguity: 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“I made her duck”</a:t>
            </a:r>
          </a:p>
          <a:p>
            <a:r>
              <a:rPr lang="en-US" dirty="0"/>
              <a:t>Means....</a:t>
            </a:r>
          </a:p>
          <a:p>
            <a:pPr lvl="1"/>
            <a:r>
              <a:rPr lang="en-US" dirty="0"/>
              <a:t>I caused her to duck </a:t>
            </a:r>
            <a:r>
              <a:rPr lang="en-US" dirty="0" smtClean="0"/>
              <a:t>down</a:t>
            </a:r>
          </a:p>
          <a:p>
            <a:pPr lvl="2"/>
            <a:r>
              <a:rPr lang="en-US" dirty="0" smtClean="0"/>
              <a:t>Make: AG </a:t>
            </a:r>
            <a:r>
              <a:rPr lang="en-US" b="1" dirty="0" smtClean="0"/>
              <a:t>cause</a:t>
            </a:r>
            <a:r>
              <a:rPr lang="en-US" dirty="0" smtClean="0"/>
              <a:t> TH to do </a:t>
            </a:r>
            <a:r>
              <a:rPr lang="en-US" dirty="0" err="1" smtClean="0"/>
              <a:t>sth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I </a:t>
            </a:r>
            <a:r>
              <a:rPr lang="en-US" dirty="0"/>
              <a:t>cooked duck for </a:t>
            </a:r>
            <a:r>
              <a:rPr lang="en-US" dirty="0" smtClean="0"/>
              <a:t>her</a:t>
            </a:r>
          </a:p>
          <a:p>
            <a:pPr lvl="2"/>
            <a:r>
              <a:rPr lang="en-US" dirty="0" smtClean="0"/>
              <a:t>Make: AG cook TH for REC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126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Ambiguity: 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“I made her duck”</a:t>
            </a:r>
          </a:p>
          <a:p>
            <a:r>
              <a:rPr lang="en-US" dirty="0"/>
              <a:t>Means....</a:t>
            </a:r>
          </a:p>
          <a:p>
            <a:pPr lvl="1"/>
            <a:r>
              <a:rPr lang="en-US" dirty="0"/>
              <a:t>I caused her to duck </a:t>
            </a:r>
            <a:r>
              <a:rPr lang="en-US" dirty="0" smtClean="0"/>
              <a:t>down</a:t>
            </a:r>
          </a:p>
          <a:p>
            <a:pPr lvl="2"/>
            <a:r>
              <a:rPr lang="en-US" dirty="0" smtClean="0"/>
              <a:t>Make: AG </a:t>
            </a:r>
            <a:r>
              <a:rPr lang="en-US" b="1" dirty="0" smtClean="0"/>
              <a:t>cause</a:t>
            </a:r>
            <a:r>
              <a:rPr lang="en-US" dirty="0" smtClean="0"/>
              <a:t> TH to do </a:t>
            </a:r>
            <a:r>
              <a:rPr lang="en-US" dirty="0" err="1" smtClean="0"/>
              <a:t>sth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I </a:t>
            </a:r>
            <a:r>
              <a:rPr lang="en-US" dirty="0"/>
              <a:t>cooked duck for </a:t>
            </a:r>
            <a:r>
              <a:rPr lang="en-US" dirty="0" smtClean="0"/>
              <a:t>her</a:t>
            </a:r>
          </a:p>
          <a:p>
            <a:pPr lvl="2"/>
            <a:r>
              <a:rPr lang="en-US" dirty="0" smtClean="0"/>
              <a:t>Make: AG cook TH for REC</a:t>
            </a:r>
            <a:endParaRPr lang="en-US" dirty="0"/>
          </a:p>
          <a:p>
            <a:pPr lvl="1"/>
            <a:r>
              <a:rPr lang="en-US" dirty="0"/>
              <a:t>I cooked the duck she </a:t>
            </a:r>
            <a:r>
              <a:rPr lang="en-US" dirty="0" smtClean="0"/>
              <a:t>owned</a:t>
            </a:r>
          </a:p>
          <a:p>
            <a:pPr lvl="2"/>
            <a:r>
              <a:rPr lang="en-US" dirty="0" smtClean="0"/>
              <a:t>Make: AG cook TH</a:t>
            </a:r>
          </a:p>
          <a:p>
            <a:pPr lvl="2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835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on Many 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Linguistics</a:t>
            </a:r>
            <a:r>
              <a:rPr lang="en-US" dirty="0" smtClean="0"/>
              <a:t>: Morphology</a:t>
            </a:r>
            <a:r>
              <a:rPr lang="en-US" dirty="0"/>
              <a:t>, phonology, syntax, semantics,..</a:t>
            </a:r>
          </a:p>
          <a:p>
            <a:r>
              <a:rPr lang="en-US" dirty="0" smtClean="0"/>
              <a:t>Psychology: Reasoning</a:t>
            </a:r>
            <a:r>
              <a:rPr lang="en-US" dirty="0"/>
              <a:t>, mental representations</a:t>
            </a:r>
          </a:p>
          <a:p>
            <a:r>
              <a:rPr lang="en-US" dirty="0"/>
              <a:t>Formal logic</a:t>
            </a:r>
          </a:p>
          <a:p>
            <a:r>
              <a:rPr lang="en-US" dirty="0"/>
              <a:t>Philosophy (of language)</a:t>
            </a:r>
          </a:p>
          <a:p>
            <a:r>
              <a:rPr lang="en-US" dirty="0"/>
              <a:t>Theory of Computation: Automata,..</a:t>
            </a:r>
          </a:p>
          <a:p>
            <a:r>
              <a:rPr lang="en-US" dirty="0"/>
              <a:t>Artificial Intelligence: Search, Reasoning, Knowledge representation, Machine learning, Pattern matching</a:t>
            </a:r>
          </a:p>
          <a:p>
            <a:r>
              <a:rPr lang="en-US" dirty="0"/>
              <a:t>Probability..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568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Ambiguity: 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“I made her duck”</a:t>
            </a:r>
          </a:p>
          <a:p>
            <a:r>
              <a:rPr lang="en-US" dirty="0"/>
              <a:t>Means....</a:t>
            </a:r>
          </a:p>
          <a:p>
            <a:pPr lvl="1"/>
            <a:r>
              <a:rPr lang="en-US" dirty="0"/>
              <a:t>I caused her to duck </a:t>
            </a:r>
            <a:r>
              <a:rPr lang="en-US" dirty="0" smtClean="0"/>
              <a:t>down</a:t>
            </a:r>
          </a:p>
          <a:p>
            <a:pPr lvl="2"/>
            <a:r>
              <a:rPr lang="en-US" dirty="0" smtClean="0"/>
              <a:t>Make: AG </a:t>
            </a:r>
            <a:r>
              <a:rPr lang="en-US" b="1" dirty="0" smtClean="0"/>
              <a:t>cause</a:t>
            </a:r>
            <a:r>
              <a:rPr lang="en-US" dirty="0" smtClean="0"/>
              <a:t> TH to do </a:t>
            </a:r>
            <a:r>
              <a:rPr lang="en-US" dirty="0" err="1" smtClean="0"/>
              <a:t>sth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I </a:t>
            </a:r>
            <a:r>
              <a:rPr lang="en-US" dirty="0"/>
              <a:t>cooked duck for </a:t>
            </a:r>
            <a:r>
              <a:rPr lang="en-US" dirty="0" smtClean="0"/>
              <a:t>her</a:t>
            </a:r>
          </a:p>
          <a:p>
            <a:pPr lvl="2"/>
            <a:r>
              <a:rPr lang="en-US" dirty="0" smtClean="0"/>
              <a:t>Make: AG cook TH for REC</a:t>
            </a:r>
            <a:endParaRPr lang="en-US" dirty="0"/>
          </a:p>
          <a:p>
            <a:pPr lvl="1"/>
            <a:r>
              <a:rPr lang="en-US" dirty="0"/>
              <a:t>I cooked the duck she </a:t>
            </a:r>
            <a:r>
              <a:rPr lang="en-US" dirty="0" smtClean="0"/>
              <a:t>owned</a:t>
            </a:r>
          </a:p>
          <a:p>
            <a:pPr lvl="2"/>
            <a:r>
              <a:rPr lang="en-US" dirty="0" smtClean="0"/>
              <a:t>Make: AG cook TH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I magically turned her into a </a:t>
            </a:r>
            <a:r>
              <a:rPr lang="en-US" dirty="0" smtClean="0"/>
              <a:t>duck</a:t>
            </a:r>
          </a:p>
          <a:p>
            <a:pPr lvl="2"/>
            <a:r>
              <a:rPr lang="en-US" dirty="0" smtClean="0"/>
              <a:t>Duck: animal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29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Ambiguity: 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“I made her duck”</a:t>
            </a:r>
          </a:p>
          <a:p>
            <a:r>
              <a:rPr lang="en-US" dirty="0"/>
              <a:t>Means....</a:t>
            </a:r>
          </a:p>
          <a:p>
            <a:pPr lvl="1"/>
            <a:r>
              <a:rPr lang="en-US" dirty="0"/>
              <a:t>I caused her to duck </a:t>
            </a:r>
            <a:r>
              <a:rPr lang="en-US" dirty="0" smtClean="0"/>
              <a:t>down</a:t>
            </a:r>
          </a:p>
          <a:p>
            <a:pPr lvl="2"/>
            <a:r>
              <a:rPr lang="en-US" dirty="0" smtClean="0"/>
              <a:t>Make: AG </a:t>
            </a:r>
            <a:r>
              <a:rPr lang="en-US" b="1" dirty="0" smtClean="0"/>
              <a:t>cause</a:t>
            </a:r>
            <a:r>
              <a:rPr lang="en-US" dirty="0" smtClean="0"/>
              <a:t> TH to do </a:t>
            </a:r>
            <a:r>
              <a:rPr lang="en-US" dirty="0" err="1" smtClean="0"/>
              <a:t>sth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I </a:t>
            </a:r>
            <a:r>
              <a:rPr lang="en-US" dirty="0"/>
              <a:t>cooked duck for </a:t>
            </a:r>
            <a:r>
              <a:rPr lang="en-US" dirty="0" smtClean="0"/>
              <a:t>her</a:t>
            </a:r>
          </a:p>
          <a:p>
            <a:pPr lvl="2"/>
            <a:r>
              <a:rPr lang="en-US" dirty="0" smtClean="0"/>
              <a:t>Make: AG cook TH for REC</a:t>
            </a:r>
            <a:endParaRPr lang="en-US" dirty="0"/>
          </a:p>
          <a:p>
            <a:pPr lvl="1"/>
            <a:r>
              <a:rPr lang="en-US" dirty="0"/>
              <a:t>I cooked the duck she </a:t>
            </a:r>
            <a:r>
              <a:rPr lang="en-US" dirty="0" smtClean="0"/>
              <a:t>owned</a:t>
            </a:r>
          </a:p>
          <a:p>
            <a:pPr lvl="2"/>
            <a:r>
              <a:rPr lang="en-US" dirty="0" smtClean="0"/>
              <a:t>Make: AG cook TH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I magically turned her into a </a:t>
            </a:r>
            <a:r>
              <a:rPr lang="en-US" dirty="0" smtClean="0"/>
              <a:t>duck</a:t>
            </a:r>
          </a:p>
          <a:p>
            <a:pPr lvl="2"/>
            <a:r>
              <a:rPr lang="en-US" dirty="0" smtClean="0"/>
              <a:t>Duck: animal</a:t>
            </a:r>
          </a:p>
          <a:p>
            <a:pPr lvl="1"/>
            <a:r>
              <a:rPr lang="en-US" dirty="0"/>
              <a:t>I made the (carved) duck she has</a:t>
            </a:r>
          </a:p>
          <a:p>
            <a:pPr lvl="2"/>
            <a:r>
              <a:rPr lang="en-US" dirty="0"/>
              <a:t>Duck: duck-shaped figurine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418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Ambiguity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Pervasive</a:t>
            </a:r>
          </a:p>
          <a:p>
            <a:r>
              <a:rPr lang="en-US" dirty="0" smtClean="0"/>
              <a:t>Pernicious</a:t>
            </a:r>
          </a:p>
          <a:p>
            <a:r>
              <a:rPr lang="en-US" dirty="0" smtClean="0"/>
              <a:t>Particularly challenging for computational systems</a:t>
            </a:r>
          </a:p>
        </p:txBody>
      </p:sp>
    </p:spTree>
    <p:extLst>
      <p:ext uri="{BB962C8B-B14F-4D97-AF65-F5344CB8AC3E}">
        <p14:creationId xmlns:p14="http://schemas.microsoft.com/office/powerpoint/2010/main" val="4223624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Ambiguity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Pervasive</a:t>
            </a:r>
          </a:p>
          <a:p>
            <a:r>
              <a:rPr lang="en-US" dirty="0" smtClean="0"/>
              <a:t>Pernicious</a:t>
            </a:r>
          </a:p>
          <a:p>
            <a:r>
              <a:rPr lang="en-US" dirty="0" smtClean="0"/>
              <a:t>Particularly challenging for computational systems</a:t>
            </a:r>
          </a:p>
          <a:p>
            <a:r>
              <a:rPr lang="en-US" dirty="0" smtClean="0"/>
              <a:t>Problem we will return to again and again in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66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http://</a:t>
            </a:r>
            <a:r>
              <a:rPr lang="en-US" sz="2000" dirty="0" err="1" smtClean="0"/>
              <a:t>courses.washington.edu</a:t>
            </a:r>
            <a:r>
              <a:rPr lang="en-US" sz="2000" dirty="0" smtClean="0"/>
              <a:t>/ling571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2181204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322388" y="1524000"/>
            <a:ext cx="6499225" cy="17256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Syntax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22388" y="3298825"/>
            <a:ext cx="6499225" cy="917575"/>
          </a:xfrm>
        </p:spPr>
        <p:txBody>
          <a:bodyPr>
            <a:normAutofit fontScale="850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Ling 571</a:t>
            </a:r>
            <a:endParaRPr lang="en-US" dirty="0"/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Deep Processing Techniques for Natural </a:t>
            </a:r>
            <a:r>
              <a:rPr lang="en-US" dirty="0"/>
              <a:t>Language Processing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January </a:t>
            </a:r>
            <a:r>
              <a:rPr lang="en-US" dirty="0"/>
              <a:t>5</a:t>
            </a:r>
            <a:r>
              <a:rPr lang="en-US" dirty="0" smtClean="0"/>
              <a:t>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831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News Gothic MT" charset="0"/>
              </a:rPr>
              <a:t>Roadmap</a:t>
            </a:r>
          </a:p>
        </p:txBody>
      </p:sp>
      <p:sp>
        <p:nvSpPr>
          <p:cNvPr id="307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News Gothic MT" charset="0"/>
              </a:rPr>
              <a:t>Sentence Structure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News Gothic MT" charset="0"/>
              </a:rPr>
              <a:t>Motivation: More than a bag of words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News Gothic MT" charset="0"/>
              </a:rPr>
              <a:t>Constituency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News Gothic MT" charset="0"/>
              </a:rPr>
              <a:t>Representation: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News Gothic MT" charset="0"/>
              </a:rPr>
              <a:t>Context-free grammars</a:t>
            </a:r>
          </a:p>
          <a:p>
            <a:pPr lvl="2">
              <a:lnSpc>
                <a:spcPct val="90000"/>
              </a:lnSpc>
            </a:pPr>
            <a:r>
              <a:rPr lang="en-US" dirty="0" smtClean="0">
                <a:latin typeface="News Gothic MT" charset="0"/>
              </a:rPr>
              <a:t>Formal definition of context free grammars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News Gothic MT" charset="0"/>
              </a:rPr>
              <a:t>Chomsky hierarchy </a:t>
            </a:r>
            <a:endParaRPr lang="en-US" dirty="0" smtClean="0">
              <a:latin typeface="News Gothic MT" charset="0"/>
            </a:endParaRPr>
          </a:p>
          <a:p>
            <a:pPr lvl="2">
              <a:lnSpc>
                <a:spcPct val="90000"/>
              </a:lnSpc>
            </a:pPr>
            <a:r>
              <a:rPr lang="en-US" dirty="0" smtClean="0">
                <a:latin typeface="News Gothic MT" charset="0"/>
              </a:rPr>
              <a:t>Why not finite state?</a:t>
            </a:r>
          </a:p>
          <a:p>
            <a:pPr lvl="3">
              <a:lnSpc>
                <a:spcPct val="90000"/>
              </a:lnSpc>
            </a:pPr>
            <a:endParaRPr lang="en-US" dirty="0">
              <a:latin typeface="News Gothic MT" charset="0"/>
            </a:endParaRPr>
          </a:p>
          <a:p>
            <a:pPr lvl="2">
              <a:lnSpc>
                <a:spcPct val="90000"/>
              </a:lnSpc>
            </a:pPr>
            <a:r>
              <a:rPr lang="en-US" dirty="0">
                <a:latin typeface="News Gothic MT" charset="0"/>
              </a:rPr>
              <a:t>Aside</a:t>
            </a:r>
            <a:r>
              <a:rPr lang="en-US" dirty="0" smtClean="0">
                <a:latin typeface="News Gothic MT" charset="0"/>
              </a:rPr>
              <a:t>: Context-sensitivity</a:t>
            </a:r>
            <a:endParaRPr lang="en-US" dirty="0">
              <a:latin typeface="News Gothic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920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News Gothic MT" charset="0"/>
              </a:rPr>
              <a:t>More than a Bag of Words</a:t>
            </a:r>
          </a:p>
        </p:txBody>
      </p:sp>
      <p:sp>
        <p:nvSpPr>
          <p:cNvPr id="409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News Gothic MT" charset="0"/>
              </a:rPr>
              <a:t>Sentences are structured:</a:t>
            </a:r>
          </a:p>
          <a:p>
            <a:pPr lvl="1"/>
            <a:r>
              <a:rPr lang="en-US">
                <a:latin typeface="News Gothic MT" charset="0"/>
              </a:rPr>
              <a:t>Impacts meaning:</a:t>
            </a:r>
          </a:p>
          <a:p>
            <a:pPr lvl="2"/>
            <a:r>
              <a:rPr lang="en-US">
                <a:latin typeface="News Gothic MT" charset="0"/>
              </a:rPr>
              <a:t>Dog bites man vs man bites dog</a:t>
            </a:r>
          </a:p>
          <a:p>
            <a:pPr lvl="2"/>
            <a:endParaRPr lang="en-US">
              <a:latin typeface="News Gothic MT" charset="0"/>
            </a:endParaRPr>
          </a:p>
          <a:p>
            <a:pPr lvl="1"/>
            <a:r>
              <a:rPr lang="en-US">
                <a:latin typeface="News Gothic MT" charset="0"/>
              </a:rPr>
              <a:t>Impacts acceptability:</a:t>
            </a:r>
          </a:p>
          <a:p>
            <a:pPr lvl="2"/>
            <a:r>
              <a:rPr lang="en-US">
                <a:latin typeface="News Gothic MT" charset="0"/>
              </a:rPr>
              <a:t>Dog man bites</a:t>
            </a:r>
          </a:p>
          <a:p>
            <a:pPr lvl="3">
              <a:buFontTx/>
              <a:buNone/>
            </a:pPr>
            <a:endParaRPr lang="en-US">
              <a:latin typeface="News Gothic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350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News Gothic MT" charset="0"/>
              </a:rPr>
              <a:t>Constituency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News Gothic MT" charset="0"/>
              </a:rPr>
              <a:t>Constituents: basic units of sentences</a:t>
            </a:r>
          </a:p>
          <a:p>
            <a:pPr lvl="1"/>
            <a:r>
              <a:rPr lang="en-US" dirty="0">
                <a:latin typeface="News Gothic MT" charset="0"/>
              </a:rPr>
              <a:t>word or group of words that </a:t>
            </a:r>
            <a:r>
              <a:rPr lang="en-US" dirty="0" smtClean="0">
                <a:latin typeface="News Gothic MT" charset="0"/>
              </a:rPr>
              <a:t>acts </a:t>
            </a:r>
            <a:r>
              <a:rPr lang="en-US" dirty="0">
                <a:latin typeface="News Gothic MT" charset="0"/>
              </a:rPr>
              <a:t>as a single unit</a:t>
            </a:r>
          </a:p>
          <a:p>
            <a:pPr lvl="1"/>
            <a:endParaRPr lang="en-US" dirty="0">
              <a:latin typeface="News Gothic MT" charset="0"/>
            </a:endParaRPr>
          </a:p>
          <a:p>
            <a:pPr lvl="1"/>
            <a:r>
              <a:rPr lang="en-US" dirty="0">
                <a:latin typeface="News Gothic MT" charset="0"/>
              </a:rPr>
              <a:t>Phrases:</a:t>
            </a:r>
          </a:p>
          <a:p>
            <a:pPr lvl="2"/>
            <a:r>
              <a:rPr lang="en-US" dirty="0">
                <a:latin typeface="News Gothic MT" charset="0"/>
              </a:rPr>
              <a:t>Noun phrase (NP), verb phrase (VP), prepositional phrase (PP), </a:t>
            </a:r>
            <a:r>
              <a:rPr lang="en-US" dirty="0" err="1">
                <a:latin typeface="News Gothic MT" charset="0"/>
              </a:rPr>
              <a:t>etc</a:t>
            </a:r>
            <a:endParaRPr lang="en-US" dirty="0">
              <a:latin typeface="News Gothic MT" charset="0"/>
            </a:endParaRPr>
          </a:p>
          <a:p>
            <a:pPr lvl="2"/>
            <a:endParaRPr lang="en-US" dirty="0">
              <a:latin typeface="News Gothic MT" charset="0"/>
            </a:endParaRPr>
          </a:p>
          <a:p>
            <a:pPr lvl="2"/>
            <a:r>
              <a:rPr lang="en-US" dirty="0">
                <a:latin typeface="News Gothic MT" charset="0"/>
              </a:rPr>
              <a:t>Single unit: type determined by head  (e.g., N-&gt;NP)</a:t>
            </a:r>
          </a:p>
          <a:p>
            <a:pPr lvl="1"/>
            <a:endParaRPr lang="en-US" dirty="0">
              <a:latin typeface="News Gothic MT" charset="0"/>
            </a:endParaRPr>
          </a:p>
          <a:p>
            <a:endParaRPr lang="en-US" dirty="0">
              <a:latin typeface="News Gothic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73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News Gothic MT" charset="0"/>
              </a:rPr>
              <a:t>Constituency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How can we tell what units are constituents?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On September seventeenth, I’d like to fly from Sea-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Tac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 Airport to Denver.</a:t>
            </a:r>
          </a:p>
          <a:p>
            <a:pPr marL="0" indent="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None/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2950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&amp; Intelligence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Turing Test: (</a:t>
            </a:r>
            <a:r>
              <a:rPr lang="en-US" dirty="0" smtClean="0"/>
              <a:t>1950) </a:t>
            </a:r>
            <a:r>
              <a:rPr lang="en-US" dirty="0"/>
              <a:t>– Operationalize intelligence</a:t>
            </a:r>
          </a:p>
          <a:p>
            <a:pPr lvl="1"/>
            <a:r>
              <a:rPr lang="en-US" dirty="0"/>
              <a:t>Two contestants: human, computer</a:t>
            </a:r>
          </a:p>
          <a:p>
            <a:pPr lvl="1"/>
            <a:r>
              <a:rPr lang="en-US" dirty="0"/>
              <a:t>Judge: </a:t>
            </a:r>
            <a:r>
              <a:rPr lang="en-US" dirty="0" smtClean="0"/>
              <a:t>human</a:t>
            </a:r>
            <a:endParaRPr lang="en-US" dirty="0"/>
          </a:p>
          <a:p>
            <a:pPr lvl="1"/>
            <a:r>
              <a:rPr lang="en-US" dirty="0"/>
              <a:t>Test: Interact via text questions</a:t>
            </a:r>
          </a:p>
          <a:p>
            <a:pPr lvl="1"/>
            <a:r>
              <a:rPr lang="en-US" dirty="0" smtClean="0"/>
              <a:t>Question: Can you tell which contestant is human?</a:t>
            </a:r>
            <a:endParaRPr lang="en-US" dirty="0"/>
          </a:p>
          <a:p>
            <a:r>
              <a:rPr lang="en-US" dirty="0"/>
              <a:t>Crucially requires language use and understanding</a:t>
            </a:r>
          </a:p>
        </p:txBody>
      </p:sp>
    </p:spTree>
    <p:extLst>
      <p:ext uri="{BB962C8B-B14F-4D97-AF65-F5344CB8AC3E}">
        <p14:creationId xmlns:p14="http://schemas.microsoft.com/office/powerpoint/2010/main" val="3879056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News Gothic MT" charset="0"/>
              </a:rPr>
              <a:t>Constituency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How can we tell what units are constituents?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On September seventeenth, I’d like to fly from Sea-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Tac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 Airport to Denver.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September seventeenth</a:t>
            </a:r>
          </a:p>
          <a:p>
            <a:pPr marL="0" indent="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None/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0964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News Gothic MT" charset="0"/>
              </a:rPr>
              <a:t>Constituency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How can we tell what units are constituents?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On September seventeenth, I’d like to fly from Sea-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Tac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 Airport to Denver.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September seventeenth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On September seventeenth</a:t>
            </a:r>
          </a:p>
          <a:p>
            <a:pPr marL="0" indent="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None/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8283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News Gothic MT" charset="0"/>
              </a:rPr>
              <a:t>Constituency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How can we tell what units are constituents?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On September seventeenth, I’d like to fly from Sea-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Tac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 Airport to Denver.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September seventeenth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On September seventeen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Sea-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Tac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 Airport</a:t>
            </a:r>
          </a:p>
          <a:p>
            <a:pPr marL="0" indent="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None/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6405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News Gothic MT" charset="0"/>
              </a:rPr>
              <a:t>Constituency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How can we tell what units are constituents?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On September seventeenth, I’d like to fly from Sea-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Tac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 Airport to Denver.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September seventeenth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On September seventeen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Sea-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Tac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 Airport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from Sea-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Tac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 Airport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ea typeface="+mn-ea"/>
            </a:endParaRPr>
          </a:p>
          <a:p>
            <a:pPr marL="0" indent="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None/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8988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News Gothic MT" charset="0"/>
              </a:rPr>
              <a:t>Constituency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Appear in similar contexts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PPs, NPs, PPs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ea typeface="+mn-ea"/>
            </a:endParaRP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Preposed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 or Postposed constructions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On September seventeenth, I’d like to fly from Sea-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Tac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 Airport to Denver.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ea typeface="+mn-ea"/>
            </a:endParaRPr>
          </a:p>
          <a:p>
            <a:pPr lvl="2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21900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News Gothic MT" charset="0"/>
              </a:rPr>
              <a:t>Constituency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Appear in similar contexts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PPs, NPs, PPs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ea typeface="+mn-ea"/>
            </a:endParaRP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Preposed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 or Postposed constructions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On September seventeenth, I’d like to fly from Sea-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Tac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 Airport to Denver.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I’d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like to fly from Sea-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Tac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 Airport to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Denver on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September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seventeenth.</a:t>
            </a:r>
          </a:p>
          <a:p>
            <a:pPr lvl="2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0518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News Gothic MT" charset="0"/>
              </a:rPr>
              <a:t>Constituency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Appear in similar contexts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PPs, NPs, PPs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ea typeface="+mn-ea"/>
            </a:endParaRP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Preposed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 or Postposed constructions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On September seventeenth, I’d like to fly from Sea-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Tac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 Airport to Denver.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I’d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like to fly from Sea-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Tac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 Airport to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Denver on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September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seventeenth.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Must move as unit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ea typeface="+mn-ea"/>
            </a:endParaRPr>
          </a:p>
          <a:p>
            <a:pPr lvl="2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*On I’d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like to fly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September seventeenth from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Sea-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Tac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 Airport to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Denver.</a:t>
            </a:r>
          </a:p>
          <a:p>
            <a:pPr lvl="2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31898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News Gothic MT" charset="0"/>
              </a:rPr>
              <a:t>Constituency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Appear in similar contexts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PPs, NPs, PPs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ea typeface="+mn-ea"/>
            </a:endParaRP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Preposed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 or Postposed constructions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On September seventeenth, I’d like to fly from Sea-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Tac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 Airport to Denver.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I’d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like to fly from Sea-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Tac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 Airport to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Denver on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September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seventeenth.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Must move as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unit</a:t>
            </a:r>
          </a:p>
          <a:p>
            <a:pPr lvl="2">
              <a:defRPr/>
            </a:pPr>
            <a:r>
              <a:rPr lang="en-US" dirty="0"/>
              <a:t>*On I’d like to fly September seventeenth from Sea-</a:t>
            </a:r>
            <a:r>
              <a:rPr lang="en-US" dirty="0" err="1"/>
              <a:t>Tac</a:t>
            </a:r>
            <a:r>
              <a:rPr lang="en-US" dirty="0"/>
              <a:t> Airport to Denver.</a:t>
            </a:r>
          </a:p>
          <a:p>
            <a:pPr lvl="2">
              <a:defRPr/>
            </a:pPr>
            <a:r>
              <a:rPr lang="en-US" dirty="0"/>
              <a:t>*I</a:t>
            </a:r>
            <a:r>
              <a:rPr lang="fr-FR" dirty="0"/>
              <a:t>’</a:t>
            </a:r>
            <a:r>
              <a:rPr lang="en-US" dirty="0"/>
              <a:t>d like to fly on September from Sea-</a:t>
            </a:r>
            <a:r>
              <a:rPr lang="en-US" dirty="0" err="1"/>
              <a:t>Tac</a:t>
            </a:r>
            <a:r>
              <a:rPr lang="en-US" dirty="0"/>
              <a:t> airport to Denver seventeenth. </a:t>
            </a:r>
          </a:p>
        </p:txBody>
      </p:sp>
    </p:spTree>
    <p:extLst>
      <p:ext uri="{BB962C8B-B14F-4D97-AF65-F5344CB8AC3E}">
        <p14:creationId xmlns:p14="http://schemas.microsoft.com/office/powerpoint/2010/main" val="131103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News Gothic MT" charset="0"/>
              </a:rPr>
              <a:t>Representing Sentence Structure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News Gothic MT" charset="0"/>
              </a:rPr>
              <a:t>Captures constituent structure</a:t>
            </a:r>
          </a:p>
          <a:p>
            <a:pPr lvl="1"/>
            <a:r>
              <a:rPr lang="en-US">
                <a:latin typeface="News Gothic MT" charset="0"/>
              </a:rPr>
              <a:t>Basic units</a:t>
            </a:r>
          </a:p>
          <a:p>
            <a:pPr lvl="2"/>
            <a:r>
              <a:rPr lang="en-US">
                <a:latin typeface="News Gothic MT" charset="0"/>
              </a:rPr>
              <a:t>Phrases</a:t>
            </a:r>
          </a:p>
          <a:p>
            <a:pPr lvl="1"/>
            <a:endParaRPr lang="en-US">
              <a:latin typeface="News Gothic MT" charset="0"/>
            </a:endParaRPr>
          </a:p>
          <a:p>
            <a:pPr lvl="1"/>
            <a:r>
              <a:rPr lang="en-US">
                <a:latin typeface="News Gothic MT" charset="0"/>
              </a:rPr>
              <a:t>Subcategorization</a:t>
            </a:r>
          </a:p>
          <a:p>
            <a:pPr lvl="2"/>
            <a:r>
              <a:rPr lang="en-US">
                <a:latin typeface="News Gothic MT" charset="0"/>
              </a:rPr>
              <a:t>Argument structure </a:t>
            </a:r>
          </a:p>
          <a:p>
            <a:pPr lvl="3"/>
            <a:r>
              <a:rPr lang="en-US">
                <a:latin typeface="News Gothic MT" charset="0"/>
              </a:rPr>
              <a:t>Components expected by verbs</a:t>
            </a:r>
          </a:p>
          <a:p>
            <a:pPr lvl="1"/>
            <a:endParaRPr lang="en-US">
              <a:latin typeface="News Gothic MT" charset="0"/>
            </a:endParaRPr>
          </a:p>
          <a:p>
            <a:pPr lvl="1"/>
            <a:r>
              <a:rPr lang="en-US">
                <a:latin typeface="News Gothic MT" charset="0"/>
              </a:rPr>
              <a:t>Hierarchical</a:t>
            </a:r>
          </a:p>
          <a:p>
            <a:endParaRPr lang="en-US">
              <a:latin typeface="News Gothic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0869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News Gothic MT" charset="0"/>
              </a:rPr>
              <a:t>Representation:</a:t>
            </a:r>
            <a:br>
              <a:rPr lang="en-US" sz="4000">
                <a:latin typeface="News Gothic MT" charset="0"/>
              </a:rPr>
            </a:br>
            <a:r>
              <a:rPr lang="en-US" sz="4000">
                <a:latin typeface="News Gothic MT" charset="0"/>
              </a:rPr>
              <a:t>Context-free Grammars</a:t>
            </a:r>
          </a:p>
        </p:txBody>
      </p:sp>
      <p:sp>
        <p:nvSpPr>
          <p:cNvPr id="7170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/>
          <a:lstStyle/>
          <a:p>
            <a:r>
              <a:rPr lang="en-US" dirty="0">
                <a:latin typeface="News Gothic MT" charset="0"/>
              </a:rPr>
              <a:t>CFGs: 4-tuple</a:t>
            </a:r>
          </a:p>
          <a:p>
            <a:pPr lvl="1"/>
            <a:r>
              <a:rPr lang="en-US" dirty="0">
                <a:latin typeface="News Gothic MT" charset="0"/>
              </a:rPr>
              <a:t>A set of terminal symbols: </a:t>
            </a:r>
            <a:r>
              <a:rPr lang="el-GR" dirty="0">
                <a:latin typeface="News Gothic MT" charset="0"/>
                <a:cs typeface="Arial" charset="0"/>
              </a:rPr>
              <a:t>Σ</a:t>
            </a:r>
          </a:p>
          <a:p>
            <a:pPr lvl="1"/>
            <a:r>
              <a:rPr lang="en-US" dirty="0">
                <a:latin typeface="News Gothic MT" charset="0"/>
              </a:rPr>
              <a:t>A set of non-terminal symbols: N</a:t>
            </a:r>
          </a:p>
          <a:p>
            <a:pPr lvl="1"/>
            <a:r>
              <a:rPr lang="en-US" dirty="0">
                <a:latin typeface="News Gothic MT" charset="0"/>
              </a:rPr>
              <a:t>A set of productions P: of the form A -&gt; </a:t>
            </a:r>
            <a:r>
              <a:rPr lang="el-GR" dirty="0">
                <a:latin typeface="News Gothic MT" charset="0"/>
                <a:cs typeface="Arial" charset="0"/>
              </a:rPr>
              <a:t>α</a:t>
            </a:r>
          </a:p>
          <a:p>
            <a:pPr lvl="2"/>
            <a:r>
              <a:rPr lang="en-US" dirty="0">
                <a:latin typeface="News Gothic MT" charset="0"/>
              </a:rPr>
              <a:t>Where A is a non-terminal and </a:t>
            </a:r>
            <a:r>
              <a:rPr lang="el-GR" dirty="0">
                <a:latin typeface="News Gothic MT" charset="0"/>
                <a:cs typeface="Arial" charset="0"/>
              </a:rPr>
              <a:t>α</a:t>
            </a:r>
            <a:r>
              <a:rPr lang="en-US" dirty="0">
                <a:latin typeface="News Gothic MT" charset="0"/>
                <a:cs typeface="Arial" charset="0"/>
              </a:rPr>
              <a:t> in (</a:t>
            </a:r>
            <a:r>
              <a:rPr lang="el-GR" dirty="0">
                <a:latin typeface="News Gothic MT" charset="0"/>
                <a:cs typeface="Arial" charset="0"/>
              </a:rPr>
              <a:t>Σ</a:t>
            </a:r>
            <a:r>
              <a:rPr lang="en-US" dirty="0">
                <a:latin typeface="News Gothic MT" charset="0"/>
                <a:cs typeface="Arial" charset="0"/>
              </a:rPr>
              <a:t> U N)*</a:t>
            </a:r>
            <a:endParaRPr lang="el-GR" dirty="0">
              <a:latin typeface="News Gothic MT" charset="0"/>
              <a:cs typeface="Arial" charset="0"/>
            </a:endParaRPr>
          </a:p>
          <a:p>
            <a:pPr lvl="1"/>
            <a:r>
              <a:rPr lang="en-US" dirty="0">
                <a:latin typeface="News Gothic MT" charset="0"/>
              </a:rPr>
              <a:t>A designated start symbol </a:t>
            </a:r>
            <a:r>
              <a:rPr lang="en-US" dirty="0" smtClean="0">
                <a:latin typeface="News Gothic MT" charset="0"/>
              </a:rPr>
              <a:t>S</a:t>
            </a:r>
            <a:endParaRPr lang="en-US" dirty="0">
              <a:latin typeface="News Gothic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835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of Turing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55654" cy="4343400"/>
          </a:xfrm>
        </p:spPr>
        <p:txBody>
          <a:bodyPr>
            <a:normAutofit/>
          </a:bodyPr>
          <a:lstStyle/>
          <a:p>
            <a:r>
              <a:rPr lang="en-US" dirty="0"/>
              <a:t>ELIZA (</a:t>
            </a:r>
            <a:r>
              <a:rPr lang="en-US" dirty="0" err="1"/>
              <a:t>Weizenbaum</a:t>
            </a:r>
            <a:r>
              <a:rPr lang="en-US" dirty="0"/>
              <a:t> 1966)</a:t>
            </a:r>
          </a:p>
          <a:p>
            <a:pPr lvl="1"/>
            <a:r>
              <a:rPr lang="en-US" dirty="0"/>
              <a:t>Simulates </a:t>
            </a:r>
            <a:r>
              <a:rPr lang="en-US" dirty="0" err="1"/>
              <a:t>Rogerian</a:t>
            </a:r>
            <a:r>
              <a:rPr lang="en-US" dirty="0"/>
              <a:t> therapist </a:t>
            </a:r>
          </a:p>
          <a:p>
            <a:pPr lvl="2"/>
            <a:r>
              <a:rPr lang="en-US" dirty="0"/>
              <a:t>User: You are like my father in some ways</a:t>
            </a:r>
          </a:p>
          <a:p>
            <a:pPr lvl="2"/>
            <a:r>
              <a:rPr lang="en-US" dirty="0"/>
              <a:t>ELIZA: WHAT RESEMBLANCE DO YOU SEE</a:t>
            </a:r>
          </a:p>
          <a:p>
            <a:pPr lvl="2"/>
            <a:r>
              <a:rPr lang="en-US" dirty="0"/>
              <a:t>User: You are not very aggressive</a:t>
            </a:r>
          </a:p>
          <a:p>
            <a:pPr lvl="2"/>
            <a:r>
              <a:rPr lang="en-US" dirty="0"/>
              <a:t>ELIZA: WHAT MAKES YOU THINK I AM NOT AGGRESSIVE...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718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News Gothic MT" charset="0"/>
              </a:rPr>
              <a:t>Representation:</a:t>
            </a:r>
            <a:br>
              <a:rPr lang="en-US" sz="4000">
                <a:latin typeface="News Gothic MT" charset="0"/>
              </a:rPr>
            </a:br>
            <a:r>
              <a:rPr lang="en-US" sz="4000">
                <a:latin typeface="News Gothic MT" charset="0"/>
              </a:rPr>
              <a:t>Context-free Grammars</a:t>
            </a:r>
          </a:p>
        </p:txBody>
      </p:sp>
      <p:sp>
        <p:nvSpPr>
          <p:cNvPr id="7170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/>
          <a:lstStyle/>
          <a:p>
            <a:r>
              <a:rPr lang="en-US">
                <a:latin typeface="News Gothic MT" charset="0"/>
              </a:rPr>
              <a:t>CFGs: 4-tuple</a:t>
            </a:r>
          </a:p>
          <a:p>
            <a:pPr lvl="1"/>
            <a:r>
              <a:rPr lang="en-US">
                <a:latin typeface="News Gothic MT" charset="0"/>
              </a:rPr>
              <a:t>A set of terminal symbols: </a:t>
            </a:r>
            <a:r>
              <a:rPr lang="el-GR">
                <a:latin typeface="News Gothic MT" charset="0"/>
                <a:cs typeface="Arial" charset="0"/>
              </a:rPr>
              <a:t>Σ</a:t>
            </a:r>
          </a:p>
          <a:p>
            <a:pPr lvl="1"/>
            <a:r>
              <a:rPr lang="en-US">
                <a:latin typeface="News Gothic MT" charset="0"/>
              </a:rPr>
              <a:t>A set of non-terminal symbols: N</a:t>
            </a:r>
          </a:p>
          <a:p>
            <a:pPr lvl="1"/>
            <a:r>
              <a:rPr lang="en-US">
                <a:latin typeface="News Gothic MT" charset="0"/>
              </a:rPr>
              <a:t>A set of productions P: of the form A -&gt; </a:t>
            </a:r>
            <a:r>
              <a:rPr lang="el-GR">
                <a:latin typeface="News Gothic MT" charset="0"/>
                <a:cs typeface="Arial" charset="0"/>
              </a:rPr>
              <a:t>α</a:t>
            </a:r>
          </a:p>
          <a:p>
            <a:pPr lvl="2"/>
            <a:r>
              <a:rPr lang="en-US">
                <a:latin typeface="News Gothic MT" charset="0"/>
              </a:rPr>
              <a:t>Where A is a non-terminal and </a:t>
            </a:r>
            <a:r>
              <a:rPr lang="el-GR">
                <a:latin typeface="News Gothic MT" charset="0"/>
                <a:cs typeface="Arial" charset="0"/>
              </a:rPr>
              <a:t>α</a:t>
            </a:r>
            <a:r>
              <a:rPr lang="en-US">
                <a:latin typeface="News Gothic MT" charset="0"/>
                <a:cs typeface="Arial" charset="0"/>
              </a:rPr>
              <a:t> in (</a:t>
            </a:r>
            <a:r>
              <a:rPr lang="el-GR">
                <a:latin typeface="News Gothic MT" charset="0"/>
                <a:cs typeface="Arial" charset="0"/>
              </a:rPr>
              <a:t>Σ</a:t>
            </a:r>
            <a:r>
              <a:rPr lang="en-US">
                <a:latin typeface="News Gothic MT" charset="0"/>
                <a:cs typeface="Arial" charset="0"/>
              </a:rPr>
              <a:t> U N)*</a:t>
            </a:r>
            <a:endParaRPr lang="el-GR">
              <a:latin typeface="News Gothic MT" charset="0"/>
              <a:cs typeface="Arial" charset="0"/>
            </a:endParaRPr>
          </a:p>
          <a:p>
            <a:pPr lvl="1"/>
            <a:r>
              <a:rPr lang="en-US">
                <a:latin typeface="News Gothic MT" charset="0"/>
              </a:rPr>
              <a:t>A designated start symbol S</a:t>
            </a:r>
          </a:p>
          <a:p>
            <a:r>
              <a:rPr lang="en-US">
                <a:latin typeface="News Gothic MT" charset="0"/>
              </a:rPr>
              <a:t>L =W|w in </a:t>
            </a:r>
            <a:r>
              <a:rPr lang="el-GR">
                <a:latin typeface="News Gothic MT" charset="0"/>
                <a:cs typeface="Arial" charset="0"/>
              </a:rPr>
              <a:t>Σ</a:t>
            </a:r>
            <a:r>
              <a:rPr lang="en-US">
                <a:latin typeface="News Gothic MT" charset="0"/>
                <a:cs typeface="Arial" charset="0"/>
              </a:rPr>
              <a:t>* and S=&gt;*w</a:t>
            </a:r>
          </a:p>
          <a:p>
            <a:pPr lvl="1"/>
            <a:r>
              <a:rPr lang="en-US">
                <a:latin typeface="News Gothic MT" charset="0"/>
              </a:rPr>
              <a:t>Where S=&gt;*w means S derives w by some seq</a:t>
            </a:r>
          </a:p>
          <a:p>
            <a:pPr lvl="1"/>
            <a:endParaRPr lang="en-US">
              <a:latin typeface="News Gothic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631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News Gothic MT" charset="0"/>
              </a:rPr>
              <a:t>Representation:</a:t>
            </a:r>
            <a:br>
              <a:rPr lang="en-US" sz="4000">
                <a:latin typeface="News Gothic MT" charset="0"/>
              </a:rPr>
            </a:br>
            <a:r>
              <a:rPr lang="en-US" sz="4000">
                <a:latin typeface="News Gothic MT" charset="0"/>
              </a:rPr>
              <a:t>Context-free Grammars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76400"/>
            <a:ext cx="8610600" cy="2590800"/>
          </a:xfrm>
        </p:spPr>
        <p:txBody>
          <a:bodyPr rtlCol="0">
            <a:normAutofit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Partial example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l-GR" sz="24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Arial" charset="0"/>
              </a:rPr>
              <a:t>Σ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Arial" charset="0"/>
              </a:rPr>
              <a:t>: the, cat, dog, bit, bites, man</a:t>
            </a:r>
            <a:endParaRPr lang="el-GR" sz="2400" dirty="0">
              <a:solidFill>
                <a:schemeClr val="tx1">
                  <a:lumMod val="65000"/>
                  <a:lumOff val="35000"/>
                </a:schemeClr>
              </a:solidFill>
              <a:ea typeface="+mn-ea"/>
              <a:cs typeface="Arial" charset="0"/>
            </a:endParaRPr>
          </a:p>
          <a:p>
            <a:pPr lvl="1"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N: NP, VP,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AdjP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, Nom,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Det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, V, N,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Adj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,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P: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S</a:t>
            </a:r>
            <a:r>
              <a:rPr lang="en-US" sz="2400" dirty="0" smtClean="0">
                <a:sym typeface="Wingdings"/>
              </a:rPr>
              <a:t>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NP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VP; NP </a:t>
            </a:r>
            <a:r>
              <a:rPr lang="en-US" sz="2400" dirty="0" smtClean="0">
                <a:sym typeface="Wingdings"/>
              </a:rPr>
              <a:t>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Det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 Nom;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Nom</a:t>
            </a:r>
            <a:r>
              <a:rPr lang="en-US" sz="2400" dirty="0"/>
              <a:t> </a:t>
            </a:r>
            <a:r>
              <a:rPr lang="en-US" sz="2400" dirty="0" smtClean="0">
                <a:sym typeface="Wingdings"/>
              </a:rPr>
              <a:t>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N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Nom|</a:t>
            </a: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N</a:t>
            </a:r>
            <a:r>
              <a:rPr lang="en-US" sz="2400" dirty="0" smtClean="0"/>
              <a:t>;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VP</a:t>
            </a:r>
            <a:r>
              <a:rPr lang="en-US" sz="2400" dirty="0" smtClean="0">
                <a:sym typeface="Wingdings"/>
              </a:rPr>
              <a:t>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V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NP, </a:t>
            </a: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N</a:t>
            </a:r>
            <a:r>
              <a:rPr lang="en-US" sz="2400" dirty="0" err="1" smtClean="0">
                <a:sym typeface="Wingdings"/>
              </a:rPr>
              <a:t></a:t>
            </a: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cat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, </a:t>
            </a: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N</a:t>
            </a:r>
            <a:r>
              <a:rPr lang="en-US" sz="2400" dirty="0" err="1" smtClean="0">
                <a:sym typeface="Wingdings"/>
              </a:rPr>
              <a:t></a:t>
            </a: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dog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, </a:t>
            </a: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N</a:t>
            </a:r>
            <a:r>
              <a:rPr lang="en-US" sz="2400" dirty="0" err="1" smtClean="0">
                <a:sym typeface="Wingdings"/>
              </a:rPr>
              <a:t></a:t>
            </a: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man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, </a:t>
            </a: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Det</a:t>
            </a:r>
            <a:r>
              <a:rPr lang="en-US" sz="2400" dirty="0" err="1" smtClean="0">
                <a:sym typeface="Wingdings"/>
              </a:rPr>
              <a:t></a:t>
            </a: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the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, </a:t>
            </a: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V</a:t>
            </a:r>
            <a:r>
              <a:rPr lang="en-US" sz="2400" dirty="0" err="1" smtClean="0">
                <a:sym typeface="Wingdings"/>
              </a:rPr>
              <a:t></a:t>
            </a: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bit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, </a:t>
            </a: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V</a:t>
            </a:r>
            <a:r>
              <a:rPr lang="en-US" sz="2400" dirty="0" err="1" smtClean="0">
                <a:sym typeface="Wingdings"/>
              </a:rPr>
              <a:t></a:t>
            </a: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bites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ea typeface="+mn-ea"/>
            </a:endParaRPr>
          </a:p>
          <a:p>
            <a:pPr lvl="1"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S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Tx/>
              <a:buNone/>
              <a:defRPr/>
            </a:pP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ea typeface="+mn-ea"/>
              <a:cs typeface="+mn-cs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4022725" y="3671888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cs typeface="+mn-cs"/>
              </a:rPr>
              <a:t>S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184525" y="4281488"/>
            <a:ext cx="2139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cs typeface="+mn-cs"/>
              </a:rPr>
              <a:t>NP                     VP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2270125" y="4800600"/>
            <a:ext cx="379863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err="1">
                <a:cs typeface="+mn-cs"/>
              </a:rPr>
              <a:t>Det</a:t>
            </a:r>
            <a:r>
              <a:rPr lang="en-US" dirty="0">
                <a:cs typeface="+mn-cs"/>
              </a:rPr>
              <a:t>               Nom     </a:t>
            </a:r>
            <a:r>
              <a:rPr lang="en-US" dirty="0" smtClean="0">
                <a:cs typeface="+mn-cs"/>
              </a:rPr>
              <a:t>  </a:t>
            </a:r>
            <a:r>
              <a:rPr lang="en-US" dirty="0">
                <a:cs typeface="+mn-cs"/>
              </a:rPr>
              <a:t>V         NP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3641725" y="5334000"/>
            <a:ext cx="335387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cs typeface="+mn-cs"/>
              </a:rPr>
              <a:t>  N                    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>
                <a:cs typeface="+mn-cs"/>
              </a:rPr>
              <a:t>Det</a:t>
            </a:r>
            <a:r>
              <a:rPr lang="en-US" dirty="0">
                <a:cs typeface="+mn-cs"/>
              </a:rPr>
              <a:t>     Nom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6232525" y="5903913"/>
            <a:ext cx="34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N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2324100" y="6361113"/>
            <a:ext cx="463472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cs typeface="+mn-cs"/>
              </a:rPr>
              <a:t>The               dog    </a:t>
            </a:r>
            <a:r>
              <a:rPr lang="en-US" dirty="0" smtClean="0">
                <a:cs typeface="+mn-cs"/>
              </a:rPr>
              <a:t> </a:t>
            </a:r>
            <a:r>
              <a:rPr lang="en-US" dirty="0">
                <a:cs typeface="+mn-cs"/>
              </a:rPr>
              <a:t>bit        the      man</a:t>
            </a:r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 flipH="1">
            <a:off x="3505200" y="38862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 flipH="1">
            <a:off x="2667000" y="45720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>
            <a:off x="3352800" y="45720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>
            <a:off x="4267200" y="38862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 flipH="1">
            <a:off x="4876800" y="44958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>
            <a:off x="5105400" y="44958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>
            <a:off x="3962400" y="5105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>
            <a:off x="2590800" y="50292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 flipH="1">
            <a:off x="3962400" y="5562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>
            <a:off x="4876800" y="51054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2308" name="Line 20"/>
          <p:cNvSpPr>
            <a:spLocks noChangeShapeType="1"/>
          </p:cNvSpPr>
          <p:nvPr/>
        </p:nvSpPr>
        <p:spPr bwMode="auto">
          <a:xfrm>
            <a:off x="5638800" y="5029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2309" name="Line 21"/>
          <p:cNvSpPr>
            <a:spLocks noChangeShapeType="1"/>
          </p:cNvSpPr>
          <p:nvPr/>
        </p:nvSpPr>
        <p:spPr bwMode="auto">
          <a:xfrm>
            <a:off x="5638800" y="5029200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2310" name="Line 22"/>
          <p:cNvSpPr>
            <a:spLocks noChangeShapeType="1"/>
          </p:cNvSpPr>
          <p:nvPr/>
        </p:nvSpPr>
        <p:spPr bwMode="auto">
          <a:xfrm>
            <a:off x="5638800" y="56388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2311" name="Line 23"/>
          <p:cNvSpPr>
            <a:spLocks noChangeShapeType="1"/>
          </p:cNvSpPr>
          <p:nvPr/>
        </p:nvSpPr>
        <p:spPr bwMode="auto">
          <a:xfrm>
            <a:off x="6400800" y="5638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2312" name="Line 24"/>
          <p:cNvSpPr>
            <a:spLocks noChangeShapeType="1"/>
          </p:cNvSpPr>
          <p:nvPr/>
        </p:nvSpPr>
        <p:spPr bwMode="auto">
          <a:xfrm>
            <a:off x="6400800" y="6172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8184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153400" cy="1143000"/>
          </a:xfrm>
        </p:spPr>
        <p:txBody>
          <a:bodyPr/>
          <a:lstStyle/>
          <a:p>
            <a:r>
              <a:rPr lang="en-US">
                <a:latin typeface="News Gothic MT" charset="0"/>
              </a:rPr>
              <a:t>Sentence-level Knowledge: Syntax</a:t>
            </a:r>
          </a:p>
        </p:txBody>
      </p:sp>
      <p:sp>
        <p:nvSpPr>
          <p:cNvPr id="512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1066800"/>
          </a:xfrm>
        </p:spPr>
        <p:txBody>
          <a:bodyPr/>
          <a:lstStyle/>
          <a:p>
            <a:r>
              <a:rPr lang="en-US">
                <a:latin typeface="News Gothic MT" charset="0"/>
              </a:rPr>
              <a:t>Different models of language</a:t>
            </a:r>
          </a:p>
          <a:p>
            <a:pPr lvl="1"/>
            <a:r>
              <a:rPr lang="en-US">
                <a:latin typeface="News Gothic MT" charset="0"/>
              </a:rPr>
              <a:t>Specify the expressive power of a formal language</a:t>
            </a:r>
          </a:p>
        </p:txBody>
      </p:sp>
      <p:sp>
        <p:nvSpPr>
          <p:cNvPr id="9220" name="Oval 4"/>
          <p:cNvSpPr>
            <a:spLocks noChangeArrowheads="1"/>
          </p:cNvSpPr>
          <p:nvPr/>
        </p:nvSpPr>
        <p:spPr bwMode="auto">
          <a:xfrm>
            <a:off x="2209800" y="3352800"/>
            <a:ext cx="3962400" cy="3048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533400" y="2895600"/>
            <a:ext cx="14017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dirty="0">
                <a:latin typeface="Times New Roman" charset="0"/>
                <a:cs typeface="+mn-cs"/>
              </a:rPr>
              <a:t>Chomsky</a:t>
            </a:r>
          </a:p>
          <a:p>
            <a:pPr eaLnBrk="0" hangingPunct="0">
              <a:defRPr/>
            </a:pPr>
            <a:r>
              <a:rPr lang="en-US" sz="2400" dirty="0">
                <a:latin typeface="Times New Roman" charset="0"/>
                <a:cs typeface="+mn-cs"/>
              </a:rPr>
              <a:t>Hierarchy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022725" y="3241675"/>
            <a:ext cx="16541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>
                <a:latin typeface="Times New Roman" charset="0"/>
                <a:cs typeface="+mn-cs"/>
              </a:rPr>
              <a:t>Recursively</a:t>
            </a:r>
          </a:p>
          <a:p>
            <a:pPr eaLnBrk="0" hangingPunct="0">
              <a:defRPr/>
            </a:pPr>
            <a:r>
              <a:rPr lang="en-US" sz="2400">
                <a:latin typeface="Times New Roman" charset="0"/>
                <a:cs typeface="+mn-cs"/>
              </a:rPr>
              <a:t>Enumerable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5775325" y="3317875"/>
            <a:ext cx="881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>
                <a:latin typeface="Times New Roman" charset="0"/>
                <a:cs typeface="+mn-cs"/>
              </a:rPr>
              <a:t>=Any</a:t>
            </a:r>
          </a:p>
        </p:txBody>
      </p:sp>
      <p:sp>
        <p:nvSpPr>
          <p:cNvPr id="9224" name="Oval 8"/>
          <p:cNvSpPr>
            <a:spLocks noChangeArrowheads="1"/>
          </p:cNvSpPr>
          <p:nvPr/>
        </p:nvSpPr>
        <p:spPr bwMode="auto">
          <a:xfrm>
            <a:off x="2743200" y="4114800"/>
            <a:ext cx="2971800" cy="2286000"/>
          </a:xfrm>
          <a:prstGeom prst="ellips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5029200" y="3962400"/>
            <a:ext cx="283367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dirty="0">
                <a:solidFill>
                  <a:schemeClr val="accent1"/>
                </a:solidFill>
                <a:latin typeface="Times New Roman" charset="0"/>
                <a:cs typeface="+mn-cs"/>
              </a:rPr>
              <a:t>Context  = </a:t>
            </a:r>
            <a:r>
              <a:rPr lang="en-US" sz="2400" dirty="0" smtClean="0">
                <a:solidFill>
                  <a:schemeClr val="accent1"/>
                </a:solidFill>
                <a:latin typeface="Times New Roman" charset="0"/>
                <a:cs typeface="+mn-cs"/>
              </a:rPr>
              <a:t>αAβ-&gt;α</a:t>
            </a:r>
            <a:r>
              <a:rPr lang="en-US" sz="2400" dirty="0" err="1" smtClean="0">
                <a:solidFill>
                  <a:schemeClr val="accent1"/>
                </a:solidFill>
                <a:latin typeface="Times New Roman" charset="0"/>
                <a:cs typeface="+mn-cs"/>
              </a:rPr>
              <a:t>γ</a:t>
            </a:r>
            <a:r>
              <a:rPr lang="en-US" sz="2400" dirty="0" smtClean="0">
                <a:solidFill>
                  <a:schemeClr val="accent1"/>
                </a:solidFill>
                <a:latin typeface="Times New Roman" charset="0"/>
                <a:cs typeface="+mn-cs"/>
              </a:rPr>
              <a:t>β</a:t>
            </a:r>
            <a:endParaRPr lang="en-US" sz="2400" dirty="0">
              <a:solidFill>
                <a:schemeClr val="accent1"/>
              </a:solidFill>
              <a:latin typeface="Times New Roman" charset="0"/>
              <a:cs typeface="+mn-cs"/>
            </a:endParaRPr>
          </a:p>
          <a:p>
            <a:pPr eaLnBrk="0" hangingPunct="0">
              <a:defRPr/>
            </a:pPr>
            <a:r>
              <a:rPr lang="en-US" sz="2400" dirty="0">
                <a:solidFill>
                  <a:schemeClr val="accent1"/>
                </a:solidFill>
                <a:latin typeface="Times New Roman" charset="0"/>
                <a:cs typeface="+mn-cs"/>
              </a:rPr>
              <a:t>Sensitive</a:t>
            </a:r>
          </a:p>
        </p:txBody>
      </p:sp>
      <p:sp>
        <p:nvSpPr>
          <p:cNvPr id="9226" name="Oval 10"/>
          <p:cNvSpPr>
            <a:spLocks noChangeArrowheads="1"/>
          </p:cNvSpPr>
          <p:nvPr/>
        </p:nvSpPr>
        <p:spPr bwMode="auto">
          <a:xfrm>
            <a:off x="3124200" y="4419600"/>
            <a:ext cx="2286000" cy="1981200"/>
          </a:xfrm>
          <a:prstGeom prst="ellips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2400">
              <a:solidFill>
                <a:schemeClr val="accent2"/>
              </a:solidFill>
              <a:latin typeface="Times New Roman" charset="0"/>
              <a:cs typeface="+mn-cs"/>
            </a:endParaRP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2743200" y="4461011"/>
            <a:ext cx="194155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dirty="0">
                <a:solidFill>
                  <a:schemeClr val="accent2"/>
                </a:solidFill>
                <a:latin typeface="Times New Roman" charset="0"/>
                <a:cs typeface="+mn-cs"/>
              </a:rPr>
              <a:t>Context A-&gt; </a:t>
            </a:r>
            <a:r>
              <a:rPr lang="en-US" sz="2400" dirty="0" err="1" smtClean="0">
                <a:solidFill>
                  <a:schemeClr val="accent2"/>
                </a:solidFill>
                <a:latin typeface="Times New Roman" charset="0"/>
                <a:cs typeface="+mn-cs"/>
              </a:rPr>
              <a:t>γ</a:t>
            </a:r>
            <a:endParaRPr lang="en-US" sz="2400" dirty="0">
              <a:solidFill>
                <a:schemeClr val="accent2"/>
              </a:solidFill>
              <a:latin typeface="Times New Roman" charset="0"/>
              <a:cs typeface="+mn-cs"/>
            </a:endParaRPr>
          </a:p>
          <a:p>
            <a:pPr eaLnBrk="0" hangingPunct="0">
              <a:defRPr/>
            </a:pPr>
            <a:r>
              <a:rPr lang="en-US" sz="2400" dirty="0">
                <a:solidFill>
                  <a:schemeClr val="accent2"/>
                </a:solidFill>
                <a:latin typeface="Times New Roman" charset="0"/>
                <a:cs typeface="+mn-cs"/>
              </a:rPr>
              <a:t>Free</a:t>
            </a:r>
          </a:p>
        </p:txBody>
      </p:sp>
      <p:sp>
        <p:nvSpPr>
          <p:cNvPr id="9228" name="Oval 12"/>
          <p:cNvSpPr>
            <a:spLocks noChangeArrowheads="1"/>
          </p:cNvSpPr>
          <p:nvPr/>
        </p:nvSpPr>
        <p:spPr bwMode="auto">
          <a:xfrm>
            <a:off x="3810000" y="5105400"/>
            <a:ext cx="914400" cy="12954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4403725" y="5222875"/>
            <a:ext cx="23860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>
                <a:solidFill>
                  <a:srgbClr val="FF0000"/>
                </a:solidFill>
                <a:latin typeface="Times New Roman" charset="0"/>
                <a:cs typeface="+mn-cs"/>
              </a:rPr>
              <a:t>Regular     S-&gt;aB </a:t>
            </a:r>
          </a:p>
          <a:p>
            <a:pPr eaLnBrk="0" hangingPunct="0">
              <a:defRPr/>
            </a:pPr>
            <a:r>
              <a:rPr lang="en-US" sz="2400">
                <a:solidFill>
                  <a:srgbClr val="FF0000"/>
                </a:solidFill>
                <a:latin typeface="Times New Roman" charset="0"/>
                <a:cs typeface="+mn-cs"/>
              </a:rPr>
              <a:t>Expression  a*b*</a:t>
            </a:r>
          </a:p>
        </p:txBody>
      </p:sp>
      <p:graphicFrame>
        <p:nvGraphicFramePr>
          <p:cNvPr id="5133" name="Object 14"/>
          <p:cNvGraphicFramePr>
            <a:graphicFrameLocks noChangeAspect="1"/>
          </p:cNvGraphicFramePr>
          <p:nvPr/>
        </p:nvGraphicFramePr>
        <p:xfrm>
          <a:off x="6324600" y="4267200"/>
          <a:ext cx="914400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3" imgW="444307" imgH="203112" progId="Equation.3">
                  <p:embed/>
                </p:oleObj>
              </mc:Choice>
              <mc:Fallback>
                <p:oleObj name="Equation" r:id="rId3" imgW="444307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4267200"/>
                        <a:ext cx="914400" cy="41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4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5228046"/>
              </p:ext>
            </p:extLst>
          </p:nvPr>
        </p:nvGraphicFramePr>
        <p:xfrm>
          <a:off x="2971800" y="5105400"/>
          <a:ext cx="838200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5" imgW="317225" imgH="203024" progId="Equation.3">
                  <p:embed/>
                </p:oleObj>
              </mc:Choice>
              <mc:Fallback>
                <p:oleObj name="Equation" r:id="rId5" imgW="317225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5105400"/>
                        <a:ext cx="838200" cy="385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3786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News Gothic MT" charset="0"/>
              </a:rPr>
              <a:t>Representing Sentence Structure</a:t>
            </a:r>
          </a:p>
        </p:txBody>
      </p:sp>
      <p:sp>
        <p:nvSpPr>
          <p:cNvPr id="6146" name="Rectangle 3"/>
          <p:cNvSpPr>
            <a:spLocks noGrp="1" noChangeArrowheads="1"/>
          </p:cNvSpPr>
          <p:nvPr>
            <p:ph idx="1"/>
          </p:nvPr>
        </p:nvSpPr>
        <p:spPr>
          <a:xfrm>
            <a:off x="549275" y="1600200"/>
            <a:ext cx="8042275" cy="5029200"/>
          </a:xfrm>
        </p:spPr>
        <p:txBody>
          <a:bodyPr/>
          <a:lstStyle/>
          <a:p>
            <a:r>
              <a:rPr lang="en-US" dirty="0">
                <a:latin typeface="News Gothic MT" charset="0"/>
              </a:rPr>
              <a:t>Why not just Finite State Models</a:t>
            </a:r>
            <a:r>
              <a:rPr lang="en-US" dirty="0" smtClean="0">
                <a:latin typeface="News Gothic MT" charset="0"/>
              </a:rPr>
              <a:t>?</a:t>
            </a:r>
            <a:endParaRPr lang="en-US" dirty="0">
              <a:latin typeface="News Gothic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798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News Gothic MT" charset="0"/>
              </a:rPr>
              <a:t>Representing Sentence Structure</a:t>
            </a:r>
          </a:p>
        </p:txBody>
      </p:sp>
      <p:sp>
        <p:nvSpPr>
          <p:cNvPr id="6146" name="Rectangle 3"/>
          <p:cNvSpPr>
            <a:spLocks noGrp="1" noChangeArrowheads="1"/>
          </p:cNvSpPr>
          <p:nvPr>
            <p:ph idx="1"/>
          </p:nvPr>
        </p:nvSpPr>
        <p:spPr>
          <a:xfrm>
            <a:off x="549275" y="1600200"/>
            <a:ext cx="8042275" cy="5029200"/>
          </a:xfrm>
        </p:spPr>
        <p:txBody>
          <a:bodyPr/>
          <a:lstStyle/>
          <a:p>
            <a:r>
              <a:rPr lang="en-US" dirty="0">
                <a:latin typeface="News Gothic MT" charset="0"/>
              </a:rPr>
              <a:t>Why not just Finite State Models?</a:t>
            </a:r>
          </a:p>
          <a:p>
            <a:pPr lvl="1"/>
            <a:r>
              <a:rPr lang="en-US" dirty="0">
                <a:latin typeface="News Gothic MT" charset="0"/>
              </a:rPr>
              <a:t>Cannot describe </a:t>
            </a:r>
            <a:r>
              <a:rPr lang="en-US" dirty="0" smtClean="0">
                <a:latin typeface="News Gothic MT" charset="0"/>
              </a:rPr>
              <a:t>some grammatical </a:t>
            </a:r>
            <a:r>
              <a:rPr lang="en-US" dirty="0">
                <a:latin typeface="News Gothic MT" charset="0"/>
              </a:rPr>
              <a:t>phenomena</a:t>
            </a:r>
          </a:p>
          <a:p>
            <a:pPr lvl="1"/>
            <a:r>
              <a:rPr lang="en-US" dirty="0">
                <a:latin typeface="News Gothic MT" charset="0"/>
              </a:rPr>
              <a:t>Inadequate expressiveness to capture </a:t>
            </a:r>
            <a:r>
              <a:rPr lang="en-US" dirty="0" smtClean="0">
                <a:latin typeface="News Gothic MT" charset="0"/>
              </a:rPr>
              <a:t>generalization</a:t>
            </a:r>
            <a:endParaRPr lang="en-US" dirty="0">
              <a:latin typeface="News Gothic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1757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News Gothic MT" charset="0"/>
              </a:rPr>
              <a:t>Representing Sentence Structure</a:t>
            </a:r>
          </a:p>
        </p:txBody>
      </p:sp>
      <p:sp>
        <p:nvSpPr>
          <p:cNvPr id="6146" name="Rectangle 3"/>
          <p:cNvSpPr>
            <a:spLocks noGrp="1" noChangeArrowheads="1"/>
          </p:cNvSpPr>
          <p:nvPr>
            <p:ph idx="1"/>
          </p:nvPr>
        </p:nvSpPr>
        <p:spPr>
          <a:xfrm>
            <a:off x="549275" y="1600200"/>
            <a:ext cx="8042275" cy="5029200"/>
          </a:xfrm>
        </p:spPr>
        <p:txBody>
          <a:bodyPr/>
          <a:lstStyle/>
          <a:p>
            <a:r>
              <a:rPr lang="en-US" dirty="0">
                <a:latin typeface="News Gothic MT" charset="0"/>
              </a:rPr>
              <a:t>Why not just Finite State Models?</a:t>
            </a:r>
          </a:p>
          <a:p>
            <a:pPr lvl="1"/>
            <a:r>
              <a:rPr lang="en-US" dirty="0">
                <a:latin typeface="News Gothic MT" charset="0"/>
              </a:rPr>
              <a:t>Cannot describe </a:t>
            </a:r>
            <a:r>
              <a:rPr lang="en-US" dirty="0" smtClean="0">
                <a:latin typeface="News Gothic MT" charset="0"/>
              </a:rPr>
              <a:t>some grammatical </a:t>
            </a:r>
            <a:r>
              <a:rPr lang="en-US" dirty="0">
                <a:latin typeface="News Gothic MT" charset="0"/>
              </a:rPr>
              <a:t>phenomena</a:t>
            </a:r>
          </a:p>
          <a:p>
            <a:pPr lvl="1"/>
            <a:r>
              <a:rPr lang="en-US" dirty="0">
                <a:latin typeface="News Gothic MT" charset="0"/>
              </a:rPr>
              <a:t>Inadequate expressiveness to capture generalization</a:t>
            </a:r>
          </a:p>
          <a:p>
            <a:r>
              <a:rPr lang="en-US" dirty="0">
                <a:latin typeface="News Gothic MT" charset="0"/>
              </a:rPr>
              <a:t>Center embedding	</a:t>
            </a:r>
          </a:p>
          <a:p>
            <a:pPr lvl="1"/>
            <a:r>
              <a:rPr lang="en-US" dirty="0">
                <a:latin typeface="News Gothic MT" charset="0"/>
              </a:rPr>
              <a:t>Finite State: </a:t>
            </a:r>
          </a:p>
          <a:p>
            <a:pPr lvl="1"/>
            <a:r>
              <a:rPr lang="en-US" dirty="0">
                <a:latin typeface="News Gothic MT" charset="0"/>
              </a:rPr>
              <a:t>Context-Free: </a:t>
            </a:r>
          </a:p>
          <a:p>
            <a:pPr lvl="2"/>
            <a:r>
              <a:rPr lang="en-US" dirty="0">
                <a:latin typeface="News Gothic MT" charset="0"/>
              </a:rPr>
              <a:t>Allows recursion</a:t>
            </a:r>
          </a:p>
          <a:p>
            <a:pPr lvl="3"/>
            <a:r>
              <a:rPr lang="en-US" dirty="0">
                <a:latin typeface="News Gothic MT" charset="0"/>
              </a:rPr>
              <a:t>The luggage arrived.</a:t>
            </a:r>
          </a:p>
          <a:p>
            <a:pPr lvl="3"/>
            <a:r>
              <a:rPr lang="en-US" dirty="0">
                <a:latin typeface="News Gothic MT" charset="0"/>
              </a:rPr>
              <a:t>The luggage that the passengers checked arrived.</a:t>
            </a:r>
          </a:p>
          <a:p>
            <a:pPr lvl="3"/>
            <a:r>
              <a:rPr lang="en-US" dirty="0">
                <a:latin typeface="News Gothic MT" charset="0"/>
              </a:rPr>
              <a:t>The luggage that the passengers that the storm delayed checked arrived.</a:t>
            </a:r>
          </a:p>
        </p:txBody>
      </p:sp>
      <p:graphicFrame>
        <p:nvGraphicFramePr>
          <p:cNvPr id="6147" name="Object 1"/>
          <p:cNvGraphicFramePr>
            <a:graphicFrameLocks noChangeAspect="1"/>
          </p:cNvGraphicFramePr>
          <p:nvPr/>
        </p:nvGraphicFramePr>
        <p:xfrm>
          <a:off x="3276600" y="3429000"/>
          <a:ext cx="2133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1" name="Equation" r:id="rId3" imgW="1130300" imgH="215900" progId="Equation.3">
                  <p:embed/>
                </p:oleObj>
              </mc:Choice>
              <mc:Fallback>
                <p:oleObj name="Equation" r:id="rId3" imgW="1130300" imgH="215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429000"/>
                        <a:ext cx="21336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2"/>
          <p:cNvGraphicFramePr>
            <a:graphicFrameLocks noChangeAspect="1"/>
          </p:cNvGraphicFramePr>
          <p:nvPr/>
        </p:nvGraphicFramePr>
        <p:xfrm>
          <a:off x="3352800" y="3973513"/>
          <a:ext cx="1447800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2" name="Equation" r:id="rId5" imgW="660400" imgH="203200" progId="Equation.3">
                  <p:embed/>
                </p:oleObj>
              </mc:Choice>
              <mc:Fallback>
                <p:oleObj name="Equation" r:id="rId5" imgW="6604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973513"/>
                        <a:ext cx="1447800" cy="446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22430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News Gothic MT" charset="0"/>
              </a:rPr>
              <a:t>Parsing Goals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8598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News Gothic MT" charset="0"/>
              </a:rPr>
              <a:t>Parsing Goals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Accepting: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Legal string in language?</a:t>
            </a:r>
          </a:p>
          <a:p>
            <a:pPr lvl="2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Formally: rigid</a:t>
            </a:r>
          </a:p>
          <a:p>
            <a:pPr lvl="2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Practically: degrees of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acceptability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30379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News Gothic MT" charset="0"/>
              </a:rPr>
              <a:t>Parsing Goals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Accepting: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Legal string in language?</a:t>
            </a:r>
          </a:p>
          <a:p>
            <a:pPr lvl="2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Formally: rigid</a:t>
            </a:r>
          </a:p>
          <a:p>
            <a:pPr lvl="2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Practically: degrees of acceptability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Analysis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What structure produced the string?</a:t>
            </a:r>
          </a:p>
          <a:p>
            <a:pPr lvl="2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Produce one (or all) parse trees for the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string</a:t>
            </a:r>
          </a:p>
          <a:p>
            <a:pPr lvl="2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00242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News Gothic MT" charset="0"/>
              </a:rPr>
              <a:t>Parsing Goals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Accepting: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Legal string in language?</a:t>
            </a:r>
          </a:p>
          <a:p>
            <a:pPr lvl="2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Formally: rigid</a:t>
            </a:r>
          </a:p>
          <a:p>
            <a:pPr lvl="2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Practically: degrees of acceptability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Analysis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What structure produced the string?</a:t>
            </a:r>
          </a:p>
          <a:p>
            <a:pPr lvl="2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Produce one (or all) parse trees for the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string</a:t>
            </a:r>
          </a:p>
          <a:p>
            <a:pPr lvl="2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ea typeface="+mn-ea"/>
            </a:endParaRP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Will develop techniques to produce analyses of sentences 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Rigidly accept (with analysis) or reject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Produce varying degrees </a:t>
            </a:r>
            <a:r>
              <a:rPr lang="en-US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of acceptability</a:t>
            </a:r>
            <a:endParaRPr lang="en-US">
              <a:solidFill>
                <a:schemeClr val="tx1">
                  <a:lumMod val="65000"/>
                  <a:lumOff val="35000"/>
                </a:scheme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907886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of Turing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55654" cy="4343400"/>
          </a:xfrm>
        </p:spPr>
        <p:txBody>
          <a:bodyPr>
            <a:normAutofit/>
          </a:bodyPr>
          <a:lstStyle/>
          <a:p>
            <a:r>
              <a:rPr lang="en-US" dirty="0"/>
              <a:t>ELIZA (</a:t>
            </a:r>
            <a:r>
              <a:rPr lang="en-US" dirty="0" err="1"/>
              <a:t>Weizenbaum</a:t>
            </a:r>
            <a:r>
              <a:rPr lang="en-US" dirty="0"/>
              <a:t> 1966)</a:t>
            </a:r>
          </a:p>
          <a:p>
            <a:pPr lvl="1"/>
            <a:r>
              <a:rPr lang="en-US" dirty="0"/>
              <a:t>Simulates </a:t>
            </a:r>
            <a:r>
              <a:rPr lang="en-US" dirty="0" err="1"/>
              <a:t>Rogerian</a:t>
            </a:r>
            <a:r>
              <a:rPr lang="en-US" dirty="0"/>
              <a:t> therapist </a:t>
            </a:r>
          </a:p>
          <a:p>
            <a:pPr lvl="2"/>
            <a:r>
              <a:rPr lang="en-US" dirty="0"/>
              <a:t>User: You are like my father in some ways</a:t>
            </a:r>
          </a:p>
          <a:p>
            <a:pPr lvl="2"/>
            <a:r>
              <a:rPr lang="en-US" dirty="0"/>
              <a:t>ELIZA: WHAT RESEMBLANCE DO YOU SEE</a:t>
            </a:r>
          </a:p>
          <a:p>
            <a:pPr lvl="2"/>
            <a:r>
              <a:rPr lang="en-US" dirty="0"/>
              <a:t>User: You are not very aggressive</a:t>
            </a:r>
          </a:p>
          <a:p>
            <a:pPr lvl="2"/>
            <a:r>
              <a:rPr lang="en-US" dirty="0"/>
              <a:t>ELIZA: WHAT MAKES YOU THINK I AM NOT AGGRESSIVE...</a:t>
            </a:r>
          </a:p>
          <a:p>
            <a:pPr lvl="1"/>
            <a:r>
              <a:rPr lang="en-US" dirty="0"/>
              <a:t>Passes the Turing Test</a:t>
            </a:r>
            <a:r>
              <a:rPr lang="en-US" dirty="0" smtClean="0"/>
              <a:t>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871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Context-free Enough?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Natural language provably not finite state</a:t>
            </a:r>
          </a:p>
          <a:p>
            <a:r>
              <a:rPr lang="en-US" dirty="0" smtClean="0"/>
              <a:t>Do we need context-sensitivity?	</a:t>
            </a:r>
          </a:p>
          <a:p>
            <a:pPr lvl="1"/>
            <a:r>
              <a:rPr lang="en-US" dirty="0" smtClean="0"/>
              <a:t>Many articles have attempted to demonstrate</a:t>
            </a:r>
          </a:p>
          <a:p>
            <a:pPr lvl="2"/>
            <a:r>
              <a:rPr lang="en-US" dirty="0" smtClean="0"/>
              <a:t>Many failed, too</a:t>
            </a:r>
          </a:p>
          <a:p>
            <a:pPr lvl="2"/>
            <a:r>
              <a:rPr lang="en-US" dirty="0" smtClean="0"/>
              <a:t>Solid proofs for Swiss German (</a:t>
            </a:r>
            <a:r>
              <a:rPr lang="en-US" dirty="0" err="1" smtClean="0"/>
              <a:t>Shieber</a:t>
            </a:r>
            <a:r>
              <a:rPr lang="en-US" dirty="0" smtClean="0"/>
              <a:t>)</a:t>
            </a:r>
          </a:p>
          <a:p>
            <a:r>
              <a:rPr lang="en-US" dirty="0" smtClean="0"/>
              <a:t>Key issue:  Cross-serial dependencies: </a:t>
            </a:r>
            <a:r>
              <a:rPr lang="en-US" dirty="0" err="1" smtClean="0"/>
              <a:t>a</a:t>
            </a:r>
            <a:r>
              <a:rPr lang="en-US" baseline="30000" dirty="0" err="1" smtClean="0"/>
              <a:t>n</a:t>
            </a:r>
            <a:r>
              <a:rPr lang="en-US" dirty="0" err="1" smtClean="0"/>
              <a:t>b</a:t>
            </a:r>
            <a:r>
              <a:rPr lang="en-US" baseline="30000" dirty="0" err="1" smtClean="0"/>
              <a:t>m</a:t>
            </a:r>
            <a:r>
              <a:rPr lang="en-US" dirty="0" err="1" smtClean="0"/>
              <a:t>c</a:t>
            </a:r>
            <a:r>
              <a:rPr lang="en-US" baseline="30000" dirty="0" err="1" smtClean="0"/>
              <a:t>n</a:t>
            </a:r>
            <a:r>
              <a:rPr lang="en-US" dirty="0" err="1"/>
              <a:t>d</a:t>
            </a:r>
            <a:r>
              <a:rPr lang="en-US" baseline="30000" dirty="0" err="1" smtClean="0"/>
              <a:t>m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0500" y="4559301"/>
            <a:ext cx="6223000" cy="138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65625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12960" t="1" r="-3703" b="-11825"/>
          <a:stretch/>
        </p:blipFill>
        <p:spPr>
          <a:xfrm>
            <a:off x="549274" y="1600201"/>
            <a:ext cx="7549441" cy="1586223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0751" y="3382859"/>
            <a:ext cx="7670800" cy="1625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98035" y="5630148"/>
            <a:ext cx="63145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Verbs and their arguments can be ordered cross-serially</a:t>
            </a:r>
          </a:p>
          <a:p>
            <a:r>
              <a:rPr lang="en-US" dirty="0" smtClean="0"/>
              <a:t>	- arguments and verbs </a:t>
            </a:r>
            <a:r>
              <a:rPr lang="en-US" smtClean="0"/>
              <a:t>must match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09757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News Gothic MT" charset="0"/>
              </a:rPr>
              <a:t>Tree Adjoining Grammars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229600" cy="2743200"/>
          </a:xfrm>
        </p:spPr>
        <p:txBody>
          <a:bodyPr/>
          <a:lstStyle/>
          <a:p>
            <a:pPr eaLnBrk="1" hangingPunct="1"/>
            <a:r>
              <a:rPr lang="en-US">
                <a:latin typeface="News Gothic MT" charset="0"/>
              </a:rPr>
              <a:t>Mildly context-sensitive  (Joshi, 1979)</a:t>
            </a:r>
          </a:p>
          <a:p>
            <a:pPr lvl="1" eaLnBrk="1" hangingPunct="1"/>
            <a:r>
              <a:rPr lang="en-US">
                <a:latin typeface="News Gothic MT" charset="0"/>
              </a:rPr>
              <a:t>Motivation: </a:t>
            </a:r>
          </a:p>
          <a:p>
            <a:pPr lvl="2" eaLnBrk="1" hangingPunct="1"/>
            <a:r>
              <a:rPr lang="en-US">
                <a:latin typeface="News Gothic MT" charset="0"/>
              </a:rPr>
              <a:t>Enables representation of crossing dependencies</a:t>
            </a:r>
          </a:p>
          <a:p>
            <a:pPr eaLnBrk="1" hangingPunct="1"/>
            <a:r>
              <a:rPr lang="en-US">
                <a:latin typeface="News Gothic MT" charset="0"/>
              </a:rPr>
              <a:t>Operations for rewriting</a:t>
            </a:r>
          </a:p>
          <a:p>
            <a:pPr lvl="1" eaLnBrk="1" hangingPunct="1"/>
            <a:r>
              <a:rPr lang="ja-JP" altLang="en-US">
                <a:latin typeface="Arial" charset="0"/>
              </a:rPr>
              <a:t>“</a:t>
            </a:r>
            <a:r>
              <a:rPr lang="en-US" altLang="ja-JP">
                <a:latin typeface="News Gothic MT" charset="0"/>
              </a:rPr>
              <a:t>Substitution</a:t>
            </a:r>
            <a:r>
              <a:rPr lang="ja-JP" altLang="en-US">
                <a:latin typeface="Arial" charset="0"/>
              </a:rPr>
              <a:t>”</a:t>
            </a:r>
            <a:r>
              <a:rPr lang="en-US" altLang="ja-JP">
                <a:latin typeface="News Gothic MT" charset="0"/>
              </a:rPr>
              <a:t> and </a:t>
            </a:r>
            <a:r>
              <a:rPr lang="ja-JP" altLang="en-US">
                <a:latin typeface="Arial" charset="0"/>
              </a:rPr>
              <a:t>“</a:t>
            </a:r>
            <a:r>
              <a:rPr lang="en-US" altLang="ja-JP">
                <a:latin typeface="News Gothic MT" charset="0"/>
              </a:rPr>
              <a:t>Adjunction</a:t>
            </a:r>
            <a:r>
              <a:rPr lang="ja-JP" altLang="en-US">
                <a:latin typeface="Arial" charset="0"/>
              </a:rPr>
              <a:t>”</a:t>
            </a:r>
            <a:endParaRPr lang="en-US" altLang="ja-JP">
              <a:latin typeface="News Gothic MT" charset="0"/>
            </a:endParaRPr>
          </a:p>
          <a:p>
            <a:pPr lvl="1" eaLnBrk="1" hangingPunct="1"/>
            <a:endParaRPr lang="en-US">
              <a:latin typeface="News Gothic MT" charset="0"/>
            </a:endParaRPr>
          </a:p>
          <a:p>
            <a:pPr eaLnBrk="1" hangingPunct="1"/>
            <a:endParaRPr lang="en-US">
              <a:latin typeface="News Gothic MT" charset="0"/>
            </a:endParaRP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1600200" y="54864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A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1600200" y="42672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X</a:t>
            </a:r>
          </a:p>
        </p:txBody>
      </p:sp>
      <p:sp>
        <p:nvSpPr>
          <p:cNvPr id="43014" name="Line 6"/>
          <p:cNvSpPr>
            <a:spLocks noChangeShapeType="1"/>
          </p:cNvSpPr>
          <p:nvPr/>
        </p:nvSpPr>
        <p:spPr bwMode="auto">
          <a:xfrm flipH="1">
            <a:off x="1066800" y="4572000"/>
            <a:ext cx="685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3015" name="Line 7"/>
          <p:cNvSpPr>
            <a:spLocks noChangeShapeType="1"/>
          </p:cNvSpPr>
          <p:nvPr/>
        </p:nvSpPr>
        <p:spPr bwMode="auto">
          <a:xfrm>
            <a:off x="1752600" y="4572000"/>
            <a:ext cx="762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3016" name="Line 8"/>
          <p:cNvSpPr>
            <a:spLocks noChangeShapeType="1"/>
          </p:cNvSpPr>
          <p:nvPr/>
        </p:nvSpPr>
        <p:spPr bwMode="auto">
          <a:xfrm flipV="1">
            <a:off x="1066800" y="5638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3017" name="Line 9"/>
          <p:cNvSpPr>
            <a:spLocks noChangeShapeType="1"/>
          </p:cNvSpPr>
          <p:nvPr/>
        </p:nvSpPr>
        <p:spPr bwMode="auto">
          <a:xfrm flipV="1">
            <a:off x="1905000" y="5638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3733800" y="5424488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A</a:t>
            </a:r>
          </a:p>
        </p:txBody>
      </p:sp>
      <p:sp>
        <p:nvSpPr>
          <p:cNvPr id="43019" name="Line 11"/>
          <p:cNvSpPr>
            <a:spLocks noChangeShapeType="1"/>
          </p:cNvSpPr>
          <p:nvPr/>
        </p:nvSpPr>
        <p:spPr bwMode="auto">
          <a:xfrm flipH="1">
            <a:off x="3200400" y="4572000"/>
            <a:ext cx="685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3020" name="Line 12"/>
          <p:cNvSpPr>
            <a:spLocks noChangeShapeType="1"/>
          </p:cNvSpPr>
          <p:nvPr/>
        </p:nvSpPr>
        <p:spPr bwMode="auto">
          <a:xfrm>
            <a:off x="3886200" y="4572000"/>
            <a:ext cx="762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3021" name="Line 13"/>
          <p:cNvSpPr>
            <a:spLocks noChangeShapeType="1"/>
          </p:cNvSpPr>
          <p:nvPr/>
        </p:nvSpPr>
        <p:spPr bwMode="auto">
          <a:xfrm flipV="1">
            <a:off x="3200400" y="5638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3022" name="Line 14"/>
          <p:cNvSpPr>
            <a:spLocks noChangeShapeType="1"/>
          </p:cNvSpPr>
          <p:nvPr/>
        </p:nvSpPr>
        <p:spPr bwMode="auto">
          <a:xfrm flipV="1">
            <a:off x="4038600" y="5638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3023" name="Text Box 15"/>
          <p:cNvSpPr txBox="1">
            <a:spLocks noChangeArrowheads="1"/>
          </p:cNvSpPr>
          <p:nvPr/>
        </p:nvSpPr>
        <p:spPr bwMode="auto">
          <a:xfrm>
            <a:off x="3733800" y="4281488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A</a:t>
            </a:r>
          </a:p>
        </p:txBody>
      </p:sp>
      <p:sp>
        <p:nvSpPr>
          <p:cNvPr id="43024" name="Text Box 16"/>
          <p:cNvSpPr txBox="1">
            <a:spLocks noChangeArrowheads="1"/>
          </p:cNvSpPr>
          <p:nvPr/>
        </p:nvSpPr>
        <p:spPr bwMode="auto">
          <a:xfrm>
            <a:off x="6400800" y="45720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A</a:t>
            </a:r>
          </a:p>
        </p:txBody>
      </p:sp>
      <p:sp>
        <p:nvSpPr>
          <p:cNvPr id="43025" name="Line 17"/>
          <p:cNvSpPr>
            <a:spLocks noChangeShapeType="1"/>
          </p:cNvSpPr>
          <p:nvPr/>
        </p:nvSpPr>
        <p:spPr bwMode="auto">
          <a:xfrm flipH="1">
            <a:off x="5867400" y="3719513"/>
            <a:ext cx="685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3026" name="Line 18"/>
          <p:cNvSpPr>
            <a:spLocks noChangeShapeType="1"/>
          </p:cNvSpPr>
          <p:nvPr/>
        </p:nvSpPr>
        <p:spPr bwMode="auto">
          <a:xfrm>
            <a:off x="6553200" y="3719513"/>
            <a:ext cx="762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3027" name="Line 19"/>
          <p:cNvSpPr>
            <a:spLocks noChangeShapeType="1"/>
          </p:cNvSpPr>
          <p:nvPr/>
        </p:nvSpPr>
        <p:spPr bwMode="auto">
          <a:xfrm flipV="1">
            <a:off x="5867400" y="4786313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3028" name="Line 20"/>
          <p:cNvSpPr>
            <a:spLocks noChangeShapeType="1"/>
          </p:cNvSpPr>
          <p:nvPr/>
        </p:nvSpPr>
        <p:spPr bwMode="auto">
          <a:xfrm flipV="1">
            <a:off x="6705600" y="4786313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3029" name="Text Box 21"/>
          <p:cNvSpPr txBox="1">
            <a:spLocks noChangeArrowheads="1"/>
          </p:cNvSpPr>
          <p:nvPr/>
        </p:nvSpPr>
        <p:spPr bwMode="auto">
          <a:xfrm>
            <a:off x="6400800" y="34290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X</a:t>
            </a:r>
          </a:p>
        </p:txBody>
      </p:sp>
      <p:sp>
        <p:nvSpPr>
          <p:cNvPr id="43030" name="Text Box 22"/>
          <p:cNvSpPr txBox="1">
            <a:spLocks noChangeArrowheads="1"/>
          </p:cNvSpPr>
          <p:nvPr/>
        </p:nvSpPr>
        <p:spPr bwMode="auto">
          <a:xfrm>
            <a:off x="6400800" y="5729288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A</a:t>
            </a:r>
          </a:p>
        </p:txBody>
      </p:sp>
      <p:sp>
        <p:nvSpPr>
          <p:cNvPr id="43031" name="Line 23"/>
          <p:cNvSpPr>
            <a:spLocks noChangeShapeType="1"/>
          </p:cNvSpPr>
          <p:nvPr/>
        </p:nvSpPr>
        <p:spPr bwMode="auto">
          <a:xfrm flipH="1">
            <a:off x="5867400" y="4876800"/>
            <a:ext cx="685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3032" name="Line 24"/>
          <p:cNvSpPr>
            <a:spLocks noChangeShapeType="1"/>
          </p:cNvSpPr>
          <p:nvPr/>
        </p:nvSpPr>
        <p:spPr bwMode="auto">
          <a:xfrm>
            <a:off x="6553200" y="4876800"/>
            <a:ext cx="762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3033" name="Line 25"/>
          <p:cNvSpPr>
            <a:spLocks noChangeShapeType="1"/>
          </p:cNvSpPr>
          <p:nvPr/>
        </p:nvSpPr>
        <p:spPr bwMode="auto">
          <a:xfrm flipV="1">
            <a:off x="5867400" y="5943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3034" name="Line 26"/>
          <p:cNvSpPr>
            <a:spLocks noChangeShapeType="1"/>
          </p:cNvSpPr>
          <p:nvPr/>
        </p:nvSpPr>
        <p:spPr bwMode="auto">
          <a:xfrm flipV="1">
            <a:off x="6705600" y="5943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3035" name="Text Box 27"/>
          <p:cNvSpPr txBox="1">
            <a:spLocks noChangeArrowheads="1"/>
          </p:cNvSpPr>
          <p:nvPr/>
        </p:nvSpPr>
        <p:spPr bwMode="auto">
          <a:xfrm>
            <a:off x="6400800" y="4586288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060963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News Gothic MT" charset="0"/>
              </a:rPr>
              <a:t>TAG Example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1127125" y="1712913"/>
            <a:ext cx="501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NP</a:t>
            </a:r>
          </a:p>
        </p:txBody>
      </p:sp>
      <p:sp>
        <p:nvSpPr>
          <p:cNvPr id="44043" name="Text Box 11"/>
          <p:cNvSpPr txBox="1">
            <a:spLocks noChangeArrowheads="1"/>
          </p:cNvSpPr>
          <p:nvPr/>
        </p:nvSpPr>
        <p:spPr bwMode="auto">
          <a:xfrm>
            <a:off x="1174750" y="22860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N</a:t>
            </a:r>
          </a:p>
        </p:txBody>
      </p:sp>
      <p:sp>
        <p:nvSpPr>
          <p:cNvPr id="44044" name="Text Box 12"/>
          <p:cNvSpPr txBox="1">
            <a:spLocks noChangeArrowheads="1"/>
          </p:cNvSpPr>
          <p:nvPr/>
        </p:nvSpPr>
        <p:spPr bwMode="auto">
          <a:xfrm>
            <a:off x="990600" y="2986088"/>
            <a:ext cx="755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Maria</a:t>
            </a:r>
          </a:p>
        </p:txBody>
      </p:sp>
      <p:sp>
        <p:nvSpPr>
          <p:cNvPr id="44045" name="Line 13"/>
          <p:cNvSpPr>
            <a:spLocks noChangeShapeType="1"/>
          </p:cNvSpPr>
          <p:nvPr/>
        </p:nvSpPr>
        <p:spPr bwMode="auto">
          <a:xfrm>
            <a:off x="1371600" y="1981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46" name="Line 14"/>
          <p:cNvSpPr>
            <a:spLocks noChangeShapeType="1"/>
          </p:cNvSpPr>
          <p:nvPr/>
        </p:nvSpPr>
        <p:spPr bwMode="auto">
          <a:xfrm>
            <a:off x="1371600" y="2667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47" name="Text Box 15"/>
          <p:cNvSpPr txBox="1">
            <a:spLocks noChangeArrowheads="1"/>
          </p:cNvSpPr>
          <p:nvPr/>
        </p:nvSpPr>
        <p:spPr bwMode="auto">
          <a:xfrm>
            <a:off x="5699125" y="1712913"/>
            <a:ext cx="501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NP</a:t>
            </a:r>
          </a:p>
        </p:txBody>
      </p:sp>
      <p:sp>
        <p:nvSpPr>
          <p:cNvPr id="44048" name="Text Box 16"/>
          <p:cNvSpPr txBox="1">
            <a:spLocks noChangeArrowheads="1"/>
          </p:cNvSpPr>
          <p:nvPr/>
        </p:nvSpPr>
        <p:spPr bwMode="auto">
          <a:xfrm>
            <a:off x="5746750" y="22860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N</a:t>
            </a:r>
          </a:p>
        </p:txBody>
      </p:sp>
      <p:sp>
        <p:nvSpPr>
          <p:cNvPr id="44049" name="Text Box 17"/>
          <p:cNvSpPr txBox="1">
            <a:spLocks noChangeArrowheads="1"/>
          </p:cNvSpPr>
          <p:nvPr/>
        </p:nvSpPr>
        <p:spPr bwMode="auto">
          <a:xfrm>
            <a:off x="5562600" y="2986088"/>
            <a:ext cx="742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pasta</a:t>
            </a:r>
          </a:p>
        </p:txBody>
      </p:sp>
      <p:sp>
        <p:nvSpPr>
          <p:cNvPr id="44050" name="Line 18"/>
          <p:cNvSpPr>
            <a:spLocks noChangeShapeType="1"/>
          </p:cNvSpPr>
          <p:nvPr/>
        </p:nvSpPr>
        <p:spPr bwMode="auto">
          <a:xfrm>
            <a:off x="5943600" y="1981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51" name="Line 19"/>
          <p:cNvSpPr>
            <a:spLocks noChangeShapeType="1"/>
          </p:cNvSpPr>
          <p:nvPr/>
        </p:nvSpPr>
        <p:spPr bwMode="auto">
          <a:xfrm>
            <a:off x="5943600" y="2667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52" name="Text Box 20"/>
          <p:cNvSpPr txBox="1">
            <a:spLocks noChangeArrowheads="1"/>
          </p:cNvSpPr>
          <p:nvPr/>
        </p:nvSpPr>
        <p:spPr bwMode="auto">
          <a:xfrm>
            <a:off x="3336925" y="1636713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S</a:t>
            </a:r>
          </a:p>
        </p:txBody>
      </p:sp>
      <p:sp>
        <p:nvSpPr>
          <p:cNvPr id="44058" name="Text Box 26"/>
          <p:cNvSpPr txBox="1">
            <a:spLocks noChangeArrowheads="1"/>
          </p:cNvSpPr>
          <p:nvPr/>
        </p:nvSpPr>
        <p:spPr bwMode="auto">
          <a:xfrm>
            <a:off x="2819400" y="2224088"/>
            <a:ext cx="501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NP</a:t>
            </a:r>
          </a:p>
        </p:txBody>
      </p:sp>
      <p:sp>
        <p:nvSpPr>
          <p:cNvPr id="44059" name="Text Box 27"/>
          <p:cNvSpPr txBox="1">
            <a:spLocks noChangeArrowheads="1"/>
          </p:cNvSpPr>
          <p:nvPr/>
        </p:nvSpPr>
        <p:spPr bwMode="auto">
          <a:xfrm>
            <a:off x="3841750" y="2209800"/>
            <a:ext cx="488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VP</a:t>
            </a:r>
          </a:p>
        </p:txBody>
      </p:sp>
      <p:sp>
        <p:nvSpPr>
          <p:cNvPr id="44060" name="Text Box 28"/>
          <p:cNvSpPr txBox="1">
            <a:spLocks noChangeArrowheads="1"/>
          </p:cNvSpPr>
          <p:nvPr/>
        </p:nvSpPr>
        <p:spPr bwMode="auto">
          <a:xfrm>
            <a:off x="3384550" y="28336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61" name="Text Box 29"/>
          <p:cNvSpPr txBox="1">
            <a:spLocks noChangeArrowheads="1"/>
          </p:cNvSpPr>
          <p:nvPr/>
        </p:nvSpPr>
        <p:spPr bwMode="auto">
          <a:xfrm>
            <a:off x="3505200" y="2757488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V</a:t>
            </a:r>
          </a:p>
        </p:txBody>
      </p:sp>
      <p:sp>
        <p:nvSpPr>
          <p:cNvPr id="44062" name="Text Box 30"/>
          <p:cNvSpPr txBox="1">
            <a:spLocks noChangeArrowheads="1"/>
          </p:cNvSpPr>
          <p:nvPr/>
        </p:nvSpPr>
        <p:spPr bwMode="auto">
          <a:xfrm>
            <a:off x="4298950" y="2757488"/>
            <a:ext cx="501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NP</a:t>
            </a:r>
          </a:p>
        </p:txBody>
      </p:sp>
      <p:sp>
        <p:nvSpPr>
          <p:cNvPr id="44063" name="Line 31"/>
          <p:cNvSpPr>
            <a:spLocks noChangeShapeType="1"/>
          </p:cNvSpPr>
          <p:nvPr/>
        </p:nvSpPr>
        <p:spPr bwMode="auto">
          <a:xfrm flipH="1">
            <a:off x="3124200" y="19050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64" name="Line 32"/>
          <p:cNvSpPr>
            <a:spLocks noChangeShapeType="1"/>
          </p:cNvSpPr>
          <p:nvPr/>
        </p:nvSpPr>
        <p:spPr bwMode="auto">
          <a:xfrm>
            <a:off x="3581400" y="1905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65" name="Line 33"/>
          <p:cNvSpPr>
            <a:spLocks noChangeShapeType="1"/>
          </p:cNvSpPr>
          <p:nvPr/>
        </p:nvSpPr>
        <p:spPr bwMode="auto">
          <a:xfrm flipH="1">
            <a:off x="3657600" y="2514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66" name="Line 34"/>
          <p:cNvSpPr>
            <a:spLocks noChangeShapeType="1"/>
          </p:cNvSpPr>
          <p:nvPr/>
        </p:nvSpPr>
        <p:spPr bwMode="auto">
          <a:xfrm>
            <a:off x="4038600" y="25146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67" name="Text Box 35"/>
          <p:cNvSpPr txBox="1">
            <a:spLocks noChangeArrowheads="1"/>
          </p:cNvSpPr>
          <p:nvPr/>
        </p:nvSpPr>
        <p:spPr bwMode="auto">
          <a:xfrm>
            <a:off x="3352800" y="3367088"/>
            <a:ext cx="615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eats</a:t>
            </a:r>
          </a:p>
        </p:txBody>
      </p:sp>
      <p:sp>
        <p:nvSpPr>
          <p:cNvPr id="44068" name="Line 36"/>
          <p:cNvSpPr>
            <a:spLocks noChangeShapeType="1"/>
          </p:cNvSpPr>
          <p:nvPr/>
        </p:nvSpPr>
        <p:spPr bwMode="auto">
          <a:xfrm>
            <a:off x="3657600" y="3124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69" name="Text Box 37"/>
          <p:cNvSpPr txBox="1">
            <a:spLocks noChangeArrowheads="1"/>
          </p:cNvSpPr>
          <p:nvPr/>
        </p:nvSpPr>
        <p:spPr bwMode="auto">
          <a:xfrm>
            <a:off x="7346950" y="1690688"/>
            <a:ext cx="488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VP</a:t>
            </a:r>
          </a:p>
        </p:txBody>
      </p:sp>
      <p:sp>
        <p:nvSpPr>
          <p:cNvPr id="44070" name="Text Box 38"/>
          <p:cNvSpPr txBox="1">
            <a:spLocks noChangeArrowheads="1"/>
          </p:cNvSpPr>
          <p:nvPr/>
        </p:nvSpPr>
        <p:spPr bwMode="auto">
          <a:xfrm>
            <a:off x="6781800" y="2300288"/>
            <a:ext cx="488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VP</a:t>
            </a:r>
          </a:p>
        </p:txBody>
      </p:sp>
      <p:sp>
        <p:nvSpPr>
          <p:cNvPr id="44071" name="Text Box 39"/>
          <p:cNvSpPr txBox="1">
            <a:spLocks noChangeArrowheads="1"/>
          </p:cNvSpPr>
          <p:nvPr/>
        </p:nvSpPr>
        <p:spPr bwMode="auto">
          <a:xfrm>
            <a:off x="7893050" y="2300288"/>
            <a:ext cx="463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Ad</a:t>
            </a:r>
          </a:p>
        </p:txBody>
      </p:sp>
      <p:sp>
        <p:nvSpPr>
          <p:cNvPr id="44072" name="Text Box 40"/>
          <p:cNvSpPr txBox="1">
            <a:spLocks noChangeArrowheads="1"/>
          </p:cNvSpPr>
          <p:nvPr/>
        </p:nvSpPr>
        <p:spPr bwMode="auto">
          <a:xfrm>
            <a:off x="7696200" y="2986088"/>
            <a:ext cx="882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quickly</a:t>
            </a:r>
          </a:p>
        </p:txBody>
      </p:sp>
      <p:sp>
        <p:nvSpPr>
          <p:cNvPr id="44073" name="Line 41"/>
          <p:cNvSpPr>
            <a:spLocks noChangeShapeType="1"/>
          </p:cNvSpPr>
          <p:nvPr/>
        </p:nvSpPr>
        <p:spPr bwMode="auto">
          <a:xfrm flipH="1">
            <a:off x="7086600" y="19812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74" name="Line 42"/>
          <p:cNvSpPr>
            <a:spLocks noChangeShapeType="1"/>
          </p:cNvSpPr>
          <p:nvPr/>
        </p:nvSpPr>
        <p:spPr bwMode="auto">
          <a:xfrm>
            <a:off x="7620000" y="19812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75" name="Line 43"/>
          <p:cNvSpPr>
            <a:spLocks noChangeShapeType="1"/>
          </p:cNvSpPr>
          <p:nvPr/>
        </p:nvSpPr>
        <p:spPr bwMode="auto">
          <a:xfrm>
            <a:off x="8077200" y="2590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76" name="Text Box 44"/>
          <p:cNvSpPr txBox="1">
            <a:spLocks noChangeArrowheads="1"/>
          </p:cNvSpPr>
          <p:nvPr/>
        </p:nvSpPr>
        <p:spPr bwMode="auto">
          <a:xfrm>
            <a:off x="4175125" y="3541713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S</a:t>
            </a:r>
          </a:p>
        </p:txBody>
      </p:sp>
      <p:sp>
        <p:nvSpPr>
          <p:cNvPr id="44077" name="Text Box 45"/>
          <p:cNvSpPr txBox="1">
            <a:spLocks noChangeArrowheads="1"/>
          </p:cNvSpPr>
          <p:nvPr/>
        </p:nvSpPr>
        <p:spPr bwMode="auto">
          <a:xfrm>
            <a:off x="3155950" y="4129088"/>
            <a:ext cx="501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NP</a:t>
            </a:r>
          </a:p>
        </p:txBody>
      </p:sp>
      <p:sp>
        <p:nvSpPr>
          <p:cNvPr id="44078" name="Text Box 46"/>
          <p:cNvSpPr txBox="1">
            <a:spLocks noChangeArrowheads="1"/>
          </p:cNvSpPr>
          <p:nvPr/>
        </p:nvSpPr>
        <p:spPr bwMode="auto">
          <a:xfrm>
            <a:off x="4121150" y="4876800"/>
            <a:ext cx="488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VP</a:t>
            </a:r>
          </a:p>
        </p:txBody>
      </p:sp>
      <p:sp>
        <p:nvSpPr>
          <p:cNvPr id="44079" name="Text Box 47"/>
          <p:cNvSpPr txBox="1">
            <a:spLocks noChangeArrowheads="1"/>
          </p:cNvSpPr>
          <p:nvPr/>
        </p:nvSpPr>
        <p:spPr bwMode="auto">
          <a:xfrm>
            <a:off x="3657600" y="5576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80" name="Text Box 48"/>
          <p:cNvSpPr txBox="1">
            <a:spLocks noChangeArrowheads="1"/>
          </p:cNvSpPr>
          <p:nvPr/>
        </p:nvSpPr>
        <p:spPr bwMode="auto">
          <a:xfrm>
            <a:off x="3778250" y="5500688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V</a:t>
            </a:r>
          </a:p>
        </p:txBody>
      </p:sp>
      <p:sp>
        <p:nvSpPr>
          <p:cNvPr id="44081" name="Text Box 49"/>
          <p:cNvSpPr txBox="1">
            <a:spLocks noChangeArrowheads="1"/>
          </p:cNvSpPr>
          <p:nvPr/>
        </p:nvSpPr>
        <p:spPr bwMode="auto">
          <a:xfrm>
            <a:off x="4578350" y="5424488"/>
            <a:ext cx="501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NP</a:t>
            </a:r>
          </a:p>
        </p:txBody>
      </p:sp>
      <p:sp>
        <p:nvSpPr>
          <p:cNvPr id="44082" name="Line 50"/>
          <p:cNvSpPr>
            <a:spLocks noChangeShapeType="1"/>
          </p:cNvSpPr>
          <p:nvPr/>
        </p:nvSpPr>
        <p:spPr bwMode="auto">
          <a:xfrm flipH="1">
            <a:off x="3429000" y="38100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83" name="Line 51"/>
          <p:cNvSpPr>
            <a:spLocks noChangeShapeType="1"/>
          </p:cNvSpPr>
          <p:nvPr/>
        </p:nvSpPr>
        <p:spPr bwMode="auto">
          <a:xfrm>
            <a:off x="4419600" y="3810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84" name="Line 52"/>
          <p:cNvSpPr>
            <a:spLocks noChangeShapeType="1"/>
          </p:cNvSpPr>
          <p:nvPr/>
        </p:nvSpPr>
        <p:spPr bwMode="auto">
          <a:xfrm flipH="1">
            <a:off x="3937000" y="5181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85" name="Line 53"/>
          <p:cNvSpPr>
            <a:spLocks noChangeShapeType="1"/>
          </p:cNvSpPr>
          <p:nvPr/>
        </p:nvSpPr>
        <p:spPr bwMode="auto">
          <a:xfrm>
            <a:off x="4318000" y="51816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86" name="Text Box 54"/>
          <p:cNvSpPr txBox="1">
            <a:spLocks noChangeArrowheads="1"/>
          </p:cNvSpPr>
          <p:nvPr/>
        </p:nvSpPr>
        <p:spPr bwMode="auto">
          <a:xfrm>
            <a:off x="3581400" y="6186488"/>
            <a:ext cx="615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eats</a:t>
            </a:r>
          </a:p>
        </p:txBody>
      </p:sp>
      <p:sp>
        <p:nvSpPr>
          <p:cNvPr id="44087" name="Line 55"/>
          <p:cNvSpPr>
            <a:spLocks noChangeShapeType="1"/>
          </p:cNvSpPr>
          <p:nvPr/>
        </p:nvSpPr>
        <p:spPr bwMode="auto">
          <a:xfrm>
            <a:off x="3930650" y="5867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88" name="Text Box 56"/>
          <p:cNvSpPr txBox="1">
            <a:spLocks noChangeArrowheads="1"/>
          </p:cNvSpPr>
          <p:nvPr/>
        </p:nvSpPr>
        <p:spPr bwMode="auto">
          <a:xfrm>
            <a:off x="4603750" y="57912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N</a:t>
            </a:r>
          </a:p>
        </p:txBody>
      </p:sp>
      <p:sp>
        <p:nvSpPr>
          <p:cNvPr id="44089" name="Text Box 57"/>
          <p:cNvSpPr txBox="1">
            <a:spLocks noChangeArrowheads="1"/>
          </p:cNvSpPr>
          <p:nvPr/>
        </p:nvSpPr>
        <p:spPr bwMode="auto">
          <a:xfrm>
            <a:off x="4419600" y="6491288"/>
            <a:ext cx="742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pasta</a:t>
            </a:r>
          </a:p>
        </p:txBody>
      </p:sp>
      <p:sp>
        <p:nvSpPr>
          <p:cNvPr id="44090" name="Line 58"/>
          <p:cNvSpPr>
            <a:spLocks noChangeShapeType="1"/>
          </p:cNvSpPr>
          <p:nvPr/>
        </p:nvSpPr>
        <p:spPr bwMode="auto">
          <a:xfrm>
            <a:off x="4800600" y="6172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91" name="Line 59"/>
          <p:cNvSpPr>
            <a:spLocks noChangeShapeType="1"/>
          </p:cNvSpPr>
          <p:nvPr/>
        </p:nvSpPr>
        <p:spPr bwMode="auto">
          <a:xfrm>
            <a:off x="4800600" y="5715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92" name="Text Box 60"/>
          <p:cNvSpPr txBox="1">
            <a:spLocks noChangeArrowheads="1"/>
          </p:cNvSpPr>
          <p:nvPr/>
        </p:nvSpPr>
        <p:spPr bwMode="auto">
          <a:xfrm>
            <a:off x="4679950" y="4281488"/>
            <a:ext cx="488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VP</a:t>
            </a:r>
          </a:p>
        </p:txBody>
      </p:sp>
      <p:sp>
        <p:nvSpPr>
          <p:cNvPr id="44093" name="Text Box 61"/>
          <p:cNvSpPr txBox="1">
            <a:spLocks noChangeArrowheads="1"/>
          </p:cNvSpPr>
          <p:nvPr/>
        </p:nvSpPr>
        <p:spPr bwMode="auto">
          <a:xfrm>
            <a:off x="4114800" y="4891088"/>
            <a:ext cx="488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VP</a:t>
            </a:r>
          </a:p>
        </p:txBody>
      </p:sp>
      <p:sp>
        <p:nvSpPr>
          <p:cNvPr id="44094" name="Text Box 62"/>
          <p:cNvSpPr txBox="1">
            <a:spLocks noChangeArrowheads="1"/>
          </p:cNvSpPr>
          <p:nvPr/>
        </p:nvSpPr>
        <p:spPr bwMode="auto">
          <a:xfrm>
            <a:off x="5226050" y="4891088"/>
            <a:ext cx="463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Ad</a:t>
            </a:r>
          </a:p>
        </p:txBody>
      </p:sp>
      <p:sp>
        <p:nvSpPr>
          <p:cNvPr id="44095" name="Text Box 63"/>
          <p:cNvSpPr txBox="1">
            <a:spLocks noChangeArrowheads="1"/>
          </p:cNvSpPr>
          <p:nvPr/>
        </p:nvSpPr>
        <p:spPr bwMode="auto">
          <a:xfrm>
            <a:off x="5029200" y="5576888"/>
            <a:ext cx="882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quickly</a:t>
            </a:r>
          </a:p>
        </p:txBody>
      </p:sp>
      <p:sp>
        <p:nvSpPr>
          <p:cNvPr id="44096" name="Line 64"/>
          <p:cNvSpPr>
            <a:spLocks noChangeShapeType="1"/>
          </p:cNvSpPr>
          <p:nvPr/>
        </p:nvSpPr>
        <p:spPr bwMode="auto">
          <a:xfrm flipH="1">
            <a:off x="4419600" y="45720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97" name="Line 65"/>
          <p:cNvSpPr>
            <a:spLocks noChangeShapeType="1"/>
          </p:cNvSpPr>
          <p:nvPr/>
        </p:nvSpPr>
        <p:spPr bwMode="auto">
          <a:xfrm>
            <a:off x="4953000" y="4572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98" name="Line 66"/>
          <p:cNvSpPr>
            <a:spLocks noChangeShapeType="1"/>
          </p:cNvSpPr>
          <p:nvPr/>
        </p:nvSpPr>
        <p:spPr bwMode="auto">
          <a:xfrm>
            <a:off x="5410200" y="5181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99" name="Text Box 67"/>
          <p:cNvSpPr txBox="1">
            <a:spLocks noChangeArrowheads="1"/>
          </p:cNvSpPr>
          <p:nvPr/>
        </p:nvSpPr>
        <p:spPr bwMode="auto">
          <a:xfrm>
            <a:off x="3238500" y="46482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N</a:t>
            </a:r>
          </a:p>
        </p:txBody>
      </p:sp>
      <p:sp>
        <p:nvSpPr>
          <p:cNvPr id="44100" name="Text Box 68"/>
          <p:cNvSpPr txBox="1">
            <a:spLocks noChangeArrowheads="1"/>
          </p:cNvSpPr>
          <p:nvPr/>
        </p:nvSpPr>
        <p:spPr bwMode="auto">
          <a:xfrm>
            <a:off x="3054350" y="5348288"/>
            <a:ext cx="755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Maria</a:t>
            </a:r>
          </a:p>
        </p:txBody>
      </p:sp>
      <p:sp>
        <p:nvSpPr>
          <p:cNvPr id="44101" name="Line 69"/>
          <p:cNvSpPr>
            <a:spLocks noChangeShapeType="1"/>
          </p:cNvSpPr>
          <p:nvPr/>
        </p:nvSpPr>
        <p:spPr bwMode="auto">
          <a:xfrm>
            <a:off x="3435350" y="5029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102" name="Line 70"/>
          <p:cNvSpPr>
            <a:spLocks noChangeShapeType="1"/>
          </p:cNvSpPr>
          <p:nvPr/>
        </p:nvSpPr>
        <p:spPr bwMode="auto">
          <a:xfrm>
            <a:off x="3429000" y="4419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6507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News Gothic MT" charset="0"/>
              </a:rPr>
              <a:t>Grammar Equivalence and Form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80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Grammar equivalence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40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Weak: Accept the same language, May produce different analyses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40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Strong: Accept same language, Produce same structure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80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Canonical form: 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40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Chomsky Normal Form (CNF)</a:t>
            </a:r>
          </a:p>
          <a:p>
            <a:pPr lvl="2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All CFGs have a weakly equivalent CNF</a:t>
            </a:r>
          </a:p>
          <a:p>
            <a:pPr lvl="2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All productions of the form:</a:t>
            </a:r>
          </a:p>
          <a:p>
            <a:pPr lvl="3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A-&gt; B C where B,C in N, or</a:t>
            </a:r>
          </a:p>
          <a:p>
            <a:pPr lvl="3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A-&gt;a where a in </a:t>
            </a:r>
            <a:r>
              <a:rPr lang="el-GR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Arial" charset="0"/>
              </a:rPr>
              <a:t>Σ</a:t>
            </a:r>
          </a:p>
          <a:p>
            <a:pPr lvl="3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endParaRPr lang="en-US">
              <a:solidFill>
                <a:schemeClr val="tx1">
                  <a:lumMod val="65000"/>
                  <a:lumOff val="35000"/>
                </a:scheme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874065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of Turing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55654" cy="4343400"/>
          </a:xfrm>
        </p:spPr>
        <p:txBody>
          <a:bodyPr>
            <a:normAutofit/>
          </a:bodyPr>
          <a:lstStyle/>
          <a:p>
            <a:r>
              <a:rPr lang="en-US" dirty="0"/>
              <a:t>ELIZA (</a:t>
            </a:r>
            <a:r>
              <a:rPr lang="en-US" dirty="0" err="1"/>
              <a:t>Weizenbaum</a:t>
            </a:r>
            <a:r>
              <a:rPr lang="en-US" dirty="0"/>
              <a:t> 1966)</a:t>
            </a:r>
          </a:p>
          <a:p>
            <a:pPr lvl="1"/>
            <a:r>
              <a:rPr lang="en-US" dirty="0"/>
              <a:t>Simulates </a:t>
            </a:r>
            <a:r>
              <a:rPr lang="en-US" dirty="0" err="1"/>
              <a:t>Rogerian</a:t>
            </a:r>
            <a:r>
              <a:rPr lang="en-US" dirty="0"/>
              <a:t> therapist </a:t>
            </a:r>
          </a:p>
          <a:p>
            <a:pPr lvl="2"/>
            <a:r>
              <a:rPr lang="en-US" dirty="0"/>
              <a:t>User: You are like my father in some ways</a:t>
            </a:r>
          </a:p>
          <a:p>
            <a:pPr lvl="2"/>
            <a:r>
              <a:rPr lang="en-US" dirty="0"/>
              <a:t>ELIZA: WHAT RESEMBLANCE DO YOU SEE</a:t>
            </a:r>
          </a:p>
          <a:p>
            <a:pPr lvl="2"/>
            <a:r>
              <a:rPr lang="en-US" dirty="0"/>
              <a:t>User: You are not very aggressive</a:t>
            </a:r>
          </a:p>
          <a:p>
            <a:pPr lvl="2"/>
            <a:r>
              <a:rPr lang="en-US" dirty="0"/>
              <a:t>ELIZA: WHAT MAKES YOU THINK I AM NOT AGGRESSIVE...</a:t>
            </a:r>
          </a:p>
          <a:p>
            <a:pPr lvl="1"/>
            <a:r>
              <a:rPr lang="en-US" dirty="0"/>
              <a:t>Passes the Turing Test!! (sort of)</a:t>
            </a:r>
          </a:p>
          <a:p>
            <a:pPr lvl="1"/>
            <a:r>
              <a:rPr lang="en-US" dirty="0" smtClean="0"/>
              <a:t>“You </a:t>
            </a:r>
            <a:r>
              <a:rPr lang="en-US" dirty="0"/>
              <a:t>can fool some of the people....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868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of Turing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55654" cy="4343400"/>
          </a:xfrm>
        </p:spPr>
        <p:txBody>
          <a:bodyPr>
            <a:normAutofit fontScale="92500"/>
          </a:bodyPr>
          <a:lstStyle/>
          <a:p>
            <a:r>
              <a:rPr lang="en-US" dirty="0"/>
              <a:t>ELIZA (</a:t>
            </a:r>
            <a:r>
              <a:rPr lang="en-US" dirty="0" err="1"/>
              <a:t>Weizenbaum</a:t>
            </a:r>
            <a:r>
              <a:rPr lang="en-US" dirty="0"/>
              <a:t> 1966)</a:t>
            </a:r>
          </a:p>
          <a:p>
            <a:pPr lvl="1"/>
            <a:r>
              <a:rPr lang="en-US" dirty="0"/>
              <a:t>Simulates </a:t>
            </a:r>
            <a:r>
              <a:rPr lang="en-US" dirty="0" err="1"/>
              <a:t>Rogerian</a:t>
            </a:r>
            <a:r>
              <a:rPr lang="en-US" dirty="0"/>
              <a:t> therapist </a:t>
            </a:r>
          </a:p>
          <a:p>
            <a:pPr lvl="2"/>
            <a:r>
              <a:rPr lang="en-US" dirty="0"/>
              <a:t>User: You are like my father in some ways</a:t>
            </a:r>
          </a:p>
          <a:p>
            <a:pPr lvl="2"/>
            <a:r>
              <a:rPr lang="en-US" dirty="0"/>
              <a:t>ELIZA: WHAT RESEMBLANCE DO YOU SEE</a:t>
            </a:r>
          </a:p>
          <a:p>
            <a:pPr lvl="2"/>
            <a:r>
              <a:rPr lang="en-US" dirty="0"/>
              <a:t>User: You are not very aggressive</a:t>
            </a:r>
          </a:p>
          <a:p>
            <a:pPr lvl="2"/>
            <a:r>
              <a:rPr lang="en-US" dirty="0"/>
              <a:t>ELIZA: WHAT MAKES YOU THINK I AM NOT AGGRESSIVE...</a:t>
            </a:r>
          </a:p>
          <a:p>
            <a:pPr lvl="1"/>
            <a:r>
              <a:rPr lang="en-US" dirty="0"/>
              <a:t>Passes the Turing Test!! (sort of)</a:t>
            </a:r>
          </a:p>
          <a:p>
            <a:pPr lvl="1"/>
            <a:r>
              <a:rPr lang="en-US" dirty="0" smtClean="0"/>
              <a:t>“You </a:t>
            </a:r>
            <a:r>
              <a:rPr lang="en-US" dirty="0"/>
              <a:t>can fool some of the people....”</a:t>
            </a:r>
          </a:p>
          <a:p>
            <a:r>
              <a:rPr lang="en-US" dirty="0"/>
              <a:t>Simple pattern matching </a:t>
            </a:r>
            <a:r>
              <a:rPr lang="en-US" dirty="0" smtClean="0"/>
              <a:t>technique</a:t>
            </a:r>
          </a:p>
          <a:p>
            <a:r>
              <a:rPr lang="en-US" dirty="0" smtClean="0"/>
              <a:t>True understanding requires deeper analysis &amp; processing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706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3541</TotalTime>
  <Words>3257</Words>
  <Application>Microsoft Macintosh PowerPoint</Application>
  <PresentationFormat>On-screen Show (4:3)</PresentationFormat>
  <Paragraphs>587</Paragraphs>
  <Slides>74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74</vt:i4>
      </vt:variant>
    </vt:vector>
  </HeadingPairs>
  <TitlesOfParts>
    <vt:vector size="76" baseType="lpstr">
      <vt:lpstr>Breeze</vt:lpstr>
      <vt:lpstr>Equation</vt:lpstr>
      <vt:lpstr>Introduction to Deep Processing Techniques for NLP</vt:lpstr>
      <vt:lpstr>Roadmap</vt:lpstr>
      <vt:lpstr>Motivation: Applications</vt:lpstr>
      <vt:lpstr>Building on Many Fields</vt:lpstr>
      <vt:lpstr>Language &amp; Intelligence</vt:lpstr>
      <vt:lpstr>Limitations of Turing Test</vt:lpstr>
      <vt:lpstr>Limitations of Turing Test</vt:lpstr>
      <vt:lpstr>Limitations of Turing Test</vt:lpstr>
      <vt:lpstr>Limitations of Turing Test</vt:lpstr>
      <vt:lpstr>Turing Test Revived</vt:lpstr>
      <vt:lpstr>Turing Test Revived</vt:lpstr>
      <vt:lpstr>Turing Test Revived</vt:lpstr>
      <vt:lpstr>Knowledge of Language</vt:lpstr>
      <vt:lpstr>Knowledge of Language</vt:lpstr>
      <vt:lpstr>Knowledge of Language</vt:lpstr>
      <vt:lpstr>Knowledge of Language</vt:lpstr>
      <vt:lpstr>Knowledge of Language</vt:lpstr>
      <vt:lpstr>Knowledge of Language</vt:lpstr>
      <vt:lpstr>Knowledge of Language</vt:lpstr>
      <vt:lpstr>Knowledge of Language</vt:lpstr>
      <vt:lpstr>Knowledge of Language</vt:lpstr>
      <vt:lpstr>Knowledge of Language</vt:lpstr>
      <vt:lpstr>Knowledge of Language</vt:lpstr>
      <vt:lpstr>Language Processing Pipeline</vt:lpstr>
      <vt:lpstr>Shallow vs Deep Processing</vt:lpstr>
      <vt:lpstr>Shallow vs Deep Processing</vt:lpstr>
      <vt:lpstr>Cross-cutting Themes</vt:lpstr>
      <vt:lpstr>Ambiguity</vt:lpstr>
      <vt:lpstr>Ambiguity</vt:lpstr>
      <vt:lpstr>Ambiguity</vt:lpstr>
      <vt:lpstr>Ambiguity</vt:lpstr>
      <vt:lpstr>Ambiguity</vt:lpstr>
      <vt:lpstr>Ambiguity</vt:lpstr>
      <vt:lpstr>Ambiguity: POS</vt:lpstr>
      <vt:lpstr>Ambiguity: Syntax</vt:lpstr>
      <vt:lpstr>Ambiguity: Syntax</vt:lpstr>
      <vt:lpstr>Ambiguity: Semantics</vt:lpstr>
      <vt:lpstr>Ambiguity: Semantics</vt:lpstr>
      <vt:lpstr>Ambiguity: Semantics</vt:lpstr>
      <vt:lpstr>Ambiguity: Semantics</vt:lpstr>
      <vt:lpstr>Ambiguity: Semantics</vt:lpstr>
      <vt:lpstr>Ambiguity</vt:lpstr>
      <vt:lpstr>Ambiguity</vt:lpstr>
      <vt:lpstr>Course Information</vt:lpstr>
      <vt:lpstr>Syntax </vt:lpstr>
      <vt:lpstr>Roadmap</vt:lpstr>
      <vt:lpstr>More than a Bag of Words</vt:lpstr>
      <vt:lpstr>Constituency</vt:lpstr>
      <vt:lpstr>Constituency</vt:lpstr>
      <vt:lpstr>Constituency</vt:lpstr>
      <vt:lpstr>Constituency</vt:lpstr>
      <vt:lpstr>Constituency</vt:lpstr>
      <vt:lpstr>Constituency</vt:lpstr>
      <vt:lpstr>Constituency Testing</vt:lpstr>
      <vt:lpstr>Constituency Testing</vt:lpstr>
      <vt:lpstr>Constituency Testing</vt:lpstr>
      <vt:lpstr>Constituency Testing</vt:lpstr>
      <vt:lpstr>Representing Sentence Structure</vt:lpstr>
      <vt:lpstr>Representation: Context-free Grammars</vt:lpstr>
      <vt:lpstr>Representation: Context-free Grammars</vt:lpstr>
      <vt:lpstr>Representation: Context-free Grammars</vt:lpstr>
      <vt:lpstr>Sentence-level Knowledge: Syntax</vt:lpstr>
      <vt:lpstr>Representing Sentence Structure</vt:lpstr>
      <vt:lpstr>Representing Sentence Structure</vt:lpstr>
      <vt:lpstr>Representing Sentence Structure</vt:lpstr>
      <vt:lpstr>Parsing Goals</vt:lpstr>
      <vt:lpstr>Parsing Goals</vt:lpstr>
      <vt:lpstr>Parsing Goals</vt:lpstr>
      <vt:lpstr>Parsing Goals</vt:lpstr>
      <vt:lpstr>Is Context-free Enough?</vt:lpstr>
      <vt:lpstr>Examples</vt:lpstr>
      <vt:lpstr>Tree Adjoining Grammars</vt:lpstr>
      <vt:lpstr>TAG Example</vt:lpstr>
      <vt:lpstr>Grammar Equivalence and Form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Deep NLP Processing</dc:title>
  <dc:creator>Gina-Anne Levow</dc:creator>
  <cp:lastModifiedBy>Gina-Anne Levow</cp:lastModifiedBy>
  <cp:revision>42</cp:revision>
  <cp:lastPrinted>2014-01-06T02:24:42Z</cp:lastPrinted>
  <dcterms:created xsi:type="dcterms:W3CDTF">2011-01-02T07:34:30Z</dcterms:created>
  <dcterms:modified xsi:type="dcterms:W3CDTF">2015-01-05T23:18:05Z</dcterms:modified>
</cp:coreProperties>
</file>