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73" r:id="rId16"/>
    <p:sldId id="319" r:id="rId17"/>
    <p:sldId id="320" r:id="rId18"/>
    <p:sldId id="322" r:id="rId19"/>
    <p:sldId id="321" r:id="rId20"/>
    <p:sldId id="323" r:id="rId21"/>
    <p:sldId id="324" r:id="rId22"/>
    <p:sldId id="325" r:id="rId23"/>
    <p:sldId id="326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3" r:id="rId33"/>
    <p:sldId id="294" r:id="rId34"/>
    <p:sldId id="295" r:id="rId35"/>
    <p:sldId id="291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9" r:id="rId49"/>
    <p:sldId id="310" r:id="rId50"/>
    <p:sldId id="274" r:id="rId51"/>
    <p:sldId id="275" r:id="rId52"/>
    <p:sldId id="281" r:id="rId53"/>
    <p:sldId id="282" r:id="rId54"/>
    <p:sldId id="276" r:id="rId55"/>
    <p:sldId id="277" r:id="rId56"/>
    <p:sldId id="278" r:id="rId57"/>
    <p:sldId id="279" r:id="rId58"/>
    <p:sldId id="280" r:id="rId59"/>
    <p:sldId id="283" r:id="rId60"/>
    <p:sldId id="315" r:id="rId61"/>
    <p:sldId id="316" r:id="rId62"/>
    <p:sldId id="317" r:id="rId63"/>
    <p:sldId id="318" r:id="rId64"/>
    <p:sldId id="311" r:id="rId65"/>
    <p:sldId id="312" r:id="rId66"/>
    <p:sldId id="313" r:id="rId67"/>
    <p:sldId id="314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8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3334-1850-A14C-B1C8-34D5E62CE41A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0D81D-068B-8E43-9459-28CBAAFF0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5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0EE5A-36BC-DA4B-B57F-A72CC4F5C063}" type="slidenum">
              <a:rPr lang="en-US"/>
              <a:pPr/>
              <a:t>8</a:t>
            </a:fld>
            <a:endParaRPr lang="en-US"/>
          </a:p>
        </p:txBody>
      </p:sp>
      <p:sp>
        <p:nvSpPr>
          <p:cNvPr id="154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A9ED9E6-981A-7940-9E74-E78BD38E6963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B7551C5-6358-0543-A98E-D6DDAF2C91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Syntax: </a:t>
            </a:r>
            <a:br>
              <a:rPr lang="en-US" dirty="0" smtClean="0"/>
            </a:br>
            <a:r>
              <a:rPr lang="en-US" dirty="0" smtClean="0"/>
              <a:t>Context-free Grammars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571</a:t>
            </a:r>
          </a:p>
          <a:p>
            <a:r>
              <a:rPr lang="en-US" dirty="0" smtClean="0"/>
              <a:t>Deep Processing Techniques for NLP</a:t>
            </a:r>
          </a:p>
          <a:p>
            <a:r>
              <a:rPr lang="en-US" smtClean="0"/>
              <a:t>January </a:t>
            </a:r>
            <a:r>
              <a:rPr lang="en-US" smtClean="0"/>
              <a:t>7,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4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3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Accepting:</a:t>
            </a:r>
          </a:p>
          <a:p>
            <a:pPr lvl="1"/>
            <a:r>
              <a:rPr lang="en-US" dirty="0"/>
              <a:t>Legal string in language?</a:t>
            </a:r>
          </a:p>
          <a:p>
            <a:pPr lvl="2"/>
            <a:r>
              <a:rPr lang="en-US" dirty="0"/>
              <a:t>Formally: </a:t>
            </a:r>
            <a:r>
              <a:rPr lang="en-US" dirty="0" smtClean="0"/>
              <a:t>rigid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4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Accepting:</a:t>
            </a:r>
          </a:p>
          <a:p>
            <a:pPr lvl="1"/>
            <a:r>
              <a:rPr lang="en-US" dirty="0"/>
              <a:t>Legal string in language?</a:t>
            </a:r>
          </a:p>
          <a:p>
            <a:pPr lvl="2"/>
            <a:r>
              <a:rPr lang="en-US" dirty="0"/>
              <a:t>Formally: rigid</a:t>
            </a:r>
          </a:p>
          <a:p>
            <a:pPr lvl="2"/>
            <a:r>
              <a:rPr lang="en-US" dirty="0"/>
              <a:t>Practically: degrees of </a:t>
            </a:r>
            <a:r>
              <a:rPr lang="en-US" dirty="0" smtClean="0"/>
              <a:t>acceptability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0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Accepting:</a:t>
            </a:r>
          </a:p>
          <a:p>
            <a:pPr lvl="1"/>
            <a:r>
              <a:rPr lang="en-US" dirty="0"/>
              <a:t>Legal string in language?</a:t>
            </a:r>
          </a:p>
          <a:p>
            <a:pPr lvl="2"/>
            <a:r>
              <a:rPr lang="en-US" dirty="0"/>
              <a:t>Formally: rigid</a:t>
            </a:r>
          </a:p>
          <a:p>
            <a:pPr lvl="2"/>
            <a:r>
              <a:rPr lang="en-US" dirty="0"/>
              <a:t>Practically: degrees of acceptability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What structure produced the string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sequence of rule applications derives this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5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Accepting:</a:t>
            </a:r>
          </a:p>
          <a:p>
            <a:pPr lvl="1"/>
            <a:r>
              <a:rPr lang="en-US" dirty="0"/>
              <a:t>Legal string in language?</a:t>
            </a:r>
          </a:p>
          <a:p>
            <a:pPr lvl="2"/>
            <a:r>
              <a:rPr lang="en-US" dirty="0"/>
              <a:t>Formally: rigid</a:t>
            </a:r>
          </a:p>
          <a:p>
            <a:pPr lvl="2"/>
            <a:r>
              <a:rPr lang="en-US" dirty="0"/>
              <a:t>Practically: degrees of acceptability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What structure produced the string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sequence of rule applications derives this string</a:t>
            </a:r>
            <a:endParaRPr lang="en-US" dirty="0"/>
          </a:p>
          <a:p>
            <a:pPr lvl="2"/>
            <a:r>
              <a:rPr lang="en-US" dirty="0"/>
              <a:t>Produce one (or all) parse trees for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3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Accepting:</a:t>
            </a:r>
          </a:p>
          <a:p>
            <a:pPr lvl="1"/>
            <a:r>
              <a:rPr lang="en-US" dirty="0"/>
              <a:t>Legal string in language?</a:t>
            </a:r>
          </a:p>
          <a:p>
            <a:pPr lvl="2"/>
            <a:r>
              <a:rPr lang="en-US" dirty="0"/>
              <a:t>Formally: rigid</a:t>
            </a:r>
          </a:p>
          <a:p>
            <a:pPr lvl="2"/>
            <a:r>
              <a:rPr lang="en-US" dirty="0"/>
              <a:t>Practically: degrees of acceptability</a:t>
            </a:r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What structure produced the string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sequence of rule applications derives this string</a:t>
            </a:r>
            <a:endParaRPr lang="en-US" dirty="0"/>
          </a:p>
          <a:p>
            <a:pPr lvl="2"/>
            <a:r>
              <a:rPr lang="en-US" dirty="0"/>
              <a:t>Produce one (or all) parse trees for the </a:t>
            </a:r>
            <a:r>
              <a:rPr lang="en-US" dirty="0" smtClean="0"/>
              <a:t>string</a:t>
            </a:r>
            <a:endParaRPr lang="en-US" dirty="0"/>
          </a:p>
          <a:p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Given a grammar, produce all legal strings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1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Pre-terminals:</a:t>
            </a:r>
          </a:p>
          <a:p>
            <a:pPr lvl="1"/>
            <a:r>
              <a:rPr lang="en-US" dirty="0" smtClean="0"/>
              <a:t># of word classes depends on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the task</a:t>
            </a:r>
          </a:p>
          <a:p>
            <a:pPr lvl="2"/>
            <a:r>
              <a:rPr lang="en-US" dirty="0" smtClean="0"/>
              <a:t>the granularity chosen: fine/coarse</a:t>
            </a:r>
          </a:p>
          <a:p>
            <a:endParaRPr lang="en-US" dirty="0" smtClean="0"/>
          </a:p>
          <a:p>
            <a:r>
              <a:rPr lang="en-US" dirty="0" smtClean="0"/>
              <a:t>Brown corpus: 87 pre-terminal tags</a:t>
            </a:r>
          </a:p>
          <a:p>
            <a:r>
              <a:rPr lang="en-US" dirty="0" smtClean="0"/>
              <a:t>Penn Treebank: 49 pre-terminal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39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words:</a:t>
            </a:r>
          </a:p>
          <a:p>
            <a:pPr lvl="1"/>
            <a:r>
              <a:rPr lang="en-US" dirty="0" smtClean="0"/>
              <a:t>Relatively few in language, but</a:t>
            </a:r>
          </a:p>
          <a:p>
            <a:pPr lvl="1"/>
            <a:r>
              <a:rPr lang="en-US" dirty="0" smtClean="0"/>
              <a:t>Very high frequency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words:</a:t>
            </a:r>
          </a:p>
          <a:p>
            <a:pPr lvl="1"/>
            <a:r>
              <a:rPr lang="en-US" dirty="0" smtClean="0"/>
              <a:t>Relatively few in language, but</a:t>
            </a:r>
          </a:p>
          <a:p>
            <a:pPr lvl="1"/>
            <a:r>
              <a:rPr lang="en-US" dirty="0" smtClean="0"/>
              <a:t>Very high frequency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DT: determiner: a, an, the, that</a:t>
            </a:r>
          </a:p>
          <a:p>
            <a:pPr lvl="1"/>
            <a:r>
              <a:rPr lang="en-US" dirty="0" smtClean="0"/>
              <a:t>MD: modal: do, can, may</a:t>
            </a:r>
          </a:p>
          <a:p>
            <a:pPr lvl="1"/>
            <a:r>
              <a:rPr lang="en-US" dirty="0" smtClean="0"/>
              <a:t>EX: existential there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44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words</a:t>
            </a:r>
          </a:p>
          <a:p>
            <a:pPr lvl="1"/>
            <a:r>
              <a:rPr lang="en-US" dirty="0" smtClean="0"/>
              <a:t>Open-ended set of words, but</a:t>
            </a:r>
          </a:p>
          <a:p>
            <a:pPr lvl="1"/>
            <a:r>
              <a:rPr lang="en-US" dirty="0" smtClean="0"/>
              <a:t>Individual frequencies may be very low</a:t>
            </a:r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53928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Motivation: Applications</a:t>
            </a:r>
          </a:p>
          <a:p>
            <a:r>
              <a:rPr lang="en-US" dirty="0" smtClean="0"/>
              <a:t>Context-free grammars (CFGs)</a:t>
            </a:r>
          </a:p>
          <a:p>
            <a:pPr lvl="1"/>
            <a:r>
              <a:rPr lang="en-US" dirty="0" smtClean="0"/>
              <a:t>Formalism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Grammars for English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Treebanks</a:t>
            </a:r>
            <a:r>
              <a:rPr lang="en-US" dirty="0" smtClean="0"/>
              <a:t> and CFGs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Speech and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53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words</a:t>
            </a:r>
          </a:p>
          <a:p>
            <a:pPr lvl="1"/>
            <a:r>
              <a:rPr lang="en-US" dirty="0" smtClean="0"/>
              <a:t>Open-ended set of words, but</a:t>
            </a:r>
          </a:p>
          <a:p>
            <a:pPr lvl="1"/>
            <a:r>
              <a:rPr lang="en-US" dirty="0" smtClean="0"/>
              <a:t>Individual frequencies may be very low</a:t>
            </a:r>
          </a:p>
          <a:p>
            <a:pPr lvl="1"/>
            <a:r>
              <a:rPr lang="en-US" dirty="0" smtClean="0"/>
              <a:t>Nouns: (</a:t>
            </a:r>
            <a:r>
              <a:rPr lang="en-US" dirty="0" err="1" smtClean="0"/>
              <a:t>ala</a:t>
            </a:r>
            <a:r>
              <a:rPr lang="en-US" dirty="0" smtClean="0"/>
              <a:t> grade school definition)</a:t>
            </a:r>
          </a:p>
          <a:p>
            <a:pPr lvl="2"/>
            <a:r>
              <a:rPr lang="en-US" dirty="0" smtClean="0"/>
              <a:t>Person, place or thing..</a:t>
            </a:r>
          </a:p>
          <a:p>
            <a:pPr lvl="2"/>
            <a:r>
              <a:rPr lang="en-US" dirty="0" smtClean="0"/>
              <a:t>E.g. NN: singular common noun – the </a:t>
            </a:r>
            <a:r>
              <a:rPr lang="en-US" i="1" dirty="0" smtClean="0"/>
              <a:t>dog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20672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words</a:t>
            </a:r>
          </a:p>
          <a:p>
            <a:pPr lvl="1"/>
            <a:r>
              <a:rPr lang="en-US" dirty="0" smtClean="0"/>
              <a:t>Open-ended set of words, but</a:t>
            </a:r>
          </a:p>
          <a:p>
            <a:pPr lvl="1"/>
            <a:r>
              <a:rPr lang="en-US" dirty="0" smtClean="0"/>
              <a:t>Individual frequencies may be very low</a:t>
            </a:r>
          </a:p>
          <a:p>
            <a:pPr lvl="1"/>
            <a:r>
              <a:rPr lang="en-US" dirty="0" smtClean="0"/>
              <a:t>Nouns: (</a:t>
            </a:r>
            <a:r>
              <a:rPr lang="en-US" dirty="0" err="1" smtClean="0"/>
              <a:t>ala</a:t>
            </a:r>
            <a:r>
              <a:rPr lang="en-US" dirty="0" smtClean="0"/>
              <a:t> grade school definition)</a:t>
            </a:r>
          </a:p>
          <a:p>
            <a:pPr lvl="2"/>
            <a:r>
              <a:rPr lang="en-US" dirty="0" smtClean="0"/>
              <a:t>Person, place or thing..</a:t>
            </a:r>
          </a:p>
          <a:p>
            <a:pPr lvl="2"/>
            <a:r>
              <a:rPr lang="en-US" dirty="0" smtClean="0"/>
              <a:t>E.g. NN: singular common noun – the </a:t>
            </a:r>
            <a:r>
              <a:rPr lang="en-US" i="1" dirty="0" smtClean="0"/>
              <a:t>dog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Verbs: describe states or events</a:t>
            </a:r>
          </a:p>
          <a:p>
            <a:pPr lvl="2"/>
            <a:r>
              <a:rPr lang="en-US" dirty="0" smtClean="0"/>
              <a:t>E.g. VBD: past tense verb – the dog </a:t>
            </a:r>
            <a:r>
              <a:rPr lang="en-US" i="1" dirty="0" smtClean="0"/>
              <a:t>barked</a:t>
            </a:r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78994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words</a:t>
            </a:r>
          </a:p>
          <a:p>
            <a:pPr lvl="1"/>
            <a:r>
              <a:rPr lang="en-US" dirty="0" smtClean="0"/>
              <a:t>Open-ended set of words, but</a:t>
            </a:r>
          </a:p>
          <a:p>
            <a:pPr lvl="1"/>
            <a:r>
              <a:rPr lang="en-US" dirty="0" smtClean="0"/>
              <a:t>Individual frequencies may be very low</a:t>
            </a:r>
          </a:p>
          <a:p>
            <a:pPr lvl="1"/>
            <a:r>
              <a:rPr lang="en-US" dirty="0" smtClean="0"/>
              <a:t>Nouns: (</a:t>
            </a:r>
            <a:r>
              <a:rPr lang="en-US" dirty="0" err="1" smtClean="0"/>
              <a:t>ala</a:t>
            </a:r>
            <a:r>
              <a:rPr lang="en-US" dirty="0" smtClean="0"/>
              <a:t> grade school definition)</a:t>
            </a:r>
          </a:p>
          <a:p>
            <a:pPr lvl="2"/>
            <a:r>
              <a:rPr lang="en-US" dirty="0" smtClean="0"/>
              <a:t>Person, place or thing..</a:t>
            </a:r>
          </a:p>
          <a:p>
            <a:pPr lvl="2"/>
            <a:r>
              <a:rPr lang="en-US" dirty="0" smtClean="0"/>
              <a:t>E.g. NN: singular common noun – the </a:t>
            </a:r>
            <a:r>
              <a:rPr lang="en-US" i="1" dirty="0" smtClean="0"/>
              <a:t>dog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Verbs: describe states or events</a:t>
            </a:r>
          </a:p>
          <a:p>
            <a:pPr lvl="2"/>
            <a:r>
              <a:rPr lang="en-US" dirty="0" smtClean="0"/>
              <a:t>E.g. VBD: past tense verb – the dog </a:t>
            </a:r>
            <a:r>
              <a:rPr lang="en-US" i="1" dirty="0" smtClean="0"/>
              <a:t>barked</a:t>
            </a:r>
          </a:p>
          <a:p>
            <a:pPr lvl="1"/>
            <a:r>
              <a:rPr lang="en-US" dirty="0" smtClean="0"/>
              <a:t>Adjectives: describe properties of nouns</a:t>
            </a:r>
          </a:p>
          <a:p>
            <a:pPr lvl="2"/>
            <a:r>
              <a:rPr lang="en-US" dirty="0" smtClean="0"/>
              <a:t>E.g. JJ: simple adjective – the </a:t>
            </a:r>
            <a:r>
              <a:rPr lang="en-US" i="1" dirty="0" smtClean="0"/>
              <a:t>furry</a:t>
            </a:r>
            <a:r>
              <a:rPr lang="en-US" dirty="0" smtClean="0"/>
              <a:t> dog</a:t>
            </a:r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253766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Class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Content words</a:t>
            </a:r>
          </a:p>
          <a:p>
            <a:pPr lvl="1"/>
            <a:r>
              <a:rPr lang="en-US" dirty="0" smtClean="0"/>
              <a:t>Open-ended set of words, but</a:t>
            </a:r>
          </a:p>
          <a:p>
            <a:pPr lvl="1"/>
            <a:r>
              <a:rPr lang="en-US" dirty="0" smtClean="0"/>
              <a:t>Individual frequencies may be very low</a:t>
            </a:r>
          </a:p>
          <a:p>
            <a:pPr lvl="1"/>
            <a:r>
              <a:rPr lang="en-US" dirty="0" smtClean="0"/>
              <a:t>Nouns: (</a:t>
            </a:r>
            <a:r>
              <a:rPr lang="en-US" dirty="0" err="1" smtClean="0"/>
              <a:t>ala</a:t>
            </a:r>
            <a:r>
              <a:rPr lang="en-US" dirty="0" smtClean="0"/>
              <a:t> grade school definition)</a:t>
            </a:r>
          </a:p>
          <a:p>
            <a:pPr lvl="2"/>
            <a:r>
              <a:rPr lang="en-US" dirty="0" smtClean="0"/>
              <a:t>Person, place or thing..</a:t>
            </a:r>
          </a:p>
          <a:p>
            <a:pPr lvl="2"/>
            <a:r>
              <a:rPr lang="en-US" dirty="0" smtClean="0"/>
              <a:t>E.g. NN: singular common noun – the </a:t>
            </a:r>
            <a:r>
              <a:rPr lang="en-US" i="1" dirty="0" smtClean="0"/>
              <a:t>dog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Verbs: describe states or events</a:t>
            </a:r>
          </a:p>
          <a:p>
            <a:pPr lvl="2"/>
            <a:r>
              <a:rPr lang="en-US" dirty="0" smtClean="0"/>
              <a:t>E.g. VBD: past tense verb – the dog </a:t>
            </a:r>
            <a:r>
              <a:rPr lang="en-US" i="1" dirty="0" smtClean="0"/>
              <a:t>barked</a:t>
            </a:r>
          </a:p>
          <a:p>
            <a:pPr lvl="1"/>
            <a:r>
              <a:rPr lang="en-US" dirty="0" smtClean="0"/>
              <a:t>Adjectives: describe properties of nouns</a:t>
            </a:r>
          </a:p>
          <a:p>
            <a:pPr lvl="2"/>
            <a:r>
              <a:rPr lang="en-US" dirty="0" smtClean="0"/>
              <a:t>E.g. JJ: simple adjective – the </a:t>
            </a:r>
            <a:r>
              <a:rPr lang="en-US" i="1" dirty="0" smtClean="0"/>
              <a:t>furry</a:t>
            </a:r>
            <a:r>
              <a:rPr lang="en-US" dirty="0" smtClean="0"/>
              <a:t> dog</a:t>
            </a:r>
          </a:p>
          <a:p>
            <a:pPr lvl="1"/>
            <a:r>
              <a:rPr lang="en-US" dirty="0" smtClean="0"/>
              <a:t>Adverbs: modify verbs, adjectives; specify time, place,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r>
              <a:rPr lang="en-US" dirty="0" smtClean="0"/>
              <a:t>E.g.: RB: the dog ran </a:t>
            </a:r>
            <a:r>
              <a:rPr lang="en-US" i="1" dirty="0" smtClean="0"/>
              <a:t>quickly</a:t>
            </a:r>
          </a:p>
          <a:p>
            <a:pPr lvl="2"/>
            <a:endParaRPr lang="en-US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07973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Sentences:</a:t>
            </a:r>
          </a:p>
        </p:txBody>
      </p:sp>
    </p:spTree>
    <p:extLst>
      <p:ext uri="{BB962C8B-B14F-4D97-AF65-F5344CB8AC3E}">
        <p14:creationId xmlns:p14="http://schemas.microsoft.com/office/powerpoint/2010/main" val="3340652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Declarative: S -&gt; NP VP</a:t>
            </a:r>
          </a:p>
          <a:p>
            <a:pPr lvl="2"/>
            <a:r>
              <a:rPr lang="en-US" dirty="0" smtClean="0"/>
              <a:t>I want a flight from Ontario to Chicago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Declarative: S -&gt; NP VP</a:t>
            </a:r>
          </a:p>
          <a:p>
            <a:pPr lvl="2"/>
            <a:r>
              <a:rPr lang="en-US" dirty="0" smtClean="0"/>
              <a:t>I want a flight from Ontario to Chicago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Imperative: S -&gt; VP</a:t>
            </a:r>
          </a:p>
          <a:p>
            <a:pPr lvl="2"/>
            <a:r>
              <a:rPr lang="en-US" dirty="0" smtClean="0"/>
              <a:t>Show me the cheapest fare.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20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Declarative: S -&gt; NP VP</a:t>
            </a:r>
          </a:p>
          <a:p>
            <a:pPr lvl="2"/>
            <a:r>
              <a:rPr lang="en-US" dirty="0" smtClean="0"/>
              <a:t>I want a flight from Ontario to Chicago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Imperative: S -&gt; VP</a:t>
            </a:r>
          </a:p>
          <a:p>
            <a:pPr lvl="2"/>
            <a:r>
              <a:rPr lang="en-US" dirty="0" smtClean="0"/>
              <a:t>Show me the cheapest fare.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Aux NP VP</a:t>
            </a:r>
          </a:p>
          <a:p>
            <a:pPr lvl="2"/>
            <a:r>
              <a:rPr lang="en-US" dirty="0" smtClean="0"/>
              <a:t>Can you give me the same information for United?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53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Sentences:</a:t>
            </a:r>
          </a:p>
          <a:p>
            <a:pPr lvl="1"/>
            <a:r>
              <a:rPr lang="en-US" dirty="0" smtClean="0"/>
              <a:t>Declarative: S -&gt; NP VP</a:t>
            </a:r>
          </a:p>
          <a:p>
            <a:pPr lvl="2"/>
            <a:r>
              <a:rPr lang="en-US" dirty="0" smtClean="0"/>
              <a:t>I want a flight from Ontario to Chicago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Imperative: S -&gt; VP</a:t>
            </a:r>
          </a:p>
          <a:p>
            <a:pPr lvl="2"/>
            <a:r>
              <a:rPr lang="en-US" dirty="0" smtClean="0"/>
              <a:t>Show me the cheapest fare.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Aux NP VP</a:t>
            </a:r>
          </a:p>
          <a:p>
            <a:pPr lvl="2"/>
            <a:r>
              <a:rPr lang="en-US" dirty="0" smtClean="0"/>
              <a:t>Can you give me the same information for United?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</a:t>
            </a:r>
            <a:r>
              <a:rPr lang="en-US" dirty="0" err="1" smtClean="0"/>
              <a:t>Wh</a:t>
            </a:r>
            <a:r>
              <a:rPr lang="en-US" dirty="0" smtClean="0"/>
              <a:t>-NP VP</a:t>
            </a:r>
          </a:p>
          <a:p>
            <a:pPr lvl="2"/>
            <a:r>
              <a:rPr lang="en-US" dirty="0" smtClean="0"/>
              <a:t>What airlines fly from Burbank to Denver?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69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English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Sentences: Full sentence or clause; a complete thought</a:t>
            </a:r>
          </a:p>
          <a:p>
            <a:pPr lvl="1"/>
            <a:r>
              <a:rPr lang="en-US" dirty="0" smtClean="0"/>
              <a:t>Declarative: S -&gt; NP VP</a:t>
            </a:r>
          </a:p>
          <a:p>
            <a:pPr lvl="2"/>
            <a:r>
              <a:rPr lang="en-US" dirty="0" smtClean="0"/>
              <a:t>I want a flight from Ontario to Chicago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Imperative: S -&gt; VP</a:t>
            </a:r>
          </a:p>
          <a:p>
            <a:pPr lvl="2"/>
            <a:r>
              <a:rPr lang="en-US" dirty="0" smtClean="0"/>
              <a:t>Show me the cheapest fare.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Aux NP VP</a:t>
            </a:r>
          </a:p>
          <a:p>
            <a:pPr lvl="2"/>
            <a:r>
              <a:rPr lang="en-US" dirty="0" smtClean="0"/>
              <a:t>Can you give me the same information for United?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</a:t>
            </a:r>
            <a:r>
              <a:rPr lang="en-US" dirty="0" err="1" smtClean="0"/>
              <a:t>Wh</a:t>
            </a:r>
            <a:r>
              <a:rPr lang="en-US" dirty="0" smtClean="0"/>
              <a:t>-NP VP</a:t>
            </a:r>
          </a:p>
          <a:p>
            <a:pPr lvl="2"/>
            <a:r>
              <a:rPr lang="en-US" dirty="0" smtClean="0"/>
              <a:t>What airlines fly from Burbank to Denver?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 -&gt; </a:t>
            </a:r>
            <a:r>
              <a:rPr lang="en-US" dirty="0" err="1" smtClean="0"/>
              <a:t>Wh</a:t>
            </a:r>
            <a:r>
              <a:rPr lang="en-US" dirty="0" smtClean="0"/>
              <a:t>-NP  Aux NP VP</a:t>
            </a:r>
          </a:p>
          <a:p>
            <a:pPr lvl="2"/>
            <a:r>
              <a:rPr lang="en-US" dirty="0" smtClean="0"/>
              <a:t>What flights do you have from Chicago to Baltimore?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7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Shallow techniques useful, but limited</a:t>
            </a:r>
          </a:p>
          <a:p>
            <a:r>
              <a:rPr lang="en-US" dirty="0" smtClean="0"/>
              <a:t>Deeper analysis supports:</a:t>
            </a:r>
          </a:p>
          <a:p>
            <a:pPr lvl="1"/>
            <a:r>
              <a:rPr lang="en-US" dirty="0" smtClean="0"/>
              <a:t>Grammar-checking – and teaching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Question-answering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Dialogue understanding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97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51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-&gt; Pronoun | Proper Noun (NNP) | </a:t>
            </a:r>
            <a:r>
              <a:rPr lang="en-US" dirty="0" err="1" smtClean="0"/>
              <a:t>Det</a:t>
            </a:r>
            <a:r>
              <a:rPr lang="en-US" dirty="0" smtClean="0"/>
              <a:t> Nominal</a:t>
            </a:r>
          </a:p>
          <a:p>
            <a:pPr lvl="1"/>
            <a:r>
              <a:rPr lang="en-US" dirty="0" smtClean="0"/>
              <a:t>Head noun + pre-/post-modifiers</a:t>
            </a:r>
          </a:p>
          <a:p>
            <a:pPr lvl="1"/>
            <a:r>
              <a:rPr lang="en-US" dirty="0" smtClean="0"/>
              <a:t>It , Flight 852,…</a:t>
            </a:r>
          </a:p>
        </p:txBody>
      </p:sp>
    </p:spTree>
    <p:extLst>
      <p:ext uri="{BB962C8B-B14F-4D97-AF65-F5344CB8AC3E}">
        <p14:creationId xmlns:p14="http://schemas.microsoft.com/office/powerpoint/2010/main" val="953560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-&gt; Pronoun | Proper Noun (NNP) | </a:t>
            </a:r>
            <a:r>
              <a:rPr lang="en-US" dirty="0" err="1" smtClean="0"/>
              <a:t>Det</a:t>
            </a:r>
            <a:r>
              <a:rPr lang="en-US" dirty="0" smtClean="0"/>
              <a:t> Nominal</a:t>
            </a:r>
          </a:p>
          <a:p>
            <a:pPr lvl="1"/>
            <a:r>
              <a:rPr lang="en-US" dirty="0" smtClean="0"/>
              <a:t>Head noun + pre-/post-modifiers</a:t>
            </a:r>
          </a:p>
          <a:p>
            <a:r>
              <a:rPr lang="en-US" dirty="0" smtClean="0"/>
              <a:t>Determiners:</a:t>
            </a:r>
          </a:p>
        </p:txBody>
      </p:sp>
    </p:spTree>
    <p:extLst>
      <p:ext uri="{BB962C8B-B14F-4D97-AF65-F5344CB8AC3E}">
        <p14:creationId xmlns:p14="http://schemas.microsoft.com/office/powerpoint/2010/main" val="1178476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-&gt; Pronoun | Proper Noun (NNP) | </a:t>
            </a:r>
            <a:r>
              <a:rPr lang="en-US" dirty="0" err="1" smtClean="0"/>
              <a:t>Det</a:t>
            </a:r>
            <a:r>
              <a:rPr lang="en-US" dirty="0" smtClean="0"/>
              <a:t> Nominal</a:t>
            </a:r>
          </a:p>
          <a:p>
            <a:pPr lvl="1"/>
            <a:r>
              <a:rPr lang="en-US" dirty="0" smtClean="0"/>
              <a:t>Head noun + pre-/post-modifiers</a:t>
            </a:r>
          </a:p>
          <a:p>
            <a:r>
              <a:rPr lang="en-US" dirty="0" smtClean="0"/>
              <a:t>Determiners:</a:t>
            </a:r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-&gt; DT </a:t>
            </a:r>
          </a:p>
          <a:p>
            <a:pPr lvl="2"/>
            <a:r>
              <a:rPr lang="en-US" dirty="0" smtClean="0"/>
              <a:t>the, this, a, those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6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Noun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-&gt; Pronoun | Proper Noun (NNP) | </a:t>
            </a:r>
            <a:r>
              <a:rPr lang="en-US" dirty="0" err="1" smtClean="0"/>
              <a:t>Det</a:t>
            </a:r>
            <a:r>
              <a:rPr lang="en-US" dirty="0" smtClean="0"/>
              <a:t> Nominal</a:t>
            </a:r>
          </a:p>
          <a:p>
            <a:pPr lvl="1"/>
            <a:r>
              <a:rPr lang="en-US" dirty="0" smtClean="0"/>
              <a:t>Head noun + pre-/post-modifiers</a:t>
            </a:r>
          </a:p>
          <a:p>
            <a:r>
              <a:rPr lang="en-US" dirty="0" smtClean="0"/>
              <a:t>Determiners:</a:t>
            </a:r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-&gt; DT </a:t>
            </a:r>
          </a:p>
          <a:p>
            <a:pPr lvl="2"/>
            <a:r>
              <a:rPr lang="en-US" dirty="0" smtClean="0"/>
              <a:t>the, this, a, those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-&gt; NP ‘s</a:t>
            </a:r>
          </a:p>
          <a:p>
            <a:pPr lvl="2"/>
            <a:r>
              <a:rPr lang="en-US" dirty="0" smtClean="0"/>
              <a:t>United’s flight, Chicago’s airport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30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and around the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-&gt; Noun </a:t>
            </a:r>
          </a:p>
          <a:p>
            <a:pPr lvl="1"/>
            <a:r>
              <a:rPr lang="en-US" dirty="0" smtClean="0"/>
              <a:t>PTB POS: NN, NNS, NNP, NNPS</a:t>
            </a:r>
          </a:p>
          <a:p>
            <a:pPr lvl="1"/>
            <a:r>
              <a:rPr lang="en-US" dirty="0" smtClean="0"/>
              <a:t>flight, dinner, airport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27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and around the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-&gt; Noun </a:t>
            </a:r>
          </a:p>
          <a:p>
            <a:pPr lvl="1"/>
            <a:r>
              <a:rPr lang="en-US" dirty="0" smtClean="0"/>
              <a:t>PTB POS: NN, NNS, NNP, NNPS</a:t>
            </a:r>
          </a:p>
          <a:p>
            <a:pPr lvl="1"/>
            <a:r>
              <a:rPr lang="en-US" dirty="0" smtClean="0"/>
              <a:t>flight, dinner, airport</a:t>
            </a:r>
          </a:p>
          <a:p>
            <a:pPr lvl="1"/>
            <a:endParaRPr lang="en-US" dirty="0"/>
          </a:p>
          <a:p>
            <a:r>
              <a:rPr lang="en-US" dirty="0" smtClean="0"/>
              <a:t>NP -&gt; (</a:t>
            </a:r>
            <a:r>
              <a:rPr lang="en-US" dirty="0" err="1" smtClean="0"/>
              <a:t>Det</a:t>
            </a:r>
            <a:r>
              <a:rPr lang="en-US" dirty="0" smtClean="0"/>
              <a:t>) (Card) (</a:t>
            </a:r>
            <a:r>
              <a:rPr lang="en-US" dirty="0" err="1" smtClean="0"/>
              <a:t>Ord</a:t>
            </a:r>
            <a:r>
              <a:rPr lang="en-US" dirty="0" smtClean="0"/>
              <a:t>) (Quant) (AP) Nominal</a:t>
            </a:r>
          </a:p>
          <a:p>
            <a:pPr lvl="1"/>
            <a:r>
              <a:rPr lang="en-US" dirty="0" smtClean="0"/>
              <a:t>The least expensive fare, one flight, the first route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65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and around the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-&gt; Noun </a:t>
            </a:r>
          </a:p>
          <a:p>
            <a:pPr lvl="1"/>
            <a:r>
              <a:rPr lang="en-US" dirty="0" smtClean="0"/>
              <a:t>PTB POS: NN, NNS, NNP, NNPS</a:t>
            </a:r>
          </a:p>
          <a:p>
            <a:pPr lvl="1"/>
            <a:r>
              <a:rPr lang="en-US" dirty="0" smtClean="0"/>
              <a:t>flight, dinner, airport</a:t>
            </a:r>
          </a:p>
          <a:p>
            <a:pPr lvl="1"/>
            <a:endParaRPr lang="en-US" dirty="0"/>
          </a:p>
          <a:p>
            <a:r>
              <a:rPr lang="en-US" dirty="0" smtClean="0"/>
              <a:t>NP -&gt; (</a:t>
            </a:r>
            <a:r>
              <a:rPr lang="en-US" dirty="0" err="1" smtClean="0"/>
              <a:t>Det</a:t>
            </a:r>
            <a:r>
              <a:rPr lang="en-US" dirty="0" smtClean="0"/>
              <a:t>) (Card) (</a:t>
            </a:r>
            <a:r>
              <a:rPr lang="en-US" dirty="0" err="1" smtClean="0"/>
              <a:t>Ord</a:t>
            </a:r>
            <a:r>
              <a:rPr lang="en-US" dirty="0" smtClean="0"/>
              <a:t>) (Quant) (AP) Nominal</a:t>
            </a:r>
          </a:p>
          <a:p>
            <a:pPr lvl="1"/>
            <a:r>
              <a:rPr lang="en-US" dirty="0" smtClean="0"/>
              <a:t>The least expensive fare, one flight, the first route</a:t>
            </a:r>
          </a:p>
          <a:p>
            <a:pPr lvl="1"/>
            <a:endParaRPr lang="en-US" dirty="0"/>
          </a:p>
          <a:p>
            <a:r>
              <a:rPr lang="en-US" dirty="0" smtClean="0"/>
              <a:t>Nominal -&gt; Nominal PP</a:t>
            </a:r>
          </a:p>
          <a:p>
            <a:pPr lvl="1"/>
            <a:r>
              <a:rPr lang="en-US" dirty="0" smtClean="0"/>
              <a:t>The flight </a:t>
            </a:r>
            <a:r>
              <a:rPr lang="en-US" smtClean="0"/>
              <a:t>from Chicago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1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5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VP -&gt; Verb 		disappear</a:t>
            </a:r>
          </a:p>
        </p:txBody>
      </p:sp>
    </p:spTree>
    <p:extLst>
      <p:ext uri="{BB962C8B-B14F-4D97-AF65-F5344CB8AC3E}">
        <p14:creationId xmlns:p14="http://schemas.microsoft.com/office/powerpoint/2010/main" val="37977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and 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Grammar in NLP is NOT prescriptive high school grammar</a:t>
            </a:r>
          </a:p>
          <a:p>
            <a:pPr lvl="1"/>
            <a:r>
              <a:rPr lang="en-US" dirty="0" smtClean="0"/>
              <a:t>Explicit rules</a:t>
            </a:r>
          </a:p>
          <a:p>
            <a:pPr lvl="1"/>
            <a:r>
              <a:rPr lang="en-US" dirty="0" smtClean="0"/>
              <a:t>Split infinitives,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Grammar in NLP tries to capture structural knowledge of language of a native speaker</a:t>
            </a:r>
          </a:p>
          <a:p>
            <a:pPr lvl="1"/>
            <a:r>
              <a:rPr lang="en-US" dirty="0" smtClean="0"/>
              <a:t>Largely implicit</a:t>
            </a:r>
          </a:p>
          <a:p>
            <a:pPr lvl="1"/>
            <a:r>
              <a:rPr lang="en-US" dirty="0" smtClean="0"/>
              <a:t>Learned early, naturally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24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VP -&gt; Verb 		disappear</a:t>
            </a:r>
          </a:p>
          <a:p>
            <a:pPr lvl="1"/>
            <a:r>
              <a:rPr lang="en-US" dirty="0" smtClean="0"/>
              <a:t>VP -&gt; Verb NP 		book a flight</a:t>
            </a:r>
          </a:p>
        </p:txBody>
      </p:sp>
    </p:spTree>
    <p:extLst>
      <p:ext uri="{BB962C8B-B14F-4D97-AF65-F5344CB8AC3E}">
        <p14:creationId xmlns:p14="http://schemas.microsoft.com/office/powerpoint/2010/main" val="4491559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VP -&gt; Verb 		disappear</a:t>
            </a:r>
          </a:p>
          <a:p>
            <a:pPr lvl="1"/>
            <a:r>
              <a:rPr lang="en-US" dirty="0" smtClean="0"/>
              <a:t>VP -&gt; Verb NP 		book a flight</a:t>
            </a:r>
          </a:p>
          <a:p>
            <a:pPr lvl="1"/>
            <a:r>
              <a:rPr lang="en-US" dirty="0" smtClean="0"/>
              <a:t>VP -&gt; Verb PP PP 	fly from Chicago to Seattle</a:t>
            </a:r>
          </a:p>
        </p:txBody>
      </p:sp>
    </p:spTree>
    <p:extLst>
      <p:ext uri="{BB962C8B-B14F-4D97-AF65-F5344CB8AC3E}">
        <p14:creationId xmlns:p14="http://schemas.microsoft.com/office/powerpoint/2010/main" val="348634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VP -&gt; Verb 		disappear</a:t>
            </a:r>
          </a:p>
          <a:p>
            <a:pPr lvl="1"/>
            <a:r>
              <a:rPr lang="en-US" dirty="0" smtClean="0"/>
              <a:t>VP -&gt; Verb NP 		book a flight</a:t>
            </a:r>
          </a:p>
          <a:p>
            <a:pPr lvl="1"/>
            <a:r>
              <a:rPr lang="en-US" dirty="0" smtClean="0"/>
              <a:t>VP -&gt; Verb PP PP 	fly from Chicago to Seattle</a:t>
            </a:r>
          </a:p>
          <a:p>
            <a:pPr lvl="1"/>
            <a:r>
              <a:rPr lang="en-US" dirty="0" smtClean="0"/>
              <a:t>VP -&gt; Verb S		I think I want that flight</a:t>
            </a:r>
          </a:p>
        </p:txBody>
      </p:sp>
    </p:spTree>
    <p:extLst>
      <p:ext uri="{BB962C8B-B14F-4D97-AF65-F5344CB8AC3E}">
        <p14:creationId xmlns:p14="http://schemas.microsoft.com/office/powerpoint/2010/main" val="489634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Phrase and</a:t>
            </a:r>
            <a:br>
              <a:rPr lang="en-US" dirty="0" smtClean="0"/>
            </a:b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 phrase includes Verb, other constituents</a:t>
            </a:r>
          </a:p>
          <a:p>
            <a:pPr lvl="1"/>
            <a:r>
              <a:rPr lang="en-US" dirty="0" err="1" smtClean="0"/>
              <a:t>Subcategorization</a:t>
            </a:r>
            <a:r>
              <a:rPr lang="en-US" dirty="0" smtClean="0"/>
              <a:t> frame: what constituent arguments the verb requires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VP -&gt; Verb 		disappear</a:t>
            </a:r>
          </a:p>
          <a:p>
            <a:pPr lvl="1"/>
            <a:r>
              <a:rPr lang="en-US" dirty="0" smtClean="0"/>
              <a:t>VP -&gt; Verb NP 		book a flight</a:t>
            </a:r>
          </a:p>
          <a:p>
            <a:pPr lvl="1"/>
            <a:r>
              <a:rPr lang="en-US" dirty="0" smtClean="0"/>
              <a:t>VP -&gt; Verb PP PP 	fly from Chicago to Seattle</a:t>
            </a:r>
          </a:p>
          <a:p>
            <a:pPr lvl="1"/>
            <a:r>
              <a:rPr lang="en-US" dirty="0" smtClean="0"/>
              <a:t>VP -&gt; Verb S		I think I want that flight</a:t>
            </a:r>
          </a:p>
          <a:p>
            <a:pPr lvl="1"/>
            <a:r>
              <a:rPr lang="en-US" dirty="0" smtClean="0"/>
              <a:t>VP -&gt; Verb VP          	I want to arrange </a:t>
            </a:r>
            <a:r>
              <a:rPr lang="en-US" smtClean="0"/>
              <a:t>three flights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98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</p:txBody>
      </p:sp>
    </p:spTree>
    <p:extLst>
      <p:ext uri="{BB962C8B-B14F-4D97-AF65-F5344CB8AC3E}">
        <p14:creationId xmlns:p14="http://schemas.microsoft.com/office/powerpoint/2010/main" val="166940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  <a:p>
            <a:pPr lvl="1"/>
            <a:r>
              <a:rPr lang="en-US" dirty="0" smtClean="0"/>
              <a:t>I prefer United has a flight.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347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  <a:p>
            <a:pPr lvl="1"/>
            <a:r>
              <a:rPr lang="en-US" dirty="0" smtClean="0"/>
              <a:t>I prefer United has a flight.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solve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676036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  <a:p>
            <a:pPr lvl="1"/>
            <a:r>
              <a:rPr lang="en-US" dirty="0" smtClean="0"/>
              <a:t>I prefer United has a flight.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solve this problem?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explict</a:t>
            </a:r>
            <a:r>
              <a:rPr lang="en-US" dirty="0" smtClean="0"/>
              <a:t> subclasses of verb</a:t>
            </a:r>
          </a:p>
          <a:p>
            <a:pPr lvl="2"/>
            <a:r>
              <a:rPr lang="en-US" dirty="0" smtClean="0"/>
              <a:t>Verb-with-NP</a:t>
            </a:r>
          </a:p>
          <a:p>
            <a:pPr lvl="2"/>
            <a:r>
              <a:rPr lang="en-US" dirty="0" smtClean="0"/>
              <a:t>Verb-with-S-complement, etc…</a:t>
            </a:r>
          </a:p>
        </p:txBody>
      </p:sp>
    </p:spTree>
    <p:extLst>
      <p:ext uri="{BB962C8B-B14F-4D97-AF65-F5344CB8AC3E}">
        <p14:creationId xmlns:p14="http://schemas.microsoft.com/office/powerpoint/2010/main" val="14955898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  <a:p>
            <a:pPr lvl="1"/>
            <a:r>
              <a:rPr lang="en-US" dirty="0" smtClean="0"/>
              <a:t>I prefer United has a flight.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solve this problem?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explict</a:t>
            </a:r>
            <a:r>
              <a:rPr lang="en-US" dirty="0" smtClean="0"/>
              <a:t> subclasses of verb</a:t>
            </a:r>
          </a:p>
          <a:p>
            <a:pPr lvl="2"/>
            <a:r>
              <a:rPr lang="en-US" dirty="0" smtClean="0"/>
              <a:t>Verb-with-NP</a:t>
            </a:r>
          </a:p>
          <a:p>
            <a:pPr lvl="2"/>
            <a:r>
              <a:rPr lang="en-US" dirty="0" smtClean="0"/>
              <a:t>Verb-with-S-complement, etc…</a:t>
            </a:r>
          </a:p>
          <a:p>
            <a:r>
              <a:rPr lang="en-US" dirty="0" smtClean="0"/>
              <a:t>Is this a good solution?</a:t>
            </a:r>
          </a:p>
        </p:txBody>
      </p:sp>
    </p:spTree>
    <p:extLst>
      <p:ext uri="{BB962C8B-B14F-4D97-AF65-F5344CB8AC3E}">
        <p14:creationId xmlns:p14="http://schemas.microsoft.com/office/powerpoint/2010/main" val="42042731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CFGs and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Issues?</a:t>
            </a:r>
          </a:p>
          <a:p>
            <a:pPr lvl="1"/>
            <a:r>
              <a:rPr lang="en-US" dirty="0" smtClean="0"/>
              <a:t>I prefer United has a flight.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solve this problem?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explict</a:t>
            </a:r>
            <a:r>
              <a:rPr lang="en-US" dirty="0" smtClean="0"/>
              <a:t> subclasses of verb</a:t>
            </a:r>
          </a:p>
          <a:p>
            <a:pPr lvl="2"/>
            <a:r>
              <a:rPr lang="en-US" dirty="0" smtClean="0"/>
              <a:t>Verb-with-NP</a:t>
            </a:r>
          </a:p>
          <a:p>
            <a:pPr lvl="2"/>
            <a:r>
              <a:rPr lang="en-US" dirty="0" smtClean="0"/>
              <a:t>Verb-with-S-complement, etc…</a:t>
            </a:r>
          </a:p>
          <a:p>
            <a:r>
              <a:rPr lang="en-US" dirty="0" smtClean="0"/>
              <a:t>Is this a good solution?</a:t>
            </a:r>
          </a:p>
          <a:p>
            <a:pPr lvl="1"/>
            <a:r>
              <a:rPr lang="en-US" dirty="0" smtClean="0"/>
              <a:t>No, explosive increase in number of rules</a:t>
            </a:r>
          </a:p>
          <a:p>
            <a:pPr lvl="1"/>
            <a:r>
              <a:rPr lang="en-US" dirty="0" smtClean="0"/>
              <a:t>Similar problem with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3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Context-free grammars</a:t>
            </a:r>
          </a:p>
          <a:p>
            <a:r>
              <a:rPr lang="en-US" dirty="0"/>
              <a:t>CFGs: 4-tuple</a:t>
            </a:r>
          </a:p>
          <a:p>
            <a:pPr lvl="1"/>
            <a:r>
              <a:rPr lang="en-US" dirty="0"/>
              <a:t>A set of terminal symbols: </a:t>
            </a:r>
            <a:r>
              <a:rPr lang="el-GR" dirty="0">
                <a:cs typeface="Arial" charset="0"/>
              </a:rPr>
              <a:t>Σ</a:t>
            </a:r>
          </a:p>
          <a:p>
            <a:pPr lvl="1"/>
            <a:r>
              <a:rPr lang="en-US" dirty="0"/>
              <a:t>A set of non-terminal symbols: N</a:t>
            </a:r>
          </a:p>
          <a:p>
            <a:pPr lvl="1"/>
            <a:r>
              <a:rPr lang="en-US" dirty="0"/>
              <a:t>A set of productions P: of the form A -&gt; </a:t>
            </a:r>
            <a:r>
              <a:rPr lang="el-GR" dirty="0">
                <a:cs typeface="Arial" charset="0"/>
              </a:rPr>
              <a:t>α</a:t>
            </a:r>
          </a:p>
          <a:p>
            <a:pPr lvl="2"/>
            <a:r>
              <a:rPr lang="en-US" dirty="0"/>
              <a:t>Where A is a non-terminal and </a:t>
            </a:r>
            <a:r>
              <a:rPr lang="el-GR" dirty="0">
                <a:cs typeface="Arial" charset="0"/>
              </a:rPr>
              <a:t>α</a:t>
            </a:r>
            <a:r>
              <a:rPr lang="en-US" dirty="0">
                <a:cs typeface="Arial" charset="0"/>
              </a:rPr>
              <a:t> in (</a:t>
            </a:r>
            <a:r>
              <a:rPr lang="el-GR" dirty="0">
                <a:cs typeface="Arial" charset="0"/>
              </a:rPr>
              <a:t>Σ</a:t>
            </a:r>
            <a:r>
              <a:rPr lang="en-US" dirty="0">
                <a:cs typeface="Arial" charset="0"/>
              </a:rPr>
              <a:t> U N)*</a:t>
            </a:r>
            <a:endParaRPr lang="el-GR" dirty="0">
              <a:cs typeface="Arial" charset="0"/>
            </a:endParaRPr>
          </a:p>
          <a:p>
            <a:pPr lvl="1"/>
            <a:r>
              <a:rPr lang="en-US" dirty="0"/>
              <a:t>A designated start symbol 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294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Treebank:</a:t>
            </a:r>
          </a:p>
          <a:p>
            <a:pPr lvl="1"/>
            <a:r>
              <a:rPr lang="en-US" dirty="0" smtClean="0"/>
              <a:t>Large corpus of sentences all of which are annotated syntactically with a parse</a:t>
            </a:r>
          </a:p>
          <a:p>
            <a:pPr lvl="2"/>
            <a:r>
              <a:rPr lang="en-US" dirty="0" smtClean="0"/>
              <a:t>Built semi-automatically </a:t>
            </a:r>
          </a:p>
          <a:p>
            <a:pPr lvl="3"/>
            <a:r>
              <a:rPr lang="en-US" dirty="0" smtClean="0"/>
              <a:t>Automatic parse with manual correction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Penn Treebank (largest)</a:t>
            </a:r>
          </a:p>
          <a:p>
            <a:pPr lvl="4"/>
            <a:r>
              <a:rPr lang="en-US" dirty="0" smtClean="0"/>
              <a:t>English: Brown (balanced); Switchboard (conversational speech); ATIS (human-computer dialogue); Wall Street Journal; Chinese; Arabic</a:t>
            </a:r>
          </a:p>
          <a:p>
            <a:pPr lvl="2"/>
            <a:r>
              <a:rPr lang="en-US" dirty="0" smtClean="0"/>
              <a:t>Korean 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928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wealth of language information</a:t>
            </a:r>
          </a:p>
          <a:p>
            <a:pPr lvl="1"/>
            <a:r>
              <a:rPr lang="en-US" dirty="0" smtClean="0"/>
              <a:t>Traces, grammatical function (subject, topic, </a:t>
            </a:r>
            <a:r>
              <a:rPr lang="en-US" dirty="0" err="1" smtClean="0"/>
              <a:t>etc</a:t>
            </a:r>
            <a:r>
              <a:rPr lang="en-US" dirty="0" smtClean="0"/>
              <a:t>), semantic function (temporal, location)</a:t>
            </a:r>
          </a:p>
          <a:p>
            <a:pPr lvl="1"/>
            <a:endParaRPr lang="en-US" dirty="0"/>
          </a:p>
          <a:p>
            <a:r>
              <a:rPr lang="en-US" dirty="0" smtClean="0"/>
              <a:t>Implicitly constitutes grammar of language</a:t>
            </a:r>
          </a:p>
          <a:p>
            <a:pPr lvl="1"/>
            <a:r>
              <a:rPr lang="en-US" dirty="0" smtClean="0"/>
              <a:t>Can read off rewrite rules from bracketing</a:t>
            </a:r>
          </a:p>
          <a:p>
            <a:pPr lvl="1"/>
            <a:r>
              <a:rPr lang="en-US" dirty="0" smtClean="0"/>
              <a:t>Not only presence of rules,</a:t>
            </a:r>
            <a:r>
              <a:rPr lang="en-US" dirty="0"/>
              <a:t> </a:t>
            </a:r>
            <a:r>
              <a:rPr lang="en-US" dirty="0" smtClean="0"/>
              <a:t>but frequency</a:t>
            </a:r>
          </a:p>
          <a:p>
            <a:pPr lvl="1"/>
            <a:r>
              <a:rPr lang="en-US" dirty="0" smtClean="0"/>
              <a:t>Will crucial in building statistical parsers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810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WSJ Example</a:t>
            </a:r>
            <a:endParaRPr lang="en-US" dirty="0"/>
          </a:p>
        </p:txBody>
      </p:sp>
      <p:pic>
        <p:nvPicPr>
          <p:cNvPr id="6" name="Picture 4" descr="wsj-exampl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895"/>
          <a:stretch/>
        </p:blipFill>
        <p:spPr bwMode="auto">
          <a:xfrm>
            <a:off x="1431795" y="1707016"/>
            <a:ext cx="6402843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2300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Treebanks</a:t>
            </a:r>
            <a:r>
              <a:rPr lang="en-US" dirty="0" smtClean="0"/>
              <a:t> &amp;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corpora on </a:t>
            </a:r>
            <a:r>
              <a:rPr lang="en-US" dirty="0" err="1" smtClean="0"/>
              <a:t>patas</a:t>
            </a:r>
            <a:endParaRPr lang="en-US" dirty="0" smtClean="0"/>
          </a:p>
          <a:p>
            <a:r>
              <a:rPr lang="en-US" dirty="0" err="1" smtClean="0"/>
              <a:t>patas</a:t>
            </a:r>
            <a:r>
              <a:rPr lang="en-US" dirty="0" smtClean="0"/>
              <a:t>$ </a:t>
            </a:r>
            <a:r>
              <a:rPr lang="en-US" dirty="0" err="1" smtClean="0"/>
              <a:t>ls</a:t>
            </a:r>
            <a:r>
              <a:rPr lang="en-US" dirty="0" smtClean="0"/>
              <a:t> /corpora</a:t>
            </a:r>
          </a:p>
          <a:p>
            <a:pPr lvl="1"/>
            <a:r>
              <a:rPr lang="en-US" sz="1600" dirty="0" err="1"/>
              <a:t>birkbeck</a:t>
            </a:r>
            <a:r>
              <a:rPr lang="en-US" sz="1600" dirty="0"/>
              <a:t>  </a:t>
            </a:r>
            <a:r>
              <a:rPr lang="en-US" sz="1600" dirty="0" err="1"/>
              <a:t>enron_email_dataset</a:t>
            </a:r>
            <a:r>
              <a:rPr lang="en-US" sz="1600" dirty="0"/>
              <a:t>  grammars        LEAP            TREC</a:t>
            </a:r>
          </a:p>
          <a:p>
            <a:pPr lvl="1"/>
            <a:r>
              <a:rPr lang="en-US" sz="1600" dirty="0" smtClean="0"/>
              <a:t>Coconut   </a:t>
            </a:r>
            <a:r>
              <a:rPr lang="en-US" sz="1600" dirty="0" err="1"/>
              <a:t>europarl</a:t>
            </a:r>
            <a:r>
              <a:rPr lang="en-US" sz="1600" dirty="0"/>
              <a:t>             ICAME           med-data        </a:t>
            </a:r>
            <a:r>
              <a:rPr lang="en-US" sz="1600" dirty="0" err="1"/>
              <a:t>treebanks</a:t>
            </a:r>
            <a:endParaRPr lang="en-US" sz="1600" dirty="0"/>
          </a:p>
          <a:p>
            <a:pPr lvl="1"/>
            <a:r>
              <a:rPr lang="en-US" sz="1600" dirty="0" err="1"/>
              <a:t>Conll</a:t>
            </a:r>
            <a:r>
              <a:rPr lang="en-US" sz="1600" dirty="0"/>
              <a:t>     </a:t>
            </a:r>
            <a:r>
              <a:rPr lang="en-US" sz="1600" dirty="0" err="1"/>
              <a:t>europarl</a:t>
            </a:r>
            <a:r>
              <a:rPr lang="en-US" sz="1600" dirty="0"/>
              <a:t>-old         JRC-Acquis.3.0  </a:t>
            </a:r>
            <a:r>
              <a:rPr lang="en-US" sz="1600" dirty="0" err="1"/>
              <a:t>nltk</a:t>
            </a:r>
            <a:endParaRPr lang="en-US" sz="1600" dirty="0"/>
          </a:p>
          <a:p>
            <a:pPr lvl="1"/>
            <a:r>
              <a:rPr lang="en-US" sz="1600" dirty="0"/>
              <a:t>DUC       </a:t>
            </a:r>
            <a:r>
              <a:rPr lang="en-US" sz="1600" dirty="0" err="1"/>
              <a:t>framenet</a:t>
            </a:r>
            <a:r>
              <a:rPr lang="en-US" sz="1600" dirty="0"/>
              <a:t>             LDC             </a:t>
            </a:r>
            <a:r>
              <a:rPr lang="en-US" sz="1600" dirty="0" err="1"/>
              <a:t>proj-</a:t>
            </a:r>
            <a:r>
              <a:rPr lang="en-US" sz="1600" dirty="0" err="1" smtClean="0"/>
              <a:t>gutenberg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dirty="0" smtClean="0"/>
              <a:t>Many large corpora from LDC</a:t>
            </a:r>
          </a:p>
          <a:p>
            <a:r>
              <a:rPr lang="en-US" dirty="0" smtClean="0"/>
              <a:t>Many corpus samples in </a:t>
            </a:r>
            <a:r>
              <a:rPr lang="en-US" dirty="0" err="1" smtClean="0"/>
              <a:t>nltk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431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254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Large, expensive to produce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128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Large, expensive to produce</a:t>
            </a:r>
          </a:p>
          <a:p>
            <a:endParaRPr lang="en-US" dirty="0"/>
          </a:p>
          <a:p>
            <a:r>
              <a:rPr lang="en-US" dirty="0" smtClean="0"/>
              <a:t>Complex</a:t>
            </a:r>
          </a:p>
          <a:p>
            <a:pPr lvl="1"/>
            <a:r>
              <a:rPr lang="en-US" dirty="0" smtClean="0"/>
              <a:t>Agreement among labelers can be an issue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984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Large, expensive to produce</a:t>
            </a:r>
          </a:p>
          <a:p>
            <a:endParaRPr lang="en-US" dirty="0"/>
          </a:p>
          <a:p>
            <a:r>
              <a:rPr lang="en-US" dirty="0" smtClean="0"/>
              <a:t>Complex</a:t>
            </a:r>
          </a:p>
          <a:p>
            <a:pPr lvl="1"/>
            <a:r>
              <a:rPr lang="en-US" dirty="0" smtClean="0"/>
              <a:t>Agreement among labelers can be an issue</a:t>
            </a:r>
          </a:p>
          <a:p>
            <a:pPr lvl="1"/>
            <a:endParaRPr lang="en-US" dirty="0"/>
          </a:p>
          <a:p>
            <a:r>
              <a:rPr lang="en-US" dirty="0" smtClean="0"/>
              <a:t>Labeling implicitly captures theoretical bias</a:t>
            </a:r>
          </a:p>
          <a:p>
            <a:pPr lvl="1"/>
            <a:r>
              <a:rPr lang="en-US" dirty="0" smtClean="0"/>
              <a:t>Penn </a:t>
            </a:r>
            <a:r>
              <a:rPr lang="en-US" dirty="0"/>
              <a:t>T</a:t>
            </a:r>
            <a:r>
              <a:rPr lang="en-US" dirty="0" smtClean="0"/>
              <a:t>reebank is ‘bushy’, long productions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230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Treebank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Large, expensive to produce</a:t>
            </a:r>
          </a:p>
          <a:p>
            <a:endParaRPr lang="en-US" dirty="0"/>
          </a:p>
          <a:p>
            <a:r>
              <a:rPr lang="en-US" dirty="0" smtClean="0"/>
              <a:t>Complex</a:t>
            </a:r>
          </a:p>
          <a:p>
            <a:pPr lvl="1"/>
            <a:r>
              <a:rPr lang="en-US" dirty="0" smtClean="0"/>
              <a:t>Agreement among labelers can be an issue</a:t>
            </a:r>
          </a:p>
          <a:p>
            <a:pPr lvl="1"/>
            <a:endParaRPr lang="en-US" dirty="0"/>
          </a:p>
          <a:p>
            <a:r>
              <a:rPr lang="en-US" dirty="0" smtClean="0"/>
              <a:t>Labeling implicitly captures theoretical bias</a:t>
            </a:r>
          </a:p>
          <a:p>
            <a:pPr lvl="1"/>
            <a:r>
              <a:rPr lang="en-US" dirty="0" smtClean="0"/>
              <a:t>Penn </a:t>
            </a:r>
            <a:r>
              <a:rPr lang="en-US" dirty="0"/>
              <a:t>T</a:t>
            </a:r>
            <a:r>
              <a:rPr lang="en-US" dirty="0" smtClean="0"/>
              <a:t>reebank is ‘bushy’, long productions</a:t>
            </a:r>
          </a:p>
          <a:p>
            <a:pPr lvl="1"/>
            <a:endParaRPr lang="en-US" dirty="0"/>
          </a:p>
          <a:p>
            <a:r>
              <a:rPr lang="en-US" dirty="0" smtClean="0"/>
              <a:t>Enormous numbers of rules</a:t>
            </a:r>
          </a:p>
          <a:p>
            <a:pPr lvl="1"/>
            <a:r>
              <a:rPr lang="en-US" dirty="0" smtClean="0"/>
              <a:t>4,500 rules in PTB for VP</a:t>
            </a:r>
          </a:p>
          <a:p>
            <a:pPr lvl="2"/>
            <a:r>
              <a:rPr lang="en-US" dirty="0" smtClean="0"/>
              <a:t>VP-&gt; V PP PP PP</a:t>
            </a:r>
          </a:p>
          <a:p>
            <a:pPr lvl="1"/>
            <a:r>
              <a:rPr lang="en-US" dirty="0" smtClean="0"/>
              <a:t>1M rule tokens; 17,500 distinct types – and counting!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84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&amp; Written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just use models for written language directly?</a:t>
            </a:r>
          </a:p>
        </p:txBody>
      </p:sp>
    </p:spTree>
    <p:extLst>
      <p:ext uri="{BB962C8B-B14F-4D97-AF65-F5344CB8AC3E}">
        <p14:creationId xmlns:p14="http://schemas.microsoft.com/office/powerpoint/2010/main" val="141845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Terminals:</a:t>
            </a:r>
          </a:p>
          <a:p>
            <a:pPr lvl="1"/>
            <a:r>
              <a:rPr lang="en-US" dirty="0" smtClean="0"/>
              <a:t>Only appear as leaves of parse tree </a:t>
            </a:r>
          </a:p>
          <a:p>
            <a:pPr lvl="1"/>
            <a:r>
              <a:rPr lang="en-US" dirty="0" smtClean="0"/>
              <a:t>Right-hand side of productions (rules) (RHS)</a:t>
            </a:r>
          </a:p>
          <a:p>
            <a:pPr lvl="1"/>
            <a:r>
              <a:rPr lang="en-US" dirty="0" smtClean="0"/>
              <a:t>Words of the language </a:t>
            </a:r>
          </a:p>
          <a:p>
            <a:pPr lvl="2"/>
            <a:r>
              <a:rPr lang="en-US" dirty="0" smtClean="0"/>
              <a:t>Cat, dog, is, the, bark, chase</a:t>
            </a:r>
          </a:p>
          <a:p>
            <a:pPr lvl="2"/>
            <a:endParaRPr lang="en-US" dirty="0"/>
          </a:p>
          <a:p>
            <a:r>
              <a:rPr lang="en-US" dirty="0" smtClean="0"/>
              <a:t>Non-terminals</a:t>
            </a:r>
          </a:p>
          <a:p>
            <a:pPr lvl="1"/>
            <a:r>
              <a:rPr lang="en-US" dirty="0" smtClean="0"/>
              <a:t>Do not appear as leaves of parse tree</a:t>
            </a:r>
          </a:p>
          <a:p>
            <a:pPr lvl="1"/>
            <a:r>
              <a:rPr lang="en-US" dirty="0" smtClean="0"/>
              <a:t>Appear on left or right side of productions (rules)</a:t>
            </a:r>
          </a:p>
          <a:p>
            <a:pPr lvl="1"/>
            <a:r>
              <a:rPr lang="en-US" dirty="0" smtClean="0"/>
              <a:t>Constituents of language</a:t>
            </a:r>
          </a:p>
          <a:p>
            <a:pPr lvl="2"/>
            <a:r>
              <a:rPr lang="en-US" dirty="0" smtClean="0"/>
              <a:t>NP, VP, Sentence,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02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&amp; Written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just use models for written language directly?</a:t>
            </a:r>
          </a:p>
          <a:p>
            <a:r>
              <a:rPr lang="en-US" dirty="0" smtClean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26211690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&amp; Written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just use models for written language directly?</a:t>
            </a:r>
          </a:p>
          <a:p>
            <a:r>
              <a:rPr lang="en-US" dirty="0" smtClean="0"/>
              <a:t>No!</a:t>
            </a:r>
          </a:p>
          <a:p>
            <a:r>
              <a:rPr lang="en-US" dirty="0" smtClean="0"/>
              <a:t>Challenges of spoken language</a:t>
            </a:r>
          </a:p>
          <a:p>
            <a:pPr lvl="1"/>
            <a:r>
              <a:rPr lang="en-US" dirty="0" err="1" smtClean="0"/>
              <a:t>Disfluency</a:t>
            </a:r>
            <a:endParaRPr lang="en-US" dirty="0" smtClean="0"/>
          </a:p>
          <a:p>
            <a:pPr lvl="2"/>
            <a:r>
              <a:rPr lang="en-US" dirty="0" smtClean="0"/>
              <a:t>Can I um uh can I g- get a flight to Boston on the 15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37% of Switchboard </a:t>
            </a:r>
            <a:r>
              <a:rPr lang="en-US" dirty="0" err="1" smtClean="0"/>
              <a:t>utts</a:t>
            </a:r>
            <a:r>
              <a:rPr lang="en-US" dirty="0" smtClean="0"/>
              <a:t> &gt; 2 </a:t>
            </a:r>
            <a:r>
              <a:rPr lang="en-US" dirty="0" err="1" smtClean="0"/>
              <a:t>wds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8590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&amp; Written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just use models for written language directly?</a:t>
            </a:r>
          </a:p>
          <a:p>
            <a:r>
              <a:rPr lang="en-US" dirty="0" smtClean="0"/>
              <a:t>No!</a:t>
            </a:r>
          </a:p>
          <a:p>
            <a:r>
              <a:rPr lang="en-US" dirty="0" smtClean="0"/>
              <a:t>Challenges of spoken language</a:t>
            </a:r>
          </a:p>
          <a:p>
            <a:pPr lvl="1"/>
            <a:r>
              <a:rPr lang="en-US" dirty="0" err="1" smtClean="0"/>
              <a:t>Disfluency</a:t>
            </a:r>
            <a:endParaRPr lang="en-US" dirty="0" smtClean="0"/>
          </a:p>
          <a:p>
            <a:pPr lvl="2"/>
            <a:r>
              <a:rPr lang="en-US" dirty="0" smtClean="0"/>
              <a:t>Can I um uh can I g- get a flight to Boston on the 15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37% of Switchboard </a:t>
            </a:r>
            <a:r>
              <a:rPr lang="en-US" dirty="0" err="1" smtClean="0"/>
              <a:t>utts</a:t>
            </a:r>
            <a:r>
              <a:rPr lang="en-US" dirty="0" smtClean="0"/>
              <a:t> &gt; 2 </a:t>
            </a:r>
            <a:r>
              <a:rPr lang="en-US" dirty="0" err="1" smtClean="0"/>
              <a:t>wds</a:t>
            </a:r>
            <a:endParaRPr lang="en-US" dirty="0" smtClean="0"/>
          </a:p>
          <a:p>
            <a:pPr lvl="1"/>
            <a:r>
              <a:rPr lang="en-US" dirty="0" smtClean="0"/>
              <a:t>Short, fragmentary</a:t>
            </a:r>
          </a:p>
          <a:p>
            <a:pPr lvl="2"/>
            <a:r>
              <a:rPr lang="en-US" dirty="0" smtClean="0"/>
              <a:t>Uh </a:t>
            </a:r>
            <a:r>
              <a:rPr lang="en-US" smtClean="0"/>
              <a:t>one way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988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&amp; Written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Can we just use models for written language directly?</a:t>
            </a:r>
          </a:p>
          <a:p>
            <a:r>
              <a:rPr lang="en-US" dirty="0" smtClean="0"/>
              <a:t>No!</a:t>
            </a:r>
          </a:p>
          <a:p>
            <a:r>
              <a:rPr lang="en-US" dirty="0" smtClean="0"/>
              <a:t>Challenges of spoken language</a:t>
            </a:r>
          </a:p>
          <a:p>
            <a:pPr lvl="1"/>
            <a:r>
              <a:rPr lang="en-US" dirty="0" err="1" smtClean="0"/>
              <a:t>Disfluency</a:t>
            </a:r>
            <a:endParaRPr lang="en-US" dirty="0" smtClean="0"/>
          </a:p>
          <a:p>
            <a:pPr lvl="2"/>
            <a:r>
              <a:rPr lang="en-US" dirty="0" smtClean="0"/>
              <a:t>Can I um uh can I g- get a flight to Boston on the 15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37% of Switchboard </a:t>
            </a:r>
            <a:r>
              <a:rPr lang="en-US" dirty="0" err="1" smtClean="0"/>
              <a:t>utts</a:t>
            </a:r>
            <a:r>
              <a:rPr lang="en-US" dirty="0" smtClean="0"/>
              <a:t> &gt; 2 </a:t>
            </a:r>
            <a:r>
              <a:rPr lang="en-US" dirty="0" err="1" smtClean="0"/>
              <a:t>wds</a:t>
            </a:r>
            <a:endParaRPr lang="en-US" dirty="0" smtClean="0"/>
          </a:p>
          <a:p>
            <a:pPr lvl="1"/>
            <a:r>
              <a:rPr lang="en-US" dirty="0" smtClean="0"/>
              <a:t>Short, fragmentary</a:t>
            </a:r>
          </a:p>
          <a:p>
            <a:pPr lvl="2"/>
            <a:r>
              <a:rPr lang="en-US" dirty="0" smtClean="0"/>
              <a:t>Uh one way</a:t>
            </a:r>
          </a:p>
          <a:p>
            <a:pPr lvl="1"/>
            <a:r>
              <a:rPr lang="en-US" dirty="0" smtClean="0"/>
              <a:t>More pronouns, ellipsis</a:t>
            </a:r>
          </a:p>
          <a:p>
            <a:pPr lvl="2"/>
            <a:r>
              <a:rPr lang="en-US" smtClean="0"/>
              <a:t>That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703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Grammar Equivalence and 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Grammar equivalence</a:t>
            </a:r>
          </a:p>
          <a:p>
            <a:pPr lvl="1"/>
            <a:r>
              <a:rPr lang="en-US" sz="2400"/>
              <a:t>Weak: Accept the same language, May produce different analyses</a:t>
            </a:r>
          </a:p>
          <a:p>
            <a:pPr lvl="1"/>
            <a:r>
              <a:rPr lang="en-US" sz="2400"/>
              <a:t>Strong: Accept same language, Produce same structure</a:t>
            </a:r>
          </a:p>
          <a:p>
            <a:r>
              <a:rPr lang="en-US" sz="2800"/>
              <a:t>Canonical form: </a:t>
            </a:r>
          </a:p>
          <a:p>
            <a:pPr lvl="1"/>
            <a:r>
              <a:rPr lang="en-US" sz="2400"/>
              <a:t>Chomsky Normal Form (CNF)</a:t>
            </a:r>
          </a:p>
          <a:p>
            <a:pPr lvl="2"/>
            <a:r>
              <a:rPr lang="en-US" sz="2000"/>
              <a:t>All CFGs have a weakly equivalent CNF</a:t>
            </a:r>
          </a:p>
          <a:p>
            <a:pPr lvl="2"/>
            <a:r>
              <a:rPr lang="en-US" sz="2000"/>
              <a:t>All productions of the form:</a:t>
            </a:r>
          </a:p>
          <a:p>
            <a:pPr lvl="3"/>
            <a:r>
              <a:rPr lang="en-US" sz="1800"/>
              <a:t>A-&gt; B C where B,C in N, or</a:t>
            </a:r>
          </a:p>
          <a:p>
            <a:pPr lvl="3"/>
            <a:r>
              <a:rPr lang="en-US" sz="1800"/>
              <a:t>A-&gt;a where a in </a:t>
            </a:r>
            <a:r>
              <a:rPr lang="el-GR" sz="1800">
                <a:cs typeface="Arial" charset="0"/>
              </a:rPr>
              <a:t>Σ</a:t>
            </a:r>
          </a:p>
          <a:p>
            <a:pPr lvl="3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0501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Adjoining Grammars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2743200"/>
          </a:xfrm>
        </p:spPr>
        <p:txBody>
          <a:bodyPr/>
          <a:lstStyle/>
          <a:p>
            <a:r>
              <a:rPr lang="en-US"/>
              <a:t>Mildly context-sensitive  (Joshi, 1979)</a:t>
            </a:r>
          </a:p>
          <a:p>
            <a:pPr lvl="1"/>
            <a:r>
              <a:rPr lang="en-US"/>
              <a:t>Motivation: </a:t>
            </a:r>
          </a:p>
          <a:p>
            <a:pPr lvl="2"/>
            <a:r>
              <a:rPr lang="en-US"/>
              <a:t>Enables representation of crossing dependencies</a:t>
            </a:r>
          </a:p>
          <a:p>
            <a:r>
              <a:rPr lang="en-US"/>
              <a:t>Operations for rewriting</a:t>
            </a:r>
          </a:p>
          <a:p>
            <a:pPr lvl="1"/>
            <a:r>
              <a:rPr lang="ja-JP" altLang="en-US">
                <a:latin typeface="Arial"/>
              </a:rPr>
              <a:t>“</a:t>
            </a:r>
            <a:r>
              <a:rPr lang="en-US"/>
              <a:t>Substitution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Adjunction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5486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600200" y="4267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10668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7526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0668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19050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733800" y="5424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3200400" y="4572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86200" y="4572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32004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V="1">
            <a:off x="4038600" y="563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733800" y="4281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400800" y="4572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5867400" y="3719513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6553200" y="3719513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58674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V="1">
            <a:off x="6705600" y="47863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400800" y="3429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400800" y="5729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5867400" y="48768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553200" y="48768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V="1">
            <a:off x="58674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V="1">
            <a:off x="6705600" y="594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6400800" y="4586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089605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 Example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127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74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990600" y="29860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Maria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371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371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699125" y="17129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746750" y="2286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562600" y="29860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pasta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9436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336925" y="1636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2819400" y="2224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3841750" y="2209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384550" y="28336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3505200" y="2757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298950" y="2757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3124200" y="1905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581400" y="1905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36576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038600" y="2514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352800" y="33670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eats</a:t>
            </a: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36576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7346950" y="16906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6781800" y="23002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7893050" y="23002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</a:t>
            </a:r>
          </a:p>
        </p:txBody>
      </p:sp>
      <p:sp>
        <p:nvSpPr>
          <p:cNvPr id="44072" name="Text Box 40"/>
          <p:cNvSpPr txBox="1">
            <a:spLocks noChangeArrowheads="1"/>
          </p:cNvSpPr>
          <p:nvPr/>
        </p:nvSpPr>
        <p:spPr bwMode="auto">
          <a:xfrm>
            <a:off x="7696200" y="29860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quickly</a:t>
            </a:r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H="1">
            <a:off x="7086600" y="1981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7620000" y="1981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8077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Text Box 44"/>
          <p:cNvSpPr txBox="1">
            <a:spLocks noChangeArrowheads="1"/>
          </p:cNvSpPr>
          <p:nvPr/>
        </p:nvSpPr>
        <p:spPr bwMode="auto">
          <a:xfrm>
            <a:off x="4175125" y="3541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3155950" y="4129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4121150" y="48768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3657600" y="5576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3778250" y="5500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4578350" y="54244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flipH="1">
            <a:off x="3429000" y="3810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>
            <a:off x="44196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flipH="1">
            <a:off x="39370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43180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581400" y="618648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eats</a:t>
            </a:r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93065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60375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4419600" y="64912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pasta</a:t>
            </a: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48006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Text Box 60"/>
          <p:cNvSpPr txBox="1">
            <a:spLocks noChangeArrowheads="1"/>
          </p:cNvSpPr>
          <p:nvPr/>
        </p:nvSpPr>
        <p:spPr bwMode="auto">
          <a:xfrm>
            <a:off x="4679950" y="42814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93" name="Text Box 61"/>
          <p:cNvSpPr txBox="1">
            <a:spLocks noChangeArrowheads="1"/>
          </p:cNvSpPr>
          <p:nvPr/>
        </p:nvSpPr>
        <p:spPr bwMode="auto">
          <a:xfrm>
            <a:off x="4114800" y="4891088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44094" name="Text Box 62"/>
          <p:cNvSpPr txBox="1">
            <a:spLocks noChangeArrowheads="1"/>
          </p:cNvSpPr>
          <p:nvPr/>
        </p:nvSpPr>
        <p:spPr bwMode="auto">
          <a:xfrm>
            <a:off x="5226050" y="4891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Ad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5029200" y="55768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quickly</a:t>
            </a:r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flipH="1">
            <a:off x="4419600" y="4572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4953000" y="4572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5410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9" name="Text Box 67"/>
          <p:cNvSpPr txBox="1">
            <a:spLocks noChangeArrowheads="1"/>
          </p:cNvSpPr>
          <p:nvPr/>
        </p:nvSpPr>
        <p:spPr bwMode="auto">
          <a:xfrm>
            <a:off x="3238500" y="4648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3054350" y="53482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Maria</a:t>
            </a:r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343535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3429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75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grammar, how can we derive the analysis of an input sentence?</a:t>
            </a:r>
          </a:p>
          <a:p>
            <a:pPr lvl="1"/>
            <a:r>
              <a:rPr lang="en-US" dirty="0" smtClean="0"/>
              <a:t>Parsing as search</a:t>
            </a:r>
          </a:p>
          <a:p>
            <a:pPr lvl="1"/>
            <a:r>
              <a:rPr lang="en-US" dirty="0" smtClean="0"/>
              <a:t>CKY parsing</a:t>
            </a:r>
          </a:p>
          <a:p>
            <a:pPr lvl="1"/>
            <a:r>
              <a:rPr lang="en-US" dirty="0" err="1" smtClean="0"/>
              <a:t>Earley</a:t>
            </a:r>
            <a:r>
              <a:rPr lang="en-US" dirty="0" smtClean="0"/>
              <a:t> parsing</a:t>
            </a:r>
          </a:p>
          <a:p>
            <a:endParaRPr lang="en-US" dirty="0"/>
          </a:p>
          <a:p>
            <a:r>
              <a:rPr lang="en-US" dirty="0" smtClean="0"/>
              <a:t>Given a body of (annotated) text, how can we derive the grammar rules of a language, and employ them in automatic parsing?</a:t>
            </a:r>
          </a:p>
          <a:p>
            <a:pPr marL="349250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Treebanks</a:t>
            </a:r>
            <a:r>
              <a:rPr lang="en-US" dirty="0"/>
              <a:t> </a:t>
            </a:r>
            <a:r>
              <a:rPr lang="en-US" dirty="0" smtClean="0"/>
              <a:t>&amp; PCFGS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2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Productions</a:t>
            </a:r>
          </a:p>
          <a:p>
            <a:pPr lvl="1"/>
            <a:r>
              <a:rPr lang="en-US" dirty="0" smtClean="0"/>
              <a:t>Rules with one non-terminal on LHS and any number of terminals and non-terminals on RHS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 -&gt; NP VP</a:t>
            </a:r>
          </a:p>
          <a:p>
            <a:pPr lvl="1"/>
            <a:r>
              <a:rPr lang="en-US" dirty="0" smtClean="0"/>
              <a:t>VP -&gt; V NP PP | V NP</a:t>
            </a:r>
          </a:p>
          <a:p>
            <a:pPr lvl="1"/>
            <a:r>
              <a:rPr lang="en-US" dirty="0" smtClean="0"/>
              <a:t>Nominal -&gt; Noun | Nominal Noun</a:t>
            </a:r>
          </a:p>
          <a:p>
            <a:pPr lvl="1"/>
            <a:r>
              <a:rPr lang="en-US" dirty="0" smtClean="0"/>
              <a:t>Noun -&gt; dog | cat | rat</a:t>
            </a:r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-&gt; 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09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D8FA-745B-8A45-B5A3-90ED54ECC786}" type="datetime1">
              <a:rPr lang="en-US"/>
              <a:pPr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            Speech and Language Processing - Jurafsky and Martin       </a:t>
            </a:r>
            <a:endParaRPr lang="en-US" sz="1400"/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L0 Grammar</a:t>
            </a:r>
          </a:p>
        </p:txBody>
      </p:sp>
      <p:pic>
        <p:nvPicPr>
          <p:cNvPr id="1472516" name="Picture 4" descr="L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091"/>
            <a:ext cx="8128000" cy="5303838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0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</a:t>
            </a:r>
            <a:endParaRPr lang="en-US" dirty="0"/>
          </a:p>
        </p:txBody>
      </p:sp>
      <p:pic>
        <p:nvPicPr>
          <p:cNvPr id="4" name="Picture 5" descr="deriv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65" t="-2" r="-21847" b="6586"/>
          <a:stretch/>
        </p:blipFill>
        <p:spPr bwMode="auto">
          <a:xfrm>
            <a:off x="1377628" y="1932479"/>
            <a:ext cx="6206332" cy="4601140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16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3134</TotalTime>
  <Words>2368</Words>
  <Application>Microsoft Macintosh PowerPoint</Application>
  <PresentationFormat>On-screen Show (4:3)</PresentationFormat>
  <Paragraphs>495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Breeze</vt:lpstr>
      <vt:lpstr>Syntax:  Context-free Grammars</vt:lpstr>
      <vt:lpstr>Roadmap</vt:lpstr>
      <vt:lpstr>Applications</vt:lpstr>
      <vt:lpstr>Grammar and NLP</vt:lpstr>
      <vt:lpstr>Representing Syntax</vt:lpstr>
      <vt:lpstr>CFG Components </vt:lpstr>
      <vt:lpstr>CFG Components</vt:lpstr>
      <vt:lpstr>L0 Grammar</vt:lpstr>
      <vt:lpstr>Parse Tree</vt:lpstr>
      <vt:lpstr>Parsing Goals</vt:lpstr>
      <vt:lpstr>Parsing Goals</vt:lpstr>
      <vt:lpstr>Parsing Goals</vt:lpstr>
      <vt:lpstr>Parsing Goals</vt:lpstr>
      <vt:lpstr>Parsing Goals</vt:lpstr>
      <vt:lpstr>Parsing Goals</vt:lpstr>
      <vt:lpstr>Word Classes</vt:lpstr>
      <vt:lpstr>Closed Class Words</vt:lpstr>
      <vt:lpstr>Closed Class Words</vt:lpstr>
      <vt:lpstr>Open Class Words</vt:lpstr>
      <vt:lpstr>Open Class Words</vt:lpstr>
      <vt:lpstr>Open Class Words</vt:lpstr>
      <vt:lpstr>Open Class Words</vt:lpstr>
      <vt:lpstr>Open Class Words</vt:lpstr>
      <vt:lpstr>Some English Grammar</vt:lpstr>
      <vt:lpstr>Some English Grammar</vt:lpstr>
      <vt:lpstr>Some English Grammar</vt:lpstr>
      <vt:lpstr>Some English Grammar</vt:lpstr>
      <vt:lpstr>Some English Grammar</vt:lpstr>
      <vt:lpstr>Some English Grammar</vt:lpstr>
      <vt:lpstr>The Noun Phrase</vt:lpstr>
      <vt:lpstr>The Noun Phrase</vt:lpstr>
      <vt:lpstr>The Noun Phrase</vt:lpstr>
      <vt:lpstr>The Noun Phrase</vt:lpstr>
      <vt:lpstr>The Noun Phrase</vt:lpstr>
      <vt:lpstr>In and around the Noun</vt:lpstr>
      <vt:lpstr>In and around the Noun</vt:lpstr>
      <vt:lpstr>In and around the Noun</vt:lpstr>
      <vt:lpstr>Verb Phrase and Subcategorization</vt:lpstr>
      <vt:lpstr>Verb Phrase and Subcategorization</vt:lpstr>
      <vt:lpstr>Verb Phrase and Subcategorization</vt:lpstr>
      <vt:lpstr>Verb Phrase and Subcategorization</vt:lpstr>
      <vt:lpstr>Verb Phrase and Subcategorization</vt:lpstr>
      <vt:lpstr>Verb Phrase and Subcategorization</vt:lpstr>
      <vt:lpstr>CFGs and Subcategorization</vt:lpstr>
      <vt:lpstr>CFGs and Subcategorization</vt:lpstr>
      <vt:lpstr>CFGs and Subcategorization</vt:lpstr>
      <vt:lpstr>CFGs and Subcategorization</vt:lpstr>
      <vt:lpstr>CFGs and Subcategorization</vt:lpstr>
      <vt:lpstr>CFGs and Subcategorization</vt:lpstr>
      <vt:lpstr>Treebanks</vt:lpstr>
      <vt:lpstr>Treebanks</vt:lpstr>
      <vt:lpstr>Treebank WSJ Example</vt:lpstr>
      <vt:lpstr>Treebanks &amp; Corpora</vt:lpstr>
      <vt:lpstr>Treebank Issues</vt:lpstr>
      <vt:lpstr>Treebank Issues</vt:lpstr>
      <vt:lpstr>Treebank Issues</vt:lpstr>
      <vt:lpstr>Treebank Issues</vt:lpstr>
      <vt:lpstr>Treebank Issues</vt:lpstr>
      <vt:lpstr>Spoken &amp; Written</vt:lpstr>
      <vt:lpstr>Spoken &amp; Written</vt:lpstr>
      <vt:lpstr>Spoken &amp; Written</vt:lpstr>
      <vt:lpstr>Spoken &amp; Written</vt:lpstr>
      <vt:lpstr>Spoken &amp; Written</vt:lpstr>
      <vt:lpstr>Grammar Equivalence and Form</vt:lpstr>
      <vt:lpstr>Tree Adjoining Grammars</vt:lpstr>
      <vt:lpstr>TAG Example</vt:lpstr>
      <vt:lpstr>Computational Parsing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36</cp:revision>
  <cp:lastPrinted>2015-06-28T04:24:10Z</cp:lastPrinted>
  <dcterms:created xsi:type="dcterms:W3CDTF">2011-01-05T04:10:23Z</dcterms:created>
  <dcterms:modified xsi:type="dcterms:W3CDTF">2015-06-28T04:26:52Z</dcterms:modified>
</cp:coreProperties>
</file>