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1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50" d="100"/>
          <a:sy n="50" d="100"/>
        </p:scale>
        <p:origin x="-24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65D1F-E082-BB4D-A0E1-4745DB043B22}" type="datetimeFigureOut">
              <a:rPr lang="en-US" smtClean="0"/>
              <a:t>1/21/17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D4219-4F9E-8A44-B483-36B607CA59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65D1F-E082-BB4D-A0E1-4745DB043B22}" type="datetimeFigureOut">
              <a:rPr lang="en-US" smtClean="0"/>
              <a:t>1/21/17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D4219-4F9E-8A44-B483-36B607CA59D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65D1F-E082-BB4D-A0E1-4745DB043B22}" type="datetimeFigureOut">
              <a:rPr lang="en-US" smtClean="0"/>
              <a:t>1/21/17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D4219-4F9E-8A44-B483-36B607CA59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65D1F-E082-BB4D-A0E1-4745DB043B22}" type="datetimeFigureOut">
              <a:rPr lang="en-US" smtClean="0"/>
              <a:t>1/21/17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D4219-4F9E-8A44-B483-36B607CA59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65D1F-E082-BB4D-A0E1-4745DB043B22}" type="datetimeFigureOut">
              <a:rPr lang="en-US" smtClean="0"/>
              <a:t>1/21/17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D4219-4F9E-8A44-B483-36B607CA59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65D1F-E082-BB4D-A0E1-4745DB043B22}" type="datetimeFigureOut">
              <a:rPr lang="en-US" smtClean="0"/>
              <a:t>1/21/17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D4219-4F9E-8A44-B483-36B607CA59D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65D1F-E082-BB4D-A0E1-4745DB043B22}" type="datetimeFigureOut">
              <a:rPr lang="en-US" smtClean="0"/>
              <a:t>1/21/17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D4219-4F9E-8A44-B483-36B607CA59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65D1F-E082-BB4D-A0E1-4745DB043B22}" type="datetimeFigureOut">
              <a:rPr lang="en-US" smtClean="0"/>
              <a:t>1/21/17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D4219-4F9E-8A44-B483-36B607CA59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65D1F-E082-BB4D-A0E1-4745DB043B22}" type="datetimeFigureOut">
              <a:rPr lang="en-US" smtClean="0"/>
              <a:t>1/21/17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D4219-4F9E-8A44-B483-36B607CA59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65D1F-E082-BB4D-A0E1-4745DB043B22}" type="datetimeFigureOut">
              <a:rPr lang="en-US" smtClean="0"/>
              <a:t>1/21/17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D4219-4F9E-8A44-B483-36B607CA59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65D1F-E082-BB4D-A0E1-4745DB043B22}" type="datetimeFigureOut">
              <a:rPr lang="en-US" smtClean="0"/>
              <a:t>1/21/17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D4219-4F9E-8A44-B483-36B607CA59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65D1F-E082-BB4D-A0E1-4745DB043B22}" type="datetimeFigureOut">
              <a:rPr lang="en-US" smtClean="0"/>
              <a:t>1/21/17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D4219-4F9E-8A44-B483-36B607CA59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A8765D1F-E082-BB4D-A0E1-4745DB043B22}" type="datetimeFigureOut">
              <a:rPr lang="en-US" smtClean="0"/>
              <a:t>1/21/17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6A4D4219-4F9E-8A44-B483-36B607CA59D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HW #4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4398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Probabilistic Parsing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Goals:</a:t>
            </a:r>
          </a:p>
          <a:p>
            <a:pPr lvl="1"/>
            <a:r>
              <a:rPr lang="en-US" dirty="0" smtClean="0"/>
              <a:t>Learn about PCFGs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Implement PCKY</a:t>
            </a:r>
          </a:p>
          <a:p>
            <a:pPr lvl="2"/>
            <a:endParaRPr lang="en-US" dirty="0"/>
          </a:p>
          <a:p>
            <a:pPr lvl="1"/>
            <a:r>
              <a:rPr lang="en-US" dirty="0" smtClean="0"/>
              <a:t>Analyze parsing evaluation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Assess improvements to PCFG parsing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25601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Tasks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Train a PCFG</a:t>
            </a:r>
          </a:p>
          <a:p>
            <a:pPr lvl="1"/>
            <a:r>
              <a:rPr lang="en-US" dirty="0" smtClean="0"/>
              <a:t>Estimate rule probabilities from </a:t>
            </a:r>
            <a:r>
              <a:rPr lang="en-US" dirty="0" err="1" smtClean="0"/>
              <a:t>treebank</a:t>
            </a:r>
            <a:endParaRPr lang="en-US" dirty="0" smtClean="0"/>
          </a:p>
          <a:p>
            <a:pPr lvl="2"/>
            <a:r>
              <a:rPr lang="en-US" dirty="0" smtClean="0"/>
              <a:t>Treebank is already in CNF</a:t>
            </a:r>
            <a:endParaRPr lang="en-US" dirty="0"/>
          </a:p>
          <a:p>
            <a:pPr lvl="2"/>
            <a:r>
              <a:rPr lang="en-US" dirty="0" smtClean="0"/>
              <a:t>More ATIS data from Penn Treebank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Build PCKY parser</a:t>
            </a:r>
          </a:p>
          <a:p>
            <a:pPr lvl="1"/>
            <a:r>
              <a:rPr lang="en-US" dirty="0" smtClean="0"/>
              <a:t>Modify (your) existing CKY implementation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01361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Tasks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Evaluation:</a:t>
            </a:r>
          </a:p>
          <a:p>
            <a:pPr lvl="1"/>
            <a:r>
              <a:rPr lang="en-US" dirty="0" smtClean="0"/>
              <a:t>Evaluate your parser using standard metric</a:t>
            </a:r>
          </a:p>
          <a:p>
            <a:pPr lvl="2"/>
            <a:r>
              <a:rPr lang="en-US" dirty="0" err="1" smtClean="0"/>
              <a:t>Parseval</a:t>
            </a:r>
            <a:r>
              <a:rPr lang="en-US" dirty="0" smtClean="0"/>
              <a:t> implemented as ‘</a:t>
            </a:r>
            <a:r>
              <a:rPr lang="en-US" dirty="0" err="1" smtClean="0"/>
              <a:t>evalb</a:t>
            </a:r>
            <a:r>
              <a:rPr lang="en-US" dirty="0" smtClean="0"/>
              <a:t>’</a:t>
            </a:r>
          </a:p>
          <a:p>
            <a:pPr lvl="1"/>
            <a:r>
              <a:rPr lang="en-US" dirty="0" smtClean="0"/>
              <a:t>Provided set of ATIS test sentences </a:t>
            </a:r>
          </a:p>
          <a:p>
            <a:pPr lvl="2"/>
            <a:endParaRPr lang="en-US" dirty="0"/>
          </a:p>
          <a:p>
            <a:r>
              <a:rPr lang="en-US" dirty="0" smtClean="0"/>
              <a:t>Improvement:</a:t>
            </a:r>
          </a:p>
          <a:p>
            <a:pPr lvl="1"/>
            <a:r>
              <a:rPr lang="en-US" dirty="0" smtClean="0"/>
              <a:t>Improve your parser in some way:</a:t>
            </a:r>
          </a:p>
          <a:p>
            <a:pPr lvl="2"/>
            <a:r>
              <a:rPr lang="en-US" dirty="0" smtClean="0"/>
              <a:t>Coverage, accuracy, speed</a:t>
            </a:r>
          </a:p>
          <a:p>
            <a:pPr lvl="1"/>
            <a:r>
              <a:rPr lang="en-US" dirty="0" smtClean="0"/>
              <a:t>Evaluate your new parser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96179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Improvement Possibilities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Coverage:</a:t>
            </a:r>
          </a:p>
          <a:p>
            <a:pPr lvl="1"/>
            <a:r>
              <a:rPr lang="en-US" dirty="0" smtClean="0"/>
              <a:t>Some test sentences won’t parse as is!</a:t>
            </a:r>
          </a:p>
          <a:p>
            <a:pPr lvl="2"/>
            <a:r>
              <a:rPr lang="en-US" dirty="0" smtClean="0"/>
              <a:t>Lexical gaps (aka out-of-vocabulary tokens)</a:t>
            </a:r>
          </a:p>
          <a:p>
            <a:pPr lvl="3"/>
            <a:r>
              <a:rPr lang="en-US" dirty="0" smtClean="0"/>
              <a:t>Remember to model the probabilities, too</a:t>
            </a:r>
          </a:p>
          <a:p>
            <a:r>
              <a:rPr lang="en-US" dirty="0" smtClean="0"/>
              <a:t>Better context modeling:</a:t>
            </a:r>
          </a:p>
          <a:p>
            <a:pPr lvl="1"/>
            <a:r>
              <a:rPr lang="en-US" dirty="0" smtClean="0"/>
              <a:t>E.g. parent annotation</a:t>
            </a:r>
          </a:p>
          <a:p>
            <a:r>
              <a:rPr lang="en-US" dirty="0" smtClean="0"/>
              <a:t>Better efficiency:</a:t>
            </a:r>
          </a:p>
          <a:p>
            <a:pPr lvl="1"/>
            <a:r>
              <a:rPr lang="en-US" dirty="0" smtClean="0"/>
              <a:t>E.g. heuristic filtering, beam </a:t>
            </a:r>
            <a:r>
              <a:rPr lang="en-US" dirty="0" smtClean="0"/>
              <a:t>search</a:t>
            </a:r>
          </a:p>
          <a:p>
            <a:r>
              <a:rPr lang="en-US" dirty="0" smtClean="0"/>
              <a:t>No “cheating” improvements</a:t>
            </a:r>
          </a:p>
          <a:p>
            <a:pPr lvl="1"/>
            <a:r>
              <a:rPr lang="en-US" dirty="0" smtClean="0"/>
              <a:t>E.g. </a:t>
            </a:r>
            <a:r>
              <a:rPr lang="en-US" dirty="0" smtClean="0"/>
              <a:t>look at test data and </a:t>
            </a:r>
            <a:r>
              <a:rPr lang="en-US" smtClean="0"/>
              <a:t>change training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88821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Treebank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Adapted from Penn Treebank Format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Rules simplified:</a:t>
            </a:r>
          </a:p>
          <a:p>
            <a:pPr lvl="2"/>
            <a:r>
              <a:rPr lang="en-US" dirty="0" smtClean="0"/>
              <a:t>Removed traces and other null elements</a:t>
            </a:r>
          </a:p>
          <a:p>
            <a:pPr lvl="2"/>
            <a:r>
              <a:rPr lang="en-US" dirty="0" smtClean="0"/>
              <a:t>Removed complex tags</a:t>
            </a:r>
          </a:p>
          <a:p>
            <a:pPr lvl="2"/>
            <a:r>
              <a:rPr lang="en-US" dirty="0" smtClean="0"/>
              <a:t>Reformatted POS tags as non-terminals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54087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Reading the Parses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POS unary collapse:</a:t>
            </a:r>
          </a:p>
          <a:p>
            <a:pPr lvl="1"/>
            <a:r>
              <a:rPr lang="en-US" dirty="0" smtClean="0"/>
              <a:t>(NP_NNP Ontario) </a:t>
            </a:r>
          </a:p>
          <a:p>
            <a:pPr lvl="2"/>
            <a:r>
              <a:rPr lang="en-US" dirty="0" smtClean="0"/>
              <a:t>was</a:t>
            </a:r>
          </a:p>
          <a:p>
            <a:pPr lvl="1"/>
            <a:r>
              <a:rPr lang="en-US" dirty="0" smtClean="0"/>
              <a:t>(NP (NNP Ontario))</a:t>
            </a:r>
          </a:p>
          <a:p>
            <a:pPr lvl="1"/>
            <a:endParaRPr lang="en-US" dirty="0"/>
          </a:p>
          <a:p>
            <a:r>
              <a:rPr lang="en-US" dirty="0" err="1" smtClean="0"/>
              <a:t>Binarization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VP </a:t>
            </a:r>
            <a:r>
              <a:rPr lang="en-US" dirty="0" smtClean="0">
                <a:sym typeface="Wingdings"/>
              </a:rPr>
              <a:t></a:t>
            </a:r>
            <a:r>
              <a:rPr lang="en-US" dirty="0" smtClean="0"/>
              <a:t> VP_PRIME PP; VP_PRIME </a:t>
            </a:r>
            <a:r>
              <a:rPr lang="en-US" dirty="0" smtClean="0">
                <a:sym typeface="Wingdings"/>
              </a:rPr>
              <a:t></a:t>
            </a:r>
            <a:r>
              <a:rPr lang="en-US" dirty="0" smtClean="0"/>
              <a:t> VB PP</a:t>
            </a:r>
          </a:p>
          <a:p>
            <a:pPr lvl="2"/>
            <a:r>
              <a:rPr lang="en-US" dirty="0" smtClean="0"/>
              <a:t>Was</a:t>
            </a:r>
          </a:p>
          <a:p>
            <a:pPr lvl="1"/>
            <a:r>
              <a:rPr lang="en-US" dirty="0" smtClean="0"/>
              <a:t>VP </a:t>
            </a:r>
            <a:r>
              <a:rPr lang="en-US" dirty="0" smtClean="0">
                <a:sym typeface="Wingdings"/>
              </a:rPr>
              <a:t></a:t>
            </a:r>
            <a:r>
              <a:rPr lang="en-US" dirty="0" smtClean="0"/>
              <a:t> VB PP PP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02826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316182" cy="43434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You may use any programming language </a:t>
            </a:r>
          </a:p>
          <a:p>
            <a:pPr lvl="1"/>
            <a:r>
              <a:rPr lang="en-US" dirty="0" smtClean="0"/>
              <a:t>As long as it runs on the cluster</a:t>
            </a:r>
            <a:endParaRPr lang="en-US" dirty="0"/>
          </a:p>
          <a:p>
            <a:r>
              <a:rPr lang="en-US" dirty="0" smtClean="0"/>
              <a:t>You may work in teams on this assignment</a:t>
            </a:r>
          </a:p>
          <a:p>
            <a:pPr lvl="1"/>
            <a:r>
              <a:rPr lang="en-US" dirty="0" smtClean="0"/>
              <a:t>If you do so, indicate in write-up, describe who did what</a:t>
            </a:r>
          </a:p>
          <a:p>
            <a:r>
              <a:rPr lang="en-US" dirty="0" smtClean="0"/>
              <a:t>You may use NLTK classes to manipulate trees, rules</a:t>
            </a:r>
          </a:p>
          <a:p>
            <a:pPr lvl="1"/>
            <a:r>
              <a:rPr lang="en-US" dirty="0" smtClean="0"/>
              <a:t>E.g. </a:t>
            </a:r>
            <a:r>
              <a:rPr lang="en-US" dirty="0" err="1" smtClean="0"/>
              <a:t>nltk.Tree</a:t>
            </a:r>
            <a:endParaRPr lang="en-US" dirty="0" smtClean="0"/>
          </a:p>
          <a:p>
            <a:pPr lvl="1"/>
            <a:r>
              <a:rPr lang="en-US" dirty="0" smtClean="0"/>
              <a:t>Own code for </a:t>
            </a:r>
            <a:r>
              <a:rPr lang="en-US" smtClean="0"/>
              <a:t>probability computation, PCKY</a:t>
            </a:r>
            <a:endParaRPr lang="en-US" dirty="0" smtClean="0"/>
          </a:p>
          <a:p>
            <a:r>
              <a:rPr lang="en-US" dirty="0" err="1"/>
              <a:t>Unparseable</a:t>
            </a:r>
            <a:r>
              <a:rPr lang="en-US" dirty="0"/>
              <a:t> sentences</a:t>
            </a:r>
          </a:p>
          <a:p>
            <a:pPr lvl="1"/>
            <a:r>
              <a:rPr lang="en-US" dirty="0"/>
              <a:t>Please make sure your parser doesn’t crash</a:t>
            </a:r>
          </a:p>
          <a:p>
            <a:pPr lvl="2"/>
            <a:r>
              <a:rPr lang="en-US" dirty="0"/>
              <a:t>It’s fine to return zero parses for a sentence, though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730389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6602</TotalTime>
  <Words>291</Words>
  <Application>Microsoft Macintosh PowerPoint</Application>
  <PresentationFormat>On-screen Show (4:3)</PresentationFormat>
  <Paragraphs>67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Breeze</vt:lpstr>
      <vt:lpstr>HW #4</vt:lpstr>
      <vt:lpstr>Probabilistic Parsing</vt:lpstr>
      <vt:lpstr>Tasks</vt:lpstr>
      <vt:lpstr>Tasks</vt:lpstr>
      <vt:lpstr>Improvement Possibilities</vt:lpstr>
      <vt:lpstr>Treebank Format</vt:lpstr>
      <vt:lpstr>Reading the Parses</vt:lpstr>
      <vt:lpstr>Notes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HW #4</dc:title>
  <dc:creator>Gina-Anne Levow</dc:creator>
  <cp:lastModifiedBy>Gina-Anne Levow</cp:lastModifiedBy>
  <cp:revision>10</cp:revision>
  <cp:lastPrinted>2016-01-27T08:24:56Z</cp:lastPrinted>
  <dcterms:created xsi:type="dcterms:W3CDTF">2015-01-28T02:39:31Z</dcterms:created>
  <dcterms:modified xsi:type="dcterms:W3CDTF">2017-01-25T22:49:56Z</dcterms:modified>
</cp:coreProperties>
</file>