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0" r:id="rId2"/>
    <p:sldId id="302" r:id="rId3"/>
    <p:sldId id="301" r:id="rId4"/>
    <p:sldId id="303" r:id="rId5"/>
    <p:sldId id="304" r:id="rId6"/>
    <p:sldId id="305" r:id="rId7"/>
    <p:sldId id="306" r:id="rId8"/>
    <p:sldId id="307" r:id="rId9"/>
    <p:sldId id="309" r:id="rId10"/>
    <p:sldId id="308" r:id="rId11"/>
    <p:sldId id="310" r:id="rId12"/>
    <p:sldId id="259" r:id="rId13"/>
    <p:sldId id="311" r:id="rId14"/>
    <p:sldId id="312" r:id="rId15"/>
    <p:sldId id="313" r:id="rId16"/>
    <p:sldId id="314" r:id="rId17"/>
    <p:sldId id="31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25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7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Feature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 -&gt; NP[NUM=?n] VP[NUM=?n</a:t>
            </a:r>
            <a:r>
              <a:rPr lang="en-US" dirty="0" smtClean="0"/>
              <a:t>]</a:t>
            </a:r>
          </a:p>
          <a:p>
            <a:r>
              <a:rPr lang="en-US" dirty="0"/>
              <a:t>NP[NUM=?n] -&gt; N[NUM=?n</a:t>
            </a:r>
            <a:r>
              <a:rPr lang="en-US" dirty="0" smtClean="0"/>
              <a:t>]</a:t>
            </a:r>
          </a:p>
          <a:p>
            <a:r>
              <a:rPr lang="en-US" dirty="0"/>
              <a:t>NP[NUM=?n] -&gt; </a:t>
            </a:r>
            <a:r>
              <a:rPr lang="en-US" dirty="0" err="1"/>
              <a:t>PropN</a:t>
            </a:r>
            <a:r>
              <a:rPr lang="en-US" dirty="0"/>
              <a:t>[NUM=?n</a:t>
            </a:r>
            <a:r>
              <a:rPr lang="en-US" dirty="0" smtClean="0"/>
              <a:t>]</a:t>
            </a:r>
          </a:p>
          <a:p>
            <a:r>
              <a:rPr lang="en-US" dirty="0"/>
              <a:t>NP[NUM=?n] -&gt; </a:t>
            </a:r>
            <a:r>
              <a:rPr lang="en-US" dirty="0" err="1"/>
              <a:t>Det</a:t>
            </a:r>
            <a:r>
              <a:rPr lang="en-US" dirty="0"/>
              <a:t>[NUM=?n] N[NUM=?n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Det</a:t>
            </a:r>
            <a:r>
              <a:rPr lang="en-US" dirty="0" smtClean="0"/>
              <a:t>[NUM=</a:t>
            </a:r>
            <a:r>
              <a:rPr lang="en-US" dirty="0" err="1" smtClean="0"/>
              <a:t>sg</a:t>
            </a:r>
            <a:r>
              <a:rPr lang="en-US" dirty="0" smtClean="0"/>
              <a:t>] -</a:t>
            </a:r>
            <a:r>
              <a:rPr lang="en-US" dirty="0"/>
              <a:t>&gt; 'this' | '</a:t>
            </a:r>
            <a:r>
              <a:rPr lang="en-US" dirty="0" smtClean="0"/>
              <a:t>every’</a:t>
            </a:r>
          </a:p>
          <a:p>
            <a:r>
              <a:rPr lang="en-US" dirty="0" err="1"/>
              <a:t>Det</a:t>
            </a:r>
            <a:r>
              <a:rPr lang="en-US" dirty="0"/>
              <a:t>[NUM=</a:t>
            </a:r>
            <a:r>
              <a:rPr lang="en-US" dirty="0" err="1"/>
              <a:t>pl</a:t>
            </a:r>
            <a:r>
              <a:rPr lang="en-US" dirty="0"/>
              <a:t>] -&gt; 'these' | '</a:t>
            </a:r>
            <a:r>
              <a:rPr lang="en-US" dirty="0" smtClean="0"/>
              <a:t>all’</a:t>
            </a:r>
          </a:p>
          <a:p>
            <a:r>
              <a:rPr lang="tr-TR" dirty="0"/>
              <a:t>N[NUM=</a:t>
            </a:r>
            <a:r>
              <a:rPr lang="tr-TR" dirty="0" err="1"/>
              <a:t>sg</a:t>
            </a:r>
            <a:r>
              <a:rPr lang="tr-TR" dirty="0"/>
              <a:t>] -&gt; '</a:t>
            </a:r>
            <a:r>
              <a:rPr lang="tr-TR" dirty="0" err="1"/>
              <a:t>dog</a:t>
            </a:r>
            <a:r>
              <a:rPr lang="tr-TR" dirty="0"/>
              <a:t>' | '</a:t>
            </a:r>
            <a:r>
              <a:rPr lang="tr-TR" dirty="0" err="1"/>
              <a:t>girl</a:t>
            </a:r>
            <a:r>
              <a:rPr lang="tr-TR" dirty="0"/>
              <a:t>' | 'car' | '</a:t>
            </a:r>
            <a:r>
              <a:rPr lang="tr-TR" dirty="0" err="1" smtClean="0"/>
              <a:t>child</a:t>
            </a:r>
            <a:r>
              <a:rPr lang="tr-TR" dirty="0" smtClean="0"/>
              <a:t>’</a:t>
            </a:r>
          </a:p>
          <a:p>
            <a:r>
              <a:rPr lang="tr-TR" dirty="0"/>
              <a:t>N[NUM=</a:t>
            </a:r>
            <a:r>
              <a:rPr lang="tr-TR" dirty="0" err="1"/>
              <a:t>pl</a:t>
            </a:r>
            <a:r>
              <a:rPr lang="tr-TR" dirty="0"/>
              <a:t>] -&gt; '</a:t>
            </a:r>
            <a:r>
              <a:rPr lang="tr-TR" dirty="0" err="1"/>
              <a:t>dogs</a:t>
            </a:r>
            <a:r>
              <a:rPr lang="tr-TR" dirty="0"/>
              <a:t>' | '</a:t>
            </a:r>
            <a:r>
              <a:rPr lang="tr-TR" dirty="0" err="1"/>
              <a:t>girls</a:t>
            </a:r>
            <a:r>
              <a:rPr lang="tr-TR" dirty="0"/>
              <a:t>' | '</a:t>
            </a:r>
            <a:r>
              <a:rPr lang="tr-TR" dirty="0" err="1"/>
              <a:t>cars</a:t>
            </a:r>
            <a:r>
              <a:rPr lang="tr-TR" dirty="0"/>
              <a:t>' | '</a:t>
            </a:r>
            <a:r>
              <a:rPr lang="tr-TR" dirty="0" err="1"/>
              <a:t>children</a:t>
            </a:r>
            <a:r>
              <a:rPr lang="tr-TR" dirty="0"/>
              <a:t>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308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with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&gt;&gt;&gt; </a:t>
            </a:r>
            <a:r>
              <a:rPr lang="en-US" dirty="0" err="1"/>
              <a:t>cp</a:t>
            </a:r>
            <a:r>
              <a:rPr lang="en-US" dirty="0"/>
              <a:t> = </a:t>
            </a:r>
            <a:r>
              <a:rPr lang="en-US" dirty="0" err="1"/>
              <a:t>load_parser</a:t>
            </a:r>
            <a:r>
              <a:rPr lang="en-US" dirty="0"/>
              <a:t>('grammars/</a:t>
            </a:r>
            <a:r>
              <a:rPr lang="en-US" dirty="0" err="1"/>
              <a:t>book_grammars</a:t>
            </a:r>
            <a:r>
              <a:rPr lang="en-US" dirty="0"/>
              <a:t>/feat0.</a:t>
            </a:r>
            <a:r>
              <a:rPr lang="en-US" dirty="0" smtClean="0"/>
              <a:t>fcfg’) </a:t>
            </a:r>
          </a:p>
          <a:p>
            <a:r>
              <a:rPr lang="en-US" dirty="0" smtClean="0"/>
              <a:t>&gt;</a:t>
            </a:r>
            <a:r>
              <a:rPr lang="en-US" dirty="0"/>
              <a:t>&gt;&gt; for tree in </a:t>
            </a:r>
            <a:r>
              <a:rPr lang="en-US" dirty="0" err="1"/>
              <a:t>cp.parse</a:t>
            </a:r>
            <a:r>
              <a:rPr lang="en-US" dirty="0"/>
              <a:t>(tokens): </a:t>
            </a:r>
            <a:endParaRPr lang="en-US" dirty="0" smtClean="0"/>
          </a:p>
          <a:p>
            <a:pPr lvl="1"/>
            <a:r>
              <a:rPr lang="en-US" dirty="0" smtClean="0"/>
              <a:t>.</a:t>
            </a:r>
            <a:r>
              <a:rPr lang="en-US" dirty="0"/>
              <a:t>.. print(tree</a:t>
            </a:r>
            <a:r>
              <a:rPr lang="en-US" dirty="0" smtClean="0"/>
              <a:t>)</a:t>
            </a:r>
          </a:p>
          <a:p>
            <a:r>
              <a:rPr lang="en-US" dirty="0"/>
              <a:t>(S[] (NP[NUM='</a:t>
            </a:r>
            <a:r>
              <a:rPr lang="en-US" dirty="0" err="1"/>
              <a:t>sg</a:t>
            </a:r>
            <a:r>
              <a:rPr lang="en-US" dirty="0"/>
              <a:t>']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 err="1"/>
              <a:t>PropN</a:t>
            </a:r>
            <a:r>
              <a:rPr lang="en-US" dirty="0"/>
              <a:t>[NUM='</a:t>
            </a:r>
            <a:r>
              <a:rPr lang="en-US" dirty="0" err="1"/>
              <a:t>sg</a:t>
            </a:r>
            <a:r>
              <a:rPr lang="en-US" dirty="0"/>
              <a:t>'] Kim))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VP[NUM='</a:t>
            </a:r>
            <a:r>
              <a:rPr lang="en-US" dirty="0" err="1"/>
              <a:t>sg</a:t>
            </a:r>
            <a:r>
              <a:rPr lang="en-US" dirty="0"/>
              <a:t>', TENSE='</a:t>
            </a:r>
            <a:r>
              <a:rPr lang="en-US" dirty="0" err="1"/>
              <a:t>pres</a:t>
            </a:r>
            <a:r>
              <a:rPr lang="en-US" dirty="0"/>
              <a:t>'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(TV[NUM='</a:t>
            </a:r>
            <a:r>
              <a:rPr lang="en-US" dirty="0" err="1"/>
              <a:t>sg</a:t>
            </a:r>
            <a:r>
              <a:rPr lang="en-US" dirty="0"/>
              <a:t>', TENSE='</a:t>
            </a:r>
            <a:r>
              <a:rPr lang="en-US" dirty="0" err="1"/>
              <a:t>pres</a:t>
            </a:r>
            <a:r>
              <a:rPr lang="en-US" dirty="0"/>
              <a:t>'] likes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(NP[NUM='</a:t>
            </a:r>
            <a:r>
              <a:rPr lang="en-US" dirty="0" err="1"/>
              <a:t>pl</a:t>
            </a:r>
            <a:r>
              <a:rPr lang="en-US" dirty="0"/>
              <a:t>'] (N[NUM='</a:t>
            </a:r>
            <a:r>
              <a:rPr lang="en-US" dirty="0" err="1"/>
              <a:t>pl</a:t>
            </a:r>
            <a:r>
              <a:rPr lang="en-US" dirty="0"/>
              <a:t>'] children))))</a:t>
            </a:r>
          </a:p>
        </p:txBody>
      </p:sp>
    </p:spTree>
    <p:extLst>
      <p:ext uri="{BB962C8B-B14F-4D97-AF65-F5344CB8AC3E}">
        <p14:creationId xmlns:p14="http://schemas.microsoft.com/office/powerpoint/2010/main" val="3135082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Feature Applications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/>
              <a:t>Subcategorization:</a:t>
            </a:r>
          </a:p>
          <a:p>
            <a:pPr lvl="1"/>
            <a:r>
              <a:rPr lang="en-US"/>
              <a:t>Verb-Argument constraints</a:t>
            </a:r>
          </a:p>
          <a:p>
            <a:pPr lvl="2"/>
            <a:r>
              <a:rPr lang="en-US"/>
              <a:t>Number, type, characteristics of args (e.g. animate)</a:t>
            </a:r>
          </a:p>
          <a:p>
            <a:pPr lvl="2"/>
            <a:r>
              <a:rPr lang="en-US"/>
              <a:t>Also adjectives, nouns</a:t>
            </a:r>
          </a:p>
          <a:p>
            <a:endParaRPr lang="en-US"/>
          </a:p>
          <a:p>
            <a:r>
              <a:rPr lang="en-US"/>
              <a:t>Long distance dependencies</a:t>
            </a:r>
          </a:p>
          <a:p>
            <a:pPr lvl="1"/>
            <a:r>
              <a:rPr lang="en-US"/>
              <a:t>E.g. filler-gap relations in wh-questions, rel</a:t>
            </a:r>
          </a:p>
          <a:p>
            <a:endParaRPr lang="en-US"/>
          </a:p>
          <a:p>
            <a:pPr lvl="2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10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Morphosyntactic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Grammatical feature that influences morphological or syntactic behavior </a:t>
            </a:r>
          </a:p>
          <a:p>
            <a:pPr lvl="1"/>
            <a:r>
              <a:rPr lang="en-US" dirty="0" smtClean="0"/>
              <a:t>English:</a:t>
            </a:r>
          </a:p>
          <a:p>
            <a:pPr lvl="2"/>
            <a:r>
              <a:rPr lang="en-US" dirty="0" smtClean="0"/>
              <a:t>Number:	</a:t>
            </a:r>
          </a:p>
          <a:p>
            <a:pPr lvl="3"/>
            <a:r>
              <a:rPr lang="en-US" dirty="0" smtClean="0"/>
              <a:t>Dog, dogs</a:t>
            </a:r>
          </a:p>
          <a:p>
            <a:pPr lvl="2"/>
            <a:r>
              <a:rPr lang="en-US" dirty="0" smtClean="0"/>
              <a:t>Person:</a:t>
            </a:r>
          </a:p>
          <a:p>
            <a:pPr lvl="3"/>
            <a:r>
              <a:rPr lang="en-US" dirty="0" smtClean="0"/>
              <a:t>Am; are; is</a:t>
            </a:r>
          </a:p>
          <a:p>
            <a:pPr lvl="2"/>
            <a:r>
              <a:rPr lang="en-US" dirty="0" smtClean="0"/>
              <a:t>Case:</a:t>
            </a:r>
          </a:p>
          <a:p>
            <a:pPr lvl="3"/>
            <a:r>
              <a:rPr lang="en-US" dirty="0" smtClean="0"/>
              <a:t>I – me; he – him;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err="1" smtClean="0"/>
              <a:t>Countability</a:t>
            </a:r>
            <a:r>
              <a:rPr lang="en-US" dirty="0" smtClean="0"/>
              <a:t>: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19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Grammatical features that influence semantic(meaning)  behavior of associated units</a:t>
            </a:r>
          </a:p>
          <a:p>
            <a:r>
              <a:rPr lang="en-US" dirty="0" smtClean="0"/>
              <a:t>E.g.:</a:t>
            </a:r>
          </a:p>
        </p:txBody>
      </p:sp>
    </p:spTree>
    <p:extLst>
      <p:ext uri="{BB962C8B-B14F-4D97-AF65-F5344CB8AC3E}">
        <p14:creationId xmlns:p14="http://schemas.microsoft.com/office/powerpoint/2010/main" val="2199272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Grammatical features that influence semantic(meaning)  behavior of associated units</a:t>
            </a:r>
          </a:p>
          <a:p>
            <a:r>
              <a:rPr lang="en-US" dirty="0" smtClean="0"/>
              <a:t>E.g.:</a:t>
            </a:r>
          </a:p>
          <a:p>
            <a:pPr lvl="1"/>
            <a:r>
              <a:rPr lang="en-US" dirty="0" smtClean="0"/>
              <a:t>?The rocks slept.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2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Grammatical features that influence semantic (meaning)  behavior of associated units</a:t>
            </a:r>
          </a:p>
          <a:p>
            <a:r>
              <a:rPr lang="en-US" dirty="0" smtClean="0"/>
              <a:t>E.g.:</a:t>
            </a:r>
          </a:p>
          <a:p>
            <a:pPr lvl="1"/>
            <a:r>
              <a:rPr lang="en-US" dirty="0" smtClean="0"/>
              <a:t>?The rocks slept.</a:t>
            </a:r>
          </a:p>
          <a:p>
            <a:r>
              <a:rPr lang="en-US" dirty="0" smtClean="0"/>
              <a:t>Many </a:t>
            </a:r>
            <a:r>
              <a:rPr lang="en-US" dirty="0"/>
              <a:t>proposed:</a:t>
            </a:r>
          </a:p>
          <a:p>
            <a:pPr lvl="1"/>
            <a:r>
              <a:rPr lang="en-US" dirty="0" err="1"/>
              <a:t>Animacy</a:t>
            </a:r>
            <a:r>
              <a:rPr lang="en-US" dirty="0"/>
              <a:t>: +/-</a:t>
            </a:r>
          </a:p>
          <a:p>
            <a:pPr lvl="1"/>
            <a:r>
              <a:rPr lang="en-US" dirty="0"/>
              <a:t>Natural gender: masculine, feminine, neuter</a:t>
            </a:r>
          </a:p>
          <a:p>
            <a:pPr lvl="1"/>
            <a:r>
              <a:rPr lang="en-US" dirty="0"/>
              <a:t>Human: +/-</a:t>
            </a:r>
          </a:p>
          <a:p>
            <a:pPr lvl="1"/>
            <a:r>
              <a:rPr lang="en-US" dirty="0"/>
              <a:t>Adult: +/-</a:t>
            </a:r>
          </a:p>
          <a:p>
            <a:pPr lvl="1"/>
            <a:r>
              <a:rPr lang="en-US" dirty="0"/>
              <a:t>Liquid: +/-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874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 (J&amp;M 17.4.2)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climber hiked for six hours.</a:t>
            </a:r>
          </a:p>
          <a:p>
            <a:r>
              <a:rPr lang="en-US" dirty="0" smtClean="0"/>
              <a:t>The climber hiked on Saturday.</a:t>
            </a:r>
          </a:p>
          <a:p>
            <a:r>
              <a:rPr lang="en-US" dirty="0" smtClean="0"/>
              <a:t>The climber reached the summit on Saturday.</a:t>
            </a:r>
          </a:p>
          <a:p>
            <a:r>
              <a:rPr lang="en-US" dirty="0" smtClean="0"/>
              <a:t>*The climber reached the summit for six hours.</a:t>
            </a:r>
          </a:p>
          <a:p>
            <a:endParaRPr lang="en-US" dirty="0"/>
          </a:p>
          <a:p>
            <a:r>
              <a:rPr lang="en-US" dirty="0" smtClean="0"/>
              <a:t>Contrast:</a:t>
            </a:r>
          </a:p>
          <a:p>
            <a:pPr lvl="1"/>
            <a:r>
              <a:rPr lang="en-US" dirty="0" smtClean="0"/>
              <a:t>Achievement (in an instant) </a:t>
            </a:r>
            <a:r>
              <a:rPr lang="en-US" dirty="0" err="1" smtClean="0"/>
              <a:t>vs</a:t>
            </a:r>
            <a:r>
              <a:rPr lang="en-US" dirty="0" smtClean="0"/>
              <a:t> activity (for a time)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96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Feature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-&gt; </a:t>
            </a:r>
            <a:r>
              <a:rPr lang="en-US" dirty="0" smtClean="0"/>
              <a:t>NP VP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263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Feature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-&gt; NP[NUM=?n] VP[NUM=?n</a:t>
            </a:r>
            <a:r>
              <a:rPr lang="en-US" dirty="0" smtClean="0"/>
              <a:t>]</a:t>
            </a:r>
          </a:p>
          <a:p>
            <a:r>
              <a:rPr lang="en-US" dirty="0" smtClean="0"/>
              <a:t>NP -</a:t>
            </a:r>
            <a:r>
              <a:rPr lang="en-US" dirty="0"/>
              <a:t>&gt; </a:t>
            </a:r>
            <a:r>
              <a:rPr lang="en-US" dirty="0" smtClean="0"/>
              <a:t>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6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Feature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-&gt; NP[NUM=?n] VP[NUM=?n</a:t>
            </a:r>
            <a:r>
              <a:rPr lang="en-US" dirty="0" smtClean="0"/>
              <a:t>]</a:t>
            </a:r>
          </a:p>
          <a:p>
            <a:r>
              <a:rPr lang="en-US" dirty="0"/>
              <a:t>NP[NUM=?n] -&gt; N[NUM=?n</a:t>
            </a:r>
            <a:r>
              <a:rPr lang="en-US" dirty="0" smtClean="0"/>
              <a:t>]</a:t>
            </a:r>
          </a:p>
          <a:p>
            <a:r>
              <a:rPr lang="en-US" dirty="0" smtClean="0"/>
              <a:t>NP-</a:t>
            </a:r>
            <a:r>
              <a:rPr lang="en-US" dirty="0"/>
              <a:t>&gt; </a:t>
            </a:r>
            <a:r>
              <a:rPr lang="en-US" dirty="0" err="1" smtClean="0"/>
              <a:t>PropN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7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Feature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-&gt; NP[NUM=?n] VP[NUM=?n</a:t>
            </a:r>
            <a:r>
              <a:rPr lang="en-US" dirty="0" smtClean="0"/>
              <a:t>]</a:t>
            </a:r>
          </a:p>
          <a:p>
            <a:r>
              <a:rPr lang="en-US" dirty="0"/>
              <a:t>NP[NUM=?n] -&gt; N[NUM=?n</a:t>
            </a:r>
            <a:r>
              <a:rPr lang="en-US" dirty="0" smtClean="0"/>
              <a:t>]</a:t>
            </a:r>
          </a:p>
          <a:p>
            <a:r>
              <a:rPr lang="en-US" dirty="0"/>
              <a:t>NP[NUM=?n] -&gt; </a:t>
            </a:r>
            <a:r>
              <a:rPr lang="en-US" dirty="0" err="1"/>
              <a:t>PropN</a:t>
            </a:r>
            <a:r>
              <a:rPr lang="en-US" dirty="0"/>
              <a:t>[NUM=?n</a:t>
            </a:r>
            <a:r>
              <a:rPr lang="en-US" dirty="0" smtClean="0"/>
              <a:t>]</a:t>
            </a:r>
          </a:p>
          <a:p>
            <a:r>
              <a:rPr lang="en-US" dirty="0" smtClean="0"/>
              <a:t>NP-</a:t>
            </a:r>
            <a:r>
              <a:rPr lang="en-US" dirty="0"/>
              <a:t>&gt; </a:t>
            </a:r>
            <a:r>
              <a:rPr lang="en-US" dirty="0" err="1" smtClean="0"/>
              <a:t>Det</a:t>
            </a:r>
            <a:r>
              <a:rPr lang="en-US" dirty="0" smtClean="0"/>
              <a:t>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7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Feature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-&gt; NP[NUM=?n] VP[NUM=?n</a:t>
            </a:r>
            <a:r>
              <a:rPr lang="en-US" dirty="0" smtClean="0"/>
              <a:t>]</a:t>
            </a:r>
          </a:p>
          <a:p>
            <a:r>
              <a:rPr lang="en-US" dirty="0"/>
              <a:t>NP[NUM=?n] -&gt; N[NUM=?n</a:t>
            </a:r>
            <a:r>
              <a:rPr lang="en-US" dirty="0" smtClean="0"/>
              <a:t>]</a:t>
            </a:r>
          </a:p>
          <a:p>
            <a:r>
              <a:rPr lang="en-US" dirty="0"/>
              <a:t>NP[NUM=?n] -&gt; </a:t>
            </a:r>
            <a:r>
              <a:rPr lang="en-US" dirty="0" err="1"/>
              <a:t>PropN</a:t>
            </a:r>
            <a:r>
              <a:rPr lang="en-US" dirty="0"/>
              <a:t>[NUM=?n</a:t>
            </a:r>
            <a:r>
              <a:rPr lang="en-US" dirty="0" smtClean="0"/>
              <a:t>]</a:t>
            </a:r>
          </a:p>
          <a:p>
            <a:r>
              <a:rPr lang="en-US" dirty="0"/>
              <a:t>NP[NUM=?n] -&gt; </a:t>
            </a:r>
            <a:r>
              <a:rPr lang="en-US" dirty="0" err="1"/>
              <a:t>Det</a:t>
            </a:r>
            <a:r>
              <a:rPr lang="en-US" dirty="0"/>
              <a:t>[NUM=?n] N[NUM=?n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Det</a:t>
            </a:r>
            <a:r>
              <a:rPr lang="en-US" dirty="0" smtClean="0"/>
              <a:t>-</a:t>
            </a:r>
            <a:r>
              <a:rPr lang="en-US" dirty="0"/>
              <a:t>&gt; 'this' | '</a:t>
            </a:r>
            <a:r>
              <a:rPr lang="en-US" dirty="0" smtClean="0"/>
              <a:t>every’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7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Feature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-&gt; NP[NUM=?n] VP[NUM=?n</a:t>
            </a:r>
            <a:r>
              <a:rPr lang="en-US" dirty="0" smtClean="0"/>
              <a:t>]</a:t>
            </a:r>
          </a:p>
          <a:p>
            <a:r>
              <a:rPr lang="en-US" dirty="0"/>
              <a:t>NP[NUM=?n] -&gt; N[NUM=?n</a:t>
            </a:r>
            <a:r>
              <a:rPr lang="en-US" dirty="0" smtClean="0"/>
              <a:t>]</a:t>
            </a:r>
          </a:p>
          <a:p>
            <a:r>
              <a:rPr lang="en-US" dirty="0"/>
              <a:t>NP[NUM=?n] -&gt; </a:t>
            </a:r>
            <a:r>
              <a:rPr lang="en-US" dirty="0" err="1"/>
              <a:t>PropN</a:t>
            </a:r>
            <a:r>
              <a:rPr lang="en-US" dirty="0"/>
              <a:t>[NUM=?n</a:t>
            </a:r>
            <a:r>
              <a:rPr lang="en-US" dirty="0" smtClean="0"/>
              <a:t>]</a:t>
            </a:r>
          </a:p>
          <a:p>
            <a:r>
              <a:rPr lang="en-US" dirty="0"/>
              <a:t>NP[NUM=?n] -&gt; </a:t>
            </a:r>
            <a:r>
              <a:rPr lang="en-US" dirty="0" err="1"/>
              <a:t>Det</a:t>
            </a:r>
            <a:r>
              <a:rPr lang="en-US" dirty="0"/>
              <a:t>[NUM=?n] N[NUM=?n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Det</a:t>
            </a:r>
            <a:r>
              <a:rPr lang="en-US" dirty="0" smtClean="0"/>
              <a:t>[NUM=</a:t>
            </a:r>
            <a:r>
              <a:rPr lang="en-US" dirty="0" err="1" smtClean="0"/>
              <a:t>sg</a:t>
            </a:r>
            <a:r>
              <a:rPr lang="en-US" dirty="0" smtClean="0"/>
              <a:t>] -</a:t>
            </a:r>
            <a:r>
              <a:rPr lang="en-US" dirty="0"/>
              <a:t>&gt; 'this' | '</a:t>
            </a:r>
            <a:r>
              <a:rPr lang="en-US" dirty="0" smtClean="0"/>
              <a:t>every’</a:t>
            </a:r>
          </a:p>
          <a:p>
            <a:r>
              <a:rPr lang="en-US" dirty="0" err="1" smtClean="0"/>
              <a:t>Det</a:t>
            </a:r>
            <a:r>
              <a:rPr lang="en-US" dirty="0" smtClean="0"/>
              <a:t>-</a:t>
            </a:r>
            <a:r>
              <a:rPr lang="en-US" dirty="0"/>
              <a:t>&gt; 'these' | 'all'</a:t>
            </a:r>
          </a:p>
        </p:txBody>
      </p:sp>
    </p:spTree>
    <p:extLst>
      <p:ext uri="{BB962C8B-B14F-4D97-AF65-F5344CB8AC3E}">
        <p14:creationId xmlns:p14="http://schemas.microsoft.com/office/powerpoint/2010/main" val="3474585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Feature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-&gt; NP[NUM=?n] VP[NUM=?n</a:t>
            </a:r>
            <a:r>
              <a:rPr lang="en-US" dirty="0" smtClean="0"/>
              <a:t>]</a:t>
            </a:r>
          </a:p>
          <a:p>
            <a:r>
              <a:rPr lang="en-US" dirty="0"/>
              <a:t>NP[NUM=?n] -&gt; N[NUM=?n</a:t>
            </a:r>
            <a:r>
              <a:rPr lang="en-US" dirty="0" smtClean="0"/>
              <a:t>]</a:t>
            </a:r>
          </a:p>
          <a:p>
            <a:r>
              <a:rPr lang="en-US" dirty="0"/>
              <a:t>NP[NUM=?n] -&gt; </a:t>
            </a:r>
            <a:r>
              <a:rPr lang="en-US" dirty="0" err="1"/>
              <a:t>PropN</a:t>
            </a:r>
            <a:r>
              <a:rPr lang="en-US" dirty="0"/>
              <a:t>[NUM=?n</a:t>
            </a:r>
            <a:r>
              <a:rPr lang="en-US" dirty="0" smtClean="0"/>
              <a:t>]</a:t>
            </a:r>
          </a:p>
          <a:p>
            <a:r>
              <a:rPr lang="en-US" dirty="0"/>
              <a:t>NP[NUM=?n] -&gt; </a:t>
            </a:r>
            <a:r>
              <a:rPr lang="en-US" dirty="0" err="1"/>
              <a:t>Det</a:t>
            </a:r>
            <a:r>
              <a:rPr lang="en-US" dirty="0"/>
              <a:t>[NUM=?n] N[NUM=?n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Det</a:t>
            </a:r>
            <a:r>
              <a:rPr lang="en-US" dirty="0" smtClean="0"/>
              <a:t>[NUM=</a:t>
            </a:r>
            <a:r>
              <a:rPr lang="en-US" dirty="0" err="1" smtClean="0"/>
              <a:t>sg</a:t>
            </a:r>
            <a:r>
              <a:rPr lang="en-US" dirty="0" smtClean="0"/>
              <a:t>] -</a:t>
            </a:r>
            <a:r>
              <a:rPr lang="en-US" dirty="0"/>
              <a:t>&gt; 'this' | '</a:t>
            </a:r>
            <a:r>
              <a:rPr lang="en-US" dirty="0" smtClean="0"/>
              <a:t>every’</a:t>
            </a:r>
          </a:p>
          <a:p>
            <a:r>
              <a:rPr lang="en-US" dirty="0" err="1"/>
              <a:t>Det</a:t>
            </a:r>
            <a:r>
              <a:rPr lang="en-US" dirty="0"/>
              <a:t>[NUM=</a:t>
            </a:r>
            <a:r>
              <a:rPr lang="en-US" dirty="0" err="1"/>
              <a:t>pl</a:t>
            </a:r>
            <a:r>
              <a:rPr lang="en-US" dirty="0"/>
              <a:t>] -&gt; 'these' | '</a:t>
            </a:r>
            <a:r>
              <a:rPr lang="en-US" dirty="0" smtClean="0"/>
              <a:t>all’</a:t>
            </a:r>
          </a:p>
          <a:p>
            <a:r>
              <a:rPr lang="tr-TR" dirty="0" smtClean="0"/>
              <a:t>N-</a:t>
            </a:r>
            <a:r>
              <a:rPr lang="tr-TR" dirty="0"/>
              <a:t>&gt; '</a:t>
            </a:r>
            <a:r>
              <a:rPr lang="tr-TR" dirty="0" err="1"/>
              <a:t>dog</a:t>
            </a:r>
            <a:r>
              <a:rPr lang="tr-TR" dirty="0"/>
              <a:t>' | '</a:t>
            </a:r>
            <a:r>
              <a:rPr lang="tr-TR" dirty="0" err="1"/>
              <a:t>girl</a:t>
            </a:r>
            <a:r>
              <a:rPr lang="tr-TR" dirty="0"/>
              <a:t>' | 'car' | '</a:t>
            </a:r>
            <a:r>
              <a:rPr lang="tr-TR" dirty="0" err="1"/>
              <a:t>child</a:t>
            </a:r>
            <a:r>
              <a:rPr lang="tr-TR" dirty="0"/>
              <a:t>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4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Feature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 -&gt; NP[NUM=?n] VP[NUM=?n</a:t>
            </a:r>
            <a:r>
              <a:rPr lang="en-US" dirty="0" smtClean="0"/>
              <a:t>]</a:t>
            </a:r>
          </a:p>
          <a:p>
            <a:r>
              <a:rPr lang="en-US" dirty="0"/>
              <a:t>NP[NUM=?n] -&gt; N[NUM=?n</a:t>
            </a:r>
            <a:r>
              <a:rPr lang="en-US" dirty="0" smtClean="0"/>
              <a:t>]</a:t>
            </a:r>
          </a:p>
          <a:p>
            <a:r>
              <a:rPr lang="en-US" dirty="0"/>
              <a:t>NP[NUM=?n] -&gt; </a:t>
            </a:r>
            <a:r>
              <a:rPr lang="en-US" dirty="0" err="1"/>
              <a:t>PropN</a:t>
            </a:r>
            <a:r>
              <a:rPr lang="en-US" dirty="0"/>
              <a:t>[NUM=?n</a:t>
            </a:r>
            <a:r>
              <a:rPr lang="en-US" dirty="0" smtClean="0"/>
              <a:t>]</a:t>
            </a:r>
          </a:p>
          <a:p>
            <a:r>
              <a:rPr lang="en-US" dirty="0"/>
              <a:t>NP[NUM=?n] -&gt; </a:t>
            </a:r>
            <a:r>
              <a:rPr lang="en-US" dirty="0" err="1"/>
              <a:t>Det</a:t>
            </a:r>
            <a:r>
              <a:rPr lang="en-US" dirty="0"/>
              <a:t>[NUM=?n] N[NUM=?n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Det</a:t>
            </a:r>
            <a:r>
              <a:rPr lang="en-US" dirty="0" smtClean="0"/>
              <a:t>[NUM=</a:t>
            </a:r>
            <a:r>
              <a:rPr lang="en-US" dirty="0" err="1" smtClean="0"/>
              <a:t>sg</a:t>
            </a:r>
            <a:r>
              <a:rPr lang="en-US" dirty="0" smtClean="0"/>
              <a:t>] -</a:t>
            </a:r>
            <a:r>
              <a:rPr lang="en-US" dirty="0"/>
              <a:t>&gt; 'this' | '</a:t>
            </a:r>
            <a:r>
              <a:rPr lang="en-US" dirty="0" smtClean="0"/>
              <a:t>every’</a:t>
            </a:r>
          </a:p>
          <a:p>
            <a:r>
              <a:rPr lang="en-US" dirty="0" err="1"/>
              <a:t>Det</a:t>
            </a:r>
            <a:r>
              <a:rPr lang="en-US" dirty="0"/>
              <a:t>[NUM=</a:t>
            </a:r>
            <a:r>
              <a:rPr lang="en-US" dirty="0" err="1"/>
              <a:t>pl</a:t>
            </a:r>
            <a:r>
              <a:rPr lang="en-US" dirty="0"/>
              <a:t>] -&gt; 'these' | '</a:t>
            </a:r>
            <a:r>
              <a:rPr lang="en-US" dirty="0" smtClean="0"/>
              <a:t>all’</a:t>
            </a:r>
          </a:p>
          <a:p>
            <a:r>
              <a:rPr lang="tr-TR" dirty="0"/>
              <a:t>N[NUM=</a:t>
            </a:r>
            <a:r>
              <a:rPr lang="tr-TR" dirty="0" err="1"/>
              <a:t>sg</a:t>
            </a:r>
            <a:r>
              <a:rPr lang="tr-TR" dirty="0"/>
              <a:t>] -&gt; '</a:t>
            </a:r>
            <a:r>
              <a:rPr lang="tr-TR" dirty="0" err="1"/>
              <a:t>dog</a:t>
            </a:r>
            <a:r>
              <a:rPr lang="tr-TR" dirty="0"/>
              <a:t>' | '</a:t>
            </a:r>
            <a:r>
              <a:rPr lang="tr-TR" dirty="0" err="1"/>
              <a:t>girl</a:t>
            </a:r>
            <a:r>
              <a:rPr lang="tr-TR" dirty="0"/>
              <a:t>' | 'car' | '</a:t>
            </a:r>
            <a:r>
              <a:rPr lang="tr-TR" dirty="0" err="1" smtClean="0"/>
              <a:t>child</a:t>
            </a:r>
            <a:r>
              <a:rPr lang="tr-TR" dirty="0" smtClean="0"/>
              <a:t>’</a:t>
            </a:r>
          </a:p>
          <a:p>
            <a:r>
              <a:rPr lang="tr-TR" dirty="0" smtClean="0"/>
              <a:t>N-</a:t>
            </a:r>
            <a:r>
              <a:rPr lang="tr-TR" dirty="0"/>
              <a:t>&gt; '</a:t>
            </a:r>
            <a:r>
              <a:rPr lang="tr-TR" dirty="0" err="1"/>
              <a:t>dogs</a:t>
            </a:r>
            <a:r>
              <a:rPr lang="tr-TR" dirty="0"/>
              <a:t>' | '</a:t>
            </a:r>
            <a:r>
              <a:rPr lang="tr-TR" dirty="0" err="1"/>
              <a:t>girls</a:t>
            </a:r>
            <a:r>
              <a:rPr lang="tr-TR" dirty="0"/>
              <a:t>' | '</a:t>
            </a:r>
            <a:r>
              <a:rPr lang="tr-TR" dirty="0" err="1"/>
              <a:t>cars</a:t>
            </a:r>
            <a:r>
              <a:rPr lang="tr-TR" dirty="0"/>
              <a:t>' | '</a:t>
            </a:r>
            <a:r>
              <a:rPr lang="tr-TR" dirty="0" err="1"/>
              <a:t>children</a:t>
            </a:r>
            <a:r>
              <a:rPr lang="tr-TR" dirty="0"/>
              <a:t>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21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6360</TotalTime>
  <Words>1055</Words>
  <Application>Microsoft Macintosh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Breeze</vt:lpstr>
      <vt:lpstr>HW #5</vt:lpstr>
      <vt:lpstr>Simple Feature Grammars</vt:lpstr>
      <vt:lpstr>Simple Feature Grammars</vt:lpstr>
      <vt:lpstr>Simple Feature Grammars</vt:lpstr>
      <vt:lpstr>Simple Feature Grammars</vt:lpstr>
      <vt:lpstr>Simple Feature Grammars</vt:lpstr>
      <vt:lpstr>Simple Feature Grammars</vt:lpstr>
      <vt:lpstr>Simple Feature Grammars</vt:lpstr>
      <vt:lpstr>Simple Feature Grammars</vt:lpstr>
      <vt:lpstr>Simple Feature Grammars</vt:lpstr>
      <vt:lpstr>Parsing with Features</vt:lpstr>
      <vt:lpstr>Feature Applications</vt:lpstr>
      <vt:lpstr>Morphosyntactic Features</vt:lpstr>
      <vt:lpstr>Semantic Features</vt:lpstr>
      <vt:lpstr>Semantic Features</vt:lpstr>
      <vt:lpstr>Semantic Features</vt:lpstr>
      <vt:lpstr>Aspect (J&amp;M 17.4.2)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Feature-Based Grammar</dc:title>
  <dc:creator>Gina-Anne Levow</dc:creator>
  <cp:lastModifiedBy>Gina-Anne Levow</cp:lastModifiedBy>
  <cp:revision>14</cp:revision>
  <cp:lastPrinted>2016-02-03T22:50:55Z</cp:lastPrinted>
  <dcterms:created xsi:type="dcterms:W3CDTF">2015-02-04T06:21:27Z</dcterms:created>
  <dcterms:modified xsi:type="dcterms:W3CDTF">2017-02-01T22:42:40Z</dcterms:modified>
</cp:coreProperties>
</file>