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vml" ContentType="application/vnd.openxmlformats-officedocument.vmlDrawi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61" r:id="rId3"/>
    <p:sldId id="259" r:id="rId4"/>
    <p:sldId id="260" r:id="rId5"/>
    <p:sldId id="258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59" d="100"/>
          <a:sy n="59" d="100"/>
        </p:scale>
        <p:origin x="-21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Relationship Id="rId2" Type="http://schemas.openxmlformats.org/officeDocument/2006/relationships/image" Target="../media/image3.emf"/><Relationship Id="rId3" Type="http://schemas.openxmlformats.org/officeDocument/2006/relationships/image" Target="../media/image4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71C68-24F9-644F-9F76-1704DFEA77F1}" type="datetimeFigureOut">
              <a:rPr lang="en-US" smtClean="0"/>
              <a:t>2/7/17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5DE6C-9094-3746-927F-A8CB01A0DA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71C68-24F9-644F-9F76-1704DFEA77F1}" type="datetimeFigureOut">
              <a:rPr lang="en-US" smtClean="0"/>
              <a:t>2/7/17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5DE6C-9094-3746-927F-A8CB01A0DA0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71C68-24F9-644F-9F76-1704DFEA77F1}" type="datetimeFigureOut">
              <a:rPr lang="en-US" smtClean="0"/>
              <a:t>2/7/17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5DE6C-9094-3746-927F-A8CB01A0DA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71C68-24F9-644F-9F76-1704DFEA77F1}" type="datetimeFigureOut">
              <a:rPr lang="en-US" smtClean="0"/>
              <a:t>2/7/17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5DE6C-9094-3746-927F-A8CB01A0DA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71C68-24F9-644F-9F76-1704DFEA77F1}" type="datetimeFigureOut">
              <a:rPr lang="en-US" smtClean="0"/>
              <a:t>2/7/17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5DE6C-9094-3746-927F-A8CB01A0DA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71C68-24F9-644F-9F76-1704DFEA77F1}" type="datetimeFigureOut">
              <a:rPr lang="en-US" smtClean="0"/>
              <a:t>2/7/17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5DE6C-9094-3746-927F-A8CB01A0DA0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71C68-24F9-644F-9F76-1704DFEA77F1}" type="datetimeFigureOut">
              <a:rPr lang="en-US" smtClean="0"/>
              <a:t>2/7/17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5DE6C-9094-3746-927F-A8CB01A0DA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71C68-24F9-644F-9F76-1704DFEA77F1}" type="datetimeFigureOut">
              <a:rPr lang="en-US" smtClean="0"/>
              <a:t>2/7/17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5DE6C-9094-3746-927F-A8CB01A0DA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71C68-24F9-644F-9F76-1704DFEA77F1}" type="datetimeFigureOut">
              <a:rPr lang="en-US" smtClean="0"/>
              <a:t>2/7/17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5DE6C-9094-3746-927F-A8CB01A0DA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71C68-24F9-644F-9F76-1704DFEA77F1}" type="datetimeFigureOut">
              <a:rPr lang="en-US" smtClean="0"/>
              <a:t>2/7/17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5DE6C-9094-3746-927F-A8CB01A0DA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71C68-24F9-644F-9F76-1704DFEA77F1}" type="datetimeFigureOut">
              <a:rPr lang="en-US" smtClean="0"/>
              <a:t>2/7/17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5DE6C-9094-3746-927F-A8CB01A0DA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71C68-24F9-644F-9F76-1704DFEA77F1}" type="datetimeFigureOut">
              <a:rPr lang="en-US" smtClean="0"/>
              <a:t>2/7/17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5DE6C-9094-3746-927F-A8CB01A0DA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A7F71C68-24F9-644F-9F76-1704DFEA77F1}" type="datetimeFigureOut">
              <a:rPr lang="en-US" smtClean="0"/>
              <a:t>2/7/17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62D5DE6C-9094-3746-927F-A8CB01A0DA0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2.emf"/><Relationship Id="rId5" Type="http://schemas.openxmlformats.org/officeDocument/2006/relationships/oleObject" Target="../embeddings/oleObject2.bin"/><Relationship Id="rId6" Type="http://schemas.openxmlformats.org/officeDocument/2006/relationships/image" Target="../media/image3.emf"/><Relationship Id="rId7" Type="http://schemas.openxmlformats.org/officeDocument/2006/relationships/oleObject" Target="../embeddings/oleObject3.bin"/><Relationship Id="rId8" Type="http://schemas.openxmlformats.org/officeDocument/2006/relationships/image" Target="../media/image4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Homework #6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6738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362298" cy="4343400"/>
          </a:xfrm>
        </p:spPr>
        <p:txBody>
          <a:bodyPr/>
          <a:lstStyle/>
          <a:p>
            <a:r>
              <a:rPr lang="en-US" dirty="0" smtClean="0"/>
              <a:t>Semantics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Gain better understanding of semantic representations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Develop experience with lambda calculus and FOL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Create semantic attachments 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Understand semantic composition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19530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HW #6 Tasks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488" y="1600201"/>
            <a:ext cx="8548761" cy="4343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Compositional Semantics:</a:t>
            </a:r>
          </a:p>
          <a:p>
            <a:pPr lvl="1"/>
            <a:r>
              <a:rPr lang="en-US" dirty="0" smtClean="0"/>
              <a:t>Part 1: *Manually* create target semantic representations</a:t>
            </a:r>
          </a:p>
          <a:p>
            <a:pPr lvl="2"/>
            <a:r>
              <a:rPr lang="en-US" dirty="0" smtClean="0"/>
              <a:t>Use Neo-</a:t>
            </a:r>
            <a:r>
              <a:rPr lang="en-US" dirty="0" err="1" smtClean="0"/>
              <a:t>Davidsonian</a:t>
            </a:r>
            <a:r>
              <a:rPr lang="en-US" dirty="0" smtClean="0"/>
              <a:t> event representation</a:t>
            </a:r>
          </a:p>
          <a:p>
            <a:pPr lvl="3"/>
            <a:r>
              <a:rPr lang="en-US" dirty="0" smtClean="0"/>
              <a:t>E.g. verb representation with event variable, argument conjuncts</a:t>
            </a:r>
          </a:p>
          <a:p>
            <a:pPr lvl="2"/>
            <a:r>
              <a:rPr lang="en-US" dirty="0" smtClean="0"/>
              <a:t>Can view as test cases for part 2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Part 2: Create semantic attachments to reproduce (NLTK)</a:t>
            </a:r>
          </a:p>
          <a:p>
            <a:pPr lvl="2"/>
            <a:r>
              <a:rPr lang="en-US" dirty="0" smtClean="0"/>
              <a:t>Add to grammatical rules to derive sentence representations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Note: Lots of ambiguities (scope,</a:t>
            </a:r>
            <a:r>
              <a:rPr lang="en-US" dirty="0"/>
              <a:t> </a:t>
            </a:r>
            <a:r>
              <a:rPr lang="en-US" dirty="0" err="1" smtClean="0"/>
              <a:t>etc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Just produce one</a:t>
            </a:r>
          </a:p>
        </p:txBody>
      </p:sp>
    </p:spTree>
    <p:extLst>
      <p:ext uri="{BB962C8B-B14F-4D97-AF65-F5344CB8AC3E}">
        <p14:creationId xmlns:p14="http://schemas.microsoft.com/office/powerpoint/2010/main" val="25794714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Semantics in NLTK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Grammar files:</a:t>
            </a:r>
          </a:p>
          <a:p>
            <a:pPr lvl="1"/>
            <a:r>
              <a:rPr lang="en-US" dirty="0" smtClean="0"/>
              <a:t>.</a:t>
            </a:r>
            <a:r>
              <a:rPr lang="en-US" dirty="0" err="1" smtClean="0"/>
              <a:t>fcfg</a:t>
            </a:r>
            <a:r>
              <a:rPr lang="en-US" dirty="0" smtClean="0"/>
              <a:t> extension</a:t>
            </a:r>
          </a:p>
          <a:p>
            <a:pPr lvl="1"/>
            <a:r>
              <a:rPr lang="en-US" dirty="0" smtClean="0"/>
              <a:t>Example format in NLTK Ch. 10 and on-line</a:t>
            </a:r>
          </a:p>
          <a:p>
            <a:pPr lvl="2"/>
            <a:r>
              <a:rPr lang="en-US" dirty="0" smtClean="0"/>
              <a:t>E.g.,  /corpora/</a:t>
            </a:r>
            <a:r>
              <a:rPr lang="en-US" dirty="0" err="1" smtClean="0"/>
              <a:t>nltk</a:t>
            </a:r>
            <a:r>
              <a:rPr lang="en-US" dirty="0" smtClean="0"/>
              <a:t>/</a:t>
            </a:r>
            <a:r>
              <a:rPr lang="en-US" dirty="0" err="1" smtClean="0"/>
              <a:t>nltk</a:t>
            </a:r>
            <a:r>
              <a:rPr lang="en-US" dirty="0" smtClean="0"/>
              <a:t>-data/grammars/</a:t>
            </a:r>
            <a:r>
              <a:rPr lang="en-US" dirty="0" err="1" smtClean="0"/>
              <a:t>book_grammars</a:t>
            </a:r>
            <a:r>
              <a:rPr lang="en-US" dirty="0" smtClean="0"/>
              <a:t>/simple-</a:t>
            </a:r>
            <a:r>
              <a:rPr lang="en-US" dirty="0" err="1" smtClean="0"/>
              <a:t>sem.fcfg</a:t>
            </a:r>
            <a:endParaRPr lang="en-US" dirty="0" smtClean="0"/>
          </a:p>
          <a:p>
            <a:pPr marL="685800" lvl="2" indent="0">
              <a:buNone/>
            </a:pPr>
            <a:r>
              <a:rPr lang="en-US" dirty="0" smtClean="0"/>
              <a:t>	Note: Not “event-style”</a:t>
            </a:r>
            <a:endParaRPr lang="en-US" dirty="0"/>
          </a:p>
          <a:p>
            <a:r>
              <a:rPr lang="en-US" dirty="0" smtClean="0"/>
              <a:t>Parsing:</a:t>
            </a:r>
          </a:p>
          <a:p>
            <a:pPr lvl="1"/>
            <a:r>
              <a:rPr lang="en-US" dirty="0" smtClean="0"/>
              <a:t>Use </a:t>
            </a:r>
            <a:r>
              <a:rPr lang="en-US" dirty="0" err="1" smtClean="0"/>
              <a:t>nltk.parse.FeatureChartParser</a:t>
            </a:r>
            <a:r>
              <a:rPr lang="en-US" dirty="0" smtClean="0"/>
              <a:t> (or similar)</a:t>
            </a:r>
            <a:endParaRPr lang="en-US" dirty="0"/>
          </a:p>
          <a:p>
            <a:pPr lvl="2"/>
            <a:endParaRPr lang="en-US" dirty="0"/>
          </a:p>
          <a:p>
            <a:r>
              <a:rPr lang="en-US" dirty="0"/>
              <a:t>Printing semantic representations:</a:t>
            </a:r>
          </a:p>
          <a:p>
            <a:pPr lvl="1"/>
            <a:r>
              <a:rPr lang="en-US" dirty="0" err="1"/>
              <a:t>i</a:t>
            </a:r>
            <a:r>
              <a:rPr lang="en-US" dirty="0" err="1" smtClean="0"/>
              <a:t>tem.label</a:t>
            </a:r>
            <a:r>
              <a:rPr lang="en-US" dirty="0"/>
              <a:t>()[‘SEM’].simplify()</a:t>
            </a:r>
          </a:p>
          <a:p>
            <a:pPr lvl="2"/>
            <a:r>
              <a:rPr lang="en-US" dirty="0"/>
              <a:t>all x.(dog(x) -&gt; exists e.(barking(e) &amp; barker(</a:t>
            </a:r>
            <a:r>
              <a:rPr lang="en-US" dirty="0" err="1"/>
              <a:t>e,x</a:t>
            </a:r>
            <a:r>
              <a:rPr lang="en-US" dirty="0"/>
              <a:t>))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Also </a:t>
            </a:r>
            <a:r>
              <a:rPr lang="en-US" dirty="0" err="1" smtClean="0"/>
              <a:t>nltk.sem.util.root_semrep</a:t>
            </a:r>
            <a:r>
              <a:rPr lang="en-US" dirty="0" smtClean="0"/>
              <a:t>(item)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72075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Semantic attachments in NLTK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042276" cy="4343400"/>
          </a:xfrm>
        </p:spPr>
        <p:txBody>
          <a:bodyPr>
            <a:normAutofit fontScale="92500"/>
          </a:bodyPr>
          <a:lstStyle/>
          <a:p>
            <a:r>
              <a:rPr lang="sk-SK" dirty="0" smtClean="0"/>
              <a:t>FOL syntax:</a:t>
            </a:r>
          </a:p>
          <a:p>
            <a:pPr lvl="1"/>
            <a:r>
              <a:rPr lang="sk-SK" dirty="0" smtClean="0">
                <a:latin typeface="Universal Math 1"/>
                <a:cs typeface="Universal Math 1"/>
              </a:rPr>
              <a:t>l </a:t>
            </a:r>
            <a:r>
              <a:rPr lang="sk-SK" dirty="0" smtClean="0">
                <a:latin typeface="Universal Math 1"/>
                <a:cs typeface="Universal Math 1"/>
                <a:sym typeface="Wingdings"/>
              </a:rPr>
              <a:t> </a:t>
            </a:r>
            <a:r>
              <a:rPr lang="sk-SK" dirty="0" smtClean="0">
                <a:cs typeface="Universal Math 1"/>
                <a:sym typeface="Wingdings"/>
              </a:rPr>
              <a:t>\</a:t>
            </a:r>
          </a:p>
          <a:p>
            <a:pPr lvl="1"/>
            <a:r>
              <a:rPr lang="en-US" dirty="0" smtClean="0"/>
              <a:t>∃ </a:t>
            </a:r>
            <a:r>
              <a:rPr lang="en-US" dirty="0" smtClean="0">
                <a:sym typeface="Wingdings"/>
              </a:rPr>
              <a:t> exists</a:t>
            </a:r>
          </a:p>
          <a:p>
            <a:pPr lvl="1"/>
            <a:r>
              <a:rPr lang="en-US" dirty="0">
                <a:sym typeface="Wingdings"/>
              </a:rPr>
              <a:t> </a:t>
            </a:r>
            <a:r>
              <a:rPr lang="en-US" dirty="0" smtClean="0">
                <a:sym typeface="Wingdings"/>
              </a:rPr>
              <a:t>    all</a:t>
            </a:r>
          </a:p>
          <a:p>
            <a:pPr lvl="1"/>
            <a:r>
              <a:rPr lang="en-US" dirty="0" smtClean="0">
                <a:sym typeface="Wingdings"/>
              </a:rPr>
              <a:t>     &amp; </a:t>
            </a:r>
          </a:p>
          <a:p>
            <a:pPr lvl="1"/>
            <a:r>
              <a:rPr lang="en-US" dirty="0" smtClean="0">
                <a:sym typeface="Wingdings"/>
              </a:rPr>
              <a:t>     |</a:t>
            </a:r>
          </a:p>
          <a:p>
            <a:pPr lvl="1"/>
            <a:r>
              <a:rPr lang="en-US" dirty="0" smtClean="0">
                <a:sym typeface="Wingdings"/>
              </a:rPr>
              <a:t>  -&gt;</a:t>
            </a:r>
          </a:p>
          <a:p>
            <a:pPr lvl="1"/>
            <a:r>
              <a:rPr lang="sk-SK" dirty="0" smtClean="0">
                <a:cs typeface="Universal Math 1"/>
              </a:rPr>
              <a:t>a,b,e,x: lowercase lambda variables can be arguments,</a:t>
            </a:r>
          </a:p>
          <a:p>
            <a:pPr lvl="2"/>
            <a:r>
              <a:rPr lang="sk-SK" dirty="0" smtClean="0">
                <a:cs typeface="Universal Math 1"/>
              </a:rPr>
              <a:t>\x.dog(x)</a:t>
            </a:r>
          </a:p>
          <a:p>
            <a:pPr lvl="1"/>
            <a:r>
              <a:rPr lang="sk-SK" dirty="0" smtClean="0">
                <a:cs typeface="Universal Math 1"/>
              </a:rPr>
              <a:t>P,Q,X: uppercase lambda variables are functors</a:t>
            </a:r>
          </a:p>
          <a:p>
            <a:pPr lvl="2"/>
            <a:r>
              <a:rPr lang="sk-SK" dirty="0" smtClean="0">
                <a:cs typeface="Universal Math 1"/>
              </a:rPr>
              <a:t>\P.P(john)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98586813"/>
              </p:ext>
            </p:extLst>
          </p:nvPr>
        </p:nvGraphicFramePr>
        <p:xfrm>
          <a:off x="1218473" y="2652021"/>
          <a:ext cx="405429" cy="4372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2" name="Equation" r:id="rId3" imgW="152400" imgH="165100" progId="Equation.3">
                  <p:embed/>
                </p:oleObj>
              </mc:Choice>
              <mc:Fallback>
                <p:oleObj name="Equation" r:id="rId3" imgW="152400" imgH="1651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218473" y="2652021"/>
                        <a:ext cx="405429" cy="43724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00404330"/>
              </p:ext>
            </p:extLst>
          </p:nvPr>
        </p:nvGraphicFramePr>
        <p:xfrm>
          <a:off x="1244158" y="3111947"/>
          <a:ext cx="358775" cy="360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3" name="Equation" r:id="rId5" imgW="127000" imgH="127000" progId="Equation.3">
                  <p:embed/>
                </p:oleObj>
              </mc:Choice>
              <mc:Fallback>
                <p:oleObj name="Equation" r:id="rId5" imgW="127000" imgH="1270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244158" y="3111947"/>
                        <a:ext cx="358775" cy="3603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80837293"/>
              </p:ext>
            </p:extLst>
          </p:nvPr>
        </p:nvGraphicFramePr>
        <p:xfrm>
          <a:off x="1197504" y="3472310"/>
          <a:ext cx="476250" cy="3932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" name="Equation" r:id="rId7" imgW="127000" imgH="127000" progId="Equation.3">
                  <p:embed/>
                </p:oleObj>
              </mc:Choice>
              <mc:Fallback>
                <p:oleObj name="Equation" r:id="rId7" imgW="127000" imgH="1270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197504" y="3472310"/>
                        <a:ext cx="476250" cy="39321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147903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NLTK Logic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Added to typical CFG rules</a:t>
            </a:r>
          </a:p>
          <a:p>
            <a:pPr lvl="1"/>
            <a:r>
              <a:rPr lang="en-US" dirty="0"/>
              <a:t>Basic approach similar to HW #5</a:t>
            </a:r>
          </a:p>
          <a:p>
            <a:pPr lvl="1"/>
            <a:r>
              <a:rPr lang="en-US" dirty="0"/>
              <a:t>Composing semantics:</a:t>
            </a:r>
          </a:p>
          <a:p>
            <a:pPr lvl="2"/>
            <a:r>
              <a:rPr lang="sk-SK" dirty="0"/>
              <a:t>S[SEM=&lt;?np(?vp)&gt;] -&gt; NP[SEM=?np] VP[SEM=?vp</a:t>
            </a:r>
            <a:r>
              <a:rPr lang="sk-SK" dirty="0" smtClean="0"/>
              <a:t>]</a:t>
            </a:r>
          </a:p>
          <a:p>
            <a:r>
              <a:rPr lang="sk-SK" dirty="0" smtClean="0"/>
              <a:t>Creating </a:t>
            </a:r>
            <a:r>
              <a:rPr lang="sk-SK" dirty="0"/>
              <a:t>lambdas:</a:t>
            </a:r>
          </a:p>
          <a:p>
            <a:pPr lvl="1"/>
            <a:r>
              <a:rPr lang="sk-SK" dirty="0"/>
              <a:t>IV[SEM=&lt;\x. exists e. (barking(e) &amp; barker(e,x))&gt;] -&gt; 'barks‘</a:t>
            </a:r>
          </a:p>
          <a:p>
            <a:r>
              <a:rPr lang="sk-SK" dirty="0"/>
              <a:t>Nested lambdas</a:t>
            </a:r>
            <a:r>
              <a:rPr lang="sk-SK" dirty="0" smtClean="0"/>
              <a:t>:</a:t>
            </a:r>
            <a:endParaRPr lang="sk-SK" dirty="0"/>
          </a:p>
          <a:p>
            <a:pPr marL="685800" lvl="2" indent="0">
              <a:buNone/>
            </a:pPr>
            <a:r>
              <a:rPr lang="sk-SK" dirty="0"/>
              <a:t>\x.\y. Etc </a:t>
            </a:r>
            <a:r>
              <a:rPr lang="sk-SK" dirty="0">
                <a:sym typeface="Wingdings"/>
              </a:rPr>
              <a:t> \x y</a:t>
            </a:r>
            <a:r>
              <a:rPr lang="sk-SK" dirty="0" smtClean="0">
                <a:sym typeface="Wingdings"/>
              </a:rPr>
              <a:t>.</a:t>
            </a:r>
          </a:p>
          <a:p>
            <a:pPr marL="685800" lvl="2" indent="0">
              <a:buNone/>
            </a:pPr>
            <a:r>
              <a:rPr lang="sk-SK" dirty="0" smtClean="0">
                <a:sym typeface="Wingdings"/>
              </a:rPr>
              <a:t>Can remove `.‘ between sequences of lambda elements</a:t>
            </a:r>
          </a:p>
          <a:p>
            <a:pPr marL="685800" lvl="2" indent="0">
              <a:buNone/>
            </a:pPr>
            <a:r>
              <a:rPr lang="sk-SK" dirty="0" smtClean="0">
                <a:sym typeface="Wingdings"/>
              </a:rPr>
              <a:t>Keep `.‘ between sections: lambdas, quantifiers, body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58646141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1195</TotalTime>
  <Words>317</Words>
  <Application>Microsoft Macintosh PowerPoint</Application>
  <PresentationFormat>On-screen Show (4:3)</PresentationFormat>
  <Paragraphs>59</Paragraphs>
  <Slides>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Breeze</vt:lpstr>
      <vt:lpstr>Equation</vt:lpstr>
      <vt:lpstr>Homework #6</vt:lpstr>
      <vt:lpstr>Goals</vt:lpstr>
      <vt:lpstr>HW #6 Tasks</vt:lpstr>
      <vt:lpstr>Semantics in NLTK</vt:lpstr>
      <vt:lpstr>Semantic attachments in NLTK</vt:lpstr>
      <vt:lpstr>More NLTK Logic Format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Homework #6</dc:title>
  <dc:creator>Gina-Anne Levow</dc:creator>
  <cp:lastModifiedBy>Gina-Anne Levow</cp:lastModifiedBy>
  <cp:revision>8</cp:revision>
  <dcterms:created xsi:type="dcterms:W3CDTF">2015-02-11T22:37:44Z</dcterms:created>
  <dcterms:modified xsi:type="dcterms:W3CDTF">2017-02-08T00:32:54Z</dcterms:modified>
</cp:coreProperties>
</file>