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5" r:id="rId4"/>
    <p:sldId id="262" r:id="rId5"/>
    <p:sldId id="263" r:id="rId6"/>
    <p:sldId id="260" r:id="rId7"/>
    <p:sldId id="264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7BE2-2B88-48CD-8A89-2D0171190A83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4B1E458-CB50-47C4-ABD1-62F0F0B33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7BE2-2B88-48CD-8A89-2D0171190A83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1E458-CB50-47C4-ABD1-62F0F0B33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7BE2-2B88-48CD-8A89-2D0171190A83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1E458-CB50-47C4-ABD1-62F0F0B33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7BE2-2B88-48CD-8A89-2D0171190A83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1E458-CB50-47C4-ABD1-62F0F0B33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7BE2-2B88-48CD-8A89-2D0171190A83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B1E458-CB50-47C4-ABD1-62F0F0B33E9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7BE2-2B88-48CD-8A89-2D0171190A83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1E458-CB50-47C4-ABD1-62F0F0B33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7BE2-2B88-48CD-8A89-2D0171190A83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1E458-CB50-47C4-ABD1-62F0F0B33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7BE2-2B88-48CD-8A89-2D0171190A83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1E458-CB50-47C4-ABD1-62F0F0B33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7BE2-2B88-48CD-8A89-2D0171190A83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1E458-CB50-47C4-ABD1-62F0F0B33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7BE2-2B88-48CD-8A89-2D0171190A83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1E458-CB50-47C4-ABD1-62F0F0B33E9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7BE2-2B88-48CD-8A89-2D0171190A83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4B1E458-CB50-47C4-ABD1-62F0F0B33E9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1337BE2-2B88-48CD-8A89-2D0171190A83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4B1E458-CB50-47C4-ABD1-62F0F0B33E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82000" cy="4571999"/>
          </a:xfrm>
        </p:spPr>
        <p:txBody>
          <a:bodyPr/>
          <a:lstStyle/>
          <a:p>
            <a:r>
              <a:rPr lang="en-US" dirty="0" smtClean="0"/>
              <a:t>Question </a:t>
            </a:r>
            <a:r>
              <a:rPr lang="en-US" dirty="0" err="1" smtClean="0"/>
              <a:t>AnswerinG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38600"/>
            <a:ext cx="6858000" cy="167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Deliverable 3 – Question Processing</a:t>
            </a:r>
          </a:p>
          <a:p>
            <a:r>
              <a:rPr lang="en-US" dirty="0" smtClean="0"/>
              <a:t>John Gilmer</a:t>
            </a:r>
          </a:p>
          <a:p>
            <a:r>
              <a:rPr lang="en-US" dirty="0" smtClean="0"/>
              <a:t>Michael Foster</a:t>
            </a:r>
          </a:p>
          <a:p>
            <a:r>
              <a:rPr lang="en-US" dirty="0" smtClean="0"/>
              <a:t>Adam Ledyard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66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US" dirty="0" smtClean="0"/>
              <a:t>Question Classification</a:t>
            </a:r>
          </a:p>
          <a:p>
            <a:endParaRPr lang="en-US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US" dirty="0" smtClean="0"/>
              <a:t>Question Reformulation</a:t>
            </a:r>
          </a:p>
          <a:p>
            <a:endParaRPr lang="en-US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US" dirty="0" smtClean="0"/>
              <a:t>Query Expansion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US" dirty="0" smtClean="0"/>
              <a:t>Results</a:t>
            </a:r>
          </a:p>
          <a:p>
            <a:endParaRPr lang="en-US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dirty="0" smtClean="0"/>
              <a:t>Related Reading</a:t>
            </a:r>
          </a:p>
        </p:txBody>
      </p:sp>
    </p:spTree>
    <p:extLst>
      <p:ext uri="{BB962C8B-B14F-4D97-AF65-F5344CB8AC3E}">
        <p14:creationId xmlns:p14="http://schemas.microsoft.com/office/powerpoint/2010/main" val="3038464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Ø"/>
            </a:pPr>
            <a:r>
              <a:rPr lang="en-US" dirty="0"/>
              <a:t>Used Roth and </a:t>
            </a:r>
            <a:r>
              <a:rPr lang="en-US" dirty="0" smtClean="0"/>
              <a:t>Li’s  Question Classification Taxonomy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dirty="0" smtClean="0"/>
              <a:t>Trained a </a:t>
            </a:r>
            <a:r>
              <a:rPr lang="en-US" dirty="0" err="1" smtClean="0"/>
              <a:t>MaxEnt</a:t>
            </a:r>
            <a:r>
              <a:rPr lang="en-US" dirty="0" smtClean="0"/>
              <a:t> Classifier on the 5500 training set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dirty="0" smtClean="0"/>
              <a:t>Features used:</a:t>
            </a:r>
          </a:p>
          <a:p>
            <a:pPr marL="1485900" lvl="2" indent="-342900">
              <a:buFont typeface="Wingdings" pitchFamily="2" charset="2"/>
              <a:buChar char="Ø"/>
            </a:pPr>
            <a:r>
              <a:rPr lang="en-US" dirty="0" smtClean="0"/>
              <a:t>Unigrams</a:t>
            </a:r>
          </a:p>
          <a:p>
            <a:pPr marL="1485900" lvl="2" indent="-342900">
              <a:buFont typeface="Wingdings" pitchFamily="2" charset="2"/>
              <a:buChar char="Ø"/>
            </a:pPr>
            <a:r>
              <a:rPr lang="en-US" dirty="0" smtClean="0"/>
              <a:t>POS tag unigrams</a:t>
            </a:r>
          </a:p>
          <a:p>
            <a:pPr marL="1485900" lvl="2" indent="-342900">
              <a:buFont typeface="Wingdings" pitchFamily="2" charset="2"/>
              <a:buChar char="Ø"/>
            </a:pPr>
            <a:r>
              <a:rPr lang="en-US" dirty="0" smtClean="0"/>
              <a:t>NP chunks found by </a:t>
            </a:r>
            <a:r>
              <a:rPr lang="en-US" dirty="0" err="1" smtClean="0"/>
              <a:t>nltk</a:t>
            </a:r>
            <a:r>
              <a:rPr lang="en-US" dirty="0" smtClean="0"/>
              <a:t> trained  </a:t>
            </a:r>
            <a:r>
              <a:rPr lang="en-US" dirty="0" err="1" smtClean="0"/>
              <a:t>chunker</a:t>
            </a:r>
            <a:r>
              <a:rPr lang="en-US" dirty="0" smtClean="0"/>
              <a:t> using BIO tagged </a:t>
            </a:r>
            <a:r>
              <a:rPr lang="en-US" dirty="0" err="1" smtClean="0"/>
              <a:t>CoNLL</a:t>
            </a:r>
            <a:r>
              <a:rPr lang="en-US" dirty="0" smtClean="0"/>
              <a:t> 2000 corpus (WSJ text)</a:t>
            </a:r>
          </a:p>
          <a:p>
            <a:pPr marL="1485900" lvl="2" indent="-342900">
              <a:buFont typeface="Wingdings" pitchFamily="2" charset="2"/>
              <a:buChar char="Ø"/>
            </a:pPr>
            <a:r>
              <a:rPr lang="en-US" dirty="0" smtClean="0"/>
              <a:t>Semantic feature based on Roth and Li’s semantic lists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dirty="0" smtClean="0"/>
              <a:t>Results: 84% accuracy based on TREC 10 labeled test data.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47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705600" cy="1371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Question Reformulation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Topic insertion: Topic text is always added to a query: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900" dirty="0" smtClean="0"/>
              <a:t>Replace the first pronoun in the sentence with topic.</a:t>
            </a:r>
          </a:p>
          <a:p>
            <a:pPr marL="1485900" lvl="2" indent="-342900"/>
            <a:r>
              <a:rPr lang="en-US" sz="1600" dirty="0" smtClean="0"/>
              <a:t>Leads to duplicate query terms if partial topic text and a pronoun are in a question.</a:t>
            </a:r>
          </a:p>
          <a:p>
            <a:pPr marL="1485900" lvl="2" indent="-342900"/>
            <a:r>
              <a:rPr lang="en-US" sz="1600" dirty="0" smtClean="0"/>
              <a:t>Potential replacement of incorrect pronoun (none observed).</a:t>
            </a:r>
          </a:p>
          <a:p>
            <a:pPr marL="1485900" lvl="2" indent="-342900"/>
            <a:r>
              <a:rPr lang="en-US" sz="1600" dirty="0" smtClean="0"/>
              <a:t>“How long was </a:t>
            </a:r>
            <a:r>
              <a:rPr lang="en-US" sz="1600" u="sng" dirty="0" smtClean="0"/>
              <a:t>it</a:t>
            </a:r>
            <a:r>
              <a:rPr lang="en-US" sz="1600" dirty="0" smtClean="0"/>
              <a:t> used as a defense?” → </a:t>
            </a:r>
            <a:br>
              <a:rPr lang="en-US" sz="1600" dirty="0" smtClean="0"/>
            </a:br>
            <a:r>
              <a:rPr lang="en-US" sz="1600" dirty="0" smtClean="0"/>
              <a:t>“How long was </a:t>
            </a:r>
            <a:r>
              <a:rPr lang="en-US" sz="1600" u="sng" dirty="0" smtClean="0"/>
              <a:t>Great Wall of China </a:t>
            </a:r>
            <a:r>
              <a:rPr lang="en-US" sz="1600" dirty="0" smtClean="0"/>
              <a:t>used as a defense?”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900" dirty="0" smtClean="0"/>
              <a:t>If no pronouns are present, identify capitalized terms in the question that are also in the topic.</a:t>
            </a:r>
          </a:p>
          <a:p>
            <a:pPr marL="1485900" lvl="2" indent="-342900"/>
            <a:r>
              <a:rPr lang="en-US" sz="1600" dirty="0" smtClean="0"/>
              <a:t>Look forward and backward to make sure that only missing terms are inserted.</a:t>
            </a:r>
            <a:endParaRPr lang="en-US" dirty="0"/>
          </a:p>
          <a:p>
            <a:pPr marL="1485900" lvl="2" indent="-342900"/>
            <a:r>
              <a:rPr lang="en-US" sz="1600" dirty="0" smtClean="0"/>
              <a:t>“What company acquired </a:t>
            </a:r>
            <a:r>
              <a:rPr lang="en-US" sz="1600" u="sng" dirty="0" smtClean="0"/>
              <a:t>Wynn’s</a:t>
            </a:r>
            <a:r>
              <a:rPr lang="en-US" sz="1600" dirty="0" smtClean="0"/>
              <a:t> Mirage Resorts in 2000?” </a:t>
            </a:r>
            <a:r>
              <a:rPr lang="en-US" sz="1600" dirty="0"/>
              <a:t>→ </a:t>
            </a:r>
            <a:r>
              <a:rPr lang="en-US" sz="1600" dirty="0" smtClean="0"/>
              <a:t>“</a:t>
            </a:r>
            <a:r>
              <a:rPr lang="en-US" sz="1600" dirty="0"/>
              <a:t>What company acquired </a:t>
            </a:r>
            <a:r>
              <a:rPr lang="en-US" sz="1600" u="sng" dirty="0" smtClean="0"/>
              <a:t>Steven Wynn’s</a:t>
            </a:r>
            <a:r>
              <a:rPr lang="en-US" sz="1600" dirty="0" smtClean="0"/>
              <a:t> </a:t>
            </a:r>
            <a:r>
              <a:rPr lang="en-US" sz="1600" dirty="0"/>
              <a:t>Mirage Resorts in 2000?” </a:t>
            </a:r>
            <a:endParaRPr lang="en-US" sz="16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1900" dirty="0" smtClean="0"/>
              <a:t>Otherwise, if it isn’t present, insert topic at beginning of query.</a:t>
            </a:r>
            <a:endParaRPr lang="en-US" sz="1900" dirty="0"/>
          </a:p>
          <a:p>
            <a:pPr marL="1485900" lvl="2" indent="-342900"/>
            <a:r>
              <a:rPr lang="en-US" sz="1600" dirty="0" smtClean="0"/>
              <a:t>“How old was the dam?” </a:t>
            </a:r>
            <a:r>
              <a:rPr lang="en-US" sz="1600" dirty="0"/>
              <a:t>→ </a:t>
            </a:r>
            <a:r>
              <a:rPr lang="en-US" sz="1600" dirty="0" smtClean="0"/>
              <a:t>“</a:t>
            </a:r>
            <a:r>
              <a:rPr lang="en-US" sz="1600" u="sng" dirty="0" smtClean="0"/>
              <a:t>Johnstown flood</a:t>
            </a:r>
            <a:r>
              <a:rPr lang="en-US" sz="1600" b="1" dirty="0" smtClean="0"/>
              <a:t> </a:t>
            </a:r>
            <a:r>
              <a:rPr lang="en-US" sz="1600" dirty="0" smtClean="0"/>
              <a:t>how old was the dam”?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89577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705600" cy="1371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Question Reformulation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Exact topic text queries:</a:t>
            </a:r>
          </a:p>
          <a:p>
            <a:pPr marL="800100" lvl="1" indent="-342900"/>
            <a:r>
              <a:rPr lang="en-US" sz="2200" dirty="0" smtClean="0"/>
              <a:t>When topic text is inserted, create a second query with the topic text in “double quotes” to force an exact phrase search.</a:t>
            </a:r>
          </a:p>
          <a:p>
            <a:pPr marL="800100" lvl="1" indent="-342900"/>
            <a:r>
              <a:rPr lang="en-US" sz="2200" dirty="0" smtClean="0"/>
              <a:t>Add quotes regardless of position in the query.</a:t>
            </a:r>
          </a:p>
          <a:p>
            <a:pPr marL="800100" lvl="1" indent="-342900"/>
            <a:r>
              <a:rPr lang="en-US" sz="2200" dirty="0" err="1" smtClean="0"/>
              <a:t>ngrams</a:t>
            </a:r>
            <a:r>
              <a:rPr lang="en-US" sz="2200" dirty="0" smtClean="0"/>
              <a:t> that came from queries containing double quoted text are given a multiplier to their score during answering processing.</a:t>
            </a:r>
          </a:p>
        </p:txBody>
      </p:sp>
    </p:spTree>
    <p:extLst>
      <p:ext uri="{BB962C8B-B14F-4D97-AF65-F5344CB8AC3E}">
        <p14:creationId xmlns:p14="http://schemas.microsoft.com/office/powerpoint/2010/main" val="313069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- Use Question Topic for Wikipedia Query</a:t>
            </a:r>
          </a:p>
          <a:p>
            <a:r>
              <a:rPr lang="en-US" dirty="0"/>
              <a:t> </a:t>
            </a:r>
            <a:r>
              <a:rPr lang="en-US" dirty="0" smtClean="0"/>
              <a:t>- If Wikipedia returns a page, it is unambiguous</a:t>
            </a:r>
          </a:p>
          <a:p>
            <a:r>
              <a:rPr lang="en-US" dirty="0"/>
              <a:t> </a:t>
            </a:r>
            <a:r>
              <a:rPr lang="en-US" dirty="0" smtClean="0"/>
              <a:t>- Extract first sentence of page and parse and chunk with NLTK</a:t>
            </a:r>
          </a:p>
          <a:p>
            <a:r>
              <a:rPr lang="en-US" dirty="0"/>
              <a:t> </a:t>
            </a:r>
            <a:r>
              <a:rPr lang="en-US" dirty="0" smtClean="0"/>
              <a:t>- Extract relevant Noun Phrase Chunks and use them to expand query terms</a:t>
            </a:r>
          </a:p>
          <a:p>
            <a:endParaRPr lang="en-US" dirty="0"/>
          </a:p>
          <a:p>
            <a:r>
              <a:rPr lang="en-US" dirty="0" smtClean="0"/>
              <a:t>ISSUES: </a:t>
            </a:r>
          </a:p>
          <a:p>
            <a:r>
              <a:rPr lang="en-US" dirty="0"/>
              <a:t>	</a:t>
            </a:r>
            <a:r>
              <a:rPr lang="en-US" dirty="0" smtClean="0"/>
              <a:t>- Sometimes topics will not return any Wikipedia Page (i.e. “The tourist massacre in Luxor in 1999”)</a:t>
            </a:r>
          </a:p>
          <a:p>
            <a:r>
              <a:rPr lang="en-US" dirty="0"/>
              <a:t>	</a:t>
            </a:r>
            <a:r>
              <a:rPr lang="en-US" dirty="0" smtClean="0"/>
              <a:t>-Frequently term expansions are not that helpful as is typical of query expansion efforts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726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0404440"/>
              </p:ext>
            </p:extLst>
          </p:nvPr>
        </p:nvGraphicFramePr>
        <p:xfrm>
          <a:off x="533400" y="1925955"/>
          <a:ext cx="3352800" cy="8934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8200"/>
                <a:gridCol w="838200"/>
                <a:gridCol w="838200"/>
                <a:gridCol w="838200"/>
              </a:tblGrid>
              <a:tr h="31869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</a:rPr>
                        <a:t> Baseline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</a:rPr>
                        <a:t>All D3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 strict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 lenient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 strict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 lenient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 0.021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 0.034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 0.035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 0.059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411893"/>
              </p:ext>
            </p:extLst>
          </p:nvPr>
        </p:nvGraphicFramePr>
        <p:xfrm>
          <a:off x="533400" y="3581400"/>
          <a:ext cx="6934200" cy="11258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9081"/>
                <a:gridCol w="1203136"/>
                <a:gridCol w="1138451"/>
                <a:gridCol w="1047892"/>
                <a:gridCol w="1203136"/>
                <a:gridCol w="1332504"/>
              </a:tblGrid>
              <a:tr h="1524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</a:rPr>
                        <a:t>Question    Classification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>
                          <a:effectLst/>
                        </a:rPr>
                        <a:t>Classification + Expansion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Classification + Reformulation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4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 strict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 lenient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 strict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 lenient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 strict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 lenient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 0.032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</a:rPr>
                        <a:t> 0.072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 0.029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 0.065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</a:rPr>
                        <a:t> 0.039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 0.065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883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Fang</a:t>
            </a:r>
            <a:r>
              <a:rPr lang="en-US" dirty="0"/>
              <a:t>, </a:t>
            </a:r>
            <a:r>
              <a:rPr lang="en-US" dirty="0" err="1"/>
              <a:t>Hui</a:t>
            </a:r>
            <a:r>
              <a:rPr lang="en-US" dirty="0"/>
              <a:t>. "A re-examination of query expansion using lexical resources." </a:t>
            </a:r>
            <a:r>
              <a:rPr lang="en-US" i="1" dirty="0"/>
              <a:t>Proceedings of ACL-08: HLT</a:t>
            </a:r>
            <a:r>
              <a:rPr lang="en-US" dirty="0"/>
              <a:t> (2008): 139-147</a:t>
            </a:r>
            <a:r>
              <a:rPr lang="en-US" dirty="0" smtClean="0"/>
              <a:t>.</a:t>
            </a:r>
          </a:p>
          <a:p>
            <a:r>
              <a:rPr lang="en-US" dirty="0"/>
              <a:t>Li, </a:t>
            </a:r>
            <a:r>
              <a:rPr lang="en-US" dirty="0" err="1"/>
              <a:t>Xin</a:t>
            </a:r>
            <a:r>
              <a:rPr lang="en-US" dirty="0"/>
              <a:t>, and Dan Roth. "Learning question classifiers." </a:t>
            </a:r>
            <a:r>
              <a:rPr lang="en-US" i="1" dirty="0"/>
              <a:t>Proceedings of the 19th international conference on Computational linguistics-Volume 1</a:t>
            </a:r>
            <a:r>
              <a:rPr lang="en-US" dirty="0"/>
              <a:t>. Association for Computational Linguistics, 2002</a:t>
            </a:r>
            <a:r>
              <a:rPr lang="en-US" dirty="0" smtClean="0"/>
              <a:t>.</a:t>
            </a:r>
          </a:p>
          <a:p>
            <a:r>
              <a:rPr lang="en-US" dirty="0" err="1"/>
              <a:t>Stoyanchev</a:t>
            </a:r>
            <a:r>
              <a:rPr lang="en-US" dirty="0"/>
              <a:t>, Svetlana, Young </a:t>
            </a:r>
            <a:r>
              <a:rPr lang="en-US" dirty="0" err="1"/>
              <a:t>Chol</a:t>
            </a:r>
            <a:r>
              <a:rPr lang="en-US" dirty="0"/>
              <a:t> Song, and William Lahti. "Exact phrases in information retrieval for question answering." </a:t>
            </a:r>
            <a:r>
              <a:rPr lang="en-US" i="1" dirty="0" err="1"/>
              <a:t>Coling</a:t>
            </a:r>
            <a:r>
              <a:rPr lang="en-US" i="1" dirty="0"/>
              <a:t> 2008: Proceedings of the 2nd workshop on Information Retrieval for Question Answering</a:t>
            </a:r>
            <a:r>
              <a:rPr lang="en-US" dirty="0"/>
              <a:t>. Association for Computational Linguistics, 2008.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8677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779</TotalTime>
  <Words>414</Words>
  <Application>Microsoft Office PowerPoint</Application>
  <PresentationFormat>On-screen Show (4:3)</PresentationFormat>
  <Paragraphs>83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Essential</vt:lpstr>
      <vt:lpstr>Question AnswerinG</vt:lpstr>
      <vt:lpstr>Overview</vt:lpstr>
      <vt:lpstr>Question Classification</vt:lpstr>
      <vt:lpstr>Question Reformulation</vt:lpstr>
      <vt:lpstr>Question Reformulation</vt:lpstr>
      <vt:lpstr>Query Expansion</vt:lpstr>
      <vt:lpstr>Results</vt:lpstr>
      <vt:lpstr>Related reading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AnswerinG</dc:title>
  <dc:creator>jgilme1</dc:creator>
  <cp:lastModifiedBy>jgilme1</cp:lastModifiedBy>
  <cp:revision>37</cp:revision>
  <dcterms:created xsi:type="dcterms:W3CDTF">2013-04-22T17:50:15Z</dcterms:created>
  <dcterms:modified xsi:type="dcterms:W3CDTF">2013-05-14T15:29:48Z</dcterms:modified>
</cp:coreProperties>
</file>