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68" r:id="rId3"/>
    <p:sldId id="273" r:id="rId4"/>
    <p:sldId id="269" r:id="rId5"/>
    <p:sldId id="274" r:id="rId6"/>
    <p:sldId id="276" r:id="rId7"/>
    <p:sldId id="280" r:id="rId8"/>
    <p:sldId id="281" r:id="rId9"/>
    <p:sldId id="277" r:id="rId10"/>
    <p:sldId id="279" r:id="rId11"/>
    <p:sldId id="278" r:id="rId12"/>
    <p:sldId id="282" r:id="rId13"/>
    <p:sldId id="283" r:id="rId14"/>
    <p:sldId id="284" r:id="rId15"/>
    <p:sldId id="285" r:id="rId16"/>
    <p:sldId id="286"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4660"/>
  </p:normalViewPr>
  <p:slideViewPr>
    <p:cSldViewPr>
      <p:cViewPr>
        <p:scale>
          <a:sx n="66" d="100"/>
          <a:sy n="66" d="100"/>
        </p:scale>
        <p:origin x="-1843" y="-46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319F87-2CE0-4836-8872-FF8BA783F6D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34E3-C721-4F51-8DDF-1D495D3FD02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19F87-2CE0-4836-8872-FF8BA783F6D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319F87-2CE0-4836-8872-FF8BA783F6D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19F87-2CE0-4836-8872-FF8BA783F6D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319F87-2CE0-4836-8872-FF8BA783F6DE}" type="datetimeFigureOut">
              <a:rPr lang="en-US" smtClean="0"/>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B34E3-C721-4F51-8DDF-1D495D3FD02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319F87-2CE0-4836-8872-FF8BA783F6DE}"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319F87-2CE0-4836-8872-FF8BA783F6DE}" type="datetimeFigureOut">
              <a:rPr lang="en-US" smtClean="0"/>
              <a:t>5/13/2013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B34E3-C721-4F51-8DDF-1D495D3FD02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319F87-2CE0-4836-8872-FF8BA783F6DE}" type="datetimeFigureOut">
              <a:rPr lang="en-US" smtClean="0"/>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19F87-2CE0-4836-8872-FF8BA783F6DE}" type="datetimeFigureOut">
              <a:rPr lang="en-US" smtClean="0"/>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19F87-2CE0-4836-8872-FF8BA783F6DE}"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B34E3-C721-4F51-8DDF-1D495D3FD02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19F87-2CE0-4836-8872-FF8BA783F6DE}" type="datetimeFigureOut">
              <a:rPr lang="en-US" smtClean="0"/>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B34E3-C721-4F51-8DDF-1D495D3FD0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1319F87-2CE0-4836-8872-FF8BA783F6DE}" type="datetimeFigureOut">
              <a:rPr lang="en-US" smtClean="0"/>
              <a:t>5/13/2013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D6B34E3-C721-4F51-8DDF-1D495D3FD0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 System</a:t>
            </a:r>
            <a:endParaRPr lang="en-US" dirty="0"/>
          </a:p>
        </p:txBody>
      </p:sp>
      <p:sp>
        <p:nvSpPr>
          <p:cNvPr id="3" name="Text Placeholder 2"/>
          <p:cNvSpPr>
            <a:spLocks noGrp="1"/>
          </p:cNvSpPr>
          <p:nvPr>
            <p:ph type="body" idx="1"/>
          </p:nvPr>
        </p:nvSpPr>
        <p:spPr/>
        <p:txBody>
          <a:bodyPr/>
          <a:lstStyle/>
          <a:p>
            <a:r>
              <a:rPr lang="en-US" dirty="0"/>
              <a:t>Maria </a:t>
            </a:r>
            <a:r>
              <a:rPr lang="en-US" dirty="0" err="1" smtClean="0"/>
              <a:t>Alexandropoulou</a:t>
            </a:r>
            <a:endParaRPr lang="en-US" dirty="0" smtClean="0"/>
          </a:p>
          <a:p>
            <a:r>
              <a:rPr lang="en-US" dirty="0" smtClean="0"/>
              <a:t>Max Kaufmann </a:t>
            </a:r>
          </a:p>
          <a:p>
            <a:r>
              <a:rPr lang="en-US" dirty="0" err="1" smtClean="0"/>
              <a:t>Alena</a:t>
            </a:r>
            <a:r>
              <a:rPr lang="en-US" dirty="0" smtClean="0"/>
              <a:t> </a:t>
            </a:r>
            <a:r>
              <a:rPr lang="en-US" dirty="0" err="1" smtClean="0"/>
              <a:t>Hrynkevich</a:t>
            </a:r>
            <a:endParaRPr lang="en-US" dirty="0"/>
          </a:p>
        </p:txBody>
      </p:sp>
    </p:spTree>
    <p:extLst>
      <p:ext uri="{BB962C8B-B14F-4D97-AF65-F5344CB8AC3E}">
        <p14:creationId xmlns:p14="http://schemas.microsoft.com/office/powerpoint/2010/main" val="4237149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Extraction Improvements</a:t>
            </a:r>
            <a:endParaRPr lang="en-US" dirty="0"/>
          </a:p>
        </p:txBody>
      </p:sp>
      <p:sp>
        <p:nvSpPr>
          <p:cNvPr id="3" name="Content Placeholder 2"/>
          <p:cNvSpPr>
            <a:spLocks noGrp="1"/>
          </p:cNvSpPr>
          <p:nvPr>
            <p:ph idx="1"/>
          </p:nvPr>
        </p:nvSpPr>
        <p:spPr/>
        <p:txBody>
          <a:bodyPr/>
          <a:lstStyle/>
          <a:p>
            <a:r>
              <a:rPr lang="en-US" dirty="0" smtClean="0"/>
              <a:t>During document projection whenever no document is returned we repeat the search by sending a more relaxed version of the query.</a:t>
            </a:r>
          </a:p>
          <a:p>
            <a:pPr lvl="1"/>
            <a:r>
              <a:rPr lang="en-US" dirty="0" smtClean="0"/>
              <a:t>Second query is treated by Indri as a bag of words</a:t>
            </a:r>
          </a:p>
          <a:p>
            <a:pPr lvl="1"/>
            <a:r>
              <a:rPr lang="en-US" dirty="0" smtClean="0"/>
              <a:t>This method leads to slight improvement of strict MRR</a:t>
            </a:r>
          </a:p>
          <a:p>
            <a:r>
              <a:rPr lang="en-US" dirty="0" smtClean="0"/>
              <a:t>Fixed encoding issue in the strings we get from </a:t>
            </a:r>
            <a:r>
              <a:rPr lang="en-US" dirty="0"/>
              <a:t>B</a:t>
            </a:r>
            <a:r>
              <a:rPr lang="en-US" dirty="0" smtClean="0"/>
              <a:t>ing that led to non-</a:t>
            </a:r>
            <a:r>
              <a:rPr lang="en-US" dirty="0" err="1" smtClean="0"/>
              <a:t>sensical</a:t>
            </a:r>
            <a:r>
              <a:rPr lang="en-US" dirty="0" smtClean="0"/>
              <a:t> appearing in some </a:t>
            </a:r>
            <a:r>
              <a:rPr lang="en-US" dirty="0" err="1" smtClean="0"/>
              <a:t>ngrams</a:t>
            </a:r>
            <a:endParaRPr lang="en-US" dirty="0" smtClean="0"/>
          </a:p>
          <a:p>
            <a:r>
              <a:rPr lang="en-US" dirty="0" smtClean="0"/>
              <a:t>Previously, we excluded </a:t>
            </a:r>
            <a:r>
              <a:rPr lang="en-US" dirty="0" err="1" smtClean="0"/>
              <a:t>ngrams</a:t>
            </a:r>
            <a:r>
              <a:rPr lang="en-US" dirty="0" smtClean="0"/>
              <a:t> containing words found in the question. Stop words are now excluded from that check since they are expected to be found in both the question and the answer without that meaning that they contain the answer.</a:t>
            </a:r>
          </a:p>
          <a:p>
            <a:pPr lvl="1"/>
            <a:endParaRPr lang="en-US" dirty="0"/>
          </a:p>
        </p:txBody>
      </p:sp>
    </p:spTree>
    <p:extLst>
      <p:ext uri="{BB962C8B-B14F-4D97-AF65-F5344CB8AC3E}">
        <p14:creationId xmlns:p14="http://schemas.microsoft.com/office/powerpoint/2010/main" val="2477194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TODO: Filtering of Answer Candidates</a:t>
            </a:r>
            <a:br>
              <a:rPr lang="en-US" b="1" dirty="0" smtClean="0"/>
            </a:br>
            <a:r>
              <a:rPr lang="en-US" sz="2700" b="1" dirty="0" smtClean="0"/>
              <a:t>based on question class</a:t>
            </a:r>
            <a:endParaRPr lang="en-US" sz="2700" dirty="0"/>
          </a:p>
        </p:txBody>
      </p:sp>
      <p:sp>
        <p:nvSpPr>
          <p:cNvPr id="3" name="Content Placeholder 2"/>
          <p:cNvSpPr>
            <a:spLocks noGrp="1"/>
          </p:cNvSpPr>
          <p:nvPr>
            <p:ph idx="1"/>
          </p:nvPr>
        </p:nvSpPr>
        <p:spPr>
          <a:xfrm>
            <a:off x="152400" y="1524000"/>
            <a:ext cx="8534400" cy="4724400"/>
          </a:xfrm>
        </p:spPr>
        <p:txBody>
          <a:bodyPr>
            <a:normAutofit/>
          </a:bodyPr>
          <a:lstStyle/>
          <a:p>
            <a:pPr lvl="1"/>
            <a:endParaRPr lang="en-US" dirty="0"/>
          </a:p>
          <a:p>
            <a:pPr lvl="1"/>
            <a:r>
              <a:rPr lang="en-US" sz="2800" dirty="0" smtClean="0"/>
              <a:t>Use NER results </a:t>
            </a:r>
            <a:r>
              <a:rPr lang="en-US" sz="2800" dirty="0" smtClean="0"/>
              <a:t>(ex. person</a:t>
            </a:r>
            <a:r>
              <a:rPr lang="en-US" sz="2800" dirty="0" smtClean="0"/>
              <a:t>)</a:t>
            </a:r>
          </a:p>
          <a:p>
            <a:pPr lvl="1"/>
            <a:r>
              <a:rPr lang="en-US" sz="2800" dirty="0" smtClean="0"/>
              <a:t>Use rules (Date -&gt; just </a:t>
            </a:r>
            <a:r>
              <a:rPr lang="en-US" sz="2800" dirty="0" smtClean="0"/>
              <a:t>Year </a:t>
            </a:r>
            <a:r>
              <a:rPr lang="en-US" sz="2800" dirty="0" smtClean="0"/>
              <a:t>or actual </a:t>
            </a:r>
            <a:r>
              <a:rPr lang="en-US" sz="2800" dirty="0" smtClean="0"/>
              <a:t>Date</a:t>
            </a:r>
            <a:r>
              <a:rPr lang="en-US" sz="2800" dirty="0" smtClean="0"/>
              <a:t>?)</a:t>
            </a:r>
          </a:p>
          <a:p>
            <a:pPr lvl="1"/>
            <a:r>
              <a:rPr lang="en-US" sz="2800" dirty="0" smtClean="0"/>
              <a:t>Use lookup lists (animal, food, country. Profession, </a:t>
            </a:r>
            <a:r>
              <a:rPr lang="en-US" sz="2800" dirty="0" err="1" smtClean="0"/>
              <a:t>etc</a:t>
            </a:r>
            <a:r>
              <a:rPr lang="en-US" sz="2800" dirty="0" smtClean="0"/>
              <a:t>)</a:t>
            </a:r>
          </a:p>
          <a:p>
            <a:pPr lvl="1"/>
            <a:r>
              <a:rPr lang="en-US" sz="2800" dirty="0" smtClean="0"/>
              <a:t>Speedup </a:t>
            </a:r>
          </a:p>
          <a:p>
            <a:pPr lvl="2"/>
            <a:r>
              <a:rPr lang="en-US" sz="2800" dirty="0" smtClean="0"/>
              <a:t>Even with limited runtime performance </a:t>
            </a:r>
            <a:endParaRPr lang="en-US" sz="2800" dirty="0"/>
          </a:p>
        </p:txBody>
      </p:sp>
    </p:spTree>
    <p:extLst>
      <p:ext uri="{BB962C8B-B14F-4D97-AF65-F5344CB8AC3E}">
        <p14:creationId xmlns:p14="http://schemas.microsoft.com/office/powerpoint/2010/main" val="3228235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Results</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1750117"/>
              </p:ext>
            </p:extLst>
          </p:nvPr>
        </p:nvGraphicFramePr>
        <p:xfrm>
          <a:off x="381000" y="1600198"/>
          <a:ext cx="7764780" cy="3632840"/>
        </p:xfrm>
        <a:graphic>
          <a:graphicData uri="http://schemas.openxmlformats.org/drawingml/2006/table">
            <a:tbl>
              <a:tblPr firstRow="1" firstCol="1" bandRow="1">
                <a:tableStyleId>{5C22544A-7EE6-4342-B048-85BDC9FD1C3A}</a:tableStyleId>
              </a:tblPr>
              <a:tblGrid>
                <a:gridCol w="2588260"/>
                <a:gridCol w="2588260"/>
                <a:gridCol w="2588260"/>
              </a:tblGrid>
              <a:tr h="446445">
                <a:tc>
                  <a:txBody>
                    <a:bodyPr/>
                    <a:lstStyle/>
                    <a:p>
                      <a:pPr marL="0" marR="0">
                        <a:lnSpc>
                          <a:spcPct val="115000"/>
                        </a:lnSpc>
                        <a:spcBef>
                          <a:spcPts val="0"/>
                        </a:spcBef>
                        <a:spcAft>
                          <a:spcPts val="0"/>
                        </a:spcAft>
                      </a:pPr>
                      <a:r>
                        <a:rPr lang="en-US" sz="1100" dirty="0">
                          <a:effectLst/>
                        </a:rPr>
                        <a:t>System</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Lenient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Strict</a:t>
                      </a:r>
                      <a:endParaRPr lang="en-US" sz="1100">
                        <a:effectLst/>
                        <a:latin typeface="Calibri"/>
                        <a:ea typeface="Calibri"/>
                        <a:cs typeface="Times New Roman"/>
                      </a:endParaRPr>
                    </a:p>
                  </a:txBody>
                  <a:tcPr marL="68580" marR="68580" marT="0" marB="0"/>
                </a:tc>
              </a:tr>
              <a:tr h="446445">
                <a:tc>
                  <a:txBody>
                    <a:bodyPr/>
                    <a:lstStyle/>
                    <a:p>
                      <a:pPr marL="0" marR="0">
                        <a:lnSpc>
                          <a:spcPct val="115000"/>
                        </a:lnSpc>
                        <a:spcBef>
                          <a:spcPts val="0"/>
                        </a:spcBef>
                        <a:spcAft>
                          <a:spcPts val="0"/>
                        </a:spcAft>
                      </a:pPr>
                      <a:r>
                        <a:rPr lang="en-US" sz="1100">
                          <a:effectLst/>
                        </a:rPr>
                        <a:t>Baseline (D2)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0.0493692039364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0.0109649916451</a:t>
                      </a:r>
                      <a:endParaRPr lang="en-US" sz="1100">
                        <a:effectLst/>
                        <a:latin typeface="Calibri"/>
                        <a:ea typeface="Calibri"/>
                        <a:cs typeface="Times New Roman"/>
                      </a:endParaRPr>
                    </a:p>
                  </a:txBody>
                  <a:tcPr marL="68580" marR="68580" marT="0" marB="0"/>
                </a:tc>
              </a:tr>
              <a:tr h="446445">
                <a:tc>
                  <a:txBody>
                    <a:bodyPr/>
                    <a:lstStyle/>
                    <a:p>
                      <a:pPr marL="0" marR="0">
                        <a:lnSpc>
                          <a:spcPct val="115000"/>
                        </a:lnSpc>
                        <a:spcBef>
                          <a:spcPts val="0"/>
                        </a:spcBef>
                        <a:spcAft>
                          <a:spcPts val="0"/>
                        </a:spcAft>
                      </a:pPr>
                      <a:r>
                        <a:rPr lang="en-US" sz="1100">
                          <a:effectLst/>
                        </a:rPr>
                        <a:t>D3 without classification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0.0786516699652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0.0138420106203</a:t>
                      </a:r>
                      <a:endParaRPr lang="en-US" sz="1100">
                        <a:effectLst/>
                        <a:latin typeface="Calibri"/>
                        <a:ea typeface="Calibri"/>
                        <a:cs typeface="Times New Roman"/>
                      </a:endParaRPr>
                    </a:p>
                  </a:txBody>
                  <a:tcPr marL="68580" marR="68580" marT="0" marB="0"/>
                </a:tc>
              </a:tr>
              <a:tr h="446445">
                <a:tc>
                  <a:txBody>
                    <a:bodyPr/>
                    <a:lstStyle/>
                    <a:p>
                      <a:pPr marL="0" marR="0">
                        <a:lnSpc>
                          <a:spcPct val="115000"/>
                        </a:lnSpc>
                        <a:spcBef>
                          <a:spcPts val="0"/>
                        </a:spcBef>
                        <a:spcAft>
                          <a:spcPts val="0"/>
                        </a:spcAft>
                      </a:pPr>
                      <a:r>
                        <a:rPr lang="en-US" sz="1100" dirty="0">
                          <a:effectLst/>
                        </a:rPr>
                        <a:t>D3 with classification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0.085536244115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0.0165110229679</a:t>
                      </a:r>
                      <a:endParaRPr lang="en-US" sz="1100">
                        <a:effectLst/>
                        <a:latin typeface="Calibri"/>
                        <a:ea typeface="Calibri"/>
                        <a:cs typeface="Times New Roman"/>
                      </a:endParaRPr>
                    </a:p>
                  </a:txBody>
                  <a:tcPr marL="68580" marR="68580" marT="0" marB="0"/>
                </a:tc>
              </a:tr>
              <a:tr h="923530">
                <a:tc>
                  <a:txBody>
                    <a:bodyPr/>
                    <a:lstStyle/>
                    <a:p>
                      <a:pPr marL="0" marR="0">
                        <a:lnSpc>
                          <a:spcPct val="115000"/>
                        </a:lnSpc>
                        <a:spcBef>
                          <a:spcPts val="0"/>
                        </a:spcBef>
                        <a:spcAft>
                          <a:spcPts val="0"/>
                        </a:spcAft>
                      </a:pPr>
                      <a:r>
                        <a:rPr lang="en-US" sz="1100" dirty="0">
                          <a:effectLst/>
                        </a:rPr>
                        <a:t>Tuned_D3 without classification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0.106098090365</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0.0176606676724</a:t>
                      </a:r>
                      <a:endParaRPr lang="en-US" sz="1100">
                        <a:effectLst/>
                        <a:latin typeface="Calibri"/>
                        <a:ea typeface="Calibri"/>
                        <a:cs typeface="Times New Roman"/>
                      </a:endParaRPr>
                    </a:p>
                  </a:txBody>
                  <a:tcPr marL="68580" marR="68580" marT="0" marB="0"/>
                </a:tc>
              </a:tr>
              <a:tr h="923530">
                <a:tc>
                  <a:txBody>
                    <a:bodyPr/>
                    <a:lstStyle/>
                    <a:p>
                      <a:pPr marL="0" marR="0">
                        <a:lnSpc>
                          <a:spcPct val="115000"/>
                        </a:lnSpc>
                        <a:spcBef>
                          <a:spcPts val="0"/>
                        </a:spcBef>
                        <a:spcAft>
                          <a:spcPts val="0"/>
                        </a:spcAft>
                      </a:pPr>
                      <a:r>
                        <a:rPr lang="en-US" sz="1100">
                          <a:effectLst/>
                        </a:rPr>
                        <a:t>Tuned_D3 with classification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0.112564337592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0.0199406397312</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00492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Issues</a:t>
            </a:r>
            <a:endParaRPr lang="en-US" sz="2700" dirty="0"/>
          </a:p>
        </p:txBody>
      </p:sp>
      <p:sp>
        <p:nvSpPr>
          <p:cNvPr id="3" name="Content Placeholder 2"/>
          <p:cNvSpPr>
            <a:spLocks noGrp="1"/>
          </p:cNvSpPr>
          <p:nvPr>
            <p:ph idx="1"/>
          </p:nvPr>
        </p:nvSpPr>
        <p:spPr>
          <a:xfrm>
            <a:off x="152400" y="1524000"/>
            <a:ext cx="8534400" cy="4724400"/>
          </a:xfrm>
        </p:spPr>
        <p:txBody>
          <a:bodyPr>
            <a:normAutofit/>
          </a:bodyPr>
          <a:lstStyle/>
          <a:p>
            <a:pPr lvl="1"/>
            <a:r>
              <a:rPr lang="en-US" sz="2800" dirty="0" smtClean="0"/>
              <a:t>Performance issue when we incorporated more NLP features (tokenization, stemming, NER)</a:t>
            </a:r>
          </a:p>
          <a:p>
            <a:pPr lvl="1"/>
            <a:r>
              <a:rPr lang="en-US" sz="2800" dirty="0" smtClean="0"/>
              <a:t>Too little value so far from running classifier and doing some web passage filtering based on class label =&gt; need use NER data for more aggressive filtering at answer extraction stage</a:t>
            </a:r>
          </a:p>
          <a:p>
            <a:pPr lvl="1"/>
            <a:r>
              <a:rPr lang="en-US" sz="2800" dirty="0" smtClean="0"/>
              <a:t>Bing throwing cert exceptions at us, so we work with cached data</a:t>
            </a:r>
          </a:p>
          <a:p>
            <a:pPr lvl="1"/>
            <a:r>
              <a:rPr lang="en-US" sz="2800" dirty="0" smtClean="0"/>
              <a:t>A bug, so that combined answer is ranked lowers than its unigrams</a:t>
            </a:r>
            <a:endParaRPr lang="en-US" sz="2800" dirty="0"/>
          </a:p>
        </p:txBody>
      </p:sp>
    </p:spTree>
    <p:extLst>
      <p:ext uri="{BB962C8B-B14F-4D97-AF65-F5344CB8AC3E}">
        <p14:creationId xmlns:p14="http://schemas.microsoft.com/office/powerpoint/2010/main" val="677643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Observations</a:t>
            </a:r>
            <a:endParaRPr lang="en-US" sz="2700" dirty="0"/>
          </a:p>
        </p:txBody>
      </p:sp>
      <p:sp>
        <p:nvSpPr>
          <p:cNvPr id="3" name="Content Placeholder 2"/>
          <p:cNvSpPr>
            <a:spLocks noGrp="1"/>
          </p:cNvSpPr>
          <p:nvPr>
            <p:ph idx="1"/>
          </p:nvPr>
        </p:nvSpPr>
        <p:spPr>
          <a:xfrm>
            <a:off x="152400" y="1524000"/>
            <a:ext cx="8839200" cy="5334000"/>
          </a:xfrm>
        </p:spPr>
        <p:txBody>
          <a:bodyPr>
            <a:normAutofit/>
          </a:bodyPr>
          <a:lstStyle/>
          <a:p>
            <a:pPr lvl="1"/>
            <a:r>
              <a:rPr lang="en-US" sz="2800" dirty="0" smtClean="0"/>
              <a:t>Different view on data regarding some events between Internet and TRAC corpus, ex.</a:t>
            </a:r>
          </a:p>
          <a:p>
            <a:pPr lvl="1"/>
            <a:endParaRPr lang="en-US" dirty="0">
              <a:solidFill>
                <a:schemeClr val="tx2">
                  <a:lumMod val="75000"/>
                </a:schemeClr>
              </a:solidFill>
            </a:endParaRPr>
          </a:p>
          <a:p>
            <a:pPr lvl="1"/>
            <a:r>
              <a:rPr lang="en-US" dirty="0" smtClean="0">
                <a:solidFill>
                  <a:schemeClr val="tx2">
                    <a:lumMod val="75000"/>
                  </a:schemeClr>
                </a:solidFill>
              </a:rPr>
              <a:t>How </a:t>
            </a:r>
            <a:r>
              <a:rPr lang="en-US" dirty="0">
                <a:solidFill>
                  <a:schemeClr val="tx2">
                    <a:lumMod val="75000"/>
                  </a:schemeClr>
                </a:solidFill>
              </a:rPr>
              <a:t>many events are part of the LPGA </a:t>
            </a:r>
            <a:r>
              <a:rPr lang="en-US" dirty="0" smtClean="0">
                <a:solidFill>
                  <a:schemeClr val="tx2">
                    <a:lumMod val="75000"/>
                  </a:schemeClr>
                </a:solidFill>
              </a:rPr>
              <a:t>tour? </a:t>
            </a:r>
            <a:r>
              <a:rPr lang="en-US" dirty="0" smtClean="0"/>
              <a:t>   </a:t>
            </a:r>
            <a:r>
              <a:rPr lang="en-US" dirty="0" smtClean="0">
                <a:solidFill>
                  <a:schemeClr val="tx2">
                    <a:lumMod val="75000"/>
                  </a:schemeClr>
                </a:solidFill>
              </a:rPr>
              <a:t>43</a:t>
            </a:r>
          </a:p>
          <a:p>
            <a:pPr lvl="1"/>
            <a:r>
              <a:rPr lang="en-US" dirty="0"/>
              <a:t>. ... 82 </a:t>
            </a:r>
            <a:r>
              <a:rPr lang="en-US" b="1" dirty="0"/>
              <a:t>events</a:t>
            </a:r>
            <a:r>
              <a:rPr lang="en-US" dirty="0"/>
              <a:t> on the </a:t>
            </a:r>
            <a:r>
              <a:rPr lang="en-US" b="1" dirty="0"/>
              <a:t>LPGA Tour</a:t>
            </a:r>
          </a:p>
          <a:p>
            <a:pPr lvl="1"/>
            <a:r>
              <a:rPr lang="en-US" dirty="0"/>
              <a:t>the new tournaments means a net gain of one from 2012 to 28 official </a:t>
            </a:r>
            <a:r>
              <a:rPr lang="en-US" b="1" dirty="0"/>
              <a:t>events</a:t>
            </a:r>
            <a:r>
              <a:rPr lang="en-US" dirty="0"/>
              <a:t> for </a:t>
            </a:r>
            <a:r>
              <a:rPr lang="en-US" b="1" dirty="0"/>
              <a:t>the LPGA</a:t>
            </a:r>
            <a:r>
              <a:rPr lang="en-US" dirty="0"/>
              <a:t> </a:t>
            </a:r>
            <a:r>
              <a:rPr lang="en-US" b="1" dirty="0"/>
              <a:t>tour </a:t>
            </a:r>
            <a:r>
              <a:rPr lang="en-US" dirty="0" smtClean="0"/>
              <a:t>…</a:t>
            </a:r>
          </a:p>
          <a:p>
            <a:pPr lvl="1"/>
            <a:endParaRPr lang="en-US" dirty="0"/>
          </a:p>
          <a:p>
            <a:pPr lvl="1"/>
            <a:r>
              <a:rPr lang="en-US" dirty="0" smtClean="0">
                <a:solidFill>
                  <a:schemeClr val="tx2">
                    <a:lumMod val="75000"/>
                  </a:schemeClr>
                </a:solidFill>
              </a:rPr>
              <a:t>How </a:t>
            </a:r>
            <a:r>
              <a:rPr lang="en-US" dirty="0">
                <a:solidFill>
                  <a:schemeClr val="tx2">
                    <a:lumMod val="75000"/>
                  </a:schemeClr>
                </a:solidFill>
              </a:rPr>
              <a:t>many people died from the massacre (tourists massacred at Luxor in 1997)? 	68</a:t>
            </a:r>
            <a:endParaRPr lang="en-US" dirty="0" smtClean="0">
              <a:solidFill>
                <a:schemeClr val="tx2">
                  <a:lumMod val="75000"/>
                </a:schemeClr>
              </a:solidFill>
            </a:endParaRPr>
          </a:p>
          <a:p>
            <a:pPr lvl="1"/>
            <a:r>
              <a:rPr lang="en-US" sz="1800" dirty="0"/>
              <a:t>The </a:t>
            </a:r>
            <a:r>
              <a:rPr lang="en-US" sz="1800" b="1" dirty="0"/>
              <a:t>Luxor</a:t>
            </a:r>
            <a:r>
              <a:rPr lang="en-US" sz="1800" dirty="0"/>
              <a:t> </a:t>
            </a:r>
            <a:r>
              <a:rPr lang="en-US" sz="1800" b="1" dirty="0"/>
              <a:t>Massacre</a:t>
            </a:r>
            <a:r>
              <a:rPr lang="en-US" sz="1800" dirty="0"/>
              <a:t> refers to the killing of 62 </a:t>
            </a:r>
            <a:r>
              <a:rPr lang="en-US" sz="1800" b="1" dirty="0"/>
              <a:t>people</a:t>
            </a:r>
            <a:r>
              <a:rPr lang="en-US" sz="1800" dirty="0"/>
              <a:t>, mostly </a:t>
            </a:r>
            <a:r>
              <a:rPr lang="en-US" sz="1800" b="1" dirty="0" smtClean="0"/>
              <a:t>tourists</a:t>
            </a:r>
          </a:p>
          <a:p>
            <a:pPr lvl="1"/>
            <a:r>
              <a:rPr lang="en-US" sz="1800" b="1" dirty="0"/>
              <a:t>In 1997</a:t>
            </a:r>
            <a:r>
              <a:rPr lang="en-US" sz="1800" dirty="0"/>
              <a:t>, </a:t>
            </a:r>
            <a:r>
              <a:rPr lang="en-US" sz="1800" dirty="0" smtClean="0"/>
              <a:t>fifty-eight </a:t>
            </a:r>
            <a:r>
              <a:rPr lang="en-US" sz="1800" dirty="0"/>
              <a:t>innocent </a:t>
            </a:r>
            <a:r>
              <a:rPr lang="en-US" sz="1800" b="1" dirty="0"/>
              <a:t>tourists</a:t>
            </a:r>
            <a:r>
              <a:rPr lang="en-US" sz="1800" dirty="0"/>
              <a:t> were </a:t>
            </a:r>
            <a:r>
              <a:rPr lang="en-US" sz="1800" b="1" dirty="0"/>
              <a:t>massacred</a:t>
            </a:r>
            <a:r>
              <a:rPr lang="en-US" sz="1800" dirty="0"/>
              <a:t> in </a:t>
            </a:r>
            <a:r>
              <a:rPr lang="en-US" sz="1800" dirty="0" smtClean="0"/>
              <a:t>...</a:t>
            </a:r>
          </a:p>
          <a:p>
            <a:pPr lvl="1"/>
            <a:r>
              <a:rPr lang="en-US" sz="1800" dirty="0"/>
              <a:t>the </a:t>
            </a:r>
            <a:r>
              <a:rPr lang="en-US" sz="1800" b="1" dirty="0" err="1"/>
              <a:t>luxor</a:t>
            </a:r>
            <a:r>
              <a:rPr lang="en-US" sz="1800" dirty="0"/>
              <a:t> </a:t>
            </a:r>
            <a:r>
              <a:rPr lang="en-US" sz="1800" b="1" dirty="0"/>
              <a:t>massacre</a:t>
            </a:r>
            <a:r>
              <a:rPr lang="en-US" sz="1800" dirty="0"/>
              <a:t>. ... </a:t>
            </a:r>
            <a:r>
              <a:rPr lang="en-US" sz="1800" b="1" dirty="0"/>
              <a:t>massacred</a:t>
            </a:r>
            <a:r>
              <a:rPr lang="en-US" sz="1800" dirty="0"/>
              <a:t> 62 </a:t>
            </a:r>
            <a:r>
              <a:rPr lang="en-US" sz="1800" b="1" dirty="0"/>
              <a:t>people</a:t>
            </a:r>
            <a:r>
              <a:rPr lang="en-US" sz="1800" dirty="0"/>
              <a:t> </a:t>
            </a:r>
            <a:r>
              <a:rPr lang="en-US" sz="1800" b="1" dirty="0"/>
              <a:t>in 1997</a:t>
            </a:r>
            <a:r>
              <a:rPr lang="en-US" sz="1800" dirty="0"/>
              <a:t>. Since then, Egypt's </a:t>
            </a:r>
            <a:r>
              <a:rPr lang="en-US" sz="1800" b="1" dirty="0"/>
              <a:t>tourism</a:t>
            </a:r>
            <a:r>
              <a:rPr lang="en-US" sz="1800" dirty="0"/>
              <a:t> industry</a:t>
            </a:r>
            <a:endParaRPr lang="en-US" sz="1800" dirty="0"/>
          </a:p>
        </p:txBody>
      </p:sp>
    </p:spTree>
    <p:extLst>
      <p:ext uri="{BB962C8B-B14F-4D97-AF65-F5344CB8AC3E}">
        <p14:creationId xmlns:p14="http://schemas.microsoft.com/office/powerpoint/2010/main" val="1668910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Observations</a:t>
            </a:r>
            <a:endParaRPr lang="en-US" sz="2700" dirty="0"/>
          </a:p>
        </p:txBody>
      </p:sp>
      <p:sp>
        <p:nvSpPr>
          <p:cNvPr id="3" name="Content Placeholder 2"/>
          <p:cNvSpPr>
            <a:spLocks noGrp="1"/>
          </p:cNvSpPr>
          <p:nvPr>
            <p:ph idx="1"/>
          </p:nvPr>
        </p:nvSpPr>
        <p:spPr>
          <a:xfrm>
            <a:off x="152400" y="1524000"/>
            <a:ext cx="8839200" cy="5334000"/>
          </a:xfrm>
        </p:spPr>
        <p:txBody>
          <a:bodyPr>
            <a:normAutofit/>
          </a:bodyPr>
          <a:lstStyle/>
          <a:p>
            <a:pPr lvl="1"/>
            <a:r>
              <a:rPr lang="en-US" sz="2800" dirty="0" smtClean="0"/>
              <a:t>TRAC corpus is frozen it time while Internet not:</a:t>
            </a:r>
          </a:p>
          <a:p>
            <a:pPr lvl="1"/>
            <a:endParaRPr lang="en-US" dirty="0" smtClean="0"/>
          </a:p>
          <a:p>
            <a:pPr lvl="1"/>
            <a:r>
              <a:rPr lang="en-US" dirty="0" smtClean="0">
                <a:solidFill>
                  <a:schemeClr val="tx2">
                    <a:lumMod val="75000"/>
                  </a:schemeClr>
                </a:solidFill>
              </a:rPr>
              <a:t>Who </a:t>
            </a:r>
            <a:r>
              <a:rPr lang="en-US" dirty="0">
                <a:solidFill>
                  <a:schemeClr val="tx2">
                    <a:lumMod val="75000"/>
                  </a:schemeClr>
                </a:solidFill>
              </a:rPr>
              <a:t>is the Secretary-General for political affairs</a:t>
            </a:r>
            <a:r>
              <a:rPr lang="en-US" dirty="0" smtClean="0">
                <a:solidFill>
                  <a:schemeClr val="tx2">
                    <a:lumMod val="75000"/>
                  </a:schemeClr>
                </a:solidFill>
              </a:rPr>
              <a:t>?  </a:t>
            </a:r>
            <a:r>
              <a:rPr lang="en-US" dirty="0" err="1" smtClean="0">
                <a:solidFill>
                  <a:schemeClr val="tx2">
                    <a:lumMod val="75000"/>
                  </a:schemeClr>
                </a:solidFill>
              </a:rPr>
              <a:t>Danilo</a:t>
            </a:r>
            <a:r>
              <a:rPr lang="en-US" dirty="0" smtClean="0">
                <a:solidFill>
                  <a:schemeClr val="tx2">
                    <a:lumMod val="75000"/>
                  </a:schemeClr>
                </a:solidFill>
              </a:rPr>
              <a:t> Tu</a:t>
            </a:r>
            <a:r>
              <a:rPr lang="en-US" dirty="0" smtClean="0"/>
              <a:t>rk</a:t>
            </a:r>
          </a:p>
          <a:p>
            <a:pPr lvl="1"/>
            <a:r>
              <a:rPr lang="en-US" dirty="0" smtClean="0"/>
              <a:t> Jeffrey </a:t>
            </a:r>
            <a:r>
              <a:rPr lang="en-US" dirty="0" err="1" smtClean="0"/>
              <a:t>Feltman</a:t>
            </a:r>
            <a:endParaRPr lang="en-US" dirty="0" smtClean="0"/>
          </a:p>
          <a:p>
            <a:pPr lvl="1"/>
            <a:endParaRPr lang="en-US" dirty="0"/>
          </a:p>
          <a:p>
            <a:pPr lvl="1"/>
            <a:r>
              <a:rPr lang="en-US" dirty="0" smtClean="0">
                <a:solidFill>
                  <a:schemeClr val="tx2">
                    <a:lumMod val="75000"/>
                  </a:schemeClr>
                </a:solidFill>
              </a:rPr>
              <a:t>What </a:t>
            </a:r>
            <a:r>
              <a:rPr lang="en-US" dirty="0">
                <a:solidFill>
                  <a:schemeClr val="tx2">
                    <a:lumMod val="75000"/>
                  </a:schemeClr>
                </a:solidFill>
              </a:rPr>
              <a:t>is Tufts' current </a:t>
            </a:r>
            <a:r>
              <a:rPr lang="en-US" dirty="0" smtClean="0">
                <a:solidFill>
                  <a:schemeClr val="tx2">
                    <a:lumMod val="75000"/>
                  </a:schemeClr>
                </a:solidFill>
              </a:rPr>
              <a:t>endowment“ $</a:t>
            </a:r>
            <a:r>
              <a:rPr lang="en-US" dirty="0">
                <a:solidFill>
                  <a:schemeClr val="tx2">
                    <a:lumMod val="75000"/>
                  </a:schemeClr>
                </a:solidFill>
              </a:rPr>
              <a:t>600 million, but that was for </a:t>
            </a:r>
            <a:r>
              <a:rPr lang="en-US" dirty="0" smtClean="0">
                <a:solidFill>
                  <a:schemeClr val="tx2">
                    <a:lumMod val="75000"/>
                  </a:schemeClr>
                </a:solidFill>
              </a:rPr>
              <a:t>2006</a:t>
            </a:r>
          </a:p>
          <a:p>
            <a:pPr lvl="1"/>
            <a:r>
              <a:rPr lang="en-US" dirty="0"/>
              <a:t>The </a:t>
            </a:r>
            <a:r>
              <a:rPr lang="en-US" b="1" dirty="0"/>
              <a:t>endowment</a:t>
            </a:r>
            <a:r>
              <a:rPr lang="en-US" dirty="0"/>
              <a:t> was valued at $1.45 billion on June 30 </a:t>
            </a:r>
            <a:r>
              <a:rPr lang="en-US" dirty="0" smtClean="0"/>
              <a:t>...</a:t>
            </a:r>
          </a:p>
          <a:p>
            <a:pPr lvl="1"/>
            <a:r>
              <a:rPr lang="en-US" dirty="0"/>
              <a:t>Tufts' own </a:t>
            </a:r>
            <a:r>
              <a:rPr lang="en-US" b="1" dirty="0"/>
              <a:t>endowment</a:t>
            </a:r>
            <a:r>
              <a:rPr lang="en-US" dirty="0"/>
              <a:t> increased by $110 million in fiscal year 2010, </a:t>
            </a:r>
            <a:r>
              <a:rPr lang="en-US" dirty="0" smtClean="0"/>
              <a:t>evidence… </a:t>
            </a:r>
            <a:endParaRPr lang="en-US" dirty="0">
              <a:solidFill>
                <a:schemeClr val="tx2">
                  <a:lumMod val="75000"/>
                </a:schemeClr>
              </a:solidFill>
            </a:endParaRPr>
          </a:p>
        </p:txBody>
      </p:sp>
    </p:spTree>
    <p:extLst>
      <p:ext uri="{BB962C8B-B14F-4D97-AF65-F5344CB8AC3E}">
        <p14:creationId xmlns:p14="http://schemas.microsoft.com/office/powerpoint/2010/main" val="2884077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66800"/>
          </a:xfrm>
        </p:spPr>
        <p:txBody>
          <a:bodyPr>
            <a:normAutofit/>
          </a:bodyPr>
          <a:lstStyle/>
          <a:p>
            <a:r>
              <a:rPr lang="en-US" b="1" dirty="0" smtClean="0"/>
              <a:t>Observations</a:t>
            </a:r>
            <a:endParaRPr lang="en-US" sz="2700" dirty="0"/>
          </a:p>
        </p:txBody>
      </p:sp>
      <p:sp>
        <p:nvSpPr>
          <p:cNvPr id="3" name="Content Placeholder 2"/>
          <p:cNvSpPr>
            <a:spLocks noGrp="1"/>
          </p:cNvSpPr>
          <p:nvPr>
            <p:ph idx="1"/>
          </p:nvPr>
        </p:nvSpPr>
        <p:spPr>
          <a:xfrm>
            <a:off x="0" y="1066800"/>
            <a:ext cx="8991600" cy="5791200"/>
          </a:xfrm>
        </p:spPr>
        <p:txBody>
          <a:bodyPr>
            <a:normAutofit fontScale="92500" lnSpcReduction="10000"/>
          </a:bodyPr>
          <a:lstStyle/>
          <a:p>
            <a:pPr lvl="1"/>
            <a:r>
              <a:rPr lang="en-US" sz="2800" dirty="0" err="1"/>
              <a:t>Litowski</a:t>
            </a:r>
            <a:r>
              <a:rPr lang="en-US" sz="2800" dirty="0"/>
              <a:t> </a:t>
            </a:r>
            <a:r>
              <a:rPr lang="en-US" sz="2800" dirty="0" smtClean="0"/>
              <a:t>patterns do not account for variation in answers, ex.</a:t>
            </a:r>
            <a:endParaRPr lang="en-US" dirty="0" smtClean="0"/>
          </a:p>
          <a:p>
            <a:pPr marL="274320" lvl="1" indent="0">
              <a:buNone/>
            </a:pPr>
            <a:r>
              <a:rPr lang="en-US" dirty="0" smtClean="0">
                <a:solidFill>
                  <a:schemeClr val="tx2">
                    <a:lumMod val="75000"/>
                  </a:schemeClr>
                </a:solidFill>
              </a:rPr>
              <a:t>How </a:t>
            </a:r>
            <a:r>
              <a:rPr lang="en-US" dirty="0">
                <a:solidFill>
                  <a:schemeClr val="tx2">
                    <a:lumMod val="75000"/>
                  </a:schemeClr>
                </a:solidFill>
              </a:rPr>
              <a:t>many times was Moon a Pro Bowler</a:t>
            </a:r>
            <a:r>
              <a:rPr lang="en-US" dirty="0" smtClean="0">
                <a:solidFill>
                  <a:schemeClr val="tx2">
                    <a:lumMod val="75000"/>
                  </a:schemeClr>
                </a:solidFill>
              </a:rPr>
              <a:t>?  9</a:t>
            </a:r>
            <a:endParaRPr lang="en-US" dirty="0" smtClean="0"/>
          </a:p>
          <a:p>
            <a:pPr lvl="1"/>
            <a:r>
              <a:rPr lang="en-US" dirty="0" smtClean="0"/>
              <a:t> nine</a:t>
            </a:r>
          </a:p>
          <a:p>
            <a:pPr marL="274320" lvl="1" indent="0">
              <a:buNone/>
            </a:pPr>
            <a:r>
              <a:rPr lang="en-US" dirty="0" smtClean="0">
                <a:solidFill>
                  <a:schemeClr val="tx2">
                    <a:lumMod val="75000"/>
                  </a:schemeClr>
                </a:solidFill>
              </a:rPr>
              <a:t>Where </a:t>
            </a:r>
            <a:r>
              <a:rPr lang="en-US" dirty="0">
                <a:solidFill>
                  <a:schemeClr val="tx2">
                    <a:lumMod val="75000"/>
                  </a:schemeClr>
                </a:solidFill>
              </a:rPr>
              <a:t>is the IMF headquartered</a:t>
            </a:r>
            <a:r>
              <a:rPr lang="en-US" dirty="0" smtClean="0">
                <a:solidFill>
                  <a:schemeClr val="tx2">
                    <a:lumMod val="75000"/>
                  </a:schemeClr>
                </a:solidFill>
              </a:rPr>
              <a:t>? Washington</a:t>
            </a:r>
          </a:p>
          <a:p>
            <a:pPr lvl="1"/>
            <a:r>
              <a:rPr lang="en-US" dirty="0" smtClean="0"/>
              <a:t>Washington D.C.</a:t>
            </a:r>
          </a:p>
          <a:p>
            <a:pPr lvl="1"/>
            <a:r>
              <a:rPr lang="en-US" dirty="0" smtClean="0"/>
              <a:t>Washington DC</a:t>
            </a:r>
          </a:p>
          <a:p>
            <a:pPr marL="274320" lvl="1" indent="0">
              <a:buNone/>
            </a:pPr>
            <a:r>
              <a:rPr lang="en-US" dirty="0">
                <a:solidFill>
                  <a:schemeClr val="tx2">
                    <a:lumMod val="75000"/>
                  </a:schemeClr>
                </a:solidFill>
              </a:rPr>
              <a:t>Who was the victim of the murder? (John William King convicted of murder) </a:t>
            </a:r>
            <a:r>
              <a:rPr lang="en-US" dirty="0" smtClean="0">
                <a:solidFill>
                  <a:schemeClr val="tx2">
                    <a:lumMod val="75000"/>
                  </a:schemeClr>
                </a:solidFill>
              </a:rPr>
              <a:t>James </a:t>
            </a:r>
            <a:r>
              <a:rPr lang="en-US" dirty="0">
                <a:solidFill>
                  <a:schemeClr val="tx2">
                    <a:lumMod val="75000"/>
                  </a:schemeClr>
                </a:solidFill>
              </a:rPr>
              <a:t>Byrd Jr</a:t>
            </a:r>
            <a:r>
              <a:rPr lang="en-US" dirty="0" smtClean="0">
                <a:solidFill>
                  <a:schemeClr val="tx2">
                    <a:lumMod val="75000"/>
                  </a:schemeClr>
                </a:solidFill>
              </a:rPr>
              <a:t>.?</a:t>
            </a:r>
          </a:p>
          <a:p>
            <a:pPr lvl="1"/>
            <a:r>
              <a:rPr lang="en-US" dirty="0"/>
              <a:t>James </a:t>
            </a:r>
            <a:r>
              <a:rPr lang="en-US" dirty="0" smtClean="0"/>
              <a:t>Byrd</a:t>
            </a:r>
          </a:p>
          <a:p>
            <a:pPr marL="274320" lvl="1" indent="0">
              <a:buNone/>
            </a:pPr>
            <a:r>
              <a:rPr lang="en-US" dirty="0">
                <a:solidFill>
                  <a:schemeClr val="tx2">
                    <a:lumMod val="75000"/>
                  </a:schemeClr>
                </a:solidFill>
              </a:rPr>
              <a:t>Who did the Prince marry?	Sophie Rhys.*</a:t>
            </a:r>
            <a:r>
              <a:rPr lang="en-US" dirty="0" smtClean="0">
                <a:solidFill>
                  <a:schemeClr val="tx2">
                    <a:lumMod val="75000"/>
                  </a:schemeClr>
                </a:solidFill>
              </a:rPr>
              <a:t>Jones</a:t>
            </a:r>
          </a:p>
          <a:p>
            <a:pPr lvl="1"/>
            <a:r>
              <a:rPr lang="en-US" dirty="0"/>
              <a:t>Rhys-Jones</a:t>
            </a:r>
          </a:p>
          <a:p>
            <a:pPr lvl="1"/>
            <a:r>
              <a:rPr lang="en-US" dirty="0"/>
              <a:t>Sophie </a:t>
            </a:r>
            <a:r>
              <a:rPr lang="en-US" dirty="0" smtClean="0"/>
              <a:t>Rhys-Jones</a:t>
            </a:r>
          </a:p>
          <a:p>
            <a:pPr marL="274320" lvl="1" indent="0">
              <a:buNone/>
            </a:pPr>
            <a:r>
              <a:rPr lang="en-US" dirty="0">
                <a:solidFill>
                  <a:schemeClr val="tx2">
                    <a:lumMod val="75000"/>
                  </a:schemeClr>
                </a:solidFill>
              </a:rPr>
              <a:t>Who is the senior vice president of the American Enterprise Institute?	John </a:t>
            </a:r>
            <a:r>
              <a:rPr lang="en-US" dirty="0" smtClean="0">
                <a:solidFill>
                  <a:schemeClr val="tx2">
                    <a:lumMod val="75000"/>
                  </a:schemeClr>
                </a:solidFill>
              </a:rPr>
              <a:t>Bolton</a:t>
            </a:r>
          </a:p>
          <a:p>
            <a:pPr lvl="1"/>
            <a:r>
              <a:rPr lang="en-US" dirty="0"/>
              <a:t>BOLTON John			</a:t>
            </a:r>
          </a:p>
          <a:p>
            <a:pPr lvl="1"/>
            <a:r>
              <a:rPr lang="en-US" dirty="0"/>
              <a:t>JOHN R. BOLTON</a:t>
            </a:r>
            <a:endParaRPr lang="en-US" dirty="0" smtClean="0"/>
          </a:p>
          <a:p>
            <a:pPr lvl="1"/>
            <a:endParaRPr lang="en-US" dirty="0"/>
          </a:p>
          <a:p>
            <a:pPr lvl="1"/>
            <a:endParaRPr lang="en-US" dirty="0">
              <a:solidFill>
                <a:schemeClr val="tx2">
                  <a:lumMod val="75000"/>
                </a:schemeClr>
              </a:solidFill>
            </a:endParaRPr>
          </a:p>
        </p:txBody>
      </p:sp>
    </p:spTree>
    <p:extLst>
      <p:ext uri="{BB962C8B-B14F-4D97-AF65-F5344CB8AC3E}">
        <p14:creationId xmlns:p14="http://schemas.microsoft.com/office/powerpoint/2010/main" val="518862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66800"/>
          </a:xfrm>
        </p:spPr>
        <p:txBody>
          <a:bodyPr>
            <a:normAutofit/>
          </a:bodyPr>
          <a:lstStyle/>
          <a:p>
            <a:r>
              <a:rPr lang="en-US" b="1" dirty="0" smtClean="0"/>
              <a:t>Questions?</a:t>
            </a:r>
            <a:endParaRPr lang="en-US" sz="2700" dirty="0"/>
          </a:p>
        </p:txBody>
      </p:sp>
      <p:sp>
        <p:nvSpPr>
          <p:cNvPr id="3" name="Content Placeholder 2"/>
          <p:cNvSpPr>
            <a:spLocks noGrp="1"/>
          </p:cNvSpPr>
          <p:nvPr>
            <p:ph idx="1"/>
          </p:nvPr>
        </p:nvSpPr>
        <p:spPr>
          <a:xfrm>
            <a:off x="0" y="1066800"/>
            <a:ext cx="8991600" cy="5791200"/>
          </a:xfrm>
        </p:spPr>
        <p:txBody>
          <a:bodyPr>
            <a:normAutofit/>
          </a:bodyPr>
          <a:lstStyle/>
          <a:p>
            <a:pPr lvl="1"/>
            <a:endParaRPr lang="en-US" dirty="0"/>
          </a:p>
          <a:p>
            <a:pPr lvl="1"/>
            <a:endParaRPr lang="en-US" dirty="0">
              <a:solidFill>
                <a:schemeClr val="tx2">
                  <a:lumMod val="75000"/>
                </a:schemeClr>
              </a:solidFill>
            </a:endParaRPr>
          </a:p>
        </p:txBody>
      </p:sp>
    </p:spTree>
    <p:extLst>
      <p:ext uri="{BB962C8B-B14F-4D97-AF65-F5344CB8AC3E}">
        <p14:creationId xmlns:p14="http://schemas.microsoft.com/office/powerpoint/2010/main" val="2455899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Bug fixes / improvements</a:t>
            </a:r>
            <a:endParaRPr lang="en-US" b="1" dirty="0"/>
          </a:p>
        </p:txBody>
      </p:sp>
      <p:sp>
        <p:nvSpPr>
          <p:cNvPr id="3" name="Content Placeholder 2"/>
          <p:cNvSpPr>
            <a:spLocks noGrp="1"/>
          </p:cNvSpPr>
          <p:nvPr>
            <p:ph idx="1"/>
          </p:nvPr>
        </p:nvSpPr>
        <p:spPr/>
        <p:txBody>
          <a:bodyPr>
            <a:normAutofit lnSpcReduction="10000"/>
          </a:bodyPr>
          <a:lstStyle/>
          <a:p>
            <a:pPr lvl="1"/>
            <a:r>
              <a:rPr lang="en-US" sz="2800" dirty="0" smtClean="0"/>
              <a:t>To actually take into account weights from web-results produced by exact and inexact queries</a:t>
            </a:r>
          </a:p>
          <a:p>
            <a:pPr lvl="1"/>
            <a:r>
              <a:rPr lang="en-US" sz="2800" dirty="0" smtClean="0"/>
              <a:t>Correctly post process Right and Left answer placeholder for web results of exact queries</a:t>
            </a:r>
          </a:p>
          <a:p>
            <a:pPr lvl="1"/>
            <a:r>
              <a:rPr lang="en-US" sz="2800" dirty="0" smtClean="0"/>
              <a:t>Return web results for inexact queries and rank them based on bigram overlap with search string</a:t>
            </a:r>
          </a:p>
          <a:p>
            <a:pPr lvl="1"/>
            <a:r>
              <a:rPr lang="en-US" sz="2800" dirty="0" smtClean="0"/>
              <a:t>Reformulations now use corrected past forms of verbs (including irregular) and 3</a:t>
            </a:r>
            <a:r>
              <a:rPr lang="en-US" sz="2800" baseline="30000" dirty="0" smtClean="0"/>
              <a:t>rd</a:t>
            </a:r>
            <a:r>
              <a:rPr lang="en-US" sz="2800" dirty="0" smtClean="0"/>
              <a:t> person</a:t>
            </a:r>
          </a:p>
          <a:p>
            <a:pPr lvl="1"/>
            <a:r>
              <a:rPr lang="en-US" sz="2800" dirty="0" smtClean="0"/>
              <a:t>Caching of web search results to facilitate parameter tuning</a:t>
            </a:r>
          </a:p>
          <a:p>
            <a:pPr lvl="1"/>
            <a:endParaRPr lang="en-US" dirty="0"/>
          </a:p>
        </p:txBody>
      </p:sp>
    </p:spTree>
    <p:extLst>
      <p:ext uri="{BB962C8B-B14F-4D97-AF65-F5344CB8AC3E}">
        <p14:creationId xmlns:p14="http://schemas.microsoft.com/office/powerpoint/2010/main" val="3741084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90600"/>
          </a:xfrm>
        </p:spPr>
        <p:txBody>
          <a:bodyPr>
            <a:normAutofit fontScale="90000"/>
          </a:bodyPr>
          <a:lstStyle/>
          <a:p>
            <a:r>
              <a:rPr lang="en-US" b="1" dirty="0" smtClean="0"/>
              <a:t>Improved</a:t>
            </a:r>
            <a:r>
              <a:rPr lang="en-US" dirty="0" smtClean="0"/>
              <a:t> </a:t>
            </a:r>
            <a:r>
              <a:rPr lang="en-US" b="1" dirty="0"/>
              <a:t>Q</a:t>
            </a:r>
            <a:r>
              <a:rPr lang="en-US" b="1" dirty="0" smtClean="0"/>
              <a:t>uestion Processing</a:t>
            </a:r>
            <a:br>
              <a:rPr lang="en-US" b="1" dirty="0" smtClean="0"/>
            </a:br>
            <a:r>
              <a:rPr lang="en-US" sz="2700" b="1" dirty="0" smtClean="0"/>
              <a:t>Reformulation Improvements </a:t>
            </a:r>
            <a:endParaRPr lang="en-US" sz="2700" dirty="0"/>
          </a:p>
        </p:txBody>
      </p:sp>
      <p:sp>
        <p:nvSpPr>
          <p:cNvPr id="3" name="Content Placeholder 2"/>
          <p:cNvSpPr>
            <a:spLocks noGrp="1"/>
          </p:cNvSpPr>
          <p:nvPr>
            <p:ph idx="1"/>
          </p:nvPr>
        </p:nvSpPr>
        <p:spPr/>
        <p:txBody>
          <a:bodyPr>
            <a:normAutofit/>
          </a:bodyPr>
          <a:lstStyle/>
          <a:p>
            <a:pPr marL="274320" lvl="1" indent="0">
              <a:buNone/>
            </a:pPr>
            <a:r>
              <a:rPr lang="en-US" sz="2400" dirty="0" smtClean="0"/>
              <a:t>Not so hard questions we had no chance answering correctly for D2:</a:t>
            </a:r>
          </a:p>
          <a:p>
            <a:pPr marL="274320" lvl="1" indent="0">
              <a:buNone/>
            </a:pPr>
            <a:endParaRPr lang="en-US" dirty="0" smtClean="0"/>
          </a:p>
          <a:p>
            <a:pPr lvl="1"/>
            <a:r>
              <a:rPr lang="en-US" dirty="0"/>
              <a:t>Who is </a:t>
            </a:r>
            <a:r>
              <a:rPr lang="en-US" b="1" dirty="0"/>
              <a:t>she</a:t>
            </a:r>
            <a:r>
              <a:rPr lang="en-US" dirty="0"/>
              <a:t> married to? - </a:t>
            </a:r>
            <a:r>
              <a:rPr lang="en-US" dirty="0" smtClean="0"/>
              <a:t>Judi </a:t>
            </a:r>
            <a:r>
              <a:rPr lang="en-US" dirty="0"/>
              <a:t>Dench</a:t>
            </a:r>
            <a:endParaRPr lang="en-US" dirty="0" smtClean="0"/>
          </a:p>
          <a:p>
            <a:pPr lvl="1"/>
            <a:r>
              <a:rPr lang="en-US" dirty="0" smtClean="0"/>
              <a:t>When </a:t>
            </a:r>
            <a:r>
              <a:rPr lang="en-US" dirty="0"/>
              <a:t>was </a:t>
            </a:r>
            <a:r>
              <a:rPr lang="en-US" b="1" dirty="0"/>
              <a:t>it</a:t>
            </a:r>
            <a:r>
              <a:rPr lang="en-US" dirty="0"/>
              <a:t> founded? - </a:t>
            </a:r>
            <a:r>
              <a:rPr lang="en-US" dirty="0" smtClean="0"/>
              <a:t> </a:t>
            </a:r>
            <a:r>
              <a:rPr lang="en-US" dirty="0"/>
              <a:t>American Enterprise Institute</a:t>
            </a:r>
          </a:p>
          <a:p>
            <a:pPr lvl="1"/>
            <a:r>
              <a:rPr lang="en-US" dirty="0"/>
              <a:t>When was </a:t>
            </a:r>
            <a:r>
              <a:rPr lang="en-US" b="1" dirty="0"/>
              <a:t>the division </a:t>
            </a:r>
            <a:r>
              <a:rPr lang="en-US" dirty="0"/>
              <a:t>formed? - </a:t>
            </a:r>
            <a:r>
              <a:rPr lang="en-US" dirty="0" smtClean="0"/>
              <a:t> 82nd </a:t>
            </a:r>
            <a:r>
              <a:rPr lang="en-US" dirty="0"/>
              <a:t>Airborne Division</a:t>
            </a:r>
          </a:p>
          <a:p>
            <a:pPr lvl="1"/>
            <a:r>
              <a:rPr lang="en-US" dirty="0"/>
              <a:t>Who was the </a:t>
            </a:r>
            <a:r>
              <a:rPr lang="en-US" b="1" dirty="0"/>
              <a:t>victim of the murder</a:t>
            </a:r>
            <a:r>
              <a:rPr lang="en-US" dirty="0"/>
              <a:t>? - </a:t>
            </a:r>
            <a:r>
              <a:rPr lang="en-US" dirty="0" smtClean="0"/>
              <a:t> </a:t>
            </a:r>
            <a:r>
              <a:rPr lang="en-US" dirty="0"/>
              <a:t>John William King convicted of murder</a:t>
            </a:r>
          </a:p>
          <a:p>
            <a:pPr lvl="1"/>
            <a:r>
              <a:rPr lang="en-US" dirty="0"/>
              <a:t>For what crime was the </a:t>
            </a:r>
            <a:r>
              <a:rPr lang="en-US" b="1" dirty="0"/>
              <a:t>deposed leader </a:t>
            </a:r>
            <a:r>
              <a:rPr lang="en-US" dirty="0"/>
              <a:t>found guilty? </a:t>
            </a:r>
            <a:r>
              <a:rPr lang="en-US" dirty="0" smtClean="0"/>
              <a:t>- </a:t>
            </a:r>
            <a:r>
              <a:rPr lang="en-US" dirty="0"/>
              <a:t>Pakistani government overthrown in 1999</a:t>
            </a:r>
          </a:p>
          <a:p>
            <a:pPr lvl="1"/>
            <a:r>
              <a:rPr lang="en-US" dirty="0"/>
              <a:t>At what institute was </a:t>
            </a:r>
            <a:r>
              <a:rPr lang="en-US" b="1" dirty="0"/>
              <a:t>this procedure </a:t>
            </a:r>
            <a:r>
              <a:rPr lang="en-US" dirty="0"/>
              <a:t>done? - </a:t>
            </a:r>
            <a:r>
              <a:rPr lang="en-US" dirty="0" smtClean="0"/>
              <a:t>cloning </a:t>
            </a:r>
            <a:r>
              <a:rPr lang="en-US" dirty="0"/>
              <a:t>of mammals (from adult cells)</a:t>
            </a:r>
          </a:p>
          <a:p>
            <a:pPr marL="274320" lvl="1" indent="0">
              <a:buNone/>
            </a:pPr>
            <a:endParaRPr lang="en-US" dirty="0"/>
          </a:p>
        </p:txBody>
      </p:sp>
    </p:spTree>
    <p:extLst>
      <p:ext uri="{BB962C8B-B14F-4D97-AF65-F5344CB8AC3E}">
        <p14:creationId xmlns:p14="http://schemas.microsoft.com/office/powerpoint/2010/main" val="394027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Improved</a:t>
            </a:r>
            <a:r>
              <a:rPr lang="en-US" dirty="0" smtClean="0"/>
              <a:t> </a:t>
            </a:r>
            <a:r>
              <a:rPr lang="en-US" b="1" dirty="0" smtClean="0"/>
              <a:t>Question Processing</a:t>
            </a:r>
            <a:br>
              <a:rPr lang="en-US" b="1" dirty="0" smtClean="0"/>
            </a:br>
            <a:r>
              <a:rPr lang="en-US" sz="3100" b="1" dirty="0" smtClean="0"/>
              <a:t>Question series</a:t>
            </a:r>
            <a:endParaRPr lang="en-US" sz="3100" dirty="0"/>
          </a:p>
        </p:txBody>
      </p:sp>
      <p:sp>
        <p:nvSpPr>
          <p:cNvPr id="3" name="Content Placeholder 2"/>
          <p:cNvSpPr>
            <a:spLocks noGrp="1"/>
          </p:cNvSpPr>
          <p:nvPr>
            <p:ph idx="1"/>
          </p:nvPr>
        </p:nvSpPr>
        <p:spPr>
          <a:xfrm>
            <a:off x="457200" y="1600200"/>
            <a:ext cx="8686800" cy="5029200"/>
          </a:xfrm>
        </p:spPr>
        <p:txBody>
          <a:bodyPr>
            <a:normAutofit/>
          </a:bodyPr>
          <a:lstStyle/>
          <a:p>
            <a:pPr marL="274320" lvl="1" indent="0">
              <a:buNone/>
            </a:pPr>
            <a:r>
              <a:rPr lang="en-US" sz="2800" dirty="0" smtClean="0"/>
              <a:t>More complex scenario we did not attempt to address (we </a:t>
            </a:r>
            <a:r>
              <a:rPr lang="en-US" sz="2800" dirty="0"/>
              <a:t>process each question in </a:t>
            </a:r>
            <a:r>
              <a:rPr lang="en-US" sz="2800" dirty="0" smtClean="0"/>
              <a:t>isolation):</a:t>
            </a:r>
          </a:p>
          <a:p>
            <a:pPr marL="274320" lvl="1" indent="0">
              <a:buNone/>
            </a:pPr>
            <a:endParaRPr lang="en-US" dirty="0" smtClean="0"/>
          </a:p>
          <a:p>
            <a:pPr marL="274320" lvl="1" indent="0">
              <a:buNone/>
            </a:pPr>
            <a:r>
              <a:rPr lang="en-US" dirty="0" smtClean="0"/>
              <a:t>Question series1</a:t>
            </a:r>
          </a:p>
          <a:p>
            <a:pPr lvl="1"/>
            <a:r>
              <a:rPr lang="en-US" dirty="0"/>
              <a:t>Who became Tufts University </a:t>
            </a:r>
            <a:r>
              <a:rPr lang="en-US" b="1" dirty="0"/>
              <a:t>President </a:t>
            </a:r>
            <a:r>
              <a:rPr lang="en-US" dirty="0"/>
              <a:t>in 1992? - </a:t>
            </a:r>
            <a:r>
              <a:rPr lang="en-US" dirty="0" smtClean="0"/>
              <a:t> </a:t>
            </a:r>
            <a:r>
              <a:rPr lang="en-US" dirty="0"/>
              <a:t>Tufts University</a:t>
            </a:r>
          </a:p>
          <a:p>
            <a:pPr lvl="1"/>
            <a:r>
              <a:rPr lang="en-US" dirty="0"/>
              <a:t>Over which other </a:t>
            </a:r>
            <a:r>
              <a:rPr lang="en-US" dirty="0" smtClean="0"/>
              <a:t>university </a:t>
            </a:r>
            <a:r>
              <a:rPr lang="en-US" dirty="0"/>
              <a:t>did </a:t>
            </a:r>
            <a:r>
              <a:rPr lang="en-US" b="1" dirty="0"/>
              <a:t>he</a:t>
            </a:r>
            <a:r>
              <a:rPr lang="en-US" dirty="0"/>
              <a:t> preside? - </a:t>
            </a:r>
            <a:r>
              <a:rPr lang="en-US" dirty="0" smtClean="0"/>
              <a:t>Tufts University</a:t>
            </a:r>
          </a:p>
          <a:p>
            <a:pPr lvl="1"/>
            <a:endParaRPr lang="en-US" dirty="0"/>
          </a:p>
          <a:p>
            <a:pPr marL="274320" lvl="1" indent="0">
              <a:buNone/>
            </a:pPr>
            <a:r>
              <a:rPr lang="en-US" dirty="0" smtClean="0"/>
              <a:t>Question series2</a:t>
            </a:r>
          </a:p>
          <a:p>
            <a:pPr lvl="1"/>
            <a:r>
              <a:rPr lang="en-US" dirty="0" smtClean="0"/>
              <a:t>What was </a:t>
            </a:r>
            <a:r>
              <a:rPr lang="en-US" dirty="0"/>
              <a:t>her </a:t>
            </a:r>
            <a:r>
              <a:rPr lang="en-US" b="1" dirty="0"/>
              <a:t>husband's</a:t>
            </a:r>
            <a:r>
              <a:rPr lang="en-US" dirty="0"/>
              <a:t> title when she married him? - 165.6 - the Queen Mum's 100th </a:t>
            </a:r>
            <a:r>
              <a:rPr lang="en-US" dirty="0" smtClean="0"/>
              <a:t>Birthday</a:t>
            </a:r>
          </a:p>
          <a:p>
            <a:pPr lvl="1"/>
            <a:r>
              <a:rPr lang="en-US" dirty="0" smtClean="0"/>
              <a:t>What was </a:t>
            </a:r>
            <a:r>
              <a:rPr lang="en-US" b="1" dirty="0"/>
              <a:t>his </a:t>
            </a:r>
            <a:r>
              <a:rPr lang="en-US" dirty="0"/>
              <a:t>title when </a:t>
            </a:r>
            <a:r>
              <a:rPr lang="en-US" b="1" dirty="0"/>
              <a:t>he</a:t>
            </a:r>
            <a:r>
              <a:rPr lang="en-US" dirty="0"/>
              <a:t> died? - 165.7 - the Queen Mum's 100th </a:t>
            </a:r>
            <a:r>
              <a:rPr lang="en-US" dirty="0" smtClean="0"/>
              <a:t>Birthday</a:t>
            </a:r>
            <a:endParaRPr lang="en-US" dirty="0"/>
          </a:p>
          <a:p>
            <a:pPr lvl="1"/>
            <a:endParaRPr lang="en-US" dirty="0" smtClean="0"/>
          </a:p>
        </p:txBody>
      </p:sp>
    </p:spTree>
    <p:extLst>
      <p:ext uri="{BB962C8B-B14F-4D97-AF65-F5344CB8AC3E}">
        <p14:creationId xmlns:p14="http://schemas.microsoft.com/office/powerpoint/2010/main" val="3741084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1219200"/>
          </a:xfrm>
        </p:spPr>
        <p:txBody>
          <a:bodyPr/>
          <a:lstStyle/>
          <a:p>
            <a:r>
              <a:rPr lang="en-US" b="1" dirty="0"/>
              <a:t>Improved</a:t>
            </a:r>
            <a:r>
              <a:rPr lang="en-US" dirty="0"/>
              <a:t> </a:t>
            </a:r>
            <a:r>
              <a:rPr lang="en-US" b="1" dirty="0"/>
              <a:t>Question Processing</a:t>
            </a:r>
            <a:endParaRPr lang="en-US" dirty="0"/>
          </a:p>
        </p:txBody>
      </p:sp>
      <p:sp>
        <p:nvSpPr>
          <p:cNvPr id="3" name="Content Placeholder 2"/>
          <p:cNvSpPr>
            <a:spLocks noGrp="1"/>
          </p:cNvSpPr>
          <p:nvPr>
            <p:ph idx="1"/>
          </p:nvPr>
        </p:nvSpPr>
        <p:spPr>
          <a:xfrm>
            <a:off x="152400" y="1143000"/>
            <a:ext cx="8534400" cy="5334000"/>
          </a:xfrm>
        </p:spPr>
        <p:txBody>
          <a:bodyPr>
            <a:normAutofit/>
          </a:bodyPr>
          <a:lstStyle/>
          <a:p>
            <a:pPr marL="0" indent="0">
              <a:buNone/>
            </a:pPr>
            <a:r>
              <a:rPr lang="en-US" dirty="0" smtClean="0"/>
              <a:t>A multi-step </a:t>
            </a:r>
            <a:r>
              <a:rPr lang="en-US" dirty="0"/>
              <a:t>way of consulting the topic </a:t>
            </a:r>
            <a:r>
              <a:rPr lang="en-US" dirty="0" smtClean="0"/>
              <a:t>of the </a:t>
            </a:r>
            <a:r>
              <a:rPr lang="en-US" dirty="0"/>
              <a:t>question </a:t>
            </a:r>
            <a:r>
              <a:rPr lang="en-US" dirty="0" smtClean="0"/>
              <a:t>to </a:t>
            </a:r>
            <a:r>
              <a:rPr lang="en-US" dirty="0"/>
              <a:t>make </a:t>
            </a:r>
            <a:r>
              <a:rPr lang="en-US" dirty="0" smtClean="0"/>
              <a:t>it as </a:t>
            </a:r>
            <a:r>
              <a:rPr lang="en-US" dirty="0"/>
              <a:t>unambiguous as </a:t>
            </a:r>
            <a:r>
              <a:rPr lang="en-US" dirty="0" smtClean="0"/>
              <a:t>possible:</a:t>
            </a:r>
          </a:p>
          <a:p>
            <a:pPr marL="182880" lvl="1"/>
            <a:r>
              <a:rPr lang="en-US" dirty="0" smtClean="0"/>
              <a:t>Resolved </a:t>
            </a:r>
            <a:r>
              <a:rPr lang="en-US" i="1" dirty="0" smtClean="0"/>
              <a:t>personal</a:t>
            </a:r>
            <a:r>
              <a:rPr lang="en-US" i="1" dirty="0"/>
              <a:t>, possessive </a:t>
            </a:r>
            <a:r>
              <a:rPr lang="en-US" dirty="0"/>
              <a:t>and </a:t>
            </a:r>
            <a:r>
              <a:rPr lang="en-US" i="1" dirty="0"/>
              <a:t>demonstrative</a:t>
            </a:r>
            <a:r>
              <a:rPr lang="en-US" dirty="0"/>
              <a:t> pronouns </a:t>
            </a:r>
            <a:r>
              <a:rPr lang="en-US" sz="1800" dirty="0"/>
              <a:t>(ex. "How long was </a:t>
            </a:r>
            <a:r>
              <a:rPr lang="en-US" sz="1800" b="1" dirty="0"/>
              <a:t>it </a:t>
            </a:r>
            <a:r>
              <a:rPr lang="en-US" sz="1800" dirty="0"/>
              <a:t>used as a defense?" became "How long was </a:t>
            </a:r>
            <a:r>
              <a:rPr lang="en-US" sz="1800" b="1" dirty="0"/>
              <a:t>Great Wall of China </a:t>
            </a:r>
            <a:r>
              <a:rPr lang="en-US" sz="1800" dirty="0"/>
              <a:t>used as a defense?", but "How long did it take to build the Tower of Pisa?" remained intact;  “At what institute was </a:t>
            </a:r>
            <a:r>
              <a:rPr lang="en-US" sz="1800" b="1" dirty="0"/>
              <a:t>this </a:t>
            </a:r>
            <a:r>
              <a:rPr lang="en-US" sz="1800" dirty="0"/>
              <a:t>procedure </a:t>
            </a:r>
            <a:r>
              <a:rPr lang="en-US" sz="1800" dirty="0" smtClean="0"/>
              <a:t>done? became </a:t>
            </a:r>
            <a:r>
              <a:rPr lang="en-US" sz="1800" dirty="0"/>
              <a:t>“At what institute was </a:t>
            </a:r>
            <a:r>
              <a:rPr lang="en-US" sz="1800" b="1" dirty="0"/>
              <a:t>cloning of mammals (from adult cells) </a:t>
            </a:r>
            <a:r>
              <a:rPr lang="en-US" sz="1800" dirty="0" smtClean="0"/>
              <a:t>procedure </a:t>
            </a:r>
            <a:r>
              <a:rPr lang="en-US" sz="1800" dirty="0"/>
              <a:t>done?</a:t>
            </a:r>
            <a:r>
              <a:rPr lang="en-US" sz="1800" dirty="0" smtClean="0"/>
              <a:t> </a:t>
            </a:r>
            <a:r>
              <a:rPr lang="en-US" sz="1800" dirty="0"/>
              <a:t>)</a:t>
            </a:r>
          </a:p>
          <a:p>
            <a:r>
              <a:rPr lang="en-US" sz="2000" dirty="0" smtClean="0"/>
              <a:t>Expanded </a:t>
            </a:r>
            <a:r>
              <a:rPr lang="en-US" sz="2000" dirty="0"/>
              <a:t>notion about some </a:t>
            </a:r>
            <a:r>
              <a:rPr lang="en-US" sz="2000" dirty="0" smtClean="0"/>
              <a:t>concepts based on target </a:t>
            </a:r>
            <a:r>
              <a:rPr lang="en-US" dirty="0"/>
              <a:t>(</a:t>
            </a:r>
            <a:r>
              <a:rPr lang="en-US" sz="1800" dirty="0"/>
              <a:t>ex. "What is the </a:t>
            </a:r>
            <a:r>
              <a:rPr lang="en-US" sz="1800" b="1" dirty="0"/>
              <a:t>division's</a:t>
            </a:r>
            <a:r>
              <a:rPr lang="en-US" sz="1800" dirty="0"/>
              <a:t> motto?" became "What is the 82nd Airborne Division motto?" </a:t>
            </a:r>
            <a:r>
              <a:rPr lang="en-US" sz="1800" dirty="0" smtClean="0"/>
              <a:t>)</a:t>
            </a:r>
          </a:p>
          <a:p>
            <a:r>
              <a:rPr lang="en-US" sz="2000" dirty="0"/>
              <a:t>Questions like </a:t>
            </a:r>
            <a:r>
              <a:rPr lang="en-US" sz="1800" dirty="0"/>
              <a:t>"How old was Thabo Mbeki when he was elected president?" given topic "Thabo Mbeki elected president of South Africa" </a:t>
            </a:r>
            <a:r>
              <a:rPr lang="en-US" sz="2000" dirty="0" smtClean="0"/>
              <a:t>remained as is</a:t>
            </a:r>
            <a:endParaRPr lang="en-US" dirty="0"/>
          </a:p>
          <a:p>
            <a:r>
              <a:rPr lang="en-US" sz="2000" dirty="0" smtClean="0"/>
              <a:t>When we arrived </a:t>
            </a:r>
            <a:r>
              <a:rPr lang="en-US" sz="2000" dirty="0"/>
              <a:t>at conclusion that question does not relate to topic well enough </a:t>
            </a:r>
            <a:r>
              <a:rPr lang="en-US" sz="1800" dirty="0" smtClean="0"/>
              <a:t>ex</a:t>
            </a:r>
            <a:r>
              <a:rPr lang="en-US" sz="1800" dirty="0"/>
              <a:t>. "How old was the dam?" under the topic "</a:t>
            </a:r>
            <a:r>
              <a:rPr lang="en-US" sz="1800" b="1" dirty="0"/>
              <a:t>Johnstown flood</a:t>
            </a:r>
            <a:r>
              <a:rPr lang="en-US" sz="1800" dirty="0"/>
              <a:t>" </a:t>
            </a:r>
            <a:r>
              <a:rPr lang="en-US" sz="2000" dirty="0"/>
              <a:t>we simply constructed a reformulations of original question and appended topic's text to each of </a:t>
            </a:r>
            <a:r>
              <a:rPr lang="en-US" sz="2000" dirty="0" smtClean="0"/>
              <a:t>them before searching</a:t>
            </a:r>
            <a:endParaRPr lang="en-US" sz="2000" dirty="0"/>
          </a:p>
        </p:txBody>
      </p:sp>
    </p:spTree>
    <p:extLst>
      <p:ext uri="{BB962C8B-B14F-4D97-AF65-F5344CB8AC3E}">
        <p14:creationId xmlns:p14="http://schemas.microsoft.com/office/powerpoint/2010/main" val="1411678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Improved</a:t>
            </a:r>
            <a:r>
              <a:rPr lang="en-US" dirty="0"/>
              <a:t> </a:t>
            </a:r>
            <a:r>
              <a:rPr lang="en-US" b="1" dirty="0"/>
              <a:t>Question </a:t>
            </a:r>
            <a:r>
              <a:rPr lang="en-US" b="1" dirty="0" smtClean="0"/>
              <a:t>Processing</a:t>
            </a:r>
            <a:br>
              <a:rPr lang="en-US" b="1" dirty="0" smtClean="0"/>
            </a:br>
            <a:r>
              <a:rPr lang="en-US" sz="3100" b="1" dirty="0" smtClean="0"/>
              <a:t>Classification</a:t>
            </a:r>
            <a:endParaRPr lang="en-US" sz="3100" dirty="0"/>
          </a:p>
        </p:txBody>
      </p:sp>
      <p:sp>
        <p:nvSpPr>
          <p:cNvPr id="3" name="Content Placeholder 2"/>
          <p:cNvSpPr>
            <a:spLocks noGrp="1"/>
          </p:cNvSpPr>
          <p:nvPr>
            <p:ph idx="1"/>
          </p:nvPr>
        </p:nvSpPr>
        <p:spPr/>
        <p:txBody>
          <a:bodyPr/>
          <a:lstStyle/>
          <a:p>
            <a:pPr lvl="1"/>
            <a:endParaRPr lang="en-US" dirty="0"/>
          </a:p>
          <a:p>
            <a:pPr lvl="1"/>
            <a:endParaRPr lang="en-US" dirty="0"/>
          </a:p>
        </p:txBody>
      </p:sp>
      <p:sp>
        <p:nvSpPr>
          <p:cNvPr id="4" name="Content Placeholder 2"/>
          <p:cNvSpPr txBox="1">
            <a:spLocks/>
          </p:cNvSpPr>
          <p:nvPr/>
        </p:nvSpPr>
        <p:spPr>
          <a:xfrm>
            <a:off x="457200" y="1524000"/>
            <a:ext cx="8229600" cy="49530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dirty="0" smtClean="0"/>
              <a:t>Software: Mallet</a:t>
            </a:r>
          </a:p>
          <a:p>
            <a:r>
              <a:rPr lang="en-US" sz="2000" dirty="0" smtClean="0"/>
              <a:t>Classification Algorithm: </a:t>
            </a:r>
            <a:r>
              <a:rPr lang="en-US" sz="2000" dirty="0" err="1" smtClean="0"/>
              <a:t>MaxEnt</a:t>
            </a:r>
            <a:endParaRPr lang="en-US" sz="2000" dirty="0"/>
          </a:p>
          <a:p>
            <a:r>
              <a:rPr lang="en-US" sz="2000" dirty="0" smtClean="0"/>
              <a:t>Features (inspired Li and Roth 2005)</a:t>
            </a:r>
          </a:p>
          <a:p>
            <a:pPr lvl="1"/>
            <a:r>
              <a:rPr lang="en-US" dirty="0" smtClean="0"/>
              <a:t>Named Entity Unigrams</a:t>
            </a:r>
          </a:p>
          <a:p>
            <a:pPr lvl="1"/>
            <a:r>
              <a:rPr lang="en-US" dirty="0" smtClean="0"/>
              <a:t>POS tags for every word</a:t>
            </a:r>
          </a:p>
          <a:p>
            <a:pPr lvl="1"/>
            <a:r>
              <a:rPr lang="en-US" dirty="0" smtClean="0"/>
              <a:t>Head of first NP after question word </a:t>
            </a:r>
          </a:p>
          <a:p>
            <a:pPr lvl="1"/>
            <a:r>
              <a:rPr lang="en-US" dirty="0" smtClean="0"/>
              <a:t>Head of first VP after question word </a:t>
            </a:r>
          </a:p>
          <a:p>
            <a:pPr lvl="1"/>
            <a:r>
              <a:rPr lang="en-US" dirty="0" smtClean="0"/>
              <a:t>Bigrams</a:t>
            </a:r>
          </a:p>
          <a:p>
            <a:pPr lvl="1"/>
            <a:endParaRPr lang="en-US" dirty="0" smtClean="0"/>
          </a:p>
          <a:p>
            <a:r>
              <a:rPr lang="en-US" sz="2000" dirty="0" smtClean="0"/>
              <a:t>Ex. 171.1 </a:t>
            </a:r>
            <a:r>
              <a:rPr lang="en-US" sz="2000" dirty="0" err="1"/>
              <a:t>NE_PERSON_Stephen</a:t>
            </a:r>
            <a:r>
              <a:rPr lang="en-US" sz="2000" dirty="0"/>
              <a:t> </a:t>
            </a:r>
            <a:r>
              <a:rPr lang="en-US" sz="2000" dirty="0" smtClean="0"/>
              <a:t>  </a:t>
            </a:r>
            <a:r>
              <a:rPr lang="en-US" sz="2000" dirty="0" err="1" smtClean="0"/>
              <a:t>NE_PERSON_Wynn</a:t>
            </a:r>
            <a:r>
              <a:rPr lang="en-US" sz="2000" dirty="0" smtClean="0"/>
              <a:t> </a:t>
            </a:r>
            <a:r>
              <a:rPr lang="en-US" sz="2000" dirty="0" err="1" smtClean="0"/>
              <a:t>WORDPOS_When_WRB</a:t>
            </a:r>
            <a:r>
              <a:rPr lang="en-US" sz="2000" dirty="0" smtClean="0"/>
              <a:t>   </a:t>
            </a:r>
            <a:r>
              <a:rPr lang="en-US" sz="2000" dirty="0" err="1"/>
              <a:t>WORDPOS_was_VBD</a:t>
            </a:r>
            <a:r>
              <a:rPr lang="en-US" sz="2000" dirty="0"/>
              <a:t> </a:t>
            </a:r>
            <a:r>
              <a:rPr lang="en-US" sz="2000" dirty="0" err="1" smtClean="0"/>
              <a:t>WORDPOS_Stephen_NNP</a:t>
            </a:r>
            <a:r>
              <a:rPr lang="en-US" sz="2000" dirty="0" smtClean="0"/>
              <a:t>   </a:t>
            </a:r>
            <a:r>
              <a:rPr lang="en-US" sz="2000" dirty="0" err="1"/>
              <a:t>WORDPOS_Wynn_NNP</a:t>
            </a:r>
            <a:r>
              <a:rPr lang="en-US" sz="2000" dirty="0"/>
              <a:t> </a:t>
            </a:r>
            <a:r>
              <a:rPr lang="en-US" sz="2000" dirty="0" err="1" smtClean="0"/>
              <a:t>WORDPOS_born_VBN</a:t>
            </a:r>
            <a:r>
              <a:rPr lang="en-US" sz="2000" dirty="0" smtClean="0"/>
              <a:t>   </a:t>
            </a:r>
            <a:r>
              <a:rPr lang="en-US" sz="2000" dirty="0"/>
              <a:t>WORDPOS</a:t>
            </a:r>
            <a:r>
              <a:rPr lang="en-US" sz="2000" dirty="0" smtClean="0"/>
              <a:t>_?_.   </a:t>
            </a:r>
            <a:r>
              <a:rPr lang="en-US" sz="2000" dirty="0" err="1"/>
              <a:t>NPHEAD_Stephen</a:t>
            </a:r>
            <a:r>
              <a:rPr lang="en-US" sz="2000" dirty="0"/>
              <a:t> </a:t>
            </a:r>
            <a:r>
              <a:rPr lang="en-US" sz="2000" dirty="0" err="1"/>
              <a:t>VPHEAD_born</a:t>
            </a:r>
            <a:r>
              <a:rPr lang="en-US" sz="2000" dirty="0"/>
              <a:t> </a:t>
            </a:r>
            <a:r>
              <a:rPr lang="en-US" sz="2000" dirty="0" smtClean="0"/>
              <a:t>  </a:t>
            </a:r>
            <a:r>
              <a:rPr lang="en-US" sz="2000" dirty="0" err="1" smtClean="0"/>
              <a:t>BG_When_was</a:t>
            </a:r>
            <a:r>
              <a:rPr lang="en-US" sz="2000" dirty="0" smtClean="0"/>
              <a:t>   </a:t>
            </a:r>
            <a:r>
              <a:rPr lang="en-US" sz="2000" dirty="0" err="1" smtClean="0"/>
              <a:t>BG_was_Stephen</a:t>
            </a:r>
            <a:r>
              <a:rPr lang="en-US" sz="2000" dirty="0" smtClean="0"/>
              <a:t> </a:t>
            </a:r>
            <a:r>
              <a:rPr lang="en-US" sz="2000" dirty="0" err="1" smtClean="0"/>
              <a:t>BG_Stephen_Wynn</a:t>
            </a:r>
            <a:r>
              <a:rPr lang="en-US" sz="2000" dirty="0" smtClean="0"/>
              <a:t>  </a:t>
            </a:r>
            <a:r>
              <a:rPr lang="en-US" sz="2000" dirty="0" err="1" smtClean="0"/>
              <a:t>BG_Wynn_born</a:t>
            </a:r>
            <a:r>
              <a:rPr lang="en-US" sz="2000" dirty="0"/>
              <a:t>? </a:t>
            </a:r>
            <a:endParaRPr lang="en-US" sz="2000" dirty="0" smtClean="0"/>
          </a:p>
          <a:p>
            <a:endParaRPr lang="en-US" sz="2000" dirty="0"/>
          </a:p>
        </p:txBody>
      </p:sp>
    </p:spTree>
    <p:extLst>
      <p:ext uri="{BB962C8B-B14F-4D97-AF65-F5344CB8AC3E}">
        <p14:creationId xmlns:p14="http://schemas.microsoft.com/office/powerpoint/2010/main" val="2299954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 Classification </a:t>
            </a:r>
            <a:r>
              <a:rPr lang="en-US" b="1" dirty="0" err="1" smtClean="0"/>
              <a:t>Resutlts</a:t>
            </a:r>
            <a:endParaRPr lang="en-US" dirty="0"/>
          </a:p>
        </p:txBody>
      </p:sp>
      <p:sp>
        <p:nvSpPr>
          <p:cNvPr id="3" name="Content Placeholder 2"/>
          <p:cNvSpPr>
            <a:spLocks noGrp="1"/>
          </p:cNvSpPr>
          <p:nvPr>
            <p:ph idx="1"/>
          </p:nvPr>
        </p:nvSpPr>
        <p:spPr>
          <a:xfrm>
            <a:off x="381000" y="1371600"/>
            <a:ext cx="8305800" cy="5105400"/>
          </a:xfrm>
        </p:spPr>
        <p:txBody>
          <a:bodyPr/>
          <a:lstStyle/>
          <a:p>
            <a:r>
              <a:rPr lang="en-US" dirty="0" smtClean="0"/>
              <a:t>Classified all </a:t>
            </a:r>
            <a:r>
              <a:rPr lang="en-US" dirty="0" smtClean="0"/>
              <a:t>questions using </a:t>
            </a:r>
            <a:r>
              <a:rPr lang="en-US" dirty="0" err="1" smtClean="0"/>
              <a:t>Li&amp;Roth</a:t>
            </a:r>
            <a:r>
              <a:rPr lang="en-US" dirty="0" smtClean="0"/>
              <a:t> taxonomy</a:t>
            </a:r>
            <a:endParaRPr lang="en-US" dirty="0" smtClean="0"/>
          </a:p>
          <a:p>
            <a:pPr lvl="1"/>
            <a:r>
              <a:rPr lang="en-US" dirty="0" smtClean="0"/>
              <a:t>Used training and testing </a:t>
            </a:r>
            <a:r>
              <a:rPr lang="en-US" dirty="0"/>
              <a:t>published by Li and Roth </a:t>
            </a:r>
            <a:r>
              <a:rPr lang="en-US" sz="1400" dirty="0"/>
              <a:t>(http://cogcomp.cs.illinois.edu/Data/QA/QC/)</a:t>
            </a:r>
            <a:endParaRPr lang="en-US" sz="1400" dirty="0" smtClean="0"/>
          </a:p>
          <a:p>
            <a:pPr lvl="1"/>
            <a:r>
              <a:rPr lang="en-US" dirty="0" smtClean="0"/>
              <a:t>Accuracy: .808</a:t>
            </a:r>
          </a:p>
          <a:p>
            <a:pPr lvl="1"/>
            <a:r>
              <a:rPr lang="en-US" dirty="0" smtClean="0"/>
              <a:t>Confusion matrix showed  errors were fairly evenly distributed over all classes</a:t>
            </a:r>
          </a:p>
          <a:p>
            <a:r>
              <a:rPr lang="en-US" dirty="0" smtClean="0"/>
              <a:t>Do we really care about all types of question?</a:t>
            </a:r>
          </a:p>
          <a:p>
            <a:pPr lvl="1"/>
            <a:r>
              <a:rPr lang="en-US" dirty="0" smtClean="0"/>
              <a:t>Limited to the following -----&gt;</a:t>
            </a:r>
          </a:p>
          <a:p>
            <a:pPr lvl="1"/>
            <a:r>
              <a:rPr lang="en-US" dirty="0" smtClean="0"/>
              <a:t>Everything else was “OTHER”</a:t>
            </a:r>
          </a:p>
          <a:p>
            <a:pPr lvl="1"/>
            <a:r>
              <a:rPr lang="en-US" dirty="0" smtClean="0"/>
              <a:t>Accuracy: .884</a:t>
            </a:r>
          </a:p>
          <a:p>
            <a:pPr lvl="1"/>
            <a:r>
              <a:rPr lang="en-US" dirty="0" smtClean="0"/>
              <a:t>Errors were fairly evenly </a:t>
            </a:r>
          </a:p>
          <a:p>
            <a:pPr marL="274320" lvl="1" indent="0">
              <a:buNone/>
            </a:pPr>
            <a:r>
              <a:rPr lang="en-US" dirty="0" smtClean="0"/>
              <a:t>   </a:t>
            </a:r>
            <a:r>
              <a:rPr lang="en-US" dirty="0" smtClean="0"/>
              <a:t>distributed among selected</a:t>
            </a:r>
          </a:p>
          <a:p>
            <a:pPr marL="274320" lvl="1" indent="0">
              <a:buNone/>
            </a:pPr>
            <a:r>
              <a:rPr lang="en-US" dirty="0"/>
              <a:t> </a:t>
            </a:r>
            <a:r>
              <a:rPr lang="en-US" dirty="0" smtClean="0"/>
              <a:t> </a:t>
            </a:r>
            <a:r>
              <a:rPr lang="en-US" dirty="0" smtClean="0"/>
              <a:t> classes</a:t>
            </a:r>
            <a:endParaRPr lang="en-US" dirty="0" smtClean="0"/>
          </a:p>
          <a:p>
            <a:pPr lvl="1"/>
            <a:endParaRPr lang="en-US" dirty="0"/>
          </a:p>
        </p:txBody>
      </p:sp>
      <p:sp>
        <p:nvSpPr>
          <p:cNvPr id="4" name="TextBox 3"/>
          <p:cNvSpPr txBox="1"/>
          <p:nvPr/>
        </p:nvSpPr>
        <p:spPr>
          <a:xfrm>
            <a:off x="4343400" y="3962400"/>
            <a:ext cx="6858000" cy="2308324"/>
          </a:xfrm>
          <a:prstGeom prst="rect">
            <a:avLst/>
          </a:prstGeom>
          <a:noFill/>
        </p:spPr>
        <p:txBody>
          <a:bodyPr wrap="square" rtlCol="0">
            <a:spAutoFit/>
          </a:bodyPr>
          <a:lstStyle/>
          <a:p>
            <a:r>
              <a:rPr lang="en-US" dirty="0" err="1"/>
              <a:t>ABBR:abb</a:t>
            </a:r>
            <a:endParaRPr lang="en-US" dirty="0"/>
          </a:p>
          <a:p>
            <a:r>
              <a:rPr lang="en-US" dirty="0" err="1"/>
              <a:t>ABBR:exp</a:t>
            </a:r>
            <a:r>
              <a:rPr lang="en-US" dirty="0"/>
              <a:t> </a:t>
            </a:r>
          </a:p>
          <a:p>
            <a:r>
              <a:rPr lang="en-US" dirty="0" err="1"/>
              <a:t>HUM:ind</a:t>
            </a:r>
            <a:r>
              <a:rPr lang="en-US" dirty="0"/>
              <a:t> </a:t>
            </a:r>
          </a:p>
          <a:p>
            <a:r>
              <a:rPr lang="en-US" dirty="0" err="1"/>
              <a:t>HUM:gr</a:t>
            </a:r>
            <a:r>
              <a:rPr lang="en-US" dirty="0"/>
              <a:t> </a:t>
            </a:r>
          </a:p>
          <a:p>
            <a:r>
              <a:rPr lang="en-US" dirty="0" err="1"/>
              <a:t>HUM:title</a:t>
            </a:r>
            <a:r>
              <a:rPr lang="en-US" dirty="0"/>
              <a:t> </a:t>
            </a:r>
          </a:p>
          <a:p>
            <a:r>
              <a:rPr lang="en-US" dirty="0" err="1"/>
              <a:t>HUM:ind</a:t>
            </a:r>
            <a:endParaRPr lang="en-US" dirty="0"/>
          </a:p>
          <a:p>
            <a:r>
              <a:rPr lang="en-US" dirty="0" err="1"/>
              <a:t>NUM:date</a:t>
            </a:r>
            <a:endParaRPr lang="en-US" dirty="0"/>
          </a:p>
          <a:p>
            <a:r>
              <a:rPr lang="en-US" dirty="0" err="1" smtClean="0"/>
              <a:t>NUM:count</a:t>
            </a:r>
            <a:endParaRPr lang="en-US" dirty="0"/>
          </a:p>
        </p:txBody>
      </p:sp>
      <p:sp>
        <p:nvSpPr>
          <p:cNvPr id="5" name="TextBox 4"/>
          <p:cNvSpPr txBox="1"/>
          <p:nvPr/>
        </p:nvSpPr>
        <p:spPr>
          <a:xfrm>
            <a:off x="5675636" y="3920966"/>
            <a:ext cx="1410964" cy="2708434"/>
          </a:xfrm>
          <a:prstGeom prst="rect">
            <a:avLst/>
          </a:prstGeom>
          <a:noFill/>
        </p:spPr>
        <p:txBody>
          <a:bodyPr wrap="none" rtlCol="0">
            <a:spAutoFit/>
          </a:bodyPr>
          <a:lstStyle/>
          <a:p>
            <a:r>
              <a:rPr lang="en-US" sz="1700" dirty="0" err="1"/>
              <a:t>NUM:code</a:t>
            </a:r>
            <a:endParaRPr lang="en-US" sz="1700" dirty="0"/>
          </a:p>
          <a:p>
            <a:r>
              <a:rPr lang="en-US" sz="1700" dirty="0" err="1"/>
              <a:t>NUM:money</a:t>
            </a:r>
            <a:endParaRPr lang="en-US" sz="1700" dirty="0"/>
          </a:p>
          <a:p>
            <a:r>
              <a:rPr lang="en-US" sz="1700" dirty="0" err="1"/>
              <a:t>NUM:perc</a:t>
            </a:r>
            <a:endParaRPr lang="en-US" sz="1700" dirty="0"/>
          </a:p>
          <a:p>
            <a:r>
              <a:rPr lang="en-US" sz="1700" dirty="0" err="1"/>
              <a:t>LOC:state</a:t>
            </a:r>
            <a:r>
              <a:rPr lang="en-US" sz="1700" dirty="0"/>
              <a:t> </a:t>
            </a:r>
          </a:p>
          <a:p>
            <a:r>
              <a:rPr lang="en-US" sz="1700" dirty="0" err="1"/>
              <a:t>LOC:city</a:t>
            </a:r>
            <a:endParaRPr lang="en-US" sz="1700" dirty="0"/>
          </a:p>
          <a:p>
            <a:r>
              <a:rPr lang="en-US" sz="1700" dirty="0" err="1"/>
              <a:t>LOC:other</a:t>
            </a:r>
            <a:endParaRPr lang="en-US" sz="1700" dirty="0"/>
          </a:p>
          <a:p>
            <a:r>
              <a:rPr lang="en-US" sz="1700" dirty="0" err="1"/>
              <a:t>LOC:country</a:t>
            </a:r>
            <a:endParaRPr lang="en-US" sz="1700" dirty="0"/>
          </a:p>
          <a:p>
            <a:r>
              <a:rPr lang="en-US" sz="1700" dirty="0" err="1"/>
              <a:t>LOC:mount</a:t>
            </a:r>
            <a:endParaRPr lang="en-US" sz="1700" dirty="0"/>
          </a:p>
          <a:p>
            <a:r>
              <a:rPr lang="en-US" sz="1700" dirty="0" err="1"/>
              <a:t>ENTY:color</a:t>
            </a:r>
            <a:endParaRPr lang="en-US" sz="1700" dirty="0"/>
          </a:p>
          <a:p>
            <a:endParaRPr lang="en-US" sz="1700" dirty="0"/>
          </a:p>
        </p:txBody>
      </p:sp>
      <p:sp>
        <p:nvSpPr>
          <p:cNvPr id="6" name="Rectangle 5"/>
          <p:cNvSpPr/>
          <p:nvPr/>
        </p:nvSpPr>
        <p:spPr>
          <a:xfrm>
            <a:off x="4419600" y="3886200"/>
            <a:ext cx="3276600" cy="26436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32393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 question classification experiments</a:t>
            </a:r>
            <a:endParaRPr lang="en-US" dirty="0"/>
          </a:p>
        </p:txBody>
      </p:sp>
      <p:sp>
        <p:nvSpPr>
          <p:cNvPr id="3" name="Content Placeholder 2"/>
          <p:cNvSpPr>
            <a:spLocks noGrp="1"/>
          </p:cNvSpPr>
          <p:nvPr>
            <p:ph idx="1"/>
          </p:nvPr>
        </p:nvSpPr>
        <p:spPr/>
        <p:txBody>
          <a:bodyPr>
            <a:normAutofit lnSpcReduction="10000"/>
          </a:bodyPr>
          <a:lstStyle/>
          <a:p>
            <a:pPr lvl="1"/>
            <a:r>
              <a:rPr lang="en-US" sz="2800" dirty="0"/>
              <a:t>w</a:t>
            </a:r>
            <a:r>
              <a:rPr lang="en-US" sz="2800" dirty="0" smtClean="0"/>
              <a:t>hich </a:t>
            </a:r>
            <a:r>
              <a:rPr lang="en-US" sz="2800" dirty="0" smtClean="0"/>
              <a:t>features were most helpful</a:t>
            </a:r>
            <a:r>
              <a:rPr lang="en-US" sz="2800" dirty="0" smtClean="0"/>
              <a:t>?</a:t>
            </a:r>
          </a:p>
          <a:p>
            <a:pPr lvl="1"/>
            <a:r>
              <a:rPr lang="en-US" sz="2800" dirty="0"/>
              <a:t>d</a:t>
            </a:r>
            <a:r>
              <a:rPr lang="en-US" sz="2800" dirty="0" smtClean="0"/>
              <a:t>oes pre-processing like tokenization, </a:t>
            </a:r>
            <a:r>
              <a:rPr lang="en-US" sz="2800" dirty="0" err="1" smtClean="0"/>
              <a:t>toLowercase</a:t>
            </a:r>
            <a:r>
              <a:rPr lang="en-US" sz="2800" dirty="0" smtClean="0"/>
              <a:t>, stemming help?</a:t>
            </a:r>
            <a:endParaRPr lang="en-US" sz="2800" dirty="0" smtClean="0"/>
          </a:p>
          <a:p>
            <a:pPr marL="274320" lvl="1" indent="0">
              <a:buNone/>
            </a:pPr>
            <a:r>
              <a:rPr lang="en-US" sz="2800" dirty="0" smtClean="0"/>
              <a:t>We </a:t>
            </a:r>
            <a:r>
              <a:rPr lang="en-US" sz="2800" dirty="0"/>
              <a:t>got state-of-the art </a:t>
            </a:r>
            <a:r>
              <a:rPr lang="en-US" sz="2800" b="1" dirty="0"/>
              <a:t>accuracy</a:t>
            </a:r>
            <a:r>
              <a:rPr lang="en-US" sz="2800" dirty="0"/>
              <a:t> on Li and Roth test set, that leads us to believe the </a:t>
            </a:r>
            <a:r>
              <a:rPr lang="en-US" sz="2800" dirty="0" err="1"/>
              <a:t>perf</a:t>
            </a:r>
            <a:r>
              <a:rPr lang="en-US" sz="2800" dirty="0"/>
              <a:t> will be similar on our TRAC </a:t>
            </a:r>
            <a:r>
              <a:rPr lang="en-US" sz="2800" dirty="0" smtClean="0"/>
              <a:t>set for classes we are mostly interested in</a:t>
            </a:r>
          </a:p>
          <a:p>
            <a:pPr marL="274320" lvl="1" indent="0">
              <a:buNone/>
            </a:pPr>
            <a:r>
              <a:rPr lang="en-US" sz="2800" dirty="0" smtClean="0"/>
              <a:t>We </a:t>
            </a:r>
            <a:r>
              <a:rPr lang="en-US" sz="2800" dirty="0"/>
              <a:t>can easily </a:t>
            </a:r>
            <a:r>
              <a:rPr lang="en-US" sz="2800" b="1" dirty="0" smtClean="0"/>
              <a:t>re-train </a:t>
            </a:r>
            <a:r>
              <a:rPr lang="en-US" sz="2800" b="1" dirty="0"/>
              <a:t>classifier model </a:t>
            </a:r>
            <a:r>
              <a:rPr lang="en-US" sz="2800" dirty="0"/>
              <a:t>to incorporate more classes like </a:t>
            </a:r>
            <a:r>
              <a:rPr lang="en-US" sz="2400" dirty="0" err="1" smtClean="0"/>
              <a:t>ENTITY</a:t>
            </a:r>
            <a:r>
              <a:rPr lang="en-US" sz="2800" dirty="0" err="1" smtClean="0"/>
              <a:t>:food</a:t>
            </a:r>
            <a:r>
              <a:rPr lang="en-US" sz="2800" dirty="0"/>
              <a:t>, </a:t>
            </a:r>
            <a:r>
              <a:rPr lang="en-US" sz="2400" dirty="0" err="1"/>
              <a:t>ENTITY</a:t>
            </a:r>
            <a:r>
              <a:rPr lang="en-US" sz="2800" dirty="0" err="1" smtClean="0"/>
              <a:t>:body</a:t>
            </a:r>
            <a:r>
              <a:rPr lang="en-US" sz="2800" dirty="0" smtClean="0"/>
              <a:t> </a:t>
            </a:r>
            <a:r>
              <a:rPr lang="en-US" sz="2800" dirty="0"/>
              <a:t>and </a:t>
            </a:r>
            <a:r>
              <a:rPr lang="en-US" sz="2400" dirty="0" err="1"/>
              <a:t>ENTITY</a:t>
            </a:r>
            <a:r>
              <a:rPr lang="en-US" sz="2800" dirty="0" err="1" smtClean="0"/>
              <a:t>:animal</a:t>
            </a:r>
            <a:r>
              <a:rPr lang="en-US" sz="2800" dirty="0" smtClean="0"/>
              <a:t> to use this data during answer extraction stage</a:t>
            </a:r>
          </a:p>
          <a:p>
            <a:pPr marL="274320" lvl="1" indent="0">
              <a:buNone/>
            </a:pPr>
            <a:endParaRPr lang="en-US" dirty="0"/>
          </a:p>
          <a:p>
            <a:pPr lvl="1"/>
            <a:endParaRPr lang="en-US" dirty="0" smtClean="0"/>
          </a:p>
        </p:txBody>
      </p:sp>
    </p:spTree>
    <p:extLst>
      <p:ext uri="{BB962C8B-B14F-4D97-AF65-F5344CB8AC3E}">
        <p14:creationId xmlns:p14="http://schemas.microsoft.com/office/powerpoint/2010/main" val="2893750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Improved</a:t>
            </a:r>
            <a:r>
              <a:rPr lang="en-US" dirty="0"/>
              <a:t> </a:t>
            </a:r>
            <a:r>
              <a:rPr lang="en-US" b="1" dirty="0" smtClean="0"/>
              <a:t>Web Search</a:t>
            </a:r>
            <a:br>
              <a:rPr lang="en-US" b="1" dirty="0" smtClean="0"/>
            </a:br>
            <a:r>
              <a:rPr lang="en-US" sz="2700" b="1" dirty="0" smtClean="0"/>
              <a:t>Web results filtering based on question class</a:t>
            </a:r>
            <a:endParaRPr lang="en-US" sz="2700" dirty="0"/>
          </a:p>
        </p:txBody>
      </p:sp>
      <p:sp>
        <p:nvSpPr>
          <p:cNvPr id="3" name="Content Placeholder 2"/>
          <p:cNvSpPr>
            <a:spLocks noGrp="1"/>
          </p:cNvSpPr>
          <p:nvPr>
            <p:ph idx="1"/>
          </p:nvPr>
        </p:nvSpPr>
        <p:spPr>
          <a:xfrm>
            <a:off x="152400" y="1524000"/>
            <a:ext cx="8534400" cy="5410200"/>
          </a:xfrm>
        </p:spPr>
        <p:txBody>
          <a:bodyPr>
            <a:normAutofit fontScale="40000" lnSpcReduction="20000"/>
          </a:bodyPr>
          <a:lstStyle/>
          <a:p>
            <a:pPr lvl="1"/>
            <a:endParaRPr lang="en-US" dirty="0"/>
          </a:p>
          <a:p>
            <a:pPr lvl="1"/>
            <a:endParaRPr lang="en-US" dirty="0"/>
          </a:p>
          <a:p>
            <a:pPr marL="274320" lvl="1" indent="0">
              <a:buNone/>
            </a:pPr>
            <a:r>
              <a:rPr lang="en-US" sz="7400" dirty="0" smtClean="0"/>
              <a:t>Filtering of web-passages: </a:t>
            </a:r>
            <a:r>
              <a:rPr lang="en-US" sz="3500" dirty="0" err="1" smtClean="0"/>
              <a:t>NUM:date</a:t>
            </a:r>
            <a:r>
              <a:rPr lang="en-US" sz="3500" dirty="0" smtClean="0"/>
              <a:t>, </a:t>
            </a:r>
            <a:r>
              <a:rPr lang="en-US" sz="3500" dirty="0" err="1" smtClean="0"/>
              <a:t>HUM:ind</a:t>
            </a:r>
            <a:r>
              <a:rPr lang="en-US" sz="3500" dirty="0" smtClean="0"/>
              <a:t>, </a:t>
            </a:r>
            <a:r>
              <a:rPr lang="en-US" sz="3500" dirty="0" err="1" smtClean="0"/>
              <a:t>HUM:title</a:t>
            </a:r>
            <a:r>
              <a:rPr lang="en-US" sz="3500" dirty="0" smtClean="0"/>
              <a:t>, </a:t>
            </a:r>
            <a:r>
              <a:rPr lang="en-US" sz="3500" dirty="0" err="1" smtClean="0"/>
              <a:t>NUM:money</a:t>
            </a:r>
            <a:r>
              <a:rPr lang="en-US" sz="3500" dirty="0" smtClean="0"/>
              <a:t>, </a:t>
            </a:r>
            <a:r>
              <a:rPr lang="en-US" sz="3500" dirty="0" err="1" smtClean="0"/>
              <a:t>HUM:gr</a:t>
            </a:r>
            <a:r>
              <a:rPr lang="en-US" sz="3500" dirty="0" smtClean="0"/>
              <a:t>, </a:t>
            </a:r>
            <a:r>
              <a:rPr lang="en-US" sz="3500" dirty="0" err="1" smtClean="0"/>
              <a:t>ABBR:abb</a:t>
            </a:r>
            <a:r>
              <a:rPr lang="en-US" sz="3500" dirty="0" smtClean="0"/>
              <a:t>, </a:t>
            </a:r>
            <a:r>
              <a:rPr lang="en-US" sz="3500" dirty="0" err="1" smtClean="0"/>
              <a:t>NUM:perc</a:t>
            </a:r>
            <a:r>
              <a:rPr lang="en-US" sz="3500" dirty="0"/>
              <a:t>, </a:t>
            </a:r>
            <a:r>
              <a:rPr lang="en-US" sz="3500" dirty="0" err="1" smtClean="0"/>
              <a:t>LOC:other</a:t>
            </a:r>
            <a:r>
              <a:rPr lang="en-US" sz="3500" dirty="0"/>
              <a:t>, </a:t>
            </a:r>
            <a:r>
              <a:rPr lang="en-US" sz="3500" dirty="0" err="1" smtClean="0"/>
              <a:t>LOC:state</a:t>
            </a:r>
            <a:r>
              <a:rPr lang="en-US" sz="3500" dirty="0"/>
              <a:t>, </a:t>
            </a:r>
            <a:r>
              <a:rPr lang="en-US" sz="3500" dirty="0" err="1" smtClean="0"/>
              <a:t>LOC:country</a:t>
            </a:r>
            <a:r>
              <a:rPr lang="en-US" sz="3500" dirty="0"/>
              <a:t>, </a:t>
            </a:r>
            <a:r>
              <a:rPr lang="en-US" sz="3500" dirty="0" err="1" smtClean="0"/>
              <a:t>LOC:city</a:t>
            </a:r>
            <a:endParaRPr lang="en-US" sz="3500" dirty="0" smtClean="0"/>
          </a:p>
          <a:p>
            <a:pPr marL="274320" lvl="1" indent="0">
              <a:buNone/>
            </a:pPr>
            <a:endParaRPr lang="en-US" sz="3200" dirty="0" smtClean="0"/>
          </a:p>
          <a:p>
            <a:r>
              <a:rPr lang="en-US" sz="3200" dirty="0"/>
              <a:t>if (</a:t>
            </a:r>
            <a:r>
              <a:rPr lang="en-US" sz="3200" dirty="0" err="1"/>
              <a:t>className.equalsIgnoreCase</a:t>
            </a:r>
            <a:r>
              <a:rPr lang="en-US" sz="3200" b="1" dirty="0"/>
              <a:t>(</a:t>
            </a:r>
            <a:r>
              <a:rPr lang="en-US" sz="3200" b="1" dirty="0">
                <a:solidFill>
                  <a:srgbClr val="FF0000"/>
                </a:solidFill>
              </a:rPr>
              <a:t>"</a:t>
            </a:r>
            <a:r>
              <a:rPr lang="en-US" sz="3200" b="1" dirty="0" err="1">
                <a:solidFill>
                  <a:srgbClr val="FF0000"/>
                </a:solidFill>
              </a:rPr>
              <a:t>NUM:date</a:t>
            </a:r>
            <a:r>
              <a:rPr lang="en-US" sz="3200" b="1" dirty="0"/>
              <a:t>"))</a:t>
            </a:r>
          </a:p>
          <a:p>
            <a:r>
              <a:rPr lang="en-US" sz="3200" dirty="0"/>
              <a:t>{</a:t>
            </a:r>
          </a:p>
          <a:p>
            <a:r>
              <a:rPr lang="en-US" sz="3200" dirty="0"/>
              <a:t>List&lt;String&gt; </a:t>
            </a:r>
            <a:r>
              <a:rPr lang="en-US" sz="3200" dirty="0" err="1"/>
              <a:t>ll</a:t>
            </a:r>
            <a:r>
              <a:rPr lang="en-US" sz="3200" dirty="0"/>
              <a:t> = </a:t>
            </a:r>
            <a:r>
              <a:rPr lang="en-US" sz="3200" b="1" dirty="0" err="1">
                <a:solidFill>
                  <a:schemeClr val="bg2">
                    <a:lumMod val="25000"/>
                  </a:schemeClr>
                </a:solidFill>
              </a:rPr>
              <a:t>stanfordNLP</a:t>
            </a:r>
            <a:r>
              <a:rPr lang="en-US" sz="3200" b="1" dirty="0" err="1">
                <a:solidFill>
                  <a:schemeClr val="bg2">
                    <a:lumMod val="10000"/>
                  </a:schemeClr>
                </a:solidFill>
              </a:rPr>
              <a:t>.</a:t>
            </a:r>
            <a:r>
              <a:rPr lang="en-US" sz="3200" dirty="0" err="1"/>
              <a:t>extractNamedEntities</a:t>
            </a:r>
            <a:r>
              <a:rPr lang="en-US" sz="3200" dirty="0"/>
              <a:t>(passage</a:t>
            </a:r>
            <a:r>
              <a:rPr lang="en-US" sz="3200" dirty="0" smtClean="0"/>
              <a:t>);//check if string contains named entities DATE_</a:t>
            </a:r>
            <a:endParaRPr lang="en-US" sz="3200" dirty="0"/>
          </a:p>
          <a:p>
            <a:r>
              <a:rPr lang="en-US" sz="3200" dirty="0"/>
              <a:t>for (String s : </a:t>
            </a:r>
            <a:r>
              <a:rPr lang="en-US" sz="3200" dirty="0" err="1"/>
              <a:t>ll</a:t>
            </a:r>
            <a:r>
              <a:rPr lang="en-US" sz="3200" dirty="0"/>
              <a:t>)</a:t>
            </a:r>
          </a:p>
          <a:p>
            <a:r>
              <a:rPr lang="en-US" sz="3200" dirty="0"/>
              <a:t>{</a:t>
            </a:r>
          </a:p>
          <a:p>
            <a:r>
              <a:rPr lang="en-US" sz="3200" dirty="0"/>
              <a:t>if (</a:t>
            </a:r>
            <a:r>
              <a:rPr lang="en-US" sz="3200" dirty="0" err="1"/>
              <a:t>s.startsWith</a:t>
            </a:r>
            <a:r>
              <a:rPr lang="en-US" sz="3200" b="1" dirty="0"/>
              <a:t>("</a:t>
            </a:r>
            <a:r>
              <a:rPr lang="en-US" sz="3200" b="1" dirty="0">
                <a:solidFill>
                  <a:srgbClr val="FF0000"/>
                </a:solidFill>
              </a:rPr>
              <a:t>DATE_"))</a:t>
            </a:r>
          </a:p>
          <a:p>
            <a:r>
              <a:rPr lang="en-US" sz="3200" dirty="0"/>
              <a:t>return true;</a:t>
            </a:r>
          </a:p>
          <a:p>
            <a:endParaRPr lang="en-US" sz="3200" dirty="0"/>
          </a:p>
          <a:p>
            <a:r>
              <a:rPr lang="en-US" sz="3200" dirty="0" smtClean="0"/>
              <a:t>******</a:t>
            </a:r>
            <a:endParaRPr lang="en-US" sz="3200" b="1" dirty="0"/>
          </a:p>
          <a:p>
            <a:r>
              <a:rPr lang="en-US" sz="3200" dirty="0" smtClean="0"/>
              <a:t>else </a:t>
            </a:r>
            <a:r>
              <a:rPr lang="en-US" sz="3200" dirty="0"/>
              <a:t>if (</a:t>
            </a:r>
            <a:r>
              <a:rPr lang="en-US" sz="3200" dirty="0" err="1"/>
              <a:t>className.startsWith</a:t>
            </a:r>
            <a:r>
              <a:rPr lang="en-US" sz="3200" b="1" dirty="0">
                <a:solidFill>
                  <a:srgbClr val="FF0000"/>
                </a:solidFill>
              </a:rPr>
              <a:t>("LOC:"))</a:t>
            </a:r>
          </a:p>
          <a:p>
            <a:r>
              <a:rPr lang="en-US" sz="3200" dirty="0"/>
              <a:t>{</a:t>
            </a:r>
          </a:p>
          <a:p>
            <a:r>
              <a:rPr lang="en-US" sz="3200" dirty="0"/>
              <a:t>List&lt;String&gt; </a:t>
            </a:r>
            <a:r>
              <a:rPr lang="en-US" sz="3200" dirty="0" err="1"/>
              <a:t>ll</a:t>
            </a:r>
            <a:r>
              <a:rPr lang="en-US" sz="3200" dirty="0"/>
              <a:t> = </a:t>
            </a:r>
            <a:r>
              <a:rPr lang="en-US" sz="3200" b="1" dirty="0" err="1">
                <a:solidFill>
                  <a:schemeClr val="bg2">
                    <a:lumMod val="25000"/>
                  </a:schemeClr>
                </a:solidFill>
              </a:rPr>
              <a:t>stanfordNLP</a:t>
            </a:r>
            <a:r>
              <a:rPr lang="en-US" sz="3200" dirty="0" err="1"/>
              <a:t>.extractNamedEntities</a:t>
            </a:r>
            <a:r>
              <a:rPr lang="en-US" sz="3200" dirty="0"/>
              <a:t>(passage);</a:t>
            </a:r>
          </a:p>
          <a:p>
            <a:r>
              <a:rPr lang="en-US" sz="3200" dirty="0"/>
              <a:t>for (String s : </a:t>
            </a:r>
            <a:r>
              <a:rPr lang="en-US" sz="3200" dirty="0" err="1"/>
              <a:t>ll</a:t>
            </a:r>
            <a:r>
              <a:rPr lang="en-US" sz="3200" dirty="0"/>
              <a:t>)</a:t>
            </a:r>
          </a:p>
          <a:p>
            <a:r>
              <a:rPr lang="en-US" sz="3200" dirty="0"/>
              <a:t>{</a:t>
            </a:r>
          </a:p>
          <a:p>
            <a:r>
              <a:rPr lang="en-US" sz="3200" dirty="0"/>
              <a:t>if (</a:t>
            </a:r>
            <a:r>
              <a:rPr lang="en-US" sz="3200" dirty="0" err="1"/>
              <a:t>s.startsWith</a:t>
            </a:r>
            <a:r>
              <a:rPr lang="en-US" sz="3200" b="1" dirty="0">
                <a:solidFill>
                  <a:srgbClr val="FF0000"/>
                </a:solidFill>
              </a:rPr>
              <a:t>("LOCATION</a:t>
            </a:r>
            <a:r>
              <a:rPr lang="en-US" sz="3200" b="1" dirty="0" smtClean="0">
                <a:solidFill>
                  <a:srgbClr val="FF0000"/>
                </a:solidFill>
              </a:rPr>
              <a:t>_") </a:t>
            </a:r>
            <a:r>
              <a:rPr lang="en-US" sz="3200" dirty="0" smtClean="0"/>
              <a:t>|| </a:t>
            </a:r>
            <a:r>
              <a:rPr lang="en-US" sz="3200" dirty="0" err="1"/>
              <a:t>s.startsWith</a:t>
            </a:r>
            <a:r>
              <a:rPr lang="en-US" sz="3200" b="1" dirty="0"/>
              <a:t>("</a:t>
            </a:r>
            <a:r>
              <a:rPr lang="en-US" sz="3200" b="1" dirty="0">
                <a:solidFill>
                  <a:srgbClr val="FF0000"/>
                </a:solidFill>
              </a:rPr>
              <a:t>ORGANIZATION_")) </a:t>
            </a:r>
          </a:p>
          <a:p>
            <a:r>
              <a:rPr lang="en-US" sz="3200" dirty="0"/>
              <a:t>return true;</a:t>
            </a:r>
          </a:p>
          <a:p>
            <a:endParaRPr lang="en-US" sz="3200" dirty="0"/>
          </a:p>
          <a:p>
            <a:pPr lvl="1"/>
            <a:r>
              <a:rPr lang="en-US" sz="3200" dirty="0" err="1" smtClean="0"/>
              <a:t>etc</a:t>
            </a:r>
            <a:endParaRPr lang="en-US" sz="3200" dirty="0"/>
          </a:p>
        </p:txBody>
      </p:sp>
    </p:spTree>
    <p:extLst>
      <p:ext uri="{BB962C8B-B14F-4D97-AF65-F5344CB8AC3E}">
        <p14:creationId xmlns:p14="http://schemas.microsoft.com/office/powerpoint/2010/main" val="2799421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537</TotalTime>
  <Words>1246</Words>
  <Application>Microsoft Office PowerPoint</Application>
  <PresentationFormat>On-screen Show (4:3)</PresentationFormat>
  <Paragraphs>176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QA System</vt:lpstr>
      <vt:lpstr>Bug fixes / improvements</vt:lpstr>
      <vt:lpstr>Improved Question Processing Reformulation Improvements </vt:lpstr>
      <vt:lpstr>Improved Question Processing Question series</vt:lpstr>
      <vt:lpstr>Improved Question Processing</vt:lpstr>
      <vt:lpstr>Improved Question Processing Classification</vt:lpstr>
      <vt:lpstr>Question Classification Resutlts</vt:lpstr>
      <vt:lpstr>Future question classification experiments</vt:lpstr>
      <vt:lpstr>Improved Web Search Web results filtering based on question class</vt:lpstr>
      <vt:lpstr>Answer Extraction Improvements</vt:lpstr>
      <vt:lpstr>TODO: Filtering of Answer Candidates based on question class</vt:lpstr>
      <vt:lpstr>Results</vt:lpstr>
      <vt:lpstr>Issues</vt:lpstr>
      <vt:lpstr>Observations</vt:lpstr>
      <vt:lpstr>Observations</vt:lpstr>
      <vt:lpstr>Observations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dc:creator>
  <cp:lastModifiedBy>Alena</cp:lastModifiedBy>
  <cp:revision>49</cp:revision>
  <dcterms:created xsi:type="dcterms:W3CDTF">2013-04-22T03:49:00Z</dcterms:created>
  <dcterms:modified xsi:type="dcterms:W3CDTF">2013-05-14T05:47:14Z</dcterms:modified>
</cp:coreProperties>
</file>