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321" r:id="rId5"/>
    <p:sldId id="326" r:id="rId6"/>
    <p:sldId id="327" r:id="rId7"/>
    <p:sldId id="328" r:id="rId8"/>
    <p:sldId id="329" r:id="rId9"/>
    <p:sldId id="322" r:id="rId10"/>
    <p:sldId id="330" r:id="rId11"/>
    <p:sldId id="331" r:id="rId12"/>
    <p:sldId id="332" r:id="rId13"/>
    <p:sldId id="333" r:id="rId14"/>
    <p:sldId id="334" r:id="rId15"/>
    <p:sldId id="259" r:id="rId16"/>
    <p:sldId id="260" r:id="rId17"/>
    <p:sldId id="261" r:id="rId18"/>
    <p:sldId id="262" r:id="rId19"/>
    <p:sldId id="263" r:id="rId20"/>
    <p:sldId id="323" r:id="rId21"/>
    <p:sldId id="324" r:id="rId22"/>
    <p:sldId id="325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88" r:id="rId37"/>
    <p:sldId id="289" r:id="rId38"/>
    <p:sldId id="277" r:id="rId39"/>
    <p:sldId id="290" r:id="rId40"/>
    <p:sldId id="278" r:id="rId41"/>
    <p:sldId id="291" r:id="rId42"/>
    <p:sldId id="292" r:id="rId43"/>
    <p:sldId id="293" r:id="rId44"/>
    <p:sldId id="294" r:id="rId45"/>
    <p:sldId id="280" r:id="rId46"/>
    <p:sldId id="295" r:id="rId47"/>
    <p:sldId id="296" r:id="rId48"/>
    <p:sldId id="297" r:id="rId49"/>
    <p:sldId id="279" r:id="rId50"/>
    <p:sldId id="298" r:id="rId51"/>
    <p:sldId id="299" r:id="rId52"/>
    <p:sldId id="300" r:id="rId53"/>
    <p:sldId id="281" r:id="rId54"/>
    <p:sldId id="301" r:id="rId55"/>
    <p:sldId id="302" r:id="rId56"/>
    <p:sldId id="303" r:id="rId57"/>
    <p:sldId id="304" r:id="rId58"/>
    <p:sldId id="282" r:id="rId59"/>
    <p:sldId id="305" r:id="rId60"/>
    <p:sldId id="306" r:id="rId61"/>
    <p:sldId id="307" r:id="rId62"/>
    <p:sldId id="308" r:id="rId63"/>
    <p:sldId id="309" r:id="rId64"/>
    <p:sldId id="283" r:id="rId65"/>
    <p:sldId id="284" r:id="rId66"/>
    <p:sldId id="310" r:id="rId67"/>
    <p:sldId id="311" r:id="rId68"/>
    <p:sldId id="312" r:id="rId69"/>
    <p:sldId id="285" r:id="rId70"/>
    <p:sldId id="286" r:id="rId71"/>
    <p:sldId id="313" r:id="rId72"/>
    <p:sldId id="314" r:id="rId73"/>
    <p:sldId id="315" r:id="rId74"/>
    <p:sldId id="287" r:id="rId75"/>
    <p:sldId id="316" r:id="rId76"/>
    <p:sldId id="317" r:id="rId77"/>
    <p:sldId id="318" r:id="rId78"/>
    <p:sldId id="319" r:id="rId79"/>
    <p:sldId id="320" r:id="rId8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AA7E11-FFFD-2D47-9908-66B775A0D57C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B63F5D4-FAD5-8048-AB66-7DB6D0B22A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440" y="1523999"/>
            <a:ext cx="7425111" cy="1724867"/>
          </a:xfrm>
        </p:spPr>
        <p:txBody>
          <a:bodyPr/>
          <a:lstStyle/>
          <a:p>
            <a:r>
              <a:rPr lang="en-US" dirty="0" smtClean="0"/>
              <a:t>Question Processing: </a:t>
            </a:r>
            <a:br>
              <a:rPr lang="en-US" dirty="0" smtClean="0"/>
            </a:br>
            <a:r>
              <a:rPr lang="en-US" dirty="0" smtClean="0"/>
              <a:t>Formulation &amp; 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64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categorization: </a:t>
            </a:r>
          </a:p>
          <a:p>
            <a:pPr lvl="1"/>
            <a:r>
              <a:rPr lang="en-US" dirty="0" smtClean="0"/>
              <a:t>Nominal, numerical, temporal</a:t>
            </a:r>
          </a:p>
          <a:p>
            <a:pPr lvl="1"/>
            <a:r>
              <a:rPr lang="en-US" dirty="0" smtClean="0"/>
              <a:t>Hypothesis: Simplicity </a:t>
            </a:r>
            <a:r>
              <a:rPr lang="en-US" dirty="0" smtClean="0">
                <a:sym typeface="Wingdings"/>
              </a:rPr>
              <a:t> High accuracy	</a:t>
            </a:r>
          </a:p>
          <a:p>
            <a:pPr lvl="2"/>
            <a:r>
              <a:rPr lang="en-US" dirty="0" smtClean="0">
                <a:sym typeface="Wingdings"/>
              </a:rPr>
              <a:t>Also avoids complex training, ontology design</a:t>
            </a:r>
          </a:p>
          <a:p>
            <a:r>
              <a:rPr lang="en-US" dirty="0" smtClean="0">
                <a:sym typeface="Wingdings"/>
              </a:rPr>
              <a:t>Parsing used in two ways:</a:t>
            </a:r>
          </a:p>
          <a:p>
            <a:pPr lvl="1"/>
            <a:r>
              <a:rPr lang="en-US" dirty="0" smtClean="0">
                <a:sym typeface="Wingdings"/>
              </a:rPr>
              <a:t>Constituent parser extracts </a:t>
            </a:r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-phrases:	</a:t>
            </a:r>
          </a:p>
          <a:p>
            <a:pPr lvl="2"/>
            <a:r>
              <a:rPr lang="en-US" dirty="0" smtClean="0">
                <a:sym typeface="Wingdings"/>
              </a:rPr>
              <a:t>e.g. </a:t>
            </a:r>
            <a:r>
              <a:rPr lang="en-US" dirty="0" err="1" smtClean="0">
                <a:sym typeface="Wingdings"/>
              </a:rPr>
              <a:t>wh-adj</a:t>
            </a:r>
            <a:r>
              <a:rPr lang="en-US" dirty="0" smtClean="0">
                <a:sym typeface="Wingdings"/>
              </a:rPr>
              <a:t>: how many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5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categorization: </a:t>
            </a:r>
          </a:p>
          <a:p>
            <a:pPr lvl="1"/>
            <a:r>
              <a:rPr lang="en-US" dirty="0" smtClean="0"/>
              <a:t>Nominal, numerical, temporal</a:t>
            </a:r>
          </a:p>
          <a:p>
            <a:pPr lvl="1"/>
            <a:r>
              <a:rPr lang="en-US" dirty="0" smtClean="0"/>
              <a:t>Hypothesis: Simplicity </a:t>
            </a:r>
            <a:r>
              <a:rPr lang="en-US" dirty="0" smtClean="0">
                <a:sym typeface="Wingdings"/>
              </a:rPr>
              <a:t> High accuracy	</a:t>
            </a:r>
          </a:p>
          <a:p>
            <a:pPr lvl="2"/>
            <a:r>
              <a:rPr lang="en-US" dirty="0" smtClean="0">
                <a:sym typeface="Wingdings"/>
              </a:rPr>
              <a:t>Also avoids complex training, ontology design</a:t>
            </a:r>
          </a:p>
          <a:p>
            <a:r>
              <a:rPr lang="en-US" dirty="0" smtClean="0">
                <a:sym typeface="Wingdings"/>
              </a:rPr>
              <a:t>Parsing used in two ways:</a:t>
            </a:r>
          </a:p>
          <a:p>
            <a:pPr lvl="1"/>
            <a:r>
              <a:rPr lang="en-US" dirty="0" smtClean="0">
                <a:sym typeface="Wingdings"/>
              </a:rPr>
              <a:t>Constituent parser extracts </a:t>
            </a:r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-phrases:	</a:t>
            </a:r>
          </a:p>
          <a:p>
            <a:pPr lvl="2"/>
            <a:r>
              <a:rPr lang="en-US" dirty="0" smtClean="0">
                <a:sym typeface="Wingdings"/>
              </a:rPr>
              <a:t>e.g. </a:t>
            </a:r>
            <a:r>
              <a:rPr lang="en-US" dirty="0" err="1" smtClean="0">
                <a:sym typeface="Wingdings"/>
              </a:rPr>
              <a:t>wh-adj</a:t>
            </a:r>
            <a:r>
              <a:rPr lang="en-US" dirty="0" smtClean="0">
                <a:sym typeface="Wingdings"/>
              </a:rPr>
              <a:t>: how many  numerical; </a:t>
            </a:r>
            <a:r>
              <a:rPr lang="en-US" dirty="0" err="1" smtClean="0">
                <a:sym typeface="Wingdings"/>
              </a:rPr>
              <a:t>wh-adv</a:t>
            </a:r>
            <a:r>
              <a:rPr lang="en-US" dirty="0" smtClean="0">
                <a:sym typeface="Wingdings"/>
              </a:rPr>
              <a:t>: when, where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4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categorization: </a:t>
            </a:r>
          </a:p>
          <a:p>
            <a:pPr lvl="1"/>
            <a:r>
              <a:rPr lang="en-US" dirty="0" smtClean="0"/>
              <a:t>Nominal, numerical, temporal</a:t>
            </a:r>
          </a:p>
          <a:p>
            <a:pPr lvl="1"/>
            <a:r>
              <a:rPr lang="en-US" dirty="0" smtClean="0"/>
              <a:t>Hypothesis: Simplicity </a:t>
            </a:r>
            <a:r>
              <a:rPr lang="en-US" dirty="0" smtClean="0">
                <a:sym typeface="Wingdings"/>
              </a:rPr>
              <a:t> High accuracy	</a:t>
            </a:r>
          </a:p>
          <a:p>
            <a:pPr lvl="2"/>
            <a:r>
              <a:rPr lang="en-US" dirty="0" smtClean="0">
                <a:sym typeface="Wingdings"/>
              </a:rPr>
              <a:t>Also avoids complex training, ontology design</a:t>
            </a:r>
          </a:p>
          <a:p>
            <a:r>
              <a:rPr lang="en-US" dirty="0" smtClean="0">
                <a:sym typeface="Wingdings"/>
              </a:rPr>
              <a:t>Parsing used in two ways:</a:t>
            </a:r>
          </a:p>
          <a:p>
            <a:pPr lvl="1"/>
            <a:r>
              <a:rPr lang="en-US" dirty="0" smtClean="0">
                <a:sym typeface="Wingdings"/>
              </a:rPr>
              <a:t>Constituent parser extracts </a:t>
            </a:r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-phrases:	</a:t>
            </a:r>
          </a:p>
          <a:p>
            <a:pPr lvl="2"/>
            <a:r>
              <a:rPr lang="en-US" dirty="0" smtClean="0">
                <a:sym typeface="Wingdings"/>
              </a:rPr>
              <a:t>e.g. </a:t>
            </a:r>
            <a:r>
              <a:rPr lang="en-US" dirty="0" err="1" smtClean="0">
                <a:sym typeface="Wingdings"/>
              </a:rPr>
              <a:t>wh-adj</a:t>
            </a:r>
            <a:r>
              <a:rPr lang="en-US" dirty="0" smtClean="0">
                <a:sym typeface="Wingdings"/>
              </a:rPr>
              <a:t>: how many  numerical; </a:t>
            </a:r>
            <a:r>
              <a:rPr lang="en-US" dirty="0" err="1" smtClean="0">
                <a:sym typeface="Wingdings"/>
              </a:rPr>
              <a:t>wh-adv</a:t>
            </a:r>
            <a:r>
              <a:rPr lang="en-US" dirty="0" smtClean="0">
                <a:sym typeface="Wingdings"/>
              </a:rPr>
              <a:t>: when, where</a:t>
            </a:r>
          </a:p>
          <a:p>
            <a:pPr lvl="2"/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-noun: type?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03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categorization: </a:t>
            </a:r>
          </a:p>
          <a:p>
            <a:pPr lvl="1"/>
            <a:r>
              <a:rPr lang="en-US" dirty="0" smtClean="0"/>
              <a:t>Nominal, numerical, temporal</a:t>
            </a:r>
          </a:p>
          <a:p>
            <a:pPr lvl="1"/>
            <a:r>
              <a:rPr lang="en-US" dirty="0" smtClean="0"/>
              <a:t>Hypothesis: Simplicity </a:t>
            </a:r>
            <a:r>
              <a:rPr lang="en-US" dirty="0" smtClean="0">
                <a:sym typeface="Wingdings"/>
              </a:rPr>
              <a:t> High accuracy	</a:t>
            </a:r>
          </a:p>
          <a:p>
            <a:pPr lvl="2"/>
            <a:r>
              <a:rPr lang="en-US" dirty="0" smtClean="0">
                <a:sym typeface="Wingdings"/>
              </a:rPr>
              <a:t>Also avoids complex training, ontology design</a:t>
            </a:r>
          </a:p>
          <a:p>
            <a:r>
              <a:rPr lang="en-US" dirty="0" smtClean="0">
                <a:sym typeface="Wingdings"/>
              </a:rPr>
              <a:t>Parsing used in two ways:</a:t>
            </a:r>
          </a:p>
          <a:p>
            <a:pPr lvl="1"/>
            <a:r>
              <a:rPr lang="en-US" dirty="0" smtClean="0">
                <a:sym typeface="Wingdings"/>
              </a:rPr>
              <a:t>Constituent parser extracts </a:t>
            </a:r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-phrases:	</a:t>
            </a:r>
          </a:p>
          <a:p>
            <a:pPr lvl="2"/>
            <a:r>
              <a:rPr lang="en-US" dirty="0" smtClean="0">
                <a:sym typeface="Wingdings"/>
              </a:rPr>
              <a:t>e.g. </a:t>
            </a:r>
            <a:r>
              <a:rPr lang="en-US" dirty="0" err="1" smtClean="0">
                <a:sym typeface="Wingdings"/>
              </a:rPr>
              <a:t>wh-adj</a:t>
            </a:r>
            <a:r>
              <a:rPr lang="en-US" dirty="0" smtClean="0">
                <a:sym typeface="Wingdings"/>
              </a:rPr>
              <a:t>: how many  numerical; </a:t>
            </a:r>
            <a:r>
              <a:rPr lang="en-US" dirty="0" err="1" smtClean="0">
                <a:sym typeface="Wingdings"/>
              </a:rPr>
              <a:t>wh-adv</a:t>
            </a:r>
            <a:r>
              <a:rPr lang="en-US" dirty="0" smtClean="0">
                <a:sym typeface="Wingdings"/>
              </a:rPr>
              <a:t>: when, where</a:t>
            </a:r>
          </a:p>
          <a:p>
            <a:pPr lvl="2"/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-noun: type? 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any</a:t>
            </a:r>
          </a:p>
          <a:p>
            <a:pPr lvl="3"/>
            <a:r>
              <a:rPr lang="en-US" dirty="0" smtClean="0">
                <a:sym typeface="Wingdings"/>
              </a:rPr>
              <a:t>what height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what time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what actor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8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categorization: </a:t>
            </a:r>
          </a:p>
          <a:p>
            <a:pPr lvl="1"/>
            <a:r>
              <a:rPr lang="en-US" dirty="0" smtClean="0"/>
              <a:t>Nominal, numerical, temporal</a:t>
            </a:r>
          </a:p>
          <a:p>
            <a:pPr lvl="1"/>
            <a:r>
              <a:rPr lang="en-US" dirty="0" smtClean="0"/>
              <a:t>Hypothesis: Simplicity </a:t>
            </a:r>
            <a:r>
              <a:rPr lang="en-US" dirty="0" smtClean="0">
                <a:sym typeface="Wingdings"/>
              </a:rPr>
              <a:t> High accuracy	</a:t>
            </a:r>
          </a:p>
          <a:p>
            <a:pPr lvl="2"/>
            <a:r>
              <a:rPr lang="en-US" dirty="0" smtClean="0">
                <a:sym typeface="Wingdings"/>
              </a:rPr>
              <a:t>Also avoids complex training, ontology design</a:t>
            </a:r>
          </a:p>
          <a:p>
            <a:r>
              <a:rPr lang="en-US" dirty="0" smtClean="0">
                <a:sym typeface="Wingdings"/>
              </a:rPr>
              <a:t>Parsing used in two ways:</a:t>
            </a:r>
          </a:p>
          <a:p>
            <a:pPr lvl="1"/>
            <a:r>
              <a:rPr lang="en-US" dirty="0" smtClean="0">
                <a:sym typeface="Wingdings"/>
              </a:rPr>
              <a:t>Constituent parser extracts </a:t>
            </a:r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-phrases:	</a:t>
            </a:r>
          </a:p>
          <a:p>
            <a:pPr lvl="2"/>
            <a:r>
              <a:rPr lang="en-US" dirty="0" smtClean="0">
                <a:sym typeface="Wingdings"/>
              </a:rPr>
              <a:t>e.g. </a:t>
            </a:r>
            <a:r>
              <a:rPr lang="en-US" dirty="0" err="1" smtClean="0">
                <a:sym typeface="Wingdings"/>
              </a:rPr>
              <a:t>wh-adj</a:t>
            </a:r>
            <a:r>
              <a:rPr lang="en-US" dirty="0" smtClean="0">
                <a:sym typeface="Wingdings"/>
              </a:rPr>
              <a:t>: how many  numerical; </a:t>
            </a:r>
            <a:r>
              <a:rPr lang="en-US" dirty="0" err="1" smtClean="0">
                <a:sym typeface="Wingdings"/>
              </a:rPr>
              <a:t>wh-adv</a:t>
            </a:r>
            <a:r>
              <a:rPr lang="en-US" dirty="0" smtClean="0">
                <a:sym typeface="Wingdings"/>
              </a:rPr>
              <a:t>: when, where</a:t>
            </a:r>
          </a:p>
          <a:p>
            <a:pPr lvl="2"/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-noun: type? 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any</a:t>
            </a:r>
          </a:p>
          <a:p>
            <a:pPr lvl="3"/>
            <a:r>
              <a:rPr lang="en-US" dirty="0" smtClean="0">
                <a:sym typeface="Wingdings"/>
              </a:rPr>
              <a:t>what height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what time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what actor</a:t>
            </a:r>
          </a:p>
          <a:p>
            <a:pPr lvl="1"/>
            <a:r>
              <a:rPr lang="en-US" dirty="0" smtClean="0">
                <a:sym typeface="Wingdings"/>
              </a:rPr>
              <a:t>Link parser identifies verb-object relation for </a:t>
            </a:r>
            <a:r>
              <a:rPr lang="en-US" dirty="0" err="1" smtClean="0">
                <a:sym typeface="Wingdings"/>
              </a:rPr>
              <a:t>wh</a:t>
            </a:r>
            <a:r>
              <a:rPr lang="en-US" dirty="0" smtClean="0">
                <a:sym typeface="Wingdings"/>
              </a:rPr>
              <a:t>-noun</a:t>
            </a:r>
          </a:p>
          <a:p>
            <a:pPr lvl="2"/>
            <a:r>
              <a:rPr lang="en-US" dirty="0" smtClean="0">
                <a:sym typeface="Wingdings"/>
              </a:rPr>
              <a:t>Uses </a:t>
            </a:r>
            <a:r>
              <a:rPr lang="en-US" dirty="0" err="1" smtClean="0">
                <a:sym typeface="Wingdings"/>
              </a:rPr>
              <a:t>WordNet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hypernyms</a:t>
            </a:r>
            <a:r>
              <a:rPr lang="en-US" dirty="0" smtClean="0">
                <a:sym typeface="Wingdings"/>
              </a:rPr>
              <a:t> to classify object, Q</a:t>
            </a:r>
          </a:p>
          <a:p>
            <a:pPr lvl="2"/>
            <a:endParaRPr lang="en-US" dirty="0" smtClean="0">
              <a:sym typeface="Wingdings"/>
            </a:endParaRP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00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</p:txBody>
      </p:sp>
    </p:spTree>
    <p:extLst>
      <p:ext uri="{BB962C8B-B14F-4D97-AF65-F5344CB8AC3E}">
        <p14:creationId xmlns:p14="http://schemas.microsoft.com/office/powerpoint/2010/main" val="93516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  <a:p>
            <a:pPr lvl="1"/>
            <a:r>
              <a:rPr lang="en-US" dirty="0" smtClean="0"/>
              <a:t>Example rules:</a:t>
            </a:r>
          </a:p>
          <a:p>
            <a:pPr lvl="2"/>
            <a:r>
              <a:rPr lang="en-US" dirty="0" smtClean="0"/>
              <a:t>Subject-auxiliary movement:</a:t>
            </a:r>
          </a:p>
          <a:p>
            <a:pPr lvl="3"/>
            <a:r>
              <a:rPr lang="en-US" dirty="0" smtClean="0"/>
              <a:t>Q: Who was the first American in space?</a:t>
            </a:r>
          </a:p>
        </p:txBody>
      </p:sp>
    </p:spTree>
    <p:extLst>
      <p:ext uri="{BB962C8B-B14F-4D97-AF65-F5344CB8AC3E}">
        <p14:creationId xmlns:p14="http://schemas.microsoft.com/office/powerpoint/2010/main" val="3749638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  <a:p>
            <a:pPr lvl="1"/>
            <a:r>
              <a:rPr lang="en-US" dirty="0" smtClean="0"/>
              <a:t>Example rules:</a:t>
            </a:r>
          </a:p>
          <a:p>
            <a:pPr lvl="2"/>
            <a:r>
              <a:rPr lang="en-US" dirty="0" smtClean="0"/>
              <a:t>Subject-auxiliary movement:</a:t>
            </a:r>
          </a:p>
          <a:p>
            <a:pPr lvl="3"/>
            <a:r>
              <a:rPr lang="en-US" dirty="0" smtClean="0"/>
              <a:t>Q: Who was the first American in space?</a:t>
            </a:r>
          </a:p>
          <a:p>
            <a:pPr lvl="3"/>
            <a:r>
              <a:rPr lang="en-US" dirty="0" smtClean="0"/>
              <a:t>Alt: was the first American…; the first American in space was</a:t>
            </a:r>
          </a:p>
          <a:p>
            <a:pPr lvl="2"/>
            <a:r>
              <a:rPr lang="en-US" dirty="0" smtClean="0"/>
              <a:t>Subject-verb movement:</a:t>
            </a:r>
          </a:p>
          <a:p>
            <a:pPr lvl="3"/>
            <a:r>
              <a:rPr lang="en-US" dirty="0" smtClean="0"/>
              <a:t>Who shot JFK?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74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  <a:p>
            <a:pPr lvl="1"/>
            <a:r>
              <a:rPr lang="en-US" dirty="0" smtClean="0"/>
              <a:t>Example rules:</a:t>
            </a:r>
          </a:p>
          <a:p>
            <a:pPr lvl="2"/>
            <a:r>
              <a:rPr lang="en-US" dirty="0" smtClean="0"/>
              <a:t>Subject-auxiliary movement:</a:t>
            </a:r>
          </a:p>
          <a:p>
            <a:pPr lvl="3"/>
            <a:r>
              <a:rPr lang="en-US" dirty="0" smtClean="0"/>
              <a:t>Q: Who was the first American in space?</a:t>
            </a:r>
          </a:p>
          <a:p>
            <a:pPr lvl="3"/>
            <a:r>
              <a:rPr lang="en-US" dirty="0" smtClean="0"/>
              <a:t>Alt: was the first American…; the first American in space was</a:t>
            </a:r>
          </a:p>
          <a:p>
            <a:pPr lvl="2"/>
            <a:r>
              <a:rPr lang="en-US" dirty="0" smtClean="0"/>
              <a:t>Subject-verb movement:</a:t>
            </a:r>
          </a:p>
          <a:p>
            <a:pPr lvl="3"/>
            <a:r>
              <a:rPr lang="en-US" dirty="0" smtClean="0"/>
              <a:t>Who shot JFK? =&gt; shot JFK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556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  <a:p>
            <a:pPr lvl="1"/>
            <a:r>
              <a:rPr lang="en-US" dirty="0" smtClean="0"/>
              <a:t>Example rules:</a:t>
            </a:r>
          </a:p>
          <a:p>
            <a:pPr lvl="2"/>
            <a:r>
              <a:rPr lang="en-US" dirty="0" smtClean="0"/>
              <a:t>Subject-auxiliary movement:</a:t>
            </a:r>
          </a:p>
          <a:p>
            <a:pPr lvl="3"/>
            <a:r>
              <a:rPr lang="en-US" dirty="0" smtClean="0"/>
              <a:t>Q: Who was the first American in space?</a:t>
            </a:r>
          </a:p>
          <a:p>
            <a:pPr lvl="3"/>
            <a:r>
              <a:rPr lang="en-US" dirty="0" smtClean="0"/>
              <a:t>Alt: was the first American…; the first American in space was</a:t>
            </a:r>
          </a:p>
          <a:p>
            <a:pPr lvl="2"/>
            <a:r>
              <a:rPr lang="en-US" dirty="0" smtClean="0"/>
              <a:t>Subject-verb movement:</a:t>
            </a:r>
          </a:p>
          <a:p>
            <a:pPr lvl="3"/>
            <a:r>
              <a:rPr lang="en-US" dirty="0" smtClean="0"/>
              <a:t>Who shot JFK? =&gt; shot JFK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788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Processing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MULDER (Kwok, </a:t>
            </a:r>
            <a:r>
              <a:rPr lang="en-US" dirty="0" err="1" smtClean="0"/>
              <a:t>Etzioni</a:t>
            </a:r>
            <a:r>
              <a:rPr lang="en-US" dirty="0" smtClean="0"/>
              <a:t>, &amp; Weld)</a:t>
            </a:r>
          </a:p>
          <a:p>
            <a:r>
              <a:rPr lang="en-US" dirty="0" smtClean="0"/>
              <a:t>Converts question to multiple search queries</a:t>
            </a:r>
          </a:p>
          <a:p>
            <a:pPr lvl="1"/>
            <a:r>
              <a:rPr lang="en-US" dirty="0" smtClean="0"/>
              <a:t>Forms which match target</a:t>
            </a:r>
          </a:p>
          <a:p>
            <a:pPr lvl="1"/>
            <a:r>
              <a:rPr lang="en-US" dirty="0" smtClean="0"/>
              <a:t>Vary specificity of query</a:t>
            </a:r>
          </a:p>
          <a:p>
            <a:pPr lvl="2"/>
            <a:r>
              <a:rPr lang="en-US" dirty="0" smtClean="0"/>
              <a:t>Most general bag of keywords</a:t>
            </a:r>
          </a:p>
          <a:p>
            <a:pPr lvl="2"/>
            <a:r>
              <a:rPr lang="en-US" dirty="0" smtClean="0"/>
              <a:t>Most specific partial/full phrases</a:t>
            </a:r>
          </a:p>
        </p:txBody>
      </p:sp>
    </p:spTree>
    <p:extLst>
      <p:ext uri="{BB962C8B-B14F-4D97-AF65-F5344CB8AC3E}">
        <p14:creationId xmlns:p14="http://schemas.microsoft.com/office/powerpoint/2010/main" val="546100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</a:t>
            </a:r>
            <a:br>
              <a:rPr lang="en-US" dirty="0" smtClean="0"/>
            </a:br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3620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WordNet</a:t>
            </a:r>
            <a:r>
              <a:rPr lang="en-US" dirty="0" smtClean="0"/>
              <a:t> Query Expansion</a:t>
            </a:r>
          </a:p>
          <a:p>
            <a:pPr lvl="1"/>
            <a:r>
              <a:rPr lang="en-US" dirty="0" smtClean="0"/>
              <a:t>Many lexical alternations: ‘How tall’ </a:t>
            </a:r>
            <a:r>
              <a:rPr lang="en-US" dirty="0" smtClean="0">
                <a:sym typeface="Wingdings"/>
              </a:rPr>
              <a:t> ‘The height is’</a:t>
            </a:r>
          </a:p>
          <a:p>
            <a:pPr lvl="1"/>
            <a:r>
              <a:rPr lang="en-US" dirty="0" smtClean="0"/>
              <a:t>Replace adjectives with corresponding ‘attribute noun’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18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</a:t>
            </a:r>
            <a:br>
              <a:rPr lang="en-US" dirty="0" smtClean="0"/>
            </a:br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3620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WordNet</a:t>
            </a:r>
            <a:r>
              <a:rPr lang="en-US" dirty="0" smtClean="0"/>
              <a:t> Query Expansion</a:t>
            </a:r>
          </a:p>
          <a:p>
            <a:pPr lvl="1"/>
            <a:r>
              <a:rPr lang="en-US" dirty="0" smtClean="0"/>
              <a:t>Many lexical alternations: ‘How tall’ </a:t>
            </a:r>
            <a:r>
              <a:rPr lang="en-US" dirty="0" smtClean="0">
                <a:sym typeface="Wingdings"/>
              </a:rPr>
              <a:t> ‘The height is’</a:t>
            </a:r>
          </a:p>
          <a:p>
            <a:pPr lvl="1"/>
            <a:r>
              <a:rPr lang="en-US" dirty="0" smtClean="0"/>
              <a:t>Replace adjectives with corresponding ‘attribute noun’</a:t>
            </a:r>
          </a:p>
          <a:p>
            <a:pPr lvl="1"/>
            <a:endParaRPr lang="en-US" dirty="0"/>
          </a:p>
          <a:p>
            <a:r>
              <a:rPr lang="en-US" dirty="0" smtClean="0"/>
              <a:t>Verb conversion:</a:t>
            </a:r>
          </a:p>
          <a:p>
            <a:pPr lvl="1"/>
            <a:r>
              <a:rPr lang="en-US" dirty="0" smtClean="0"/>
              <a:t>Morphological processing</a:t>
            </a:r>
          </a:p>
          <a:p>
            <a:pPr lvl="2"/>
            <a:r>
              <a:rPr lang="en-US" dirty="0" smtClean="0"/>
              <a:t>DO-AUX  …. V-INF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err="1" smtClean="0">
                <a:sym typeface="Wingdings"/>
              </a:rPr>
              <a:t>V+inflection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Generation via PC-KIMMO</a:t>
            </a:r>
          </a:p>
        </p:txBody>
      </p:sp>
    </p:spTree>
    <p:extLst>
      <p:ext uri="{BB962C8B-B14F-4D97-AF65-F5344CB8AC3E}">
        <p14:creationId xmlns:p14="http://schemas.microsoft.com/office/powerpoint/2010/main" val="1681031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</a:t>
            </a:r>
            <a:br>
              <a:rPr lang="en-US" dirty="0" smtClean="0"/>
            </a:br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3620" cy="4343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WordNet</a:t>
            </a:r>
            <a:r>
              <a:rPr lang="en-US" dirty="0" smtClean="0"/>
              <a:t> Query Expansion</a:t>
            </a:r>
          </a:p>
          <a:p>
            <a:pPr lvl="1"/>
            <a:r>
              <a:rPr lang="en-US" dirty="0" smtClean="0"/>
              <a:t>Many lexical alternations: ‘How tall’ </a:t>
            </a:r>
            <a:r>
              <a:rPr lang="en-US" dirty="0" smtClean="0">
                <a:sym typeface="Wingdings"/>
              </a:rPr>
              <a:t> ‘The height is’</a:t>
            </a:r>
          </a:p>
          <a:p>
            <a:pPr lvl="1"/>
            <a:r>
              <a:rPr lang="en-US" dirty="0" smtClean="0"/>
              <a:t>Replace adjectives with corresponding ‘attribute noun’</a:t>
            </a:r>
          </a:p>
          <a:p>
            <a:pPr lvl="1"/>
            <a:endParaRPr lang="en-US" dirty="0"/>
          </a:p>
          <a:p>
            <a:r>
              <a:rPr lang="en-US" dirty="0" smtClean="0"/>
              <a:t>Verb conversion:</a:t>
            </a:r>
          </a:p>
          <a:p>
            <a:pPr lvl="1"/>
            <a:r>
              <a:rPr lang="en-US" dirty="0" smtClean="0"/>
              <a:t>Morphological processing</a:t>
            </a:r>
          </a:p>
          <a:p>
            <a:pPr lvl="2"/>
            <a:r>
              <a:rPr lang="en-US" dirty="0" smtClean="0"/>
              <a:t>DO-AUX  …. V-INF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err="1" smtClean="0">
                <a:sym typeface="Wingdings"/>
              </a:rPr>
              <a:t>V+inflection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Generation via PC-KIMMO</a:t>
            </a:r>
          </a:p>
          <a:p>
            <a:r>
              <a:rPr lang="en-US" dirty="0" smtClean="0">
                <a:sym typeface="Wingdings"/>
              </a:rPr>
              <a:t>Query formulation contributes significantly </a:t>
            </a:r>
            <a:r>
              <a:rPr lang="en-US" smtClean="0">
                <a:sym typeface="Wingdings"/>
              </a:rPr>
              <a:t>to effectiveness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7719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approaches:</a:t>
            </a:r>
          </a:p>
          <a:p>
            <a:pPr lvl="2"/>
            <a:r>
              <a:rPr lang="en-US" dirty="0" smtClean="0"/>
              <a:t>Assume annotated query logs, annotated question sets, matched query/snippet pairs</a:t>
            </a:r>
          </a:p>
        </p:txBody>
      </p:sp>
    </p:spTree>
    <p:extLst>
      <p:ext uri="{BB962C8B-B14F-4D97-AF65-F5344CB8AC3E}">
        <p14:creationId xmlns:p14="http://schemas.microsoft.com/office/powerpoint/2010/main" val="3767851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approaches:</a:t>
            </a:r>
          </a:p>
          <a:p>
            <a:pPr lvl="2"/>
            <a:r>
              <a:rPr lang="en-US" dirty="0" smtClean="0"/>
              <a:t>Assume annotated query logs, annotated question sets, matched query/snippet pairs</a:t>
            </a:r>
          </a:p>
          <a:p>
            <a:pPr lvl="1"/>
            <a:r>
              <a:rPr lang="en-US" dirty="0" smtClean="0"/>
              <a:t>Learn question paraphrases (MSRA)</a:t>
            </a:r>
          </a:p>
          <a:p>
            <a:pPr lvl="2"/>
            <a:r>
              <a:rPr lang="en-US" dirty="0" smtClean="0"/>
              <a:t>Improve QA by setting question sites</a:t>
            </a:r>
          </a:p>
          <a:p>
            <a:pPr lvl="2"/>
            <a:r>
              <a:rPr lang="en-US" dirty="0" smtClean="0"/>
              <a:t>Improve search by generating alternate question forms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3693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approaches:</a:t>
            </a:r>
          </a:p>
          <a:p>
            <a:pPr lvl="2"/>
            <a:r>
              <a:rPr lang="en-US" dirty="0" smtClean="0"/>
              <a:t>Assume annotated query logs, annotated question sets, matched query/snippet pairs</a:t>
            </a:r>
          </a:p>
          <a:p>
            <a:pPr lvl="1"/>
            <a:r>
              <a:rPr lang="en-US" dirty="0" smtClean="0"/>
              <a:t>Learn question paraphrases (MSRA)</a:t>
            </a:r>
          </a:p>
          <a:p>
            <a:pPr lvl="2"/>
            <a:r>
              <a:rPr lang="en-US" dirty="0" smtClean="0"/>
              <a:t>Improve QA by setting question sites</a:t>
            </a:r>
          </a:p>
          <a:p>
            <a:pPr lvl="2"/>
            <a:r>
              <a:rPr lang="en-US" dirty="0" smtClean="0"/>
              <a:t>Improve search by generating alternate </a:t>
            </a:r>
            <a:r>
              <a:rPr lang="en-US" smtClean="0"/>
              <a:t>question forms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Question reformulation as machine translation</a:t>
            </a:r>
          </a:p>
          <a:p>
            <a:pPr lvl="2"/>
            <a:r>
              <a:rPr lang="en-US" dirty="0" smtClean="0"/>
              <a:t>Given question logs, click-through snippets</a:t>
            </a:r>
          </a:p>
          <a:p>
            <a:pPr lvl="3"/>
            <a:r>
              <a:rPr lang="en-US" dirty="0" smtClean="0"/>
              <a:t>Train machine learning model to transform Q -&gt; 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95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Improve matching by adding words with similar meaning/similar topic to query</a:t>
            </a:r>
          </a:p>
        </p:txBody>
      </p:sp>
    </p:spTree>
    <p:extLst>
      <p:ext uri="{BB962C8B-B14F-4D97-AF65-F5344CB8AC3E}">
        <p14:creationId xmlns:p14="http://schemas.microsoft.com/office/powerpoint/2010/main" val="2112519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Improve matching by adding words with similar meaning/similar topic to query</a:t>
            </a:r>
          </a:p>
          <a:p>
            <a:r>
              <a:rPr lang="en-US" dirty="0" smtClean="0"/>
              <a:t>Alternative strategies:</a:t>
            </a:r>
          </a:p>
          <a:p>
            <a:pPr lvl="1"/>
            <a:r>
              <a:rPr lang="en-US" dirty="0" smtClean="0"/>
              <a:t>Use fixed lexical resource 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2690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Improve matching by adding words with similar meaning/similar topic to query</a:t>
            </a:r>
          </a:p>
          <a:p>
            <a:r>
              <a:rPr lang="en-US" dirty="0" smtClean="0"/>
              <a:t>Alternative strategies:</a:t>
            </a:r>
          </a:p>
          <a:p>
            <a:pPr lvl="1"/>
            <a:r>
              <a:rPr lang="en-US" dirty="0" smtClean="0"/>
              <a:t>Use fixed lexical resource 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Use information from document collection</a:t>
            </a:r>
          </a:p>
          <a:p>
            <a:pPr lvl="2"/>
            <a:r>
              <a:rPr lang="en-US" dirty="0" smtClean="0"/>
              <a:t>Pseudo-relevance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88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Based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Information Retrieval settings, mixed history</a:t>
            </a:r>
          </a:p>
          <a:p>
            <a:pPr lvl="1"/>
            <a:r>
              <a:rPr lang="en-US" dirty="0" smtClean="0"/>
              <a:t>Helped, hurt, or no effect</a:t>
            </a:r>
          </a:p>
          <a:p>
            <a:pPr lvl="1"/>
            <a:r>
              <a:rPr lang="en-US" dirty="0" smtClean="0"/>
              <a:t>With long queries &amp; long documents, no/bad effect</a:t>
            </a:r>
          </a:p>
        </p:txBody>
      </p:sp>
    </p:spTree>
    <p:extLst>
      <p:ext uri="{BB962C8B-B14F-4D97-AF65-F5344CB8AC3E}">
        <p14:creationId xmlns:p14="http://schemas.microsoft.com/office/powerpoint/2010/main" val="138347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Processing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MULDER (Kwok, </a:t>
            </a:r>
            <a:r>
              <a:rPr lang="en-US" dirty="0" err="1" smtClean="0"/>
              <a:t>Etzioni</a:t>
            </a:r>
            <a:r>
              <a:rPr lang="en-US" dirty="0" smtClean="0"/>
              <a:t>, &amp; Weld)</a:t>
            </a:r>
          </a:p>
          <a:p>
            <a:r>
              <a:rPr lang="en-US" dirty="0" smtClean="0"/>
              <a:t>Converts question to multiple search queries</a:t>
            </a:r>
          </a:p>
          <a:p>
            <a:pPr lvl="1"/>
            <a:r>
              <a:rPr lang="en-US" dirty="0" smtClean="0"/>
              <a:t>Forms which match target</a:t>
            </a:r>
          </a:p>
          <a:p>
            <a:pPr lvl="1"/>
            <a:r>
              <a:rPr lang="en-US" dirty="0" smtClean="0"/>
              <a:t>Vary specificity of query</a:t>
            </a:r>
          </a:p>
          <a:p>
            <a:pPr lvl="2"/>
            <a:r>
              <a:rPr lang="en-US" dirty="0" smtClean="0"/>
              <a:t>Most general bag of keywords</a:t>
            </a:r>
          </a:p>
          <a:p>
            <a:pPr lvl="2"/>
            <a:r>
              <a:rPr lang="en-US" dirty="0" smtClean="0"/>
              <a:t>Most specific partial/full </a:t>
            </a:r>
            <a:r>
              <a:rPr lang="en-US" dirty="0" smtClean="0"/>
              <a:t>phrases</a:t>
            </a:r>
          </a:p>
          <a:p>
            <a:pPr lvl="1"/>
            <a:r>
              <a:rPr lang="en-US" dirty="0" smtClean="0"/>
              <a:t>Subsets 4 query forms on average</a:t>
            </a:r>
            <a:endParaRPr lang="en-US" dirty="0" smtClean="0"/>
          </a:p>
          <a:p>
            <a:r>
              <a:rPr lang="en-US" dirty="0" smtClean="0"/>
              <a:t>Employs full parsing augmented with morphology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67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Based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Information Retrieval settings, mixed history</a:t>
            </a:r>
          </a:p>
          <a:p>
            <a:pPr lvl="1"/>
            <a:r>
              <a:rPr lang="en-US" dirty="0" smtClean="0"/>
              <a:t>Helped, hurt, or no effect</a:t>
            </a:r>
          </a:p>
          <a:p>
            <a:pPr lvl="1"/>
            <a:r>
              <a:rPr lang="en-US" dirty="0" smtClean="0"/>
              <a:t>With long queries &amp; long documents, no/bad effect</a:t>
            </a:r>
          </a:p>
          <a:p>
            <a:r>
              <a:rPr lang="en-US" dirty="0" smtClean="0"/>
              <a:t>Some recent positive results on short queries</a:t>
            </a:r>
          </a:p>
          <a:p>
            <a:pPr lvl="2"/>
            <a:r>
              <a:rPr lang="en-US" dirty="0" smtClean="0"/>
              <a:t>E.g. Fang 2008</a:t>
            </a:r>
          </a:p>
          <a:p>
            <a:pPr lvl="1"/>
            <a:r>
              <a:rPr lang="en-US" dirty="0" smtClean="0"/>
              <a:t>Contrasts different </a:t>
            </a:r>
            <a:r>
              <a:rPr lang="en-US" dirty="0" err="1" smtClean="0"/>
              <a:t>WordNet</a:t>
            </a:r>
            <a:r>
              <a:rPr lang="en-US" dirty="0" smtClean="0"/>
              <a:t>, Thesaurus similarity</a:t>
            </a:r>
          </a:p>
          <a:p>
            <a:pPr lvl="1"/>
            <a:r>
              <a:rPr lang="en-US" dirty="0" smtClean="0"/>
              <a:t>Add semantically similar terms to query</a:t>
            </a:r>
          </a:p>
          <a:p>
            <a:pPr lvl="2"/>
            <a:r>
              <a:rPr lang="en-US" dirty="0" smtClean="0"/>
              <a:t>Additional weight factor based on similarity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34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048" cy="4343400"/>
          </a:xfrm>
        </p:spPr>
        <p:txBody>
          <a:bodyPr/>
          <a:lstStyle/>
          <a:p>
            <a:r>
              <a:rPr lang="en-US" dirty="0" smtClean="0"/>
              <a:t>Definition similarity: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def</a:t>
            </a: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Word overlap between glosses of all </a:t>
            </a:r>
            <a:r>
              <a:rPr lang="en-US" dirty="0" err="1" smtClean="0"/>
              <a:t>synsets</a:t>
            </a:r>
            <a:endParaRPr lang="en-US" dirty="0" smtClean="0"/>
          </a:p>
          <a:p>
            <a:pPr lvl="2"/>
            <a:r>
              <a:rPr lang="en-US" dirty="0" smtClean="0"/>
              <a:t>Divided by total numbers of words in all </a:t>
            </a:r>
            <a:r>
              <a:rPr lang="en-US" dirty="0" err="1" smtClean="0"/>
              <a:t>synsets</a:t>
            </a:r>
            <a:r>
              <a:rPr lang="en-US" dirty="0" smtClean="0"/>
              <a:t> glosses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68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048" cy="4343400"/>
          </a:xfrm>
        </p:spPr>
        <p:txBody>
          <a:bodyPr/>
          <a:lstStyle/>
          <a:p>
            <a:r>
              <a:rPr lang="en-US" dirty="0" smtClean="0"/>
              <a:t>Definition similarity: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def</a:t>
            </a: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Word overlap between glosses of all </a:t>
            </a:r>
            <a:r>
              <a:rPr lang="en-US" dirty="0" err="1" smtClean="0"/>
              <a:t>synsets</a:t>
            </a:r>
            <a:endParaRPr lang="en-US" dirty="0" smtClean="0"/>
          </a:p>
          <a:p>
            <a:pPr lvl="2"/>
            <a:r>
              <a:rPr lang="en-US" dirty="0" smtClean="0"/>
              <a:t>Divided by total numbers of words in all </a:t>
            </a:r>
            <a:r>
              <a:rPr lang="en-US" dirty="0" err="1" smtClean="0"/>
              <a:t>synsets</a:t>
            </a:r>
            <a:r>
              <a:rPr lang="en-US" dirty="0" smtClean="0"/>
              <a:t> glosses</a:t>
            </a:r>
          </a:p>
          <a:p>
            <a:r>
              <a:rPr lang="en-US" dirty="0" smtClean="0"/>
              <a:t>Relation similarity:</a:t>
            </a:r>
          </a:p>
          <a:p>
            <a:pPr lvl="1"/>
            <a:r>
              <a:rPr lang="en-US" dirty="0" smtClean="0"/>
              <a:t>Get value if terms are:</a:t>
            </a:r>
          </a:p>
          <a:p>
            <a:pPr lvl="2"/>
            <a:r>
              <a:rPr lang="en-US" dirty="0" smtClean="0"/>
              <a:t>Synonyms, </a:t>
            </a:r>
            <a:r>
              <a:rPr lang="en-US" dirty="0" err="1" smtClean="0"/>
              <a:t>hypernyms</a:t>
            </a:r>
            <a:r>
              <a:rPr lang="en-US" dirty="0" smtClean="0"/>
              <a:t>, hyponyms, </a:t>
            </a:r>
            <a:r>
              <a:rPr lang="en-US" dirty="0" err="1" smtClean="0"/>
              <a:t>holonyms</a:t>
            </a:r>
            <a:r>
              <a:rPr lang="en-US" dirty="0" smtClean="0"/>
              <a:t>, or </a:t>
            </a:r>
            <a:r>
              <a:rPr lang="en-US" dirty="0" err="1" smtClean="0"/>
              <a:t>meronyms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90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048" cy="4343400"/>
          </a:xfrm>
        </p:spPr>
        <p:txBody>
          <a:bodyPr/>
          <a:lstStyle/>
          <a:p>
            <a:r>
              <a:rPr lang="en-US" dirty="0" smtClean="0"/>
              <a:t>Definition similarity: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def</a:t>
            </a: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Word overlap between glosses of all </a:t>
            </a:r>
            <a:r>
              <a:rPr lang="en-US" dirty="0" err="1" smtClean="0"/>
              <a:t>synsets</a:t>
            </a:r>
            <a:endParaRPr lang="en-US" dirty="0" smtClean="0"/>
          </a:p>
          <a:p>
            <a:pPr lvl="2"/>
            <a:r>
              <a:rPr lang="en-US" dirty="0" smtClean="0"/>
              <a:t>Divided by total numbers of words in all </a:t>
            </a:r>
            <a:r>
              <a:rPr lang="en-US" dirty="0" err="1" smtClean="0"/>
              <a:t>synsets</a:t>
            </a:r>
            <a:r>
              <a:rPr lang="en-US" dirty="0" smtClean="0"/>
              <a:t> glosses</a:t>
            </a:r>
          </a:p>
          <a:p>
            <a:r>
              <a:rPr lang="en-US" dirty="0" smtClean="0"/>
              <a:t>Relation similarity:</a:t>
            </a:r>
          </a:p>
          <a:p>
            <a:pPr lvl="1"/>
            <a:r>
              <a:rPr lang="en-US" dirty="0" smtClean="0"/>
              <a:t>Get value if terms are:</a:t>
            </a:r>
          </a:p>
          <a:p>
            <a:pPr lvl="2"/>
            <a:r>
              <a:rPr lang="en-US" dirty="0" smtClean="0"/>
              <a:t>Synonyms, </a:t>
            </a:r>
            <a:r>
              <a:rPr lang="en-US" dirty="0" err="1" smtClean="0"/>
              <a:t>hypernyms</a:t>
            </a:r>
            <a:r>
              <a:rPr lang="en-US" dirty="0" smtClean="0"/>
              <a:t>, hyponyms, </a:t>
            </a:r>
            <a:r>
              <a:rPr lang="en-US" dirty="0" err="1" smtClean="0"/>
              <a:t>holonyms</a:t>
            </a:r>
            <a:r>
              <a:rPr lang="en-US" dirty="0" smtClean="0"/>
              <a:t>, or </a:t>
            </a:r>
            <a:r>
              <a:rPr lang="en-US" dirty="0" err="1" smtClean="0"/>
              <a:t>meronyms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Term similarity score from Lin’s thesaurus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770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similarity yields significant improvements</a:t>
            </a:r>
          </a:p>
          <a:p>
            <a:pPr lvl="1"/>
            <a:r>
              <a:rPr lang="en-US" dirty="0" smtClean="0"/>
              <a:t>Allows matching across POS</a:t>
            </a:r>
          </a:p>
          <a:p>
            <a:pPr lvl="1"/>
            <a:r>
              <a:rPr lang="en-US" dirty="0" smtClean="0"/>
              <a:t>More fine-grained weighting </a:t>
            </a:r>
            <a:r>
              <a:rPr lang="en-US" dirty="0" smtClean="0"/>
              <a:t>than </a:t>
            </a:r>
            <a:r>
              <a:rPr lang="en-US" dirty="0" smtClean="0"/>
              <a:t>binary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400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Morphological Variants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3620" cy="4343400"/>
          </a:xfrm>
        </p:spPr>
        <p:txBody>
          <a:bodyPr/>
          <a:lstStyle/>
          <a:p>
            <a:r>
              <a:rPr lang="en-US" dirty="0" err="1" smtClean="0"/>
              <a:t>Bilotti</a:t>
            </a:r>
            <a:r>
              <a:rPr lang="en-US" dirty="0" smtClean="0"/>
              <a:t> et al. 2004</a:t>
            </a:r>
          </a:p>
          <a:p>
            <a:r>
              <a:rPr lang="en-US" dirty="0" smtClean="0"/>
              <a:t>“What </a:t>
            </a:r>
            <a:r>
              <a:rPr lang="en-US" dirty="0"/>
              <a:t>W</a:t>
            </a:r>
            <a:r>
              <a:rPr lang="en-US" dirty="0" smtClean="0"/>
              <a:t>orks Better for Question </a:t>
            </a:r>
            <a:r>
              <a:rPr lang="en-US" dirty="0"/>
              <a:t>A</a:t>
            </a:r>
            <a:r>
              <a:rPr lang="en-US" dirty="0" smtClean="0"/>
              <a:t>nswering: Stemming or Morphological Query Expansion?”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673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Morphological Variants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3620" cy="4343400"/>
          </a:xfrm>
        </p:spPr>
        <p:txBody>
          <a:bodyPr/>
          <a:lstStyle/>
          <a:p>
            <a:r>
              <a:rPr lang="en-US" dirty="0" err="1" smtClean="0"/>
              <a:t>Bilotti</a:t>
            </a:r>
            <a:r>
              <a:rPr lang="en-US" dirty="0" smtClean="0"/>
              <a:t> et al. 2004</a:t>
            </a:r>
          </a:p>
          <a:p>
            <a:r>
              <a:rPr lang="en-US" dirty="0" smtClean="0"/>
              <a:t>“What </a:t>
            </a:r>
            <a:r>
              <a:rPr lang="en-US" dirty="0"/>
              <a:t>W</a:t>
            </a:r>
            <a:r>
              <a:rPr lang="en-US" dirty="0" smtClean="0"/>
              <a:t>orks Better for Question </a:t>
            </a:r>
            <a:r>
              <a:rPr lang="en-US" dirty="0"/>
              <a:t>A</a:t>
            </a:r>
            <a:r>
              <a:rPr lang="en-US" dirty="0" smtClean="0"/>
              <a:t>nswering: Stemming or Morphological Query Expansion?”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Recall-oriented document retrieval for QA</a:t>
            </a:r>
          </a:p>
          <a:p>
            <a:pPr lvl="2"/>
            <a:r>
              <a:rPr lang="en-US" dirty="0" smtClean="0"/>
              <a:t>Can’t answer questions without relevant docs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14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Morphological Variants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3620" cy="4343400"/>
          </a:xfrm>
        </p:spPr>
        <p:txBody>
          <a:bodyPr/>
          <a:lstStyle/>
          <a:p>
            <a:r>
              <a:rPr lang="en-US" dirty="0" err="1" smtClean="0"/>
              <a:t>Bilotti</a:t>
            </a:r>
            <a:r>
              <a:rPr lang="en-US" dirty="0" smtClean="0"/>
              <a:t> et al. 2004</a:t>
            </a:r>
          </a:p>
          <a:p>
            <a:r>
              <a:rPr lang="en-US" dirty="0" smtClean="0"/>
              <a:t>“What </a:t>
            </a:r>
            <a:r>
              <a:rPr lang="en-US" dirty="0"/>
              <a:t>W</a:t>
            </a:r>
            <a:r>
              <a:rPr lang="en-US" dirty="0" smtClean="0"/>
              <a:t>orks Better for Question </a:t>
            </a:r>
            <a:r>
              <a:rPr lang="en-US" dirty="0"/>
              <a:t>A</a:t>
            </a:r>
            <a:r>
              <a:rPr lang="en-US" dirty="0" smtClean="0"/>
              <a:t>nswering: Stemming or Morphological Query Expansion?”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Recall-oriented document retrieval for QA</a:t>
            </a:r>
          </a:p>
          <a:p>
            <a:pPr lvl="2"/>
            <a:r>
              <a:rPr lang="en-US" dirty="0" smtClean="0"/>
              <a:t>Can’t answer questions without relevant docs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Assess alternate strategies for morphological variation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434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46" y="1600201"/>
            <a:ext cx="8475373" cy="4343400"/>
          </a:xfrm>
        </p:spPr>
        <p:txBody>
          <a:bodyPr/>
          <a:lstStyle/>
          <a:p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Index time stemming</a:t>
            </a:r>
          </a:p>
          <a:p>
            <a:pPr lvl="2"/>
            <a:r>
              <a:rPr lang="en-US" dirty="0" smtClean="0"/>
              <a:t>Stem document collection at index time</a:t>
            </a:r>
          </a:p>
          <a:p>
            <a:pPr lvl="2"/>
            <a:r>
              <a:rPr lang="en-US" dirty="0" smtClean="0"/>
              <a:t>Perform comparable processing of query</a:t>
            </a:r>
          </a:p>
          <a:p>
            <a:pPr lvl="2"/>
            <a:r>
              <a:rPr lang="en-US" dirty="0" smtClean="0"/>
              <a:t>Common  approach</a:t>
            </a:r>
          </a:p>
          <a:p>
            <a:pPr lvl="3"/>
            <a:r>
              <a:rPr lang="en-US" dirty="0" smtClean="0"/>
              <a:t>Widely available stemmer implementations: Porter, </a:t>
            </a:r>
            <a:r>
              <a:rPr lang="en-US" dirty="0" err="1" smtClean="0"/>
              <a:t>Krovetz</a:t>
            </a:r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5968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46" y="1600201"/>
            <a:ext cx="8475373" cy="4343400"/>
          </a:xfrm>
        </p:spPr>
        <p:txBody>
          <a:bodyPr/>
          <a:lstStyle/>
          <a:p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Index time stemming</a:t>
            </a:r>
          </a:p>
          <a:p>
            <a:pPr lvl="2"/>
            <a:r>
              <a:rPr lang="en-US" dirty="0" smtClean="0"/>
              <a:t>Stem document collection at index time</a:t>
            </a:r>
          </a:p>
          <a:p>
            <a:pPr lvl="2"/>
            <a:r>
              <a:rPr lang="en-US" dirty="0" smtClean="0"/>
              <a:t>Perform comparable processing of query</a:t>
            </a:r>
          </a:p>
          <a:p>
            <a:pPr lvl="2"/>
            <a:r>
              <a:rPr lang="en-US" dirty="0" smtClean="0"/>
              <a:t>Common  approach</a:t>
            </a:r>
          </a:p>
          <a:p>
            <a:pPr lvl="3"/>
            <a:r>
              <a:rPr lang="en-US" dirty="0" smtClean="0"/>
              <a:t>Widely available stemmer implementations: Porter, </a:t>
            </a:r>
            <a:r>
              <a:rPr lang="en-US" dirty="0" err="1" smtClean="0"/>
              <a:t>Krovetz</a:t>
            </a:r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dirty="0"/>
              <a:t>Q</a:t>
            </a:r>
            <a:r>
              <a:rPr lang="en-US" dirty="0" smtClean="0"/>
              <a:t>uery time morphological expansion</a:t>
            </a:r>
          </a:p>
          <a:p>
            <a:pPr lvl="2"/>
            <a:r>
              <a:rPr lang="en-US" dirty="0" smtClean="0"/>
              <a:t>No morphological processing of documents at index time</a:t>
            </a:r>
          </a:p>
          <a:p>
            <a:pPr lvl="2"/>
            <a:r>
              <a:rPr lang="en-US" dirty="0" smtClean="0"/>
              <a:t>Add additional morphological variants at query time</a:t>
            </a:r>
          </a:p>
          <a:p>
            <a:pPr lvl="3"/>
            <a:r>
              <a:rPr lang="en-US" dirty="0" smtClean="0"/>
              <a:t>Less common, requires morphological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4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Creates full syntactic analysis of question</a:t>
            </a:r>
          </a:p>
          <a:p>
            <a:pPr lvl="1"/>
            <a:r>
              <a:rPr lang="en-US" dirty="0" smtClean="0"/>
              <a:t>Maximum Entropy Inspired (MEI) parser</a:t>
            </a:r>
          </a:p>
          <a:p>
            <a:pPr lvl="2"/>
            <a:r>
              <a:rPr lang="en-US" dirty="0" smtClean="0"/>
              <a:t>Trained on WSJ</a:t>
            </a:r>
          </a:p>
        </p:txBody>
      </p:sp>
    </p:spTree>
    <p:extLst>
      <p:ext uri="{BB962C8B-B14F-4D97-AF65-F5344CB8AC3E}">
        <p14:creationId xmlns:p14="http://schemas.microsoft.com/office/powerpoint/2010/main" val="3928575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Mostly focused on stemming </a:t>
            </a:r>
          </a:p>
          <a:p>
            <a:r>
              <a:rPr lang="en-US" dirty="0" smtClean="0"/>
              <a:t>Mixed results (in spite of common use)</a:t>
            </a:r>
          </a:p>
          <a:p>
            <a:pPr lvl="1"/>
            <a:r>
              <a:rPr lang="en-US" dirty="0" smtClean="0"/>
              <a:t>Harman found little effect in ad-hoc retrieval: Why?</a:t>
            </a:r>
          </a:p>
        </p:txBody>
      </p:sp>
    </p:spTree>
    <p:extLst>
      <p:ext uri="{BB962C8B-B14F-4D97-AF65-F5344CB8AC3E}">
        <p14:creationId xmlns:p14="http://schemas.microsoft.com/office/powerpoint/2010/main" val="3902409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Mostly focused on stemming </a:t>
            </a:r>
          </a:p>
          <a:p>
            <a:r>
              <a:rPr lang="en-US" dirty="0" smtClean="0"/>
              <a:t>Mixed results (in spite of common use)</a:t>
            </a:r>
          </a:p>
          <a:p>
            <a:pPr lvl="1"/>
            <a:r>
              <a:rPr lang="en-US" dirty="0" smtClean="0"/>
              <a:t>Harman found little effect in ad-hoc retrieval: Why?</a:t>
            </a:r>
          </a:p>
          <a:p>
            <a:pPr lvl="2"/>
            <a:r>
              <a:rPr lang="en-US" dirty="0" smtClean="0"/>
              <a:t>Morphological variants in long documents</a:t>
            </a:r>
          </a:p>
          <a:p>
            <a:pPr lvl="2"/>
            <a:r>
              <a:rPr lang="en-US" dirty="0" smtClean="0"/>
              <a:t>Helps some, hurts others: How?</a:t>
            </a:r>
          </a:p>
        </p:txBody>
      </p:sp>
    </p:spTree>
    <p:extLst>
      <p:ext uri="{BB962C8B-B14F-4D97-AF65-F5344CB8AC3E}">
        <p14:creationId xmlns:p14="http://schemas.microsoft.com/office/powerpoint/2010/main" val="19594886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Mostly focused on stemming </a:t>
            </a:r>
          </a:p>
          <a:p>
            <a:r>
              <a:rPr lang="en-US" dirty="0" smtClean="0"/>
              <a:t>Mixed results (in spite of common use)</a:t>
            </a:r>
          </a:p>
          <a:p>
            <a:pPr lvl="1"/>
            <a:r>
              <a:rPr lang="en-US" dirty="0" smtClean="0"/>
              <a:t>Harman found little effect in ad-hoc retrieval: Why?</a:t>
            </a:r>
          </a:p>
          <a:p>
            <a:pPr lvl="2"/>
            <a:r>
              <a:rPr lang="en-US" dirty="0" smtClean="0"/>
              <a:t>Morphological variants in long documents</a:t>
            </a:r>
          </a:p>
          <a:p>
            <a:pPr lvl="2"/>
            <a:r>
              <a:rPr lang="en-US" dirty="0" smtClean="0"/>
              <a:t>Helps some, hurts others: How?</a:t>
            </a:r>
          </a:p>
          <a:p>
            <a:pPr lvl="3"/>
            <a:r>
              <a:rPr lang="en-US" dirty="0" smtClean="0"/>
              <a:t>Stemming captures unrelated senses: e.g. AIDS </a:t>
            </a:r>
            <a:r>
              <a:rPr lang="en-US" dirty="0" smtClean="0">
                <a:sym typeface="Wingdings"/>
              </a:rPr>
              <a:t> aid</a:t>
            </a:r>
          </a:p>
          <a:p>
            <a:pPr lvl="1"/>
            <a:r>
              <a:rPr lang="en-US" dirty="0" smtClean="0"/>
              <a:t>Others:</a:t>
            </a:r>
          </a:p>
          <a:p>
            <a:pPr lvl="2"/>
            <a:r>
              <a:rPr lang="en-US" dirty="0" smtClean="0"/>
              <a:t>Large, obvious benefits on morphologically rich langs.</a:t>
            </a:r>
          </a:p>
          <a:p>
            <a:pPr lvl="2"/>
            <a:r>
              <a:rPr lang="en-US" dirty="0" smtClean="0"/>
              <a:t>Improvements even on English</a:t>
            </a:r>
          </a:p>
        </p:txBody>
      </p:sp>
    </p:spTree>
    <p:extLst>
      <p:ext uri="{BB962C8B-B14F-4D97-AF65-F5344CB8AC3E}">
        <p14:creationId xmlns:p14="http://schemas.microsoft.com/office/powerpoint/2010/main" val="38012497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Mostly focused on stemming </a:t>
            </a:r>
          </a:p>
          <a:p>
            <a:r>
              <a:rPr lang="en-US" dirty="0" smtClean="0"/>
              <a:t>Mixed results (in spite of common use)</a:t>
            </a:r>
          </a:p>
          <a:p>
            <a:pPr lvl="1"/>
            <a:r>
              <a:rPr lang="en-US" dirty="0" smtClean="0"/>
              <a:t>Harman found little effect in ad-hoc retrieval: Why?</a:t>
            </a:r>
          </a:p>
          <a:p>
            <a:pPr lvl="2"/>
            <a:r>
              <a:rPr lang="en-US" dirty="0" smtClean="0"/>
              <a:t>Morphological variants in long documents</a:t>
            </a:r>
          </a:p>
          <a:p>
            <a:pPr lvl="2"/>
            <a:r>
              <a:rPr lang="en-US" dirty="0" smtClean="0"/>
              <a:t>Helps some, hurts others: How?</a:t>
            </a:r>
          </a:p>
          <a:p>
            <a:pPr lvl="3"/>
            <a:r>
              <a:rPr lang="en-US" dirty="0" smtClean="0"/>
              <a:t>Stemming captures unrelated senses: e.g. AIDS </a:t>
            </a:r>
            <a:r>
              <a:rPr lang="en-US" dirty="0" smtClean="0">
                <a:sym typeface="Wingdings"/>
              </a:rPr>
              <a:t> aid</a:t>
            </a:r>
          </a:p>
          <a:p>
            <a:pPr lvl="1"/>
            <a:r>
              <a:rPr lang="en-US" dirty="0" smtClean="0"/>
              <a:t>Others:</a:t>
            </a:r>
          </a:p>
          <a:p>
            <a:pPr lvl="2"/>
            <a:r>
              <a:rPr lang="en-US" dirty="0" smtClean="0"/>
              <a:t>Large, obvious benefits on morphologically rich langs.</a:t>
            </a:r>
          </a:p>
          <a:p>
            <a:pPr lvl="2"/>
            <a:r>
              <a:rPr lang="en-US" dirty="0" smtClean="0"/>
              <a:t>Improvements even on English</a:t>
            </a:r>
          </a:p>
          <a:p>
            <a:pPr lvl="2"/>
            <a:r>
              <a:rPr lang="en-US" dirty="0" smtClean="0"/>
              <a:t>Hull: most queries improve, some improve a lot</a:t>
            </a:r>
          </a:p>
        </p:txBody>
      </p:sp>
    </p:spTree>
    <p:extLst>
      <p:ext uri="{BB962C8B-B14F-4D97-AF65-F5344CB8AC3E}">
        <p14:creationId xmlns:p14="http://schemas.microsoft.com/office/powerpoint/2010/main" val="32627620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Mostly focused on stemming </a:t>
            </a:r>
          </a:p>
          <a:p>
            <a:r>
              <a:rPr lang="en-US" dirty="0" smtClean="0"/>
              <a:t>Mixed results (in spite of common use)</a:t>
            </a:r>
          </a:p>
          <a:p>
            <a:pPr lvl="1"/>
            <a:r>
              <a:rPr lang="en-US" dirty="0" smtClean="0"/>
              <a:t>Harman found little effect in ad-hoc retrieval: Why?</a:t>
            </a:r>
          </a:p>
          <a:p>
            <a:pPr lvl="2"/>
            <a:r>
              <a:rPr lang="en-US" dirty="0" smtClean="0"/>
              <a:t>Morphological variants in long documents</a:t>
            </a:r>
          </a:p>
          <a:p>
            <a:pPr lvl="2"/>
            <a:r>
              <a:rPr lang="en-US" dirty="0" smtClean="0"/>
              <a:t>Helps some, hurts others: How?</a:t>
            </a:r>
          </a:p>
          <a:p>
            <a:pPr lvl="3"/>
            <a:r>
              <a:rPr lang="en-US" dirty="0" smtClean="0"/>
              <a:t>Stemming captures unrelated senses: e.g. AIDS </a:t>
            </a:r>
            <a:r>
              <a:rPr lang="en-US" dirty="0" smtClean="0">
                <a:sym typeface="Wingdings"/>
              </a:rPr>
              <a:t> aid</a:t>
            </a:r>
          </a:p>
          <a:p>
            <a:pPr lvl="1"/>
            <a:r>
              <a:rPr lang="en-US" dirty="0" smtClean="0"/>
              <a:t>Others:</a:t>
            </a:r>
          </a:p>
          <a:p>
            <a:pPr lvl="2"/>
            <a:r>
              <a:rPr lang="en-US" dirty="0" smtClean="0"/>
              <a:t>Large, obvious benefits on morphologically rich langs.</a:t>
            </a:r>
          </a:p>
          <a:p>
            <a:pPr lvl="2"/>
            <a:r>
              <a:rPr lang="en-US" dirty="0" smtClean="0"/>
              <a:t>Improvements even on English</a:t>
            </a:r>
          </a:p>
          <a:p>
            <a:pPr lvl="2"/>
            <a:r>
              <a:rPr lang="en-US" dirty="0" smtClean="0"/>
              <a:t>Hull: most queries improve, some improve a lot</a:t>
            </a:r>
          </a:p>
          <a:p>
            <a:pPr lvl="2"/>
            <a:r>
              <a:rPr lang="en-US" dirty="0" err="1" smtClean="0"/>
              <a:t>Monz</a:t>
            </a:r>
            <a:r>
              <a:rPr lang="en-US" dirty="0" smtClean="0"/>
              <a:t>: Index time stemming improved QA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030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Head-to-head comparison</a:t>
            </a:r>
          </a:p>
          <a:p>
            <a:r>
              <a:rPr lang="en-US" dirty="0" smtClean="0"/>
              <a:t>AQUAINT documents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591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Head-to-head comparison</a:t>
            </a:r>
          </a:p>
          <a:p>
            <a:r>
              <a:rPr lang="en-US" dirty="0" smtClean="0"/>
              <a:t>AQUAINT documents</a:t>
            </a:r>
          </a:p>
          <a:p>
            <a:r>
              <a:rPr lang="en-US" dirty="0" smtClean="0"/>
              <a:t>Retrieval based on </a:t>
            </a:r>
            <a:r>
              <a:rPr lang="en-US" dirty="0" err="1" smtClean="0"/>
              <a:t>Lucene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Boolean retrieval with </a:t>
            </a:r>
            <a:r>
              <a:rPr lang="en-US" dirty="0" err="1" smtClean="0"/>
              <a:t>tf-idf</a:t>
            </a:r>
            <a:r>
              <a:rPr lang="en-US" dirty="0" smtClean="0"/>
              <a:t> weighting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892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Head-to-head comparison</a:t>
            </a:r>
          </a:p>
          <a:p>
            <a:r>
              <a:rPr lang="en-US" dirty="0" smtClean="0"/>
              <a:t>AQUAINT documents</a:t>
            </a:r>
          </a:p>
          <a:p>
            <a:r>
              <a:rPr lang="en-US" dirty="0" smtClean="0"/>
              <a:t>Retrieval based on </a:t>
            </a:r>
            <a:r>
              <a:rPr lang="en-US" dirty="0" err="1" smtClean="0"/>
              <a:t>Lucene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Boolean retrieval with </a:t>
            </a:r>
            <a:r>
              <a:rPr lang="en-US" dirty="0" err="1" smtClean="0"/>
              <a:t>tf-idf</a:t>
            </a:r>
            <a:r>
              <a:rPr lang="en-US" dirty="0" smtClean="0"/>
              <a:t> weighting</a:t>
            </a:r>
          </a:p>
          <a:p>
            <a:r>
              <a:rPr lang="en-US" dirty="0" smtClean="0"/>
              <a:t>Compare retrieval varying stemming and 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370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Head-to-head comparison</a:t>
            </a:r>
          </a:p>
          <a:p>
            <a:r>
              <a:rPr lang="en-US" dirty="0" smtClean="0"/>
              <a:t>AQUAINT documents</a:t>
            </a:r>
          </a:p>
          <a:p>
            <a:r>
              <a:rPr lang="en-US" dirty="0" smtClean="0"/>
              <a:t>Retrieval based on </a:t>
            </a:r>
            <a:r>
              <a:rPr lang="en-US" dirty="0" err="1" smtClean="0"/>
              <a:t>Lucene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Boolean retrieval with </a:t>
            </a:r>
            <a:r>
              <a:rPr lang="en-US" dirty="0" err="1" smtClean="0"/>
              <a:t>tf-idf</a:t>
            </a:r>
            <a:r>
              <a:rPr lang="en-US" dirty="0" smtClean="0"/>
              <a:t> weighting</a:t>
            </a:r>
          </a:p>
          <a:p>
            <a:r>
              <a:rPr lang="en-US" dirty="0" smtClean="0"/>
              <a:t>Compare retrieval varying stemming and expansion</a:t>
            </a:r>
          </a:p>
          <a:p>
            <a:r>
              <a:rPr lang="en-US" dirty="0" smtClean="0"/>
              <a:t>Assess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438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 Test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(We’ve seen it, too.)</a:t>
            </a:r>
          </a:p>
          <a:p>
            <a:pPr lvl="1"/>
            <a:r>
              <a:rPr lang="en-US" dirty="0" smtClean="0"/>
              <a:t># of known relevant docs in TREC QA very small</a:t>
            </a:r>
          </a:p>
        </p:txBody>
      </p:sp>
    </p:spTree>
    <p:extLst>
      <p:ext uri="{BB962C8B-B14F-4D97-AF65-F5344CB8AC3E}">
        <p14:creationId xmlns:p14="http://schemas.microsoft.com/office/powerpoint/2010/main" val="241401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Creates full syntactic analysis of question</a:t>
            </a:r>
          </a:p>
          <a:p>
            <a:pPr lvl="1"/>
            <a:r>
              <a:rPr lang="en-US" dirty="0" smtClean="0"/>
              <a:t>Maximum Entropy Inspired (MEI) parser</a:t>
            </a:r>
          </a:p>
          <a:p>
            <a:pPr lvl="2"/>
            <a:r>
              <a:rPr lang="en-US" dirty="0" smtClean="0"/>
              <a:t>Trained on WSJ</a:t>
            </a:r>
          </a:p>
          <a:p>
            <a:r>
              <a:rPr lang="en-US" dirty="0" smtClean="0"/>
              <a:t>Challenge:  Unknown words</a:t>
            </a:r>
          </a:p>
          <a:p>
            <a:pPr lvl="1"/>
            <a:r>
              <a:rPr lang="en-US" dirty="0" smtClean="0"/>
              <a:t>Parser has limited vocabulary</a:t>
            </a:r>
          </a:p>
          <a:p>
            <a:pPr lvl="2"/>
            <a:r>
              <a:rPr lang="en-US" dirty="0" smtClean="0"/>
              <a:t>Uses guessing strategy</a:t>
            </a:r>
          </a:p>
          <a:p>
            <a:pPr lvl="3"/>
            <a:r>
              <a:rPr lang="en-US" dirty="0" smtClean="0"/>
              <a:t>Bad: “tungsten”</a:t>
            </a:r>
          </a:p>
        </p:txBody>
      </p:sp>
    </p:spTree>
    <p:extLst>
      <p:ext uri="{BB962C8B-B14F-4D97-AF65-F5344CB8AC3E}">
        <p14:creationId xmlns:p14="http://schemas.microsoft.com/office/powerpoint/2010/main" val="5689619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 Test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(We’ve seen it, too.)</a:t>
            </a:r>
          </a:p>
          <a:p>
            <a:pPr lvl="1"/>
            <a:r>
              <a:rPr lang="en-US" dirty="0" smtClean="0"/>
              <a:t># of known relevant docs in TREC QA very small</a:t>
            </a:r>
          </a:p>
          <a:p>
            <a:pPr lvl="1"/>
            <a:r>
              <a:rPr lang="en-US" dirty="0" smtClean="0"/>
              <a:t>TREC 2002: 1.95 relevant per question in pool</a:t>
            </a:r>
          </a:p>
          <a:p>
            <a:pPr lvl="1"/>
            <a:r>
              <a:rPr lang="en-US" dirty="0" smtClean="0"/>
              <a:t>Clearly many more </a:t>
            </a:r>
          </a:p>
          <a:p>
            <a:r>
              <a:rPr lang="en-US" dirty="0" smtClean="0"/>
              <a:t>Approach:</a:t>
            </a:r>
          </a:p>
        </p:txBody>
      </p:sp>
    </p:spTree>
    <p:extLst>
      <p:ext uri="{BB962C8B-B14F-4D97-AF65-F5344CB8AC3E}">
        <p14:creationId xmlns:p14="http://schemas.microsoft.com/office/powerpoint/2010/main" val="1020730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 Test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(We’ve seen it, too.)</a:t>
            </a:r>
          </a:p>
          <a:p>
            <a:pPr lvl="1"/>
            <a:r>
              <a:rPr lang="en-US" dirty="0" smtClean="0"/>
              <a:t># of known relevant docs in TREC QA very small</a:t>
            </a:r>
          </a:p>
          <a:p>
            <a:pPr lvl="1"/>
            <a:r>
              <a:rPr lang="en-US" dirty="0" smtClean="0"/>
              <a:t>TREC 2002: 1.95 relevant per question in pool</a:t>
            </a:r>
          </a:p>
          <a:p>
            <a:pPr lvl="1"/>
            <a:r>
              <a:rPr lang="en-US" dirty="0" smtClean="0"/>
              <a:t>Clearly many more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Manually create improve relevance assessment</a:t>
            </a:r>
          </a:p>
          <a:p>
            <a:pPr lvl="1"/>
            <a:r>
              <a:rPr lang="en-US" dirty="0" smtClean="0"/>
              <a:t>Create queries from originals</a:t>
            </a:r>
          </a:p>
        </p:txBody>
      </p:sp>
    </p:spTree>
    <p:extLst>
      <p:ext uri="{BB962C8B-B14F-4D97-AF65-F5344CB8AC3E}">
        <p14:creationId xmlns:p14="http://schemas.microsoft.com/office/powerpoint/2010/main" val="20265759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 Test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(We’ve seen it, too.)</a:t>
            </a:r>
          </a:p>
          <a:p>
            <a:pPr lvl="1"/>
            <a:r>
              <a:rPr lang="en-US" dirty="0" smtClean="0"/>
              <a:t># of known relevant docs in TREC QA very small</a:t>
            </a:r>
          </a:p>
          <a:p>
            <a:pPr lvl="1"/>
            <a:r>
              <a:rPr lang="en-US" dirty="0" smtClean="0"/>
              <a:t>TREC 2002: 1.95 relevant per question in pool</a:t>
            </a:r>
          </a:p>
          <a:p>
            <a:pPr lvl="1"/>
            <a:r>
              <a:rPr lang="en-US" dirty="0" smtClean="0"/>
              <a:t>Clearly many more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Manually create improve relevance assessment</a:t>
            </a:r>
          </a:p>
          <a:p>
            <a:pPr lvl="1"/>
            <a:r>
              <a:rPr lang="en-US" dirty="0" smtClean="0"/>
              <a:t>Create queries from originals</a:t>
            </a:r>
          </a:p>
          <a:p>
            <a:pPr lvl="2"/>
            <a:r>
              <a:rPr lang="en-US" dirty="0" smtClean="0"/>
              <a:t>Terms that “must necessarily” appear in relevant docs</a:t>
            </a:r>
          </a:p>
          <a:p>
            <a:pPr lvl="1"/>
            <a:r>
              <a:rPr lang="en-US" dirty="0" smtClean="0"/>
              <a:t>Retrieve and verify documents</a:t>
            </a:r>
          </a:p>
          <a:p>
            <a:pPr lvl="1"/>
            <a:r>
              <a:rPr lang="en-US" dirty="0" smtClean="0"/>
              <a:t>Found 15.84 relevant per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767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is </a:t>
            </a:r>
            <a:r>
              <a:rPr lang="en-US" dirty="0"/>
              <a:t>the name of the volcano that destroyed the ancient </a:t>
            </a:r>
            <a:r>
              <a:rPr lang="en-US" dirty="0" smtClean="0"/>
              <a:t>city of </a:t>
            </a:r>
            <a:r>
              <a:rPr lang="en-US" dirty="0"/>
              <a:t>Pompeii</a:t>
            </a:r>
            <a:r>
              <a:rPr lang="en-US" dirty="0" smtClean="0"/>
              <a:t>?”  A: Vesuvius</a:t>
            </a:r>
          </a:p>
          <a:p>
            <a:r>
              <a:rPr lang="en-US" dirty="0" smtClean="0"/>
              <a:t>New search query:</a:t>
            </a: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5496970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is </a:t>
            </a:r>
            <a:r>
              <a:rPr lang="en-US" dirty="0"/>
              <a:t>the name of the volcano that destroyed the ancient </a:t>
            </a:r>
            <a:r>
              <a:rPr lang="en-US" dirty="0" smtClean="0"/>
              <a:t>city of </a:t>
            </a:r>
            <a:r>
              <a:rPr lang="en-US" dirty="0"/>
              <a:t>Pompeii</a:t>
            </a:r>
            <a:r>
              <a:rPr lang="en-US" dirty="0" smtClean="0"/>
              <a:t>?”  A: Vesuvius</a:t>
            </a:r>
          </a:p>
          <a:p>
            <a:r>
              <a:rPr lang="en-US" dirty="0" smtClean="0"/>
              <a:t>New search query: “Pompeii” and “Vesuvius”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1700" dirty="0" smtClean="0"/>
              <a:t>In A.D. 79, long-dormant Mount Vesuvius erupted, burying the Roman cities of Pompeii and Herculaneum in volcanic ash.”</a:t>
            </a:r>
            <a:endParaRPr lang="en-US" dirty="0" smtClean="0"/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2961591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is </a:t>
            </a:r>
            <a:r>
              <a:rPr lang="en-US" dirty="0"/>
              <a:t>the name of the volcano that destroyed the ancient </a:t>
            </a:r>
            <a:r>
              <a:rPr lang="en-US" dirty="0" smtClean="0"/>
              <a:t>city of </a:t>
            </a:r>
            <a:r>
              <a:rPr lang="en-US" dirty="0"/>
              <a:t>Pompeii</a:t>
            </a:r>
            <a:r>
              <a:rPr lang="en-US" dirty="0" smtClean="0"/>
              <a:t>?”  A: Vesuvius</a:t>
            </a:r>
          </a:p>
          <a:p>
            <a:r>
              <a:rPr lang="en-US" dirty="0" smtClean="0"/>
              <a:t>New search query: “Pompeii” and “Vesuvius”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Relevant:  </a:t>
            </a:r>
            <a:r>
              <a:rPr lang="en-US" sz="1700" dirty="0" smtClean="0"/>
              <a:t>In A.D. 79, long-dormant Mount Vesuvius erupted, burying the Roman cities of Pompeii and Herculaneum in volcanic ash.”</a:t>
            </a:r>
            <a:endParaRPr lang="en-US" dirty="0" smtClean="0"/>
          </a:p>
          <a:p>
            <a:r>
              <a:rPr lang="en-US" sz="1800" dirty="0" smtClean="0"/>
              <a:t>Pompeii was pagan in A.D. 79, when Vesuvius erupted.</a:t>
            </a:r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8932539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is </a:t>
            </a:r>
            <a:r>
              <a:rPr lang="en-US" dirty="0"/>
              <a:t>the name of the volcano that destroyed the ancient </a:t>
            </a:r>
            <a:r>
              <a:rPr lang="en-US" dirty="0" smtClean="0"/>
              <a:t>city of </a:t>
            </a:r>
            <a:r>
              <a:rPr lang="en-US" dirty="0"/>
              <a:t>Pompeii</a:t>
            </a:r>
            <a:r>
              <a:rPr lang="en-US" dirty="0" smtClean="0"/>
              <a:t>?”  A: Vesuvius</a:t>
            </a:r>
          </a:p>
          <a:p>
            <a:r>
              <a:rPr lang="en-US" dirty="0" smtClean="0"/>
              <a:t>New search query: “Pompeii” and “Vesuvius”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Relevant:  </a:t>
            </a:r>
            <a:r>
              <a:rPr lang="en-US" sz="1700" dirty="0" smtClean="0"/>
              <a:t>In A.D. 79, long-dormant Mount Vesuvius erupted, burying the Roman cities of Pompeii and Herculaneum in volcanic ash.”</a:t>
            </a:r>
            <a:endParaRPr lang="en-US" dirty="0" smtClean="0"/>
          </a:p>
          <a:p>
            <a:r>
              <a:rPr lang="en-US" dirty="0" smtClean="0"/>
              <a:t>Unsupported: </a:t>
            </a:r>
            <a:r>
              <a:rPr lang="en-US" sz="1800" dirty="0" smtClean="0"/>
              <a:t>Pompeii was pagan in A.D. 79, when Vesuvius erupted.</a:t>
            </a:r>
          </a:p>
          <a:p>
            <a:r>
              <a:rPr lang="en-US" sz="1800" dirty="0" smtClean="0"/>
              <a:t>Vineyards near Pompeii grow in volcanic soil at the foot of Mt. Vesuvius</a:t>
            </a:r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202392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is </a:t>
            </a:r>
            <a:r>
              <a:rPr lang="en-US" dirty="0"/>
              <a:t>the name of the volcano that destroyed the ancient </a:t>
            </a:r>
            <a:r>
              <a:rPr lang="en-US" dirty="0" smtClean="0"/>
              <a:t>city of </a:t>
            </a:r>
            <a:r>
              <a:rPr lang="en-US" dirty="0"/>
              <a:t>Pompeii</a:t>
            </a:r>
            <a:r>
              <a:rPr lang="en-US" dirty="0" smtClean="0"/>
              <a:t>?”  A: Vesuvius</a:t>
            </a:r>
          </a:p>
          <a:p>
            <a:r>
              <a:rPr lang="en-US" dirty="0" smtClean="0"/>
              <a:t>New search query: “Pompeii” and “Vesuvius”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Relevant:  </a:t>
            </a:r>
            <a:r>
              <a:rPr lang="en-US" sz="1700" dirty="0" smtClean="0"/>
              <a:t>In A.D. 79, long-dormant Mount Vesuvius erupted, burying the Roman cities of Pompeii and Herculaneum in volcanic ash.”</a:t>
            </a:r>
            <a:endParaRPr lang="en-US" dirty="0" smtClean="0"/>
          </a:p>
          <a:p>
            <a:r>
              <a:rPr lang="en-US" dirty="0" smtClean="0"/>
              <a:t>Unsupported: </a:t>
            </a:r>
            <a:r>
              <a:rPr lang="en-US" sz="1800" dirty="0" smtClean="0"/>
              <a:t>Pompeii was pagan in A.D. 79, when Vesuvius erupted.</a:t>
            </a:r>
          </a:p>
          <a:p>
            <a:r>
              <a:rPr lang="en-US" dirty="0" smtClean="0"/>
              <a:t>Irrelevant: </a:t>
            </a:r>
            <a:r>
              <a:rPr lang="en-US" sz="1800" dirty="0" smtClean="0"/>
              <a:t>Vineyards near Pompeii grow in volcanic soil at the foot of Mt. Vesuvius</a:t>
            </a:r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42711202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Stemming &amp;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query form: Conjunct of </a:t>
            </a:r>
            <a:r>
              <a:rPr lang="en-US" dirty="0" err="1" smtClean="0"/>
              <a:t>disjuncts</a:t>
            </a:r>
            <a:endParaRPr lang="en-US" dirty="0" smtClean="0"/>
          </a:p>
          <a:p>
            <a:pPr lvl="1"/>
            <a:r>
              <a:rPr lang="en-US" dirty="0" smtClean="0"/>
              <a:t>Disjunction over morphological term expansions</a:t>
            </a:r>
          </a:p>
        </p:txBody>
      </p:sp>
    </p:spTree>
    <p:extLst>
      <p:ext uri="{BB962C8B-B14F-4D97-AF65-F5344CB8AC3E}">
        <p14:creationId xmlns:p14="http://schemas.microsoft.com/office/powerpoint/2010/main" val="15648533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Stemming &amp;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query form: Conjunct of </a:t>
            </a:r>
            <a:r>
              <a:rPr lang="en-US" dirty="0" err="1" smtClean="0"/>
              <a:t>disjuncts</a:t>
            </a:r>
            <a:endParaRPr lang="en-US" dirty="0" smtClean="0"/>
          </a:p>
          <a:p>
            <a:pPr lvl="1"/>
            <a:r>
              <a:rPr lang="en-US" dirty="0" smtClean="0"/>
              <a:t>Disjunction over morphological term expansions</a:t>
            </a:r>
          </a:p>
          <a:p>
            <a:pPr lvl="1"/>
            <a:r>
              <a:rPr lang="en-US" dirty="0" smtClean="0"/>
              <a:t>Rank terms by IDF</a:t>
            </a:r>
          </a:p>
          <a:p>
            <a:pPr lvl="1"/>
            <a:r>
              <a:rPr lang="en-US" dirty="0" smtClean="0"/>
              <a:t>Successive relaxation by dropping lowest IDF term</a:t>
            </a:r>
          </a:p>
          <a:p>
            <a:r>
              <a:rPr lang="en-US" dirty="0" smtClean="0"/>
              <a:t>Contrasting conditions:</a:t>
            </a:r>
          </a:p>
        </p:txBody>
      </p:sp>
    </p:spTree>
    <p:extLst>
      <p:ext uri="{BB962C8B-B14F-4D97-AF65-F5344CB8AC3E}">
        <p14:creationId xmlns:p14="http://schemas.microsoft.com/office/powerpoint/2010/main" val="304742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Creates full syntactic analysis of question</a:t>
            </a:r>
          </a:p>
          <a:p>
            <a:pPr lvl="1"/>
            <a:r>
              <a:rPr lang="en-US" dirty="0" smtClean="0"/>
              <a:t>Maximum Entropy Inspired (MEI) parser</a:t>
            </a:r>
          </a:p>
          <a:p>
            <a:pPr lvl="2"/>
            <a:r>
              <a:rPr lang="en-US" dirty="0" smtClean="0"/>
              <a:t>Trained on WSJ</a:t>
            </a:r>
          </a:p>
          <a:p>
            <a:r>
              <a:rPr lang="en-US" dirty="0" smtClean="0"/>
              <a:t>Challenge:  Unknown words</a:t>
            </a:r>
          </a:p>
          <a:p>
            <a:pPr lvl="1"/>
            <a:r>
              <a:rPr lang="en-US" dirty="0" smtClean="0"/>
              <a:t>Parser has limited vocabulary</a:t>
            </a:r>
          </a:p>
          <a:p>
            <a:pPr lvl="2"/>
            <a:r>
              <a:rPr lang="en-US" dirty="0" smtClean="0"/>
              <a:t>Uses guessing strategy</a:t>
            </a:r>
          </a:p>
          <a:p>
            <a:pPr lvl="3"/>
            <a:r>
              <a:rPr lang="en-US" dirty="0" smtClean="0"/>
              <a:t>Bad: “tungsten” </a:t>
            </a:r>
            <a:r>
              <a:rPr lang="en-US" dirty="0" smtClean="0">
                <a:sym typeface="Wingdings"/>
              </a:rPr>
              <a:t> number</a:t>
            </a:r>
          </a:p>
          <a:p>
            <a:r>
              <a:rPr lang="en-US" dirty="0" smtClean="0">
                <a:sym typeface="Wingdings"/>
              </a:rPr>
              <a:t>Solution:</a:t>
            </a:r>
          </a:p>
        </p:txBody>
      </p:sp>
    </p:spTree>
    <p:extLst>
      <p:ext uri="{BB962C8B-B14F-4D97-AF65-F5344CB8AC3E}">
        <p14:creationId xmlns:p14="http://schemas.microsoft.com/office/powerpoint/2010/main" val="22832709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Stemming &amp;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query form: Conjunct of </a:t>
            </a:r>
            <a:r>
              <a:rPr lang="en-US" dirty="0" err="1" smtClean="0"/>
              <a:t>disjuncts</a:t>
            </a:r>
            <a:endParaRPr lang="en-US" dirty="0" smtClean="0"/>
          </a:p>
          <a:p>
            <a:pPr lvl="1"/>
            <a:r>
              <a:rPr lang="en-US" dirty="0" smtClean="0"/>
              <a:t>Disjunction over morphological term expansions</a:t>
            </a:r>
          </a:p>
          <a:p>
            <a:pPr lvl="1"/>
            <a:r>
              <a:rPr lang="en-US" dirty="0" smtClean="0"/>
              <a:t>Rank terms by IDF</a:t>
            </a:r>
          </a:p>
          <a:p>
            <a:pPr lvl="1"/>
            <a:r>
              <a:rPr lang="en-US" dirty="0" smtClean="0"/>
              <a:t>Successive relaxation by dropping lowest IDF term</a:t>
            </a:r>
          </a:p>
          <a:p>
            <a:r>
              <a:rPr lang="en-US" dirty="0" smtClean="0"/>
              <a:t>Contrasting conditions:</a:t>
            </a:r>
          </a:p>
          <a:p>
            <a:pPr lvl="1"/>
            <a:r>
              <a:rPr lang="en-US" dirty="0" smtClean="0"/>
              <a:t>Baseline: No nothing (except </a:t>
            </a:r>
            <a:r>
              <a:rPr lang="en-US" dirty="0" err="1" smtClean="0"/>
              <a:t>stopword</a:t>
            </a:r>
            <a:r>
              <a:rPr lang="en-US" dirty="0" smtClean="0"/>
              <a:t> removal)</a:t>
            </a:r>
          </a:p>
        </p:txBody>
      </p:sp>
    </p:spTree>
    <p:extLst>
      <p:ext uri="{BB962C8B-B14F-4D97-AF65-F5344CB8AC3E}">
        <p14:creationId xmlns:p14="http://schemas.microsoft.com/office/powerpoint/2010/main" val="12878014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Stemming &amp;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query form: Conjunct of </a:t>
            </a:r>
            <a:r>
              <a:rPr lang="en-US" dirty="0" err="1" smtClean="0"/>
              <a:t>disjuncts</a:t>
            </a:r>
            <a:endParaRPr lang="en-US" dirty="0" smtClean="0"/>
          </a:p>
          <a:p>
            <a:pPr lvl="1"/>
            <a:r>
              <a:rPr lang="en-US" dirty="0" smtClean="0"/>
              <a:t>Disjunction over morphological term expansions</a:t>
            </a:r>
          </a:p>
          <a:p>
            <a:pPr lvl="1"/>
            <a:r>
              <a:rPr lang="en-US" dirty="0" smtClean="0"/>
              <a:t>Rank terms by IDF</a:t>
            </a:r>
          </a:p>
          <a:p>
            <a:pPr lvl="1"/>
            <a:r>
              <a:rPr lang="en-US" dirty="0" smtClean="0"/>
              <a:t>Successive relaxation by dropping lowest IDF term</a:t>
            </a:r>
          </a:p>
          <a:p>
            <a:r>
              <a:rPr lang="en-US" dirty="0" smtClean="0"/>
              <a:t>Contrasting conditions:</a:t>
            </a:r>
          </a:p>
          <a:p>
            <a:pPr lvl="1"/>
            <a:r>
              <a:rPr lang="en-US" dirty="0" smtClean="0"/>
              <a:t>Baseline: No nothing (except </a:t>
            </a:r>
            <a:r>
              <a:rPr lang="en-US" dirty="0" err="1" smtClean="0"/>
              <a:t>stopword</a:t>
            </a:r>
            <a:r>
              <a:rPr lang="en-US" dirty="0" smtClean="0"/>
              <a:t> removal)</a:t>
            </a:r>
          </a:p>
          <a:p>
            <a:pPr lvl="1"/>
            <a:r>
              <a:rPr lang="en-US" dirty="0" smtClean="0"/>
              <a:t>Stemming: Porter stemmer applied to query, index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722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Stemming &amp;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query form: Conjunct of </a:t>
            </a:r>
            <a:r>
              <a:rPr lang="en-US" dirty="0" err="1" smtClean="0"/>
              <a:t>disjuncts</a:t>
            </a:r>
            <a:endParaRPr lang="en-US" dirty="0" smtClean="0"/>
          </a:p>
          <a:p>
            <a:pPr lvl="1"/>
            <a:r>
              <a:rPr lang="en-US" dirty="0" smtClean="0"/>
              <a:t>Disjunction over morphological term expansions</a:t>
            </a:r>
          </a:p>
          <a:p>
            <a:pPr lvl="1"/>
            <a:r>
              <a:rPr lang="en-US" dirty="0" smtClean="0"/>
              <a:t>Rank terms by IDF</a:t>
            </a:r>
          </a:p>
          <a:p>
            <a:pPr lvl="1"/>
            <a:r>
              <a:rPr lang="en-US" dirty="0" smtClean="0"/>
              <a:t>Successive relaxation by dropping lowest IDF term</a:t>
            </a:r>
          </a:p>
          <a:p>
            <a:r>
              <a:rPr lang="en-US" dirty="0" smtClean="0"/>
              <a:t>Contrasting conditions:</a:t>
            </a:r>
          </a:p>
          <a:p>
            <a:pPr lvl="1"/>
            <a:r>
              <a:rPr lang="en-US" dirty="0" smtClean="0"/>
              <a:t>Baseline: No nothing (except </a:t>
            </a:r>
            <a:r>
              <a:rPr lang="en-US" dirty="0" err="1" smtClean="0"/>
              <a:t>stopword</a:t>
            </a:r>
            <a:r>
              <a:rPr lang="en-US" dirty="0" smtClean="0"/>
              <a:t> removal)</a:t>
            </a:r>
          </a:p>
          <a:p>
            <a:pPr lvl="1"/>
            <a:r>
              <a:rPr lang="en-US" dirty="0" smtClean="0"/>
              <a:t>Stemming: Porter stemmer applied to query, index</a:t>
            </a:r>
          </a:p>
          <a:p>
            <a:pPr lvl="1"/>
            <a:r>
              <a:rPr lang="en-US" dirty="0" err="1" smtClean="0"/>
              <a:t>Unweighted</a:t>
            </a:r>
            <a:r>
              <a:rPr lang="en-US" dirty="0" smtClean="0"/>
              <a:t> inflectional expansion: </a:t>
            </a:r>
          </a:p>
          <a:p>
            <a:pPr lvl="2"/>
            <a:r>
              <a:rPr lang="en-US" dirty="0" smtClean="0"/>
              <a:t>POS-based variants generated for non-stop query terms</a:t>
            </a:r>
          </a:p>
        </p:txBody>
      </p:sp>
    </p:spTree>
    <p:extLst>
      <p:ext uri="{BB962C8B-B14F-4D97-AF65-F5344CB8AC3E}">
        <p14:creationId xmlns:p14="http://schemas.microsoft.com/office/powerpoint/2010/main" val="24972379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Stemming &amp;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query form: Conjunct of </a:t>
            </a:r>
            <a:r>
              <a:rPr lang="en-US" dirty="0" err="1" smtClean="0"/>
              <a:t>disjuncts</a:t>
            </a:r>
            <a:endParaRPr lang="en-US" dirty="0" smtClean="0"/>
          </a:p>
          <a:p>
            <a:pPr lvl="1"/>
            <a:r>
              <a:rPr lang="en-US" dirty="0" smtClean="0"/>
              <a:t>Disjunction over morphological term expansions</a:t>
            </a:r>
          </a:p>
          <a:p>
            <a:pPr lvl="1"/>
            <a:r>
              <a:rPr lang="en-US" dirty="0" smtClean="0"/>
              <a:t>Rank terms by IDF</a:t>
            </a:r>
          </a:p>
          <a:p>
            <a:pPr lvl="1"/>
            <a:r>
              <a:rPr lang="en-US" dirty="0" smtClean="0"/>
              <a:t>Successive relaxation by dropping lowest IDF term</a:t>
            </a:r>
          </a:p>
          <a:p>
            <a:r>
              <a:rPr lang="en-US" dirty="0" smtClean="0"/>
              <a:t>Contrasting conditions:</a:t>
            </a:r>
          </a:p>
          <a:p>
            <a:pPr lvl="1"/>
            <a:r>
              <a:rPr lang="en-US" dirty="0" smtClean="0"/>
              <a:t>Baseline: No nothing (except </a:t>
            </a:r>
            <a:r>
              <a:rPr lang="en-US" dirty="0" err="1" smtClean="0"/>
              <a:t>stopword</a:t>
            </a:r>
            <a:r>
              <a:rPr lang="en-US" dirty="0" smtClean="0"/>
              <a:t> removal)</a:t>
            </a:r>
          </a:p>
          <a:p>
            <a:pPr lvl="1"/>
            <a:r>
              <a:rPr lang="en-US" dirty="0" smtClean="0"/>
              <a:t>Stemming: Porter stemmer applied to query, index</a:t>
            </a:r>
          </a:p>
          <a:p>
            <a:pPr lvl="1"/>
            <a:r>
              <a:rPr lang="en-US" dirty="0" err="1" smtClean="0"/>
              <a:t>Unweighted</a:t>
            </a:r>
            <a:r>
              <a:rPr lang="en-US" dirty="0" smtClean="0"/>
              <a:t> inflectional expansion: </a:t>
            </a:r>
          </a:p>
          <a:p>
            <a:pPr lvl="2"/>
            <a:r>
              <a:rPr lang="en-US" dirty="0" smtClean="0"/>
              <a:t>POS-based variants generated for non-stop query terms</a:t>
            </a:r>
          </a:p>
          <a:p>
            <a:pPr lvl="1"/>
            <a:r>
              <a:rPr lang="en-US" dirty="0" smtClean="0"/>
              <a:t>Weighted inflectional expansion: prev. + weights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312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lays blue eggs?</a:t>
            </a:r>
          </a:p>
          <a:p>
            <a:r>
              <a:rPr lang="en-US" dirty="0" smtClean="0"/>
              <a:t>Baseline: blue AND eggs AND lays</a:t>
            </a:r>
          </a:p>
          <a:p>
            <a:r>
              <a:rPr lang="en-US" dirty="0" smtClean="0"/>
              <a:t>Stemming: blue AND egg AND </a:t>
            </a:r>
            <a:r>
              <a:rPr lang="en-US" dirty="0" err="1" smtClean="0"/>
              <a:t>lai</a:t>
            </a:r>
            <a:endParaRPr lang="en-US" dirty="0" smtClean="0"/>
          </a:p>
          <a:p>
            <a:r>
              <a:rPr lang="en-US" dirty="0" smtClean="0"/>
              <a:t>UIE: blue AND (eggs OR egg) AND (lays OR laying OR lay OR laid)</a:t>
            </a:r>
          </a:p>
          <a:p>
            <a:r>
              <a:rPr lang="en-US" dirty="0" smtClean="0"/>
              <a:t>WIE: </a:t>
            </a:r>
            <a:r>
              <a:rPr lang="en-US" dirty="0"/>
              <a:t>blue AND (eggs OR </a:t>
            </a:r>
            <a:r>
              <a:rPr lang="en-US" dirty="0" err="1" smtClean="0"/>
              <a:t>egg</a:t>
            </a:r>
            <a:r>
              <a:rPr lang="en-US" baseline="30000" dirty="0" err="1" smtClean="0"/>
              <a:t>w</a:t>
            </a:r>
            <a:r>
              <a:rPr lang="en-US" dirty="0" smtClean="0"/>
              <a:t>) </a:t>
            </a:r>
            <a:r>
              <a:rPr lang="en-US" dirty="0"/>
              <a:t>AND (lays OR </a:t>
            </a:r>
            <a:r>
              <a:rPr lang="en-US" dirty="0" err="1" smtClean="0"/>
              <a:t>laying</a:t>
            </a:r>
            <a:r>
              <a:rPr lang="en-US" baseline="30000" dirty="0" err="1" smtClean="0"/>
              <a:t>w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 smtClean="0"/>
              <a:t>lay</a:t>
            </a:r>
            <a:r>
              <a:rPr lang="en-US" baseline="30000" dirty="0" err="1" smtClean="0"/>
              <a:t>w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 smtClean="0"/>
              <a:t>laid</a:t>
            </a:r>
            <a:r>
              <a:rPr lang="en-US" baseline="30000" dirty="0" err="1" smtClean="0"/>
              <a:t>w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929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Recall-oriented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194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Recall-oriented: why?</a:t>
            </a:r>
          </a:p>
          <a:p>
            <a:pPr lvl="1"/>
            <a:r>
              <a:rPr lang="en-US" dirty="0" smtClean="0"/>
              <a:t>All later processing filters</a:t>
            </a:r>
          </a:p>
        </p:txBody>
      </p:sp>
    </p:spTree>
    <p:extLst>
      <p:ext uri="{BB962C8B-B14F-4D97-AF65-F5344CB8AC3E}">
        <p14:creationId xmlns:p14="http://schemas.microsoft.com/office/powerpoint/2010/main" val="1692495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Recall-oriented: why?</a:t>
            </a:r>
          </a:p>
          <a:p>
            <a:pPr lvl="1"/>
            <a:r>
              <a:rPr lang="en-US" dirty="0" smtClean="0"/>
              <a:t>All later processing filters</a:t>
            </a:r>
          </a:p>
          <a:p>
            <a:r>
              <a:rPr lang="en-US" dirty="0" smtClean="0"/>
              <a:t>Recall @ n:</a:t>
            </a:r>
          </a:p>
          <a:p>
            <a:pPr lvl="1"/>
            <a:r>
              <a:rPr lang="en-US" dirty="0" smtClean="0"/>
              <a:t>Fraction of relevant docs retrieved at some cutoff</a:t>
            </a:r>
          </a:p>
        </p:txBody>
      </p:sp>
    </p:spTree>
    <p:extLst>
      <p:ext uri="{BB962C8B-B14F-4D97-AF65-F5344CB8AC3E}">
        <p14:creationId xmlns:p14="http://schemas.microsoft.com/office/powerpoint/2010/main" val="2910287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Recall-oriented: why?</a:t>
            </a:r>
          </a:p>
          <a:p>
            <a:pPr lvl="1"/>
            <a:r>
              <a:rPr lang="en-US" dirty="0" smtClean="0"/>
              <a:t>All later processing filters</a:t>
            </a:r>
          </a:p>
          <a:p>
            <a:r>
              <a:rPr lang="en-US" dirty="0" smtClean="0"/>
              <a:t>Recall @ n:</a:t>
            </a:r>
          </a:p>
          <a:p>
            <a:pPr lvl="1"/>
            <a:r>
              <a:rPr lang="en-US" dirty="0" smtClean="0"/>
              <a:t>Fraction of relevant docs retrieved at some cutoff</a:t>
            </a:r>
          </a:p>
          <a:p>
            <a:r>
              <a:rPr lang="en-US" dirty="0" smtClean="0"/>
              <a:t>Total document reciprocal rank (TDRR):</a:t>
            </a:r>
          </a:p>
          <a:p>
            <a:pPr lvl="1"/>
            <a:r>
              <a:rPr lang="en-US" dirty="0" smtClean="0"/>
              <a:t>Compute reciprocal rank for rel. retrieved documents</a:t>
            </a:r>
          </a:p>
          <a:p>
            <a:pPr lvl="1"/>
            <a:r>
              <a:rPr lang="en-US" dirty="0" smtClean="0"/>
              <a:t>Sum overall documents</a:t>
            </a:r>
          </a:p>
          <a:p>
            <a:pPr lvl="1"/>
            <a:r>
              <a:rPr lang="en-US" dirty="0" smtClean="0"/>
              <a:t>Form of weighted recall, based on 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200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82" b="1382"/>
          <a:stretch>
            <a:fillRect/>
          </a:stretch>
        </p:blipFill>
        <p:spPr>
          <a:xfrm>
            <a:off x="-24390" y="1600201"/>
            <a:ext cx="9168390" cy="4951582"/>
          </a:xfrm>
        </p:spPr>
      </p:pic>
    </p:spTree>
    <p:extLst>
      <p:ext uri="{BB962C8B-B14F-4D97-AF65-F5344CB8AC3E}">
        <p14:creationId xmlns:p14="http://schemas.microsoft.com/office/powerpoint/2010/main" val="63810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Creates full syntactic analysis of question</a:t>
            </a:r>
          </a:p>
          <a:p>
            <a:pPr lvl="1"/>
            <a:r>
              <a:rPr lang="en-US" dirty="0" smtClean="0"/>
              <a:t>Maximum Entropy Inspired (MEI) parser</a:t>
            </a:r>
          </a:p>
          <a:p>
            <a:pPr lvl="2"/>
            <a:r>
              <a:rPr lang="en-US" dirty="0" smtClean="0"/>
              <a:t>Trained on WSJ</a:t>
            </a:r>
          </a:p>
          <a:p>
            <a:r>
              <a:rPr lang="en-US" dirty="0" smtClean="0"/>
              <a:t>Challenge:  Unknown words</a:t>
            </a:r>
          </a:p>
          <a:p>
            <a:pPr lvl="1"/>
            <a:r>
              <a:rPr lang="en-US" dirty="0" smtClean="0"/>
              <a:t>Parser has limited vocabulary</a:t>
            </a:r>
          </a:p>
          <a:p>
            <a:pPr lvl="2"/>
            <a:r>
              <a:rPr lang="en-US" dirty="0" smtClean="0"/>
              <a:t>Uses guessing strategy</a:t>
            </a:r>
          </a:p>
          <a:p>
            <a:pPr lvl="3"/>
            <a:r>
              <a:rPr lang="en-US" dirty="0" smtClean="0"/>
              <a:t>Bad: “tungsten” </a:t>
            </a:r>
            <a:r>
              <a:rPr lang="en-US" dirty="0" smtClean="0">
                <a:sym typeface="Wingdings"/>
              </a:rPr>
              <a:t> number</a:t>
            </a:r>
          </a:p>
          <a:p>
            <a:r>
              <a:rPr lang="en-US" dirty="0" smtClean="0">
                <a:sym typeface="Wingdings"/>
              </a:rPr>
              <a:t>Solution:</a:t>
            </a:r>
          </a:p>
          <a:p>
            <a:pPr lvl="1"/>
            <a:r>
              <a:rPr lang="en-US" dirty="0" smtClean="0">
                <a:sym typeface="Wingdings"/>
              </a:rPr>
              <a:t>Augment with morphological analysis: PC-</a:t>
            </a:r>
            <a:r>
              <a:rPr lang="en-US" dirty="0" err="1" smtClean="0">
                <a:sym typeface="Wingdings"/>
              </a:rPr>
              <a:t>Kimmo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If PC-KIMMO fails?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14115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22827997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Porter stemming performs WORSE than baseline</a:t>
            </a:r>
          </a:p>
          <a:p>
            <a:pPr lvl="2"/>
            <a:r>
              <a:rPr lang="en-US" dirty="0" smtClean="0"/>
              <a:t>At all levels</a:t>
            </a:r>
          </a:p>
        </p:txBody>
      </p:sp>
    </p:spTree>
    <p:extLst>
      <p:ext uri="{BB962C8B-B14F-4D97-AF65-F5344CB8AC3E}">
        <p14:creationId xmlns:p14="http://schemas.microsoft.com/office/powerpoint/2010/main" val="6907408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Porter stemming performs WORSE than baseline</a:t>
            </a:r>
          </a:p>
          <a:p>
            <a:pPr lvl="2"/>
            <a:r>
              <a:rPr lang="en-US" dirty="0" smtClean="0"/>
              <a:t>At all levels</a:t>
            </a:r>
          </a:p>
          <a:p>
            <a:pPr lvl="1"/>
            <a:r>
              <a:rPr lang="en-US" dirty="0" smtClean="0"/>
              <a:t>Expansion performs BETTER than baseline</a:t>
            </a:r>
          </a:p>
          <a:p>
            <a:pPr lvl="2"/>
            <a:r>
              <a:rPr lang="en-US" dirty="0" smtClean="0"/>
              <a:t>Tuned weighting improves over uniform</a:t>
            </a:r>
          </a:p>
          <a:p>
            <a:pPr lvl="1"/>
            <a:r>
              <a:rPr lang="en-US" dirty="0" smtClean="0"/>
              <a:t>Most notable at lower cutoffs	</a:t>
            </a:r>
          </a:p>
        </p:txBody>
      </p:sp>
    </p:spTree>
    <p:extLst>
      <p:ext uri="{BB962C8B-B14F-4D97-AF65-F5344CB8AC3E}">
        <p14:creationId xmlns:p14="http://schemas.microsoft.com/office/powerpoint/2010/main" val="36282362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Porter stemming performs WORSE than baseline</a:t>
            </a:r>
          </a:p>
          <a:p>
            <a:pPr lvl="2"/>
            <a:r>
              <a:rPr lang="en-US" dirty="0" smtClean="0"/>
              <a:t>At all levels</a:t>
            </a:r>
          </a:p>
          <a:p>
            <a:pPr lvl="1"/>
            <a:r>
              <a:rPr lang="en-US" dirty="0" smtClean="0"/>
              <a:t>Expansion performs BETTER than baseline</a:t>
            </a:r>
          </a:p>
          <a:p>
            <a:pPr lvl="2"/>
            <a:r>
              <a:rPr lang="en-US" dirty="0" smtClean="0"/>
              <a:t>Tuned weighting improves over uniform</a:t>
            </a:r>
          </a:p>
          <a:p>
            <a:pPr lvl="1"/>
            <a:r>
              <a:rPr lang="en-US" dirty="0" smtClean="0"/>
              <a:t>Most notable at lower cutoffs	</a:t>
            </a:r>
          </a:p>
          <a:p>
            <a:r>
              <a:rPr lang="en-US" dirty="0" smtClean="0"/>
              <a:t>TDRR:</a:t>
            </a:r>
          </a:p>
          <a:p>
            <a:pPr lvl="1"/>
            <a:r>
              <a:rPr lang="en-US" dirty="0" smtClean="0"/>
              <a:t>Everything’s worse than baseline</a:t>
            </a:r>
          </a:p>
          <a:p>
            <a:pPr lvl="1"/>
            <a:r>
              <a:rPr lang="en-US" dirty="0" smtClean="0"/>
              <a:t>Irrelevant docs promoted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428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6894" cy="4343400"/>
          </a:xfrm>
        </p:spPr>
        <p:txBody>
          <a:bodyPr/>
          <a:lstStyle/>
          <a:p>
            <a:r>
              <a:rPr lang="en-US" dirty="0" smtClean="0"/>
              <a:t>Why is stemming so bad?</a:t>
            </a:r>
          </a:p>
        </p:txBody>
      </p:sp>
    </p:spTree>
    <p:extLst>
      <p:ext uri="{BB962C8B-B14F-4D97-AF65-F5344CB8AC3E}">
        <p14:creationId xmlns:p14="http://schemas.microsoft.com/office/powerpoint/2010/main" val="16782598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6894" cy="4343400"/>
          </a:xfrm>
        </p:spPr>
        <p:txBody>
          <a:bodyPr/>
          <a:lstStyle/>
          <a:p>
            <a:r>
              <a:rPr lang="en-US" dirty="0" smtClean="0"/>
              <a:t>Why is stemming so bad?</a:t>
            </a:r>
          </a:p>
          <a:p>
            <a:pPr lvl="1"/>
            <a:r>
              <a:rPr lang="en-US" dirty="0" smtClean="0"/>
              <a:t>Porter stemming linguistically naïve, over-conflates</a:t>
            </a:r>
          </a:p>
          <a:p>
            <a:pPr lvl="2"/>
            <a:r>
              <a:rPr lang="en-US" dirty="0" smtClean="0"/>
              <a:t>police = policy; organization = organ; European != Europe</a:t>
            </a:r>
          </a:p>
        </p:txBody>
      </p:sp>
    </p:spTree>
    <p:extLst>
      <p:ext uri="{BB962C8B-B14F-4D97-AF65-F5344CB8AC3E}">
        <p14:creationId xmlns:p14="http://schemas.microsoft.com/office/powerpoint/2010/main" val="32246011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6894" cy="4343400"/>
          </a:xfrm>
        </p:spPr>
        <p:txBody>
          <a:bodyPr/>
          <a:lstStyle/>
          <a:p>
            <a:r>
              <a:rPr lang="en-US" dirty="0" smtClean="0"/>
              <a:t>Why is stemming so bad?</a:t>
            </a:r>
          </a:p>
          <a:p>
            <a:pPr lvl="1"/>
            <a:r>
              <a:rPr lang="en-US" dirty="0" smtClean="0"/>
              <a:t>Porter stemming linguistically naïve, over-conflates</a:t>
            </a:r>
          </a:p>
          <a:p>
            <a:pPr lvl="2"/>
            <a:r>
              <a:rPr lang="en-US" dirty="0" smtClean="0"/>
              <a:t>police = policy; organization = organ; European != Europe</a:t>
            </a:r>
          </a:p>
          <a:p>
            <a:pPr lvl="1"/>
            <a:r>
              <a:rPr lang="en-US" dirty="0" smtClean="0"/>
              <a:t>Expansion better motivated, constrained</a:t>
            </a:r>
          </a:p>
        </p:txBody>
      </p:sp>
    </p:spTree>
    <p:extLst>
      <p:ext uri="{BB962C8B-B14F-4D97-AF65-F5344CB8AC3E}">
        <p14:creationId xmlns:p14="http://schemas.microsoft.com/office/powerpoint/2010/main" val="8107265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6894" cy="4343400"/>
          </a:xfrm>
        </p:spPr>
        <p:txBody>
          <a:bodyPr/>
          <a:lstStyle/>
          <a:p>
            <a:r>
              <a:rPr lang="en-US" dirty="0" smtClean="0"/>
              <a:t>Why is stemming so bad?</a:t>
            </a:r>
          </a:p>
          <a:p>
            <a:pPr lvl="1"/>
            <a:r>
              <a:rPr lang="en-US" dirty="0" smtClean="0"/>
              <a:t>Porter stemming linguistically naïve, over-conflates</a:t>
            </a:r>
          </a:p>
          <a:p>
            <a:pPr lvl="2"/>
            <a:r>
              <a:rPr lang="en-US" dirty="0" smtClean="0"/>
              <a:t>police = policy; organization = organ; European != Europe</a:t>
            </a:r>
          </a:p>
          <a:p>
            <a:pPr lvl="1"/>
            <a:r>
              <a:rPr lang="en-US" dirty="0" smtClean="0"/>
              <a:t>Expansion better motivated, constrained</a:t>
            </a:r>
          </a:p>
          <a:p>
            <a:r>
              <a:rPr lang="en-US" dirty="0" smtClean="0"/>
              <a:t>Why does TDRR drop when recall rises?</a:t>
            </a:r>
          </a:p>
        </p:txBody>
      </p:sp>
    </p:spTree>
    <p:extLst>
      <p:ext uri="{BB962C8B-B14F-4D97-AF65-F5344CB8AC3E}">
        <p14:creationId xmlns:p14="http://schemas.microsoft.com/office/powerpoint/2010/main" val="36165519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6894" cy="4343400"/>
          </a:xfrm>
        </p:spPr>
        <p:txBody>
          <a:bodyPr/>
          <a:lstStyle/>
          <a:p>
            <a:r>
              <a:rPr lang="en-US" dirty="0" smtClean="0"/>
              <a:t>Why is stemming so bad?</a:t>
            </a:r>
          </a:p>
          <a:p>
            <a:pPr lvl="1"/>
            <a:r>
              <a:rPr lang="en-US" dirty="0" smtClean="0"/>
              <a:t>Porter stemming linguistically naïve, over-conflates</a:t>
            </a:r>
          </a:p>
          <a:p>
            <a:pPr lvl="2"/>
            <a:r>
              <a:rPr lang="en-US" dirty="0" smtClean="0"/>
              <a:t>police = policy; organization = organ; European != Europe</a:t>
            </a:r>
          </a:p>
          <a:p>
            <a:pPr lvl="1"/>
            <a:r>
              <a:rPr lang="en-US" dirty="0" smtClean="0"/>
              <a:t>Expansion better motivated, constrained</a:t>
            </a:r>
          </a:p>
          <a:p>
            <a:r>
              <a:rPr lang="en-US" dirty="0" smtClean="0"/>
              <a:t>Why does TDRR drop when recall rises?</a:t>
            </a:r>
          </a:p>
          <a:p>
            <a:pPr lvl="1"/>
            <a:r>
              <a:rPr lang="en-US" dirty="0" smtClean="0"/>
              <a:t>TDRR – and RR in general – very sensitive to swaps at higher ranks</a:t>
            </a:r>
          </a:p>
          <a:p>
            <a:pPr lvl="2"/>
            <a:r>
              <a:rPr lang="en-US" dirty="0" smtClean="0"/>
              <a:t>Some erroneous docs added higher</a:t>
            </a:r>
          </a:p>
        </p:txBody>
      </p:sp>
    </p:spTree>
    <p:extLst>
      <p:ext uri="{BB962C8B-B14F-4D97-AF65-F5344CB8AC3E}">
        <p14:creationId xmlns:p14="http://schemas.microsoft.com/office/powerpoint/2010/main" val="139026389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6894" cy="4343400"/>
          </a:xfrm>
        </p:spPr>
        <p:txBody>
          <a:bodyPr/>
          <a:lstStyle/>
          <a:p>
            <a:r>
              <a:rPr lang="en-US" dirty="0" smtClean="0"/>
              <a:t>Why is stemming so bad?</a:t>
            </a:r>
          </a:p>
          <a:p>
            <a:pPr lvl="1"/>
            <a:r>
              <a:rPr lang="en-US" dirty="0" smtClean="0"/>
              <a:t>Porter stemming linguistically naïve, over-conflates</a:t>
            </a:r>
          </a:p>
          <a:p>
            <a:pPr lvl="2"/>
            <a:r>
              <a:rPr lang="en-US" dirty="0" smtClean="0"/>
              <a:t>police = policy; organization = organ; European != Europe</a:t>
            </a:r>
          </a:p>
          <a:p>
            <a:pPr lvl="1"/>
            <a:r>
              <a:rPr lang="en-US" dirty="0" smtClean="0"/>
              <a:t>Expansion better motivated, constrained</a:t>
            </a:r>
          </a:p>
          <a:p>
            <a:r>
              <a:rPr lang="en-US" dirty="0" smtClean="0"/>
              <a:t>Why does TDRR drop when recall rises?</a:t>
            </a:r>
          </a:p>
          <a:p>
            <a:pPr lvl="1"/>
            <a:r>
              <a:rPr lang="en-US" dirty="0" smtClean="0"/>
              <a:t>TDRR – and RR in general – very sensitive to swaps at higher ranks</a:t>
            </a:r>
          </a:p>
          <a:p>
            <a:pPr lvl="2"/>
            <a:r>
              <a:rPr lang="en-US" dirty="0" smtClean="0"/>
              <a:t>Some erroneous docs added higher</a:t>
            </a:r>
          </a:p>
          <a:p>
            <a:r>
              <a:rPr lang="en-US" dirty="0" smtClean="0"/>
              <a:t>Expansion approach provides flexible weighting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5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Creates full syntactic analysis of question</a:t>
            </a:r>
          </a:p>
          <a:p>
            <a:pPr lvl="1"/>
            <a:r>
              <a:rPr lang="en-US" dirty="0" smtClean="0"/>
              <a:t>Maximum Entropy Inspired (MEI) parser</a:t>
            </a:r>
          </a:p>
          <a:p>
            <a:pPr lvl="2"/>
            <a:r>
              <a:rPr lang="en-US" dirty="0" smtClean="0"/>
              <a:t>Trained on WSJ</a:t>
            </a:r>
          </a:p>
          <a:p>
            <a:r>
              <a:rPr lang="en-US" dirty="0" smtClean="0"/>
              <a:t>Challenge:  Unknown words</a:t>
            </a:r>
          </a:p>
          <a:p>
            <a:pPr lvl="1"/>
            <a:r>
              <a:rPr lang="en-US" dirty="0" smtClean="0"/>
              <a:t>Parser has limited vocabulary</a:t>
            </a:r>
          </a:p>
          <a:p>
            <a:pPr lvl="2"/>
            <a:r>
              <a:rPr lang="en-US" dirty="0" smtClean="0"/>
              <a:t>Uses guessing strategy</a:t>
            </a:r>
          </a:p>
          <a:p>
            <a:pPr lvl="3"/>
            <a:r>
              <a:rPr lang="en-US" dirty="0" smtClean="0"/>
              <a:t>Bad: “tungsten” </a:t>
            </a:r>
            <a:r>
              <a:rPr lang="en-US" dirty="0" smtClean="0">
                <a:sym typeface="Wingdings"/>
              </a:rPr>
              <a:t> number</a:t>
            </a:r>
          </a:p>
          <a:p>
            <a:r>
              <a:rPr lang="en-US" dirty="0" smtClean="0">
                <a:sym typeface="Wingdings"/>
              </a:rPr>
              <a:t>Solution:</a:t>
            </a:r>
          </a:p>
          <a:p>
            <a:pPr lvl="1"/>
            <a:r>
              <a:rPr lang="en-US" dirty="0" smtClean="0">
                <a:sym typeface="Wingdings"/>
              </a:rPr>
              <a:t>Augment with morphological analysis: PC-</a:t>
            </a:r>
            <a:r>
              <a:rPr lang="en-US" dirty="0" err="1" smtClean="0">
                <a:sym typeface="Wingdings"/>
              </a:rPr>
              <a:t>Kimmo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If PC-KIMMO fails?  Guess Noun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57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categorization: </a:t>
            </a:r>
          </a:p>
          <a:p>
            <a:pPr lvl="1"/>
            <a:r>
              <a:rPr lang="en-US" dirty="0" smtClean="0"/>
              <a:t>Nominal, numerical, temporal</a:t>
            </a:r>
          </a:p>
          <a:p>
            <a:pPr lvl="1"/>
            <a:r>
              <a:rPr lang="en-US" dirty="0" smtClean="0"/>
              <a:t>Hypothesis: Simplicity </a:t>
            </a:r>
            <a:r>
              <a:rPr lang="en-US" dirty="0" smtClean="0">
                <a:sym typeface="Wingdings"/>
              </a:rPr>
              <a:t> High accuracy	</a:t>
            </a:r>
          </a:p>
          <a:p>
            <a:pPr lvl="2"/>
            <a:r>
              <a:rPr lang="en-US" dirty="0" smtClean="0">
                <a:sym typeface="Wingdings"/>
              </a:rPr>
              <a:t>Also avoids complex training, ontology design</a:t>
            </a:r>
          </a:p>
          <a:p>
            <a:pPr lvl="2"/>
            <a:endParaRPr lang="en-US" dirty="0" smtClean="0">
              <a:sym typeface="Wingdings"/>
            </a:endParaRP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62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1246</TotalTime>
  <Words>2791</Words>
  <Application>Microsoft Macintosh PowerPoint</Application>
  <PresentationFormat>On-screen Show (4:3)</PresentationFormat>
  <Paragraphs>538</Paragraphs>
  <Slides>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Breeze</vt:lpstr>
      <vt:lpstr>Question Processing:  Formulation &amp; Expansion</vt:lpstr>
      <vt:lpstr>Deeper Processing for Query Formulation</vt:lpstr>
      <vt:lpstr>Deeper Processing for Query Formulation</vt:lpstr>
      <vt:lpstr>Question Parsing</vt:lpstr>
      <vt:lpstr>Question Parsing</vt:lpstr>
      <vt:lpstr>Question Parsing</vt:lpstr>
      <vt:lpstr>Question Parsing</vt:lpstr>
      <vt:lpstr>Question Parsing</vt:lpstr>
      <vt:lpstr>Question Classification</vt:lpstr>
      <vt:lpstr>Question Classification</vt:lpstr>
      <vt:lpstr>Question Classification</vt:lpstr>
      <vt:lpstr>Question Classification</vt:lpstr>
      <vt:lpstr>Question Classification</vt:lpstr>
      <vt:lpstr>Question Classification</vt:lpstr>
      <vt:lpstr>Syntax for Query Formulation</vt:lpstr>
      <vt:lpstr>Syntax for Query Formulation</vt:lpstr>
      <vt:lpstr>Syntax for Query Formulation</vt:lpstr>
      <vt:lpstr>Syntax for Query Formulation</vt:lpstr>
      <vt:lpstr>Syntax for Query Formulation</vt:lpstr>
      <vt:lpstr>More General Query Processing</vt:lpstr>
      <vt:lpstr>More General Query Processing</vt:lpstr>
      <vt:lpstr>More General Query Processing</vt:lpstr>
      <vt:lpstr>Machine Learning Approaches</vt:lpstr>
      <vt:lpstr>Machine Learning Approaches</vt:lpstr>
      <vt:lpstr>Machine Learning Approaches</vt:lpstr>
      <vt:lpstr>Query Expansion</vt:lpstr>
      <vt:lpstr>Query Expansion</vt:lpstr>
      <vt:lpstr>Query Expansion</vt:lpstr>
      <vt:lpstr>WordNet Based Expansion</vt:lpstr>
      <vt:lpstr>WordNet Based Expansion</vt:lpstr>
      <vt:lpstr>Similarity Measures</vt:lpstr>
      <vt:lpstr>Similarity Measures</vt:lpstr>
      <vt:lpstr>Similarity Measures</vt:lpstr>
      <vt:lpstr>Results</vt:lpstr>
      <vt:lpstr>Managing Morphological Variants </vt:lpstr>
      <vt:lpstr>Managing Morphological Variants </vt:lpstr>
      <vt:lpstr>Managing Morphological Variants </vt:lpstr>
      <vt:lpstr>Question</vt:lpstr>
      <vt:lpstr>Question</vt:lpstr>
      <vt:lpstr>Prior Findings</vt:lpstr>
      <vt:lpstr>Prior Findings</vt:lpstr>
      <vt:lpstr>Prior Findings</vt:lpstr>
      <vt:lpstr>Prior Findings</vt:lpstr>
      <vt:lpstr>Prior Findings</vt:lpstr>
      <vt:lpstr>Overall Approach</vt:lpstr>
      <vt:lpstr>Overall Approach</vt:lpstr>
      <vt:lpstr>Overall Approach</vt:lpstr>
      <vt:lpstr>Overall Approach</vt:lpstr>
      <vt:lpstr>Improving a Test Collection</vt:lpstr>
      <vt:lpstr>Improving a Test Collection</vt:lpstr>
      <vt:lpstr>Improving a Test Collection</vt:lpstr>
      <vt:lpstr>Improving a Test Collection</vt:lpstr>
      <vt:lpstr>Example</vt:lpstr>
      <vt:lpstr>Example</vt:lpstr>
      <vt:lpstr>Example</vt:lpstr>
      <vt:lpstr>Example</vt:lpstr>
      <vt:lpstr>Example</vt:lpstr>
      <vt:lpstr>Stemming &amp; Expansion</vt:lpstr>
      <vt:lpstr>Stemming &amp; Expansion</vt:lpstr>
      <vt:lpstr>Stemming &amp; Expansion</vt:lpstr>
      <vt:lpstr>Stemming &amp; Expansion</vt:lpstr>
      <vt:lpstr>Stemming &amp; Expansion</vt:lpstr>
      <vt:lpstr>Stemming &amp; Expansion</vt:lpstr>
      <vt:lpstr>Example</vt:lpstr>
      <vt:lpstr>Evaluation Metrics</vt:lpstr>
      <vt:lpstr>Evaluation Metrics</vt:lpstr>
      <vt:lpstr>Evaluation Metrics</vt:lpstr>
      <vt:lpstr>Evaluation Metrics</vt:lpstr>
      <vt:lpstr>Results</vt:lpstr>
      <vt:lpstr>Overall Findings</vt:lpstr>
      <vt:lpstr>Overall Findings</vt:lpstr>
      <vt:lpstr>Overall Findings</vt:lpstr>
      <vt:lpstr>Overall Findings</vt:lpstr>
      <vt:lpstr>Observations</vt:lpstr>
      <vt:lpstr>Observations</vt:lpstr>
      <vt:lpstr>Observations</vt:lpstr>
      <vt:lpstr>Observations</vt:lpstr>
      <vt:lpstr>Observations</vt:lpstr>
      <vt:lpstr>Observations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21</cp:revision>
  <dcterms:created xsi:type="dcterms:W3CDTF">2013-05-01T20:11:08Z</dcterms:created>
  <dcterms:modified xsi:type="dcterms:W3CDTF">2013-05-02T16:57:54Z</dcterms:modified>
</cp:coreProperties>
</file>